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685ED2-A04C-45FF-BD20-01FC3069908F}" type="slidenum">
              <a:rPr lang="en-US" altLang="en-US"/>
              <a:pPr/>
              <a:t>‹#›</a:t>
            </a:fld>
            <a:endParaRPr lang="en-US" altLang="en-US"/>
          </a:p>
        </p:txBody>
      </p:sp>
    </p:spTree>
    <p:extLst>
      <p:ext uri="{BB962C8B-B14F-4D97-AF65-F5344CB8AC3E}">
        <p14:creationId xmlns:p14="http://schemas.microsoft.com/office/powerpoint/2010/main" val="235526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1FC8C7-90CC-494D-BFB2-706A0D446452}" type="slidenum">
              <a:rPr lang="en-US" altLang="en-US"/>
              <a:pPr/>
              <a:t>‹#›</a:t>
            </a:fld>
            <a:endParaRPr lang="en-US" altLang="en-US"/>
          </a:p>
        </p:txBody>
      </p:sp>
    </p:spTree>
    <p:extLst>
      <p:ext uri="{BB962C8B-B14F-4D97-AF65-F5344CB8AC3E}">
        <p14:creationId xmlns:p14="http://schemas.microsoft.com/office/powerpoint/2010/main" val="200864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4291A1-4812-4063-8E66-98A0048902FE}" type="slidenum">
              <a:rPr lang="en-US" altLang="en-US"/>
              <a:pPr/>
              <a:t>‹#›</a:t>
            </a:fld>
            <a:endParaRPr lang="en-US" altLang="en-US"/>
          </a:p>
        </p:txBody>
      </p:sp>
    </p:spTree>
    <p:extLst>
      <p:ext uri="{BB962C8B-B14F-4D97-AF65-F5344CB8AC3E}">
        <p14:creationId xmlns:p14="http://schemas.microsoft.com/office/powerpoint/2010/main" val="361600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44AEBDD-1FC2-4CB7-B22C-0265E4F80F8B}" type="slidenum">
              <a:rPr lang="en-US" altLang="en-US"/>
              <a:pPr/>
              <a:t>‹#›</a:t>
            </a:fld>
            <a:endParaRPr lang="en-US" altLang="en-US"/>
          </a:p>
        </p:txBody>
      </p:sp>
    </p:spTree>
    <p:extLst>
      <p:ext uri="{BB962C8B-B14F-4D97-AF65-F5344CB8AC3E}">
        <p14:creationId xmlns:p14="http://schemas.microsoft.com/office/powerpoint/2010/main" val="126492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AF5870-3C80-4997-9A7D-18A641B22FF6}" type="slidenum">
              <a:rPr lang="en-US" altLang="en-US"/>
              <a:pPr/>
              <a:t>‹#›</a:t>
            </a:fld>
            <a:endParaRPr lang="en-US" altLang="en-US"/>
          </a:p>
        </p:txBody>
      </p:sp>
    </p:spTree>
    <p:extLst>
      <p:ext uri="{BB962C8B-B14F-4D97-AF65-F5344CB8AC3E}">
        <p14:creationId xmlns:p14="http://schemas.microsoft.com/office/powerpoint/2010/main" val="50047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0B31A0-B931-425C-88B7-454540E17897}" type="slidenum">
              <a:rPr lang="en-US" altLang="en-US"/>
              <a:pPr/>
              <a:t>‹#›</a:t>
            </a:fld>
            <a:endParaRPr lang="en-US" altLang="en-US"/>
          </a:p>
        </p:txBody>
      </p:sp>
    </p:spTree>
    <p:extLst>
      <p:ext uri="{BB962C8B-B14F-4D97-AF65-F5344CB8AC3E}">
        <p14:creationId xmlns:p14="http://schemas.microsoft.com/office/powerpoint/2010/main" val="141168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C60912-87FE-4F9C-BE17-4D175CB277A4}" type="slidenum">
              <a:rPr lang="en-US" altLang="en-US"/>
              <a:pPr/>
              <a:t>‹#›</a:t>
            </a:fld>
            <a:endParaRPr lang="en-US" altLang="en-US"/>
          </a:p>
        </p:txBody>
      </p:sp>
    </p:spTree>
    <p:extLst>
      <p:ext uri="{BB962C8B-B14F-4D97-AF65-F5344CB8AC3E}">
        <p14:creationId xmlns:p14="http://schemas.microsoft.com/office/powerpoint/2010/main" val="22874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D60D7D-955F-48CF-9C03-19A320CC26A1}" type="slidenum">
              <a:rPr lang="en-US" altLang="en-US"/>
              <a:pPr/>
              <a:t>‹#›</a:t>
            </a:fld>
            <a:endParaRPr lang="en-US" altLang="en-US"/>
          </a:p>
        </p:txBody>
      </p:sp>
    </p:spTree>
    <p:extLst>
      <p:ext uri="{BB962C8B-B14F-4D97-AF65-F5344CB8AC3E}">
        <p14:creationId xmlns:p14="http://schemas.microsoft.com/office/powerpoint/2010/main" val="404372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4555197-1DE1-4604-A9DB-BA69ED9A17BF}" type="slidenum">
              <a:rPr lang="en-US" altLang="en-US"/>
              <a:pPr/>
              <a:t>‹#›</a:t>
            </a:fld>
            <a:endParaRPr lang="en-US" altLang="en-US"/>
          </a:p>
        </p:txBody>
      </p:sp>
    </p:spTree>
    <p:extLst>
      <p:ext uri="{BB962C8B-B14F-4D97-AF65-F5344CB8AC3E}">
        <p14:creationId xmlns:p14="http://schemas.microsoft.com/office/powerpoint/2010/main" val="170561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5601E7-A2A2-4883-BF72-BFB4A56EF21E}" type="slidenum">
              <a:rPr lang="en-US" altLang="en-US"/>
              <a:pPr/>
              <a:t>‹#›</a:t>
            </a:fld>
            <a:endParaRPr lang="en-US" altLang="en-US"/>
          </a:p>
        </p:txBody>
      </p:sp>
    </p:spTree>
    <p:extLst>
      <p:ext uri="{BB962C8B-B14F-4D97-AF65-F5344CB8AC3E}">
        <p14:creationId xmlns:p14="http://schemas.microsoft.com/office/powerpoint/2010/main" val="278348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14FBD21-FC22-4AE4-9B66-B315DC2BF6F5}" type="slidenum">
              <a:rPr lang="en-US" altLang="en-US"/>
              <a:pPr/>
              <a:t>‹#›</a:t>
            </a:fld>
            <a:endParaRPr lang="en-US" altLang="en-US"/>
          </a:p>
        </p:txBody>
      </p:sp>
    </p:spTree>
    <p:extLst>
      <p:ext uri="{BB962C8B-B14F-4D97-AF65-F5344CB8AC3E}">
        <p14:creationId xmlns:p14="http://schemas.microsoft.com/office/powerpoint/2010/main" val="258270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9C3085-403A-4F75-B316-6EF788CC68AF}" type="slidenum">
              <a:rPr lang="en-US" altLang="en-US"/>
              <a:pPr/>
              <a:t>‹#›</a:t>
            </a:fld>
            <a:endParaRPr lang="en-US" altLang="en-US"/>
          </a:p>
        </p:txBody>
      </p:sp>
    </p:spTree>
    <p:extLst>
      <p:ext uri="{BB962C8B-B14F-4D97-AF65-F5344CB8AC3E}">
        <p14:creationId xmlns:p14="http://schemas.microsoft.com/office/powerpoint/2010/main" val="33979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54DBF0-0EAE-4282-8813-D2190BB824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velation-21-4"/>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397000" y="1085850"/>
            <a:ext cx="6350000" cy="46863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latin typeface="Arial Black" pitchFamily="34" charset="0"/>
              </a:rPr>
              <a:t>Going Home</a:t>
            </a:r>
          </a:p>
        </p:txBody>
      </p:sp>
      <p:sp>
        <p:nvSpPr>
          <p:cNvPr id="2051" name="Rectangle 3"/>
          <p:cNvSpPr>
            <a:spLocks noGrp="1" noChangeArrowheads="1"/>
          </p:cNvSpPr>
          <p:nvPr>
            <p:ph type="subTitle" idx="1"/>
          </p:nvPr>
        </p:nvSpPr>
        <p:spPr/>
        <p:txBody>
          <a:bodyPr/>
          <a:lstStyle/>
          <a:p>
            <a:r>
              <a:rPr lang="en-US" altLang="en-US"/>
              <a:t>Mom’s Funeral</a:t>
            </a:r>
          </a:p>
          <a:p>
            <a:r>
              <a:rPr lang="en-US" altLang="en-US"/>
              <a:t>28 August 2004</a:t>
            </a:r>
          </a:p>
          <a:p>
            <a:r>
              <a:rPr lang="en-US" altLang="en-US" i="1"/>
              <a:t>Robert C. Newman</a:t>
            </a:r>
          </a:p>
        </p:txBody>
      </p:sp>
      <p:pic>
        <p:nvPicPr>
          <p:cNvPr id="2" name="GoingHome0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638800"/>
            <a:ext cx="609600" cy="609600"/>
          </a:xfrm>
          <a:prstGeom prst="rect">
            <a:avLst/>
          </a:prstGeom>
        </p:spPr>
      </p:pic>
    </p:spTree>
    <p:custDataLst>
      <p:tags r:id="rId1"/>
    </p:custDataLst>
  </p:cSld>
  <p:clrMapOvr>
    <a:masterClrMapping/>
  </p:clrMapOvr>
  <p:transition advTm="199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79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27"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ltLang="en-US"/>
              <a:t>Revelation 21</a:t>
            </a:r>
          </a:p>
        </p:txBody>
      </p:sp>
      <p:sp>
        <p:nvSpPr>
          <p:cNvPr id="18437" name="Text Box 5"/>
          <p:cNvSpPr txBox="1">
            <a:spLocks noChangeArrowheads="1"/>
          </p:cNvSpPr>
          <p:nvPr/>
        </p:nvSpPr>
        <p:spPr bwMode="auto">
          <a:xfrm>
            <a:off x="685800" y="1905000"/>
            <a:ext cx="7772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21:9 (NIV) One of the seven angels who had the seven bowls full of the seven last plagues came and said to me, "Come, I will show you the bride, the wife of the Lamb." 10 And he carried me away in the Spirit to a mountain great and high, and showed me the Holy City, Jerusalem, coming down out of heaven from God. 11 It shone with the glory of God, and its brilliance was like that of a very precious jewel, like a jasper, clear as crystal. </a:t>
            </a:r>
          </a:p>
        </p:txBody>
      </p:sp>
    </p:spTree>
    <p:custDataLst>
      <p:tags r:id="rId1"/>
    </p:custDataLst>
  </p:cSld>
  <p:clrMapOvr>
    <a:masterClrMapping/>
  </p:clrMapOvr>
  <p:transition advTm="341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Revelation 21</a:t>
            </a:r>
          </a:p>
        </p:txBody>
      </p:sp>
      <p:sp>
        <p:nvSpPr>
          <p:cNvPr id="20484" name="Text Box 4"/>
          <p:cNvSpPr txBox="1">
            <a:spLocks noChangeArrowheads="1"/>
          </p:cNvSpPr>
          <p:nvPr/>
        </p:nvSpPr>
        <p:spPr bwMode="auto">
          <a:xfrm>
            <a:off x="762000" y="15240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21:17 (NIV) He measured its wall and it was 144 cubits by man's measurement, which the angel was using. 18 The wall was made of jasper, and the city of pure gold, as pure as glass. 19 The foundations of the city walls were decorated with every kind of precious stone. The first foundation was jasper, the second sapphire, the third chalcedony, the fourth emerald, 20 the fifth sardonyx, the sixth carnelian, the seventh chrysolite, the eighth beryl, the ninth topaz, the tenth chrysoprase, the eleventh jacinth, and the twelfth amethyst. 21 The twelve gates were twelve pearls, each gate made of a single pearl. The great street of the city was of pure gold, like transparent glass. </a:t>
            </a:r>
          </a:p>
        </p:txBody>
      </p:sp>
    </p:spTree>
    <p:custDataLst>
      <p:tags r:id="rId1"/>
    </p:custDataLst>
  </p:cSld>
  <p:clrMapOvr>
    <a:masterClrMapping/>
  </p:clrMapOvr>
  <p:transition advTm="370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ltLang="en-US"/>
              <a:t>Isaiah 54</a:t>
            </a:r>
          </a:p>
        </p:txBody>
      </p:sp>
      <p:sp>
        <p:nvSpPr>
          <p:cNvPr id="22534" name="Text Box 6"/>
          <p:cNvSpPr txBox="1">
            <a:spLocks noChangeArrowheads="1"/>
          </p:cNvSpPr>
          <p:nvPr/>
        </p:nvSpPr>
        <p:spPr bwMode="auto">
          <a:xfrm>
            <a:off x="609600" y="1447800"/>
            <a:ext cx="7772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11 (NIV) "O afflicted city, lashed by storms and not comforted, </a:t>
            </a:r>
          </a:p>
          <a:p>
            <a:r>
              <a:rPr lang="en-US" altLang="en-US" sz="2000"/>
              <a:t>I will build you with stones of turquoise, your foundations with sapphires. 12 I will make your battlements of rubies, your gates of sparkling jewels, and all your walls of precious stones. 13 All your sons will be taught by the LORD, and great will be your children's peace. 14 In righteousness you will be established: Tyranny will be far from you; you will have nothing to fear. Terror will be far removed; it will not come near you. 15 If anyone does attack you, it will not be my doing; whoever attacks you will surrender to you. 16 See, it is I who created the blacksmith who fans the coals into flame and forges a weapon fit for its work. And it is I who have created the destroyer to work havoc; 17 no weapon forged against you will prevail, and you will refute every tongue that accuses you. This is the heritage of the servants of the LORD, and this is their vindication from me,"  declares the LORD. </a:t>
            </a:r>
          </a:p>
        </p:txBody>
      </p:sp>
    </p:spTree>
    <p:custDataLst>
      <p:tags r:id="rId1"/>
    </p:custDataLst>
  </p:cSld>
  <p:clrMapOvr>
    <a:masterClrMapping/>
  </p:clrMapOvr>
  <p:transition advTm="559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ltLang="en-US"/>
              <a:t>Hebrews 12</a:t>
            </a:r>
          </a:p>
        </p:txBody>
      </p:sp>
      <p:sp>
        <p:nvSpPr>
          <p:cNvPr id="24581" name="Text Box 5"/>
          <p:cNvSpPr txBox="1">
            <a:spLocks noChangeArrowheads="1"/>
          </p:cNvSpPr>
          <p:nvPr/>
        </p:nvSpPr>
        <p:spPr bwMode="auto">
          <a:xfrm>
            <a:off x="609600" y="1524000"/>
            <a:ext cx="8077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18 (NIV) You have not come to a mountain that can be touched and that is burning with fire; to darkness, gloom and storm; 19 to a trumpet blast or to such a voice speaking words that those who heard it begged that no further word be spoken to them, 20 because they could not bear what was commanded: "If even an animal touches the mountain, it must be stoned.“ 21 The sight was so terrifying that Moses said, "I am trembling with fear." 22 But you have come to Mount Zion, to the heavenly Jerusalem, the city of the living God. You have come to thousands upon thousands of angels in joyful assembly, 23 to the church of the firstborn, whose names are written in heaven. You have come to God, the judge of all men, to the spirits of righteous men made perfect, 24 to Jesus the mediator of a new covenant, and to the sprinkled blood that speaks a better word than the blood of Abel. </a:t>
            </a:r>
          </a:p>
        </p:txBody>
      </p:sp>
    </p:spTree>
    <p:custDataLst>
      <p:tags r:id="rId1"/>
    </p:custDataLst>
  </p:cSld>
  <p:clrMapOvr>
    <a:masterClrMapping/>
  </p:clrMapOvr>
  <p:transition advTm="514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heckerboard(across)">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Moving to Perfect City</a:t>
            </a:r>
          </a:p>
        </p:txBody>
      </p:sp>
      <p:sp>
        <p:nvSpPr>
          <p:cNvPr id="26627" name="Rectangle 3"/>
          <p:cNvSpPr>
            <a:spLocks noGrp="1" noChangeArrowheads="1"/>
          </p:cNvSpPr>
          <p:nvPr>
            <p:ph type="body" idx="1"/>
          </p:nvPr>
        </p:nvSpPr>
        <p:spPr/>
        <p:txBody>
          <a:bodyPr/>
          <a:lstStyle/>
          <a:p>
            <a:r>
              <a:rPr lang="en-US" altLang="en-US"/>
              <a:t>So heaven is like moving to the perfect city.</a:t>
            </a:r>
          </a:p>
          <a:p>
            <a:r>
              <a:rPr lang="en-US" altLang="en-US"/>
              <a:t>You sometimes hear about the ten best cities in the US to live in.</a:t>
            </a:r>
          </a:p>
          <a:p>
            <a:r>
              <a:rPr lang="en-US" altLang="en-US"/>
              <a:t>This will be the one best city in the universe to live in!</a:t>
            </a:r>
          </a:p>
        </p:txBody>
      </p:sp>
    </p:spTree>
    <p:custDataLst>
      <p:tags r:id="rId1"/>
    </p:custDataLst>
  </p:cSld>
  <p:clrMapOvr>
    <a:masterClrMapping/>
  </p:clrMapOvr>
  <p:transition advTm="51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Honored Guest in the Palace</a:t>
            </a:r>
          </a:p>
        </p:txBody>
      </p:sp>
      <p:sp>
        <p:nvSpPr>
          <p:cNvPr id="27651" name="Rectangle 3"/>
          <p:cNvSpPr>
            <a:spLocks noGrp="1" noChangeArrowheads="1"/>
          </p:cNvSpPr>
          <p:nvPr>
            <p:ph type="body" idx="1"/>
          </p:nvPr>
        </p:nvSpPr>
        <p:spPr/>
        <p:txBody>
          <a:bodyPr/>
          <a:lstStyle/>
          <a:p>
            <a:pPr>
              <a:lnSpc>
                <a:spcPct val="90000"/>
              </a:lnSpc>
            </a:pPr>
            <a:r>
              <a:rPr lang="en-US" altLang="en-US" sz="2800"/>
              <a:t>Psalm 23 tells us about the relationship of the believer to God using figures familiar to David.</a:t>
            </a:r>
          </a:p>
          <a:p>
            <a:pPr>
              <a:lnSpc>
                <a:spcPct val="90000"/>
              </a:lnSpc>
            </a:pPr>
            <a:r>
              <a:rPr lang="en-US" altLang="en-US" sz="2800"/>
              <a:t>He was a shepherd, so the first half is about God as a shepherd and we as the sheep.</a:t>
            </a:r>
          </a:p>
          <a:p>
            <a:pPr>
              <a:lnSpc>
                <a:spcPct val="90000"/>
              </a:lnSpc>
            </a:pPr>
            <a:r>
              <a:rPr lang="en-US" altLang="en-US" sz="2800"/>
              <a:t>David was later a king, and the second half pictures God as king and we as a guest in his palace, like Mephibosheth (2 Sam 9) and Kimham (2 Sam 19).</a:t>
            </a:r>
          </a:p>
          <a:p>
            <a:pPr>
              <a:lnSpc>
                <a:spcPct val="90000"/>
              </a:lnSpc>
            </a:pPr>
            <a:r>
              <a:rPr lang="en-US" altLang="en-US" sz="2800"/>
              <a:t>This is also seen in Jesus’ parable of Lazarus and the Rich Man, Luke 16.</a:t>
            </a:r>
          </a:p>
        </p:txBody>
      </p:sp>
    </p:spTree>
    <p:custDataLst>
      <p:tags r:id="rId1"/>
    </p:custDataLst>
  </p:cSld>
  <p:clrMapOvr>
    <a:masterClrMapping/>
  </p:clrMapOvr>
  <p:transition advTm="806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ltLang="en-US"/>
              <a:t>Luke 16</a:t>
            </a:r>
          </a:p>
        </p:txBody>
      </p:sp>
      <p:sp>
        <p:nvSpPr>
          <p:cNvPr id="28677" name="Text Box 5"/>
          <p:cNvSpPr txBox="1">
            <a:spLocks noChangeArrowheads="1"/>
          </p:cNvSpPr>
          <p:nvPr/>
        </p:nvSpPr>
        <p:spPr bwMode="auto">
          <a:xfrm>
            <a:off x="609600" y="15240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19 (NIV) "There was a rich man who was dressed in purple and fine linen and lived in luxury every day. 20 At his gate was laid a beggar named Lazarus, covered with sores 21 and longing to eat what fell from the rich man's table. Even the dogs came and licked his sores. </a:t>
            </a:r>
          </a:p>
          <a:p>
            <a:r>
              <a:rPr lang="en-US" altLang="en-US" sz="2400"/>
              <a:t>22 "The time came when the beggar died and the angels carried him to Abraham's side. The rich man also died and was buried. 23 In hell, where he was in torment, he looked up and saw Abraham far away, with Lazarus by his side. 24 So he called to him, `Father Abraham, have pity on me and send Lazarus to dip the tip of his finger in water and cool my tongue, because I am in agony in this fire.' </a:t>
            </a:r>
          </a:p>
        </p:txBody>
      </p:sp>
    </p:spTree>
    <p:custDataLst>
      <p:tags r:id="rId1"/>
    </p:custDataLst>
  </p:cSld>
  <p:clrMapOvr>
    <a:masterClrMapping/>
  </p:clrMapOvr>
  <p:transition advTm="341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checkerboard(across)">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ltLang="en-US"/>
              <a:t>Luke 16</a:t>
            </a:r>
          </a:p>
        </p:txBody>
      </p:sp>
      <p:sp>
        <p:nvSpPr>
          <p:cNvPr id="30725" name="Text Box 5"/>
          <p:cNvSpPr txBox="1">
            <a:spLocks noChangeArrowheads="1"/>
          </p:cNvSpPr>
          <p:nvPr/>
        </p:nvSpPr>
        <p:spPr bwMode="auto">
          <a:xfrm>
            <a:off x="609600" y="1524000"/>
            <a:ext cx="78486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Luke 16:25 (NIV) "But Abraham replied, `Son, remember that in your lifetime you received your good things, while Lazarus received bad things, but now he is comforted here and you are in agony. </a:t>
            </a:r>
          </a:p>
          <a:p>
            <a:r>
              <a:rPr lang="en-US" altLang="en-US" sz="2000"/>
              <a:t>26 And besides all this, between us and you a great chasm has been fixed, so that those who want to go from here to you cannot, nor can anyone cross over from there to us.' 27 "He answered, `Then I beg you, father, send Lazarus to my father's house, </a:t>
            </a:r>
          </a:p>
          <a:p>
            <a:r>
              <a:rPr lang="en-US" altLang="en-US" sz="2000"/>
              <a:t>28 for I have five brothers. Let him warn them, so that they will not also come to this place of torment.' 29 "Abraham replied, `They have Moses and the Prophets; let them listen to them.' 30 "`No, father Abraham,' he said, `but if someone from the dead goes to them, they will repent.' 31 "He said to him, `If they do not listen to Moses and the Prophets, they will not be convinced even if someone rises from the dead.'" </a:t>
            </a:r>
          </a:p>
        </p:txBody>
      </p:sp>
    </p:spTree>
    <p:custDataLst>
      <p:tags r:id="rId1"/>
    </p:custDataLst>
  </p:cSld>
  <p:clrMapOvr>
    <a:masterClrMapping/>
  </p:clrMapOvr>
  <p:transition advTm="480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Luke 16</a:t>
            </a:r>
          </a:p>
        </p:txBody>
      </p:sp>
      <p:sp>
        <p:nvSpPr>
          <p:cNvPr id="32771" name="Rectangle 3"/>
          <p:cNvSpPr>
            <a:spLocks noGrp="1" noChangeArrowheads="1"/>
          </p:cNvSpPr>
          <p:nvPr>
            <p:ph type="body" idx="1"/>
          </p:nvPr>
        </p:nvSpPr>
        <p:spPr/>
        <p:txBody>
          <a:bodyPr/>
          <a:lstStyle/>
          <a:p>
            <a:r>
              <a:rPr lang="en-US" altLang="en-US" sz="2800"/>
              <a:t>Story of a wealthy fellow who doesn’t help the beggar outside his door</a:t>
            </a:r>
          </a:p>
          <a:p>
            <a:r>
              <a:rPr lang="en-US" altLang="en-US" sz="2800"/>
              <a:t>After death, a transition</a:t>
            </a:r>
          </a:p>
          <a:p>
            <a:pPr lvl="1"/>
            <a:r>
              <a:rPr lang="en-US" altLang="en-US" sz="2400"/>
              <a:t>Before, rich man feasting, poor man begging outside</a:t>
            </a:r>
          </a:p>
          <a:p>
            <a:pPr lvl="1"/>
            <a:r>
              <a:rPr lang="en-US" altLang="en-US" sz="2400"/>
              <a:t>Now, poor man feasting with Abraham, rich man begging outside</a:t>
            </a:r>
          </a:p>
          <a:p>
            <a:r>
              <a:rPr lang="en-US" altLang="en-US" sz="2800"/>
              <a:t>None of us is good enough, but if we are trusting in Jesus, he is good enough and gives us what we ourselves do not deserve.</a:t>
            </a:r>
          </a:p>
        </p:txBody>
      </p:sp>
    </p:spTree>
    <p:custDataLst>
      <p:tags r:id="rId1"/>
    </p:custDataLst>
  </p:cSld>
  <p:clrMapOvr>
    <a:masterClrMapping/>
  </p:clrMapOvr>
  <p:transition advTm="924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Wed to the King</a:t>
            </a:r>
          </a:p>
        </p:txBody>
      </p:sp>
      <p:sp>
        <p:nvSpPr>
          <p:cNvPr id="33795" name="Rectangle 3"/>
          <p:cNvSpPr>
            <a:spLocks noGrp="1" noChangeArrowheads="1"/>
          </p:cNvSpPr>
          <p:nvPr>
            <p:ph type="body" idx="1"/>
          </p:nvPr>
        </p:nvSpPr>
        <p:spPr/>
        <p:txBody>
          <a:bodyPr/>
          <a:lstStyle/>
          <a:p>
            <a:r>
              <a:rPr lang="en-US" altLang="en-US"/>
              <a:t>The Bible pictures this both individually and collectively.</a:t>
            </a:r>
          </a:p>
          <a:p>
            <a:r>
              <a:rPr lang="en-US" altLang="en-US"/>
              <a:t>Let’s look at Psalm 45, where it speaks of the King’s bride.</a:t>
            </a:r>
          </a:p>
          <a:p>
            <a:r>
              <a:rPr lang="en-US" altLang="en-US"/>
              <a:t>And Revelation 19, which speaks of the marriage banquet of the Lamb (Jesus).</a:t>
            </a:r>
          </a:p>
        </p:txBody>
      </p:sp>
    </p:spTree>
    <p:custDataLst>
      <p:tags r:id="rId1"/>
    </p:custDataLst>
  </p:cSld>
  <p:clrMapOvr>
    <a:masterClrMapping/>
  </p:clrMapOvr>
  <p:transition advTm="165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Nothing Happens</a:t>
            </a:r>
          </a:p>
        </p:txBody>
      </p:sp>
      <p:sp>
        <p:nvSpPr>
          <p:cNvPr id="6147" name="Rectangle 3"/>
          <p:cNvSpPr>
            <a:spLocks noGrp="1" noChangeArrowheads="1"/>
          </p:cNvSpPr>
          <p:nvPr>
            <p:ph type="body" idx="1"/>
          </p:nvPr>
        </p:nvSpPr>
        <p:spPr>
          <a:xfrm>
            <a:off x="1371600" y="1676400"/>
            <a:ext cx="6400800" cy="1981200"/>
          </a:xfrm>
        </p:spPr>
        <p:txBody>
          <a:bodyPr/>
          <a:lstStyle/>
          <a:p>
            <a:r>
              <a:rPr lang="en-US" altLang="en-US" sz="2800"/>
              <a:t>It’s all over when you die.</a:t>
            </a:r>
          </a:p>
          <a:p>
            <a:r>
              <a:rPr lang="en-US" altLang="en-US" sz="2800"/>
              <a:t>There is no existence after death.</a:t>
            </a:r>
          </a:p>
          <a:p>
            <a:r>
              <a:rPr lang="en-US" altLang="en-US" sz="2800"/>
              <a:t>This is the view of atheism.</a:t>
            </a:r>
          </a:p>
        </p:txBody>
      </p:sp>
      <p:sp>
        <p:nvSpPr>
          <p:cNvPr id="6148" name="Text Box 4"/>
          <p:cNvSpPr txBox="1">
            <a:spLocks noChangeArrowheads="1"/>
          </p:cNvSpPr>
          <p:nvPr/>
        </p:nvSpPr>
        <p:spPr bwMode="auto">
          <a:xfrm>
            <a:off x="1447800" y="35814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But atheism cannot explain…</a:t>
            </a:r>
          </a:p>
        </p:txBody>
      </p:sp>
      <p:sp>
        <p:nvSpPr>
          <p:cNvPr id="6149" name="Text Box 5"/>
          <p:cNvSpPr txBox="1">
            <a:spLocks noChangeArrowheads="1"/>
          </p:cNvSpPr>
          <p:nvPr/>
        </p:nvSpPr>
        <p:spPr bwMode="auto">
          <a:xfrm>
            <a:off x="1447800" y="4419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t> The origin of the universe</a:t>
            </a:r>
          </a:p>
        </p:txBody>
      </p:sp>
      <p:sp>
        <p:nvSpPr>
          <p:cNvPr id="6150" name="Text Box 6"/>
          <p:cNvSpPr txBox="1">
            <a:spLocks noChangeArrowheads="1"/>
          </p:cNvSpPr>
          <p:nvPr/>
        </p:nvSpPr>
        <p:spPr bwMode="auto">
          <a:xfrm>
            <a:off x="1447800" y="49530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t> The design of the universe</a:t>
            </a:r>
          </a:p>
        </p:txBody>
      </p:sp>
      <p:sp>
        <p:nvSpPr>
          <p:cNvPr id="6151" name="Text Box 7"/>
          <p:cNvSpPr txBox="1">
            <a:spLocks noChangeArrowheads="1"/>
          </p:cNvSpPr>
          <p:nvPr/>
        </p:nvSpPr>
        <p:spPr bwMode="auto">
          <a:xfrm>
            <a:off x="1447800" y="54864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t> The origin of life</a:t>
            </a:r>
          </a:p>
        </p:txBody>
      </p:sp>
      <p:pic>
        <p:nvPicPr>
          <p:cNvPr id="2" name="GoingHome0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848600" y="5638800"/>
            <a:ext cx="609600" cy="609600"/>
          </a:xfrm>
          <a:prstGeom prst="rect">
            <a:avLst/>
          </a:prstGeom>
        </p:spPr>
      </p:pic>
    </p:spTree>
    <p:custDataLst>
      <p:tags r:id="rId1"/>
    </p:custDataLst>
  </p:cSld>
  <p:clrMapOvr>
    <a:masterClrMapping/>
  </p:clrMapOvr>
  <p:transition advTm="3743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additive="base">
                                        <p:cTn id="1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additive="base">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checkerboard(across)">
                                      <p:cBhvr>
                                        <p:cTn id="29" dur="500"/>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149"/>
                                        </p:tgtEl>
                                        <p:attrNameLst>
                                          <p:attrName>style.visibility</p:attrName>
                                        </p:attrNameLst>
                                      </p:cBhvr>
                                      <p:to>
                                        <p:strVal val="visible"/>
                                      </p:to>
                                    </p:set>
                                    <p:animEffect transition="in" filter="checkerboard(across)">
                                      <p:cBhvr>
                                        <p:cTn id="34" dur="500"/>
                                        <p:tgtEl>
                                          <p:spTgt spid="614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150"/>
                                        </p:tgtEl>
                                        <p:attrNameLst>
                                          <p:attrName>style.visibility</p:attrName>
                                        </p:attrNameLst>
                                      </p:cBhvr>
                                      <p:to>
                                        <p:strVal val="visible"/>
                                      </p:to>
                                    </p:set>
                                    <p:animEffect transition="in" filter="checkerboard(across)">
                                      <p:cBhvr>
                                        <p:cTn id="39" dur="500"/>
                                        <p:tgtEl>
                                          <p:spTgt spid="615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6151"/>
                                        </p:tgtEl>
                                        <p:attrNameLst>
                                          <p:attrName>style.visibility</p:attrName>
                                        </p:attrNameLst>
                                      </p:cBhvr>
                                      <p:to>
                                        <p:strVal val="visible"/>
                                      </p:to>
                                    </p:set>
                                    <p:animEffect transition="in" filter="checkerboard(across)">
                                      <p:cBhvr>
                                        <p:cTn id="44"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fill="hold" display="0">
                  <p:stCondLst>
                    <p:cond delay="indefinite"/>
                  </p:stCondLst>
                  <p:endCondLst>
                    <p:cond evt="onStopAudio" delay="0">
                      <p:tgtEl>
                        <p:sldTgt/>
                      </p:tgtEl>
                    </p:cond>
                  </p:endCondLst>
                </p:cTn>
                <p:tgtEl>
                  <p:spTgt spid="2"/>
                </p:tgtEl>
              </p:cMediaNode>
            </p:audio>
          </p:childTnLst>
        </p:cTn>
      </p:par>
    </p:tnLst>
    <p:bldLst>
      <p:bldP spid="6147" grpId="0" build="p"/>
      <p:bldP spid="6148" grpId="0"/>
      <p:bldP spid="6149" grpId="0"/>
      <p:bldP spid="6150" grpId="0"/>
      <p:bldP spid="61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a:t>Psalm 45</a:t>
            </a:r>
          </a:p>
        </p:txBody>
      </p:sp>
      <p:sp>
        <p:nvSpPr>
          <p:cNvPr id="34821" name="Text Box 5"/>
          <p:cNvSpPr txBox="1">
            <a:spLocks noChangeArrowheads="1"/>
          </p:cNvSpPr>
          <p:nvPr/>
        </p:nvSpPr>
        <p:spPr bwMode="auto">
          <a:xfrm>
            <a:off x="762000" y="14478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45:1 (NIV) My heart is stirred by a noble theme as I recite my verses for the king; my tongue is the pen of a skillful writer. 2 You are the most excellent of men and your lips have been anointed with grace, since God has blessed you forever. 3 Gird your sword upon your side, O mighty one; clothe yourself with splendor and majesty. 4 In your majesty ride forth victoriously in behalf of truth, humility and righteousness; let your right hand display awesome deeds. 5 Let your sharp arrows pierce the hearts of the king's enemies; let the nations fall beneath your feet. 6 Your throne, O God, will last for ever and ever; a scepter of justice will be the scepter of your kingdom. </a:t>
            </a:r>
          </a:p>
        </p:txBody>
      </p:sp>
    </p:spTree>
    <p:custDataLst>
      <p:tags r:id="rId1"/>
    </p:custDataLst>
  </p:cSld>
  <p:clrMapOvr>
    <a:masterClrMapping/>
  </p:clrMapOvr>
  <p:transition advTm="29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checkerboard(across)">
                                      <p:cBhvr>
                                        <p:cTn id="7" dur="500"/>
                                        <p:tgtEl>
                                          <p:spTgt spid="348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ltLang="en-US"/>
              <a:t>Psalm 45</a:t>
            </a:r>
          </a:p>
        </p:txBody>
      </p:sp>
      <p:sp>
        <p:nvSpPr>
          <p:cNvPr id="36869" name="Text Box 5"/>
          <p:cNvSpPr txBox="1">
            <a:spLocks noChangeArrowheads="1"/>
          </p:cNvSpPr>
          <p:nvPr/>
        </p:nvSpPr>
        <p:spPr bwMode="auto">
          <a:xfrm>
            <a:off x="609600" y="1447800"/>
            <a:ext cx="784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45:7 (NIV) You love righteousness and hate wickedness; </a:t>
            </a:r>
          </a:p>
          <a:p>
            <a:r>
              <a:rPr lang="en-US" altLang="en-US" sz="2400"/>
              <a:t>therefore God, your God, has set you above your companions by anointing you with the oil of joy. 8 All your robes are fragrant with myrrh and aloes and cassia; </a:t>
            </a:r>
          </a:p>
          <a:p>
            <a:r>
              <a:rPr lang="en-US" altLang="en-US" sz="2400"/>
              <a:t>from palaces adorned with ivory the music of the strings makes you glad. 9 Daughters of kings are among your honored women; at your right hand is the royal bride in gold of Ophir. 10 Listen, O daughter, consider and give ear: Forget your people and your father's house. 11 The king is enthralled by your beauty; honor him, for he is your lord. 12 The Daughter of Tyre will come with a gift, </a:t>
            </a:r>
          </a:p>
          <a:p>
            <a:r>
              <a:rPr lang="en-US" altLang="en-US" sz="2400"/>
              <a:t>men of wealth will seek your favor. </a:t>
            </a:r>
          </a:p>
        </p:txBody>
      </p:sp>
    </p:spTree>
    <p:custDataLst>
      <p:tags r:id="rId1"/>
    </p:custDataLst>
  </p:cSld>
  <p:clrMapOvr>
    <a:masterClrMapping/>
  </p:clrMapOvr>
  <p:transition advTm="358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ltLang="en-US"/>
              <a:t>Psalm 45</a:t>
            </a:r>
          </a:p>
        </p:txBody>
      </p:sp>
      <p:sp>
        <p:nvSpPr>
          <p:cNvPr id="38917" name="Text Box 5"/>
          <p:cNvSpPr txBox="1">
            <a:spLocks noChangeArrowheads="1"/>
          </p:cNvSpPr>
          <p:nvPr/>
        </p:nvSpPr>
        <p:spPr bwMode="auto">
          <a:xfrm>
            <a:off x="685800" y="1600200"/>
            <a:ext cx="7543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45:13 (NIV) All glorious is the princess within [her chamber]; her gown is interwoven with gold. 14 In embroidered garments she is led to the king; her virgin companions follow her and are brought to you. 15 They are led in with joy and gladness; they enter the palace of the king. 16 Your sons will take the place of your fathers; you will make them princes throughout the land. 17 I will perpetuate your memory through all generations; therefore the nations will praise you for ever and ever. </a:t>
            </a:r>
          </a:p>
        </p:txBody>
      </p:sp>
    </p:spTree>
    <p:custDataLst>
      <p:tags r:id="rId1"/>
    </p:custDataLst>
  </p:cSld>
  <p:clrMapOvr>
    <a:masterClrMapping/>
  </p:clrMapOvr>
  <p:transition advTm="241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r>
              <a:rPr lang="en-US" altLang="en-US"/>
              <a:t>Revelation 19</a:t>
            </a:r>
          </a:p>
        </p:txBody>
      </p:sp>
      <p:sp>
        <p:nvSpPr>
          <p:cNvPr id="40965" name="Text Box 5"/>
          <p:cNvSpPr txBox="1">
            <a:spLocks noChangeArrowheads="1"/>
          </p:cNvSpPr>
          <p:nvPr/>
        </p:nvSpPr>
        <p:spPr bwMode="auto">
          <a:xfrm>
            <a:off x="533400" y="1752600"/>
            <a:ext cx="800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19:6 (NIV) Then I heard what sounded like a great multitude, like the roar of rushing waters and like loud peals of thunder, shouting: "Hallelujah! For our Lord God Almighty reigns. 7 Let us rejoice and be glad and give him glory!  For the wedding of the Lamb has come, and his bride has made herself ready. 8 Fine linen, bright and clean, was given her to wear." (Fine linen stands for the righteous acts of the saints.) 9 Then the angel said to me, "Write: `Blessed are those who are invited to the wedding supper of the Lamb!'" And he added, "These are the true words of God." </a:t>
            </a:r>
          </a:p>
        </p:txBody>
      </p:sp>
    </p:spTree>
    <p:custDataLst>
      <p:tags r:id="rId1"/>
    </p:custDataLst>
  </p:cSld>
  <p:clrMapOvr>
    <a:masterClrMapping/>
  </p:clrMapOvr>
  <p:transition advTm="604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heckerboard(across)">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Conclusion</a:t>
            </a:r>
          </a:p>
        </p:txBody>
      </p:sp>
      <p:sp>
        <p:nvSpPr>
          <p:cNvPr id="43011" name="Rectangle 3"/>
          <p:cNvSpPr>
            <a:spLocks noGrp="1" noChangeArrowheads="1"/>
          </p:cNvSpPr>
          <p:nvPr>
            <p:ph type="body" idx="1"/>
          </p:nvPr>
        </p:nvSpPr>
        <p:spPr/>
        <p:txBody>
          <a:bodyPr/>
          <a:lstStyle/>
          <a:p>
            <a:r>
              <a:rPr lang="en-US" altLang="en-US"/>
              <a:t>We will be going home.</a:t>
            </a:r>
          </a:p>
          <a:p>
            <a:r>
              <a:rPr lang="en-US" altLang="en-US"/>
              <a:t>Christianity is true, and so is its view of what happens at death.</a:t>
            </a:r>
          </a:p>
          <a:p>
            <a:r>
              <a:rPr lang="en-US" altLang="en-US"/>
              <a:t>Mom has begun to experience this bliss.</a:t>
            </a:r>
          </a:p>
          <a:p>
            <a:r>
              <a:rPr lang="en-US" altLang="en-US"/>
              <a:t>What about you?</a:t>
            </a:r>
          </a:p>
          <a:p>
            <a:r>
              <a:rPr lang="en-US" altLang="en-US"/>
              <a:t>Don’t be left outside.</a:t>
            </a:r>
          </a:p>
          <a:p>
            <a:r>
              <a:rPr lang="en-US" altLang="en-US"/>
              <a:t>Mom would want everyone here to trust in Jesus.</a:t>
            </a:r>
          </a:p>
        </p:txBody>
      </p:sp>
    </p:spTree>
    <p:custDataLst>
      <p:tags r:id="rId1"/>
    </p:custDataLst>
  </p:cSld>
  <p:clrMapOvr>
    <a:masterClrMapping/>
  </p:clrMapOvr>
  <p:transition advTm="965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What is Heaven Like?</a:t>
            </a:r>
          </a:p>
        </p:txBody>
      </p:sp>
      <p:sp>
        <p:nvSpPr>
          <p:cNvPr id="44035" name="Rectangle 3"/>
          <p:cNvSpPr>
            <a:spLocks noGrp="1" noChangeArrowheads="1"/>
          </p:cNvSpPr>
          <p:nvPr>
            <p:ph type="body" idx="1"/>
          </p:nvPr>
        </p:nvSpPr>
        <p:spPr/>
        <p:txBody>
          <a:bodyPr/>
          <a:lstStyle/>
          <a:p>
            <a:r>
              <a:rPr lang="en-US" altLang="en-US"/>
              <a:t>Do you remember that song?</a:t>
            </a:r>
          </a:p>
          <a:p>
            <a:r>
              <a:rPr lang="en-US" altLang="en-US"/>
              <a:t>Just think of stepping ashore and finding it heaven..</a:t>
            </a:r>
          </a:p>
          <a:p>
            <a:r>
              <a:rPr lang="en-US" altLang="en-US"/>
              <a:t>Of touching a hand and finding it God’s…</a:t>
            </a:r>
          </a:p>
          <a:p>
            <a:r>
              <a:rPr lang="en-US" altLang="en-US"/>
              <a:t>Of breathing new air &amp; finding it celestial…</a:t>
            </a:r>
          </a:p>
          <a:p>
            <a:r>
              <a:rPr lang="en-US" altLang="en-US"/>
              <a:t>Of waking in glory and finding it home!</a:t>
            </a:r>
          </a:p>
        </p:txBody>
      </p:sp>
    </p:spTree>
    <p:custDataLst>
      <p:tags r:id="rId1"/>
    </p:custDataLst>
  </p:cSld>
  <p:clrMapOvr>
    <a:masterClrMapping/>
  </p:clrMapOvr>
  <p:transition advTm="241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Reincarnation</a:t>
            </a:r>
          </a:p>
        </p:txBody>
      </p:sp>
      <p:sp>
        <p:nvSpPr>
          <p:cNvPr id="7171"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800"/>
              <a:t>When you die, you are born again…</a:t>
            </a:r>
          </a:p>
          <a:p>
            <a:pPr>
              <a:lnSpc>
                <a:spcPct val="90000"/>
              </a:lnSpc>
            </a:pPr>
            <a:r>
              <a:rPr lang="en-US" altLang="en-US" sz="2800"/>
              <a:t>… and you die again, and are born again… cycle after cycle after cycle.</a:t>
            </a:r>
          </a:p>
          <a:p>
            <a:pPr>
              <a:lnSpc>
                <a:spcPct val="90000"/>
              </a:lnSpc>
            </a:pPr>
            <a:r>
              <a:rPr lang="en-US" altLang="en-US" sz="2800"/>
              <a:t>This is the view of:</a:t>
            </a:r>
          </a:p>
          <a:p>
            <a:pPr lvl="1">
              <a:lnSpc>
                <a:spcPct val="90000"/>
              </a:lnSpc>
            </a:pPr>
            <a:r>
              <a:rPr lang="en-US" altLang="en-US" sz="2400"/>
              <a:t>The New Age Movement</a:t>
            </a:r>
          </a:p>
          <a:p>
            <a:pPr lvl="1">
              <a:lnSpc>
                <a:spcPct val="90000"/>
              </a:lnSpc>
            </a:pPr>
            <a:r>
              <a:rPr lang="en-US" altLang="en-US" sz="2400"/>
              <a:t>Buddhism</a:t>
            </a:r>
          </a:p>
          <a:p>
            <a:pPr lvl="1">
              <a:lnSpc>
                <a:spcPct val="90000"/>
              </a:lnSpc>
            </a:pPr>
            <a:r>
              <a:rPr lang="en-US" altLang="en-US" sz="2400"/>
              <a:t>Hinduism</a:t>
            </a:r>
          </a:p>
          <a:p>
            <a:pPr>
              <a:lnSpc>
                <a:spcPct val="90000"/>
              </a:lnSpc>
            </a:pPr>
            <a:r>
              <a:rPr lang="en-US" altLang="en-US" sz="2800"/>
              <a:t>But it looks like there is one mind behind the universe (as Christianity says).</a:t>
            </a:r>
          </a:p>
          <a:p>
            <a:pPr>
              <a:lnSpc>
                <a:spcPct val="90000"/>
              </a:lnSpc>
            </a:pPr>
            <a:r>
              <a:rPr lang="en-US" altLang="en-US" sz="2800"/>
              <a:t>And it is hard to see how karma works without a mind to run it.</a:t>
            </a:r>
          </a:p>
        </p:txBody>
      </p:sp>
    </p:spTree>
    <p:custDataLst>
      <p:tags r:id="rId1"/>
    </p:custDataLst>
  </p:cSld>
  <p:clrMapOvr>
    <a:masterClrMapping/>
  </p:clrMapOvr>
  <p:transition advTm="38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A One-Time Transition</a:t>
            </a:r>
          </a:p>
        </p:txBody>
      </p:sp>
      <p:sp>
        <p:nvSpPr>
          <p:cNvPr id="8195" name="Rectangle 3"/>
          <p:cNvSpPr>
            <a:spLocks noGrp="1" noChangeArrowheads="1"/>
          </p:cNvSpPr>
          <p:nvPr>
            <p:ph type="body" idx="1"/>
          </p:nvPr>
        </p:nvSpPr>
        <p:spPr/>
        <p:txBody>
          <a:bodyPr/>
          <a:lstStyle/>
          <a:p>
            <a:r>
              <a:rPr lang="en-US" altLang="en-US"/>
              <a:t>When you die, you transition into another permanent state, either:</a:t>
            </a:r>
          </a:p>
          <a:p>
            <a:pPr lvl="1"/>
            <a:r>
              <a:rPr lang="en-US" altLang="en-US"/>
              <a:t>One of marvelous blessedness… </a:t>
            </a:r>
          </a:p>
          <a:p>
            <a:pPr lvl="1"/>
            <a:r>
              <a:rPr lang="en-US" altLang="en-US"/>
              <a:t>Or one of great sorrow &amp; anguish.</a:t>
            </a:r>
          </a:p>
          <a:p>
            <a:r>
              <a:rPr lang="en-US" altLang="en-US"/>
              <a:t>This is the view of biblical Christianity.</a:t>
            </a:r>
          </a:p>
          <a:p>
            <a:r>
              <a:rPr lang="en-US" altLang="en-US"/>
              <a:t>We will return to which view is true as we close.</a:t>
            </a:r>
          </a:p>
        </p:txBody>
      </p:sp>
    </p:spTree>
    <p:custDataLst>
      <p:tags r:id="rId1"/>
    </p:custDataLst>
  </p:cSld>
  <p:clrMapOvr>
    <a:masterClrMapping/>
  </p:clrMapOvr>
  <p:transition advTm="319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p:txBody>
          <a:bodyPr/>
          <a:lstStyle/>
          <a:p>
            <a:r>
              <a:rPr lang="en-US" altLang="en-US"/>
              <a:t>Biblical Pictures</a:t>
            </a:r>
            <a:br>
              <a:rPr lang="en-US" altLang="en-US"/>
            </a:br>
            <a:r>
              <a:rPr lang="en-US" altLang="en-US"/>
              <a:t>of What Lies Beyond</a:t>
            </a:r>
          </a:p>
        </p:txBody>
      </p:sp>
      <p:sp>
        <p:nvSpPr>
          <p:cNvPr id="9221" name="Rectangle 5"/>
          <p:cNvSpPr>
            <a:spLocks noGrp="1" noChangeArrowheads="1"/>
          </p:cNvSpPr>
          <p:nvPr>
            <p:ph type="subTitle" idx="1"/>
          </p:nvPr>
        </p:nvSpPr>
        <p:spPr/>
        <p:txBody>
          <a:bodyPr/>
          <a:lstStyle/>
          <a:p>
            <a:r>
              <a:rPr lang="en-US" altLang="en-US" sz="3600" i="1"/>
              <a:t>Going Home</a:t>
            </a:r>
          </a:p>
        </p:txBody>
      </p:sp>
    </p:spTree>
    <p:custDataLst>
      <p:tags r:id="rId1"/>
    </p:custDataLst>
  </p:cSld>
  <p:clrMapOvr>
    <a:masterClrMapping/>
  </p:clrMapOvr>
  <p:transition advTm="8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Effect transition="in" filter="checkerboard(across)">
                                      <p:cBhvr>
                                        <p:cTn id="13"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ltLang="en-US"/>
              <a:t>Going Home</a:t>
            </a:r>
          </a:p>
        </p:txBody>
      </p:sp>
      <p:sp>
        <p:nvSpPr>
          <p:cNvPr id="12293" name="Rectangle 5"/>
          <p:cNvSpPr>
            <a:spLocks noGrp="1" noChangeArrowheads="1"/>
          </p:cNvSpPr>
          <p:nvPr>
            <p:ph type="body" sz="half" idx="1"/>
          </p:nvPr>
        </p:nvSpPr>
        <p:spPr/>
        <p:txBody>
          <a:bodyPr/>
          <a:lstStyle/>
          <a:p>
            <a:pPr>
              <a:lnSpc>
                <a:spcPct val="90000"/>
              </a:lnSpc>
            </a:pPr>
            <a:r>
              <a:rPr lang="en-US" altLang="en-US" sz="2800"/>
              <a:t>Though she died at 92, an old woman, Mom won’t be old up there.</a:t>
            </a:r>
          </a:p>
          <a:p>
            <a:pPr>
              <a:lnSpc>
                <a:spcPct val="90000"/>
              </a:lnSpc>
            </a:pPr>
            <a:r>
              <a:rPr lang="en-US" altLang="en-US" sz="2800"/>
              <a:t>She’ll be young again, as in this picture.</a:t>
            </a:r>
          </a:p>
          <a:p>
            <a:pPr>
              <a:lnSpc>
                <a:spcPct val="90000"/>
              </a:lnSpc>
            </a:pPr>
            <a:r>
              <a:rPr lang="en-US" altLang="en-US" sz="2800"/>
              <a:t>In fact, for the believer, death is something like a graduation.</a:t>
            </a:r>
          </a:p>
        </p:txBody>
      </p:sp>
      <p:pic>
        <p:nvPicPr>
          <p:cNvPr id="12295" name="Picture 7" descr="L00-HSGra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8250" y="1600200"/>
            <a:ext cx="316071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checkerboard(across)">
                                      <p:cBhvr>
                                        <p:cTn id="19" dur="500"/>
                                        <p:tgtEl>
                                          <p:spTgt spid="122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3">
                                            <p:txEl>
                                              <p:pRg st="2" end="2"/>
                                            </p:txEl>
                                          </p:spTgt>
                                        </p:tgtEl>
                                        <p:attrNameLst>
                                          <p:attrName>style.visibility</p:attrName>
                                        </p:attrNameLst>
                                      </p:cBhvr>
                                      <p:to>
                                        <p:strVal val="visible"/>
                                      </p:to>
                                    </p:set>
                                    <p:anim calcmode="lin" valueType="num">
                                      <p:cBhvr additive="base">
                                        <p:cTn id="24"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Biblical Pictures</a:t>
            </a:r>
          </a:p>
        </p:txBody>
      </p:sp>
      <p:sp>
        <p:nvSpPr>
          <p:cNvPr id="11267" name="Rectangle 3"/>
          <p:cNvSpPr>
            <a:spLocks noGrp="1" noChangeArrowheads="1"/>
          </p:cNvSpPr>
          <p:nvPr>
            <p:ph type="body" idx="1"/>
          </p:nvPr>
        </p:nvSpPr>
        <p:spPr>
          <a:xfrm>
            <a:off x="1371600" y="2057400"/>
            <a:ext cx="6019800" cy="2620963"/>
          </a:xfrm>
        </p:spPr>
        <p:txBody>
          <a:bodyPr/>
          <a:lstStyle/>
          <a:p>
            <a:r>
              <a:rPr lang="en-US" altLang="en-US"/>
              <a:t>Moving to the perfect city.</a:t>
            </a:r>
          </a:p>
          <a:p>
            <a:r>
              <a:rPr lang="en-US" altLang="en-US"/>
              <a:t>Living as an honored guest in the royal palace</a:t>
            </a:r>
          </a:p>
          <a:p>
            <a:r>
              <a:rPr lang="en-US" altLang="en-US"/>
              <a:t>Being wed to the King</a:t>
            </a:r>
          </a:p>
        </p:txBody>
      </p:sp>
    </p:spTree>
    <p:custDataLst>
      <p:tags r:id="rId1"/>
    </p:custDataLst>
  </p:cSld>
  <p:clrMapOvr>
    <a:masterClrMapping/>
  </p:clrMapOvr>
  <p:transition advTm="153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Moving to the Perfect City</a:t>
            </a:r>
          </a:p>
        </p:txBody>
      </p:sp>
      <p:sp>
        <p:nvSpPr>
          <p:cNvPr id="14339" name="Rectangle 3"/>
          <p:cNvSpPr>
            <a:spLocks noGrp="1" noChangeArrowheads="1"/>
          </p:cNvSpPr>
          <p:nvPr>
            <p:ph type="body" sz="half" idx="1"/>
          </p:nvPr>
        </p:nvSpPr>
        <p:spPr>
          <a:xfrm>
            <a:off x="457200" y="2286000"/>
            <a:ext cx="4038600" cy="2209800"/>
          </a:xfrm>
        </p:spPr>
        <p:txBody>
          <a:bodyPr/>
          <a:lstStyle/>
          <a:p>
            <a:r>
              <a:rPr lang="en-US" altLang="en-US" sz="2800"/>
              <a:t>The New Jerusalem</a:t>
            </a:r>
          </a:p>
          <a:p>
            <a:r>
              <a:rPr lang="en-US" altLang="en-US" sz="2800"/>
              <a:t>Revelation 21</a:t>
            </a:r>
          </a:p>
          <a:p>
            <a:r>
              <a:rPr lang="en-US" altLang="en-US" sz="2800"/>
              <a:t>Isaiah 54</a:t>
            </a:r>
          </a:p>
          <a:p>
            <a:r>
              <a:rPr lang="en-US" altLang="en-US" sz="2800"/>
              <a:t>Hebrews 12</a:t>
            </a:r>
          </a:p>
        </p:txBody>
      </p:sp>
      <p:pic>
        <p:nvPicPr>
          <p:cNvPr id="14341" name="Picture 5" descr="MC90002261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41888" y="1700213"/>
            <a:ext cx="3449637" cy="4324350"/>
          </a:xfrm>
        </p:spPr>
      </p:pic>
    </p:spTree>
    <p:custDataLst>
      <p:tags r:id="rId1"/>
    </p:custDataLst>
  </p:cSld>
  <p:clrMapOvr>
    <a:masterClrMapping/>
  </p:clrMapOvr>
  <p:transition advTm="5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ltLang="en-US"/>
              <a:t>Revelation 21</a:t>
            </a:r>
          </a:p>
        </p:txBody>
      </p:sp>
      <p:sp>
        <p:nvSpPr>
          <p:cNvPr id="16389" name="Text Box 5"/>
          <p:cNvSpPr txBox="1">
            <a:spLocks noChangeArrowheads="1"/>
          </p:cNvSpPr>
          <p:nvPr/>
        </p:nvSpPr>
        <p:spPr bwMode="auto">
          <a:xfrm>
            <a:off x="609600" y="1295400"/>
            <a:ext cx="8001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Then I saw a new heaven and a new earth, for the first heaven and the first earth had passed away, and there was no longer any sea. 2 I saw the Holy City, the new Jerusalem, coming down out of heaven from God, prepared as a bride beautifully dressed for her husband. </a:t>
            </a:r>
          </a:p>
          <a:p>
            <a:r>
              <a:rPr lang="en-US" altLang="en-US" sz="2400"/>
              <a:t>3 And I heard a loud voice from the throne saying, "Now the dwelling of God is with men, and he will live with them. They will be his people, and God himself will be with them and be their God. 4 He will wipe every tear from their eyes. There will be no more death or mourning or crying or pain, for the old order of things has passed away." 5 He who was seated on the throne said, "I am making everything new!" Then he said, "Write this down, for these words are trustworthy and true." </a:t>
            </a:r>
          </a:p>
        </p:txBody>
      </p:sp>
    </p:spTree>
    <p:custDataLst>
      <p:tags r:id="rId1"/>
    </p:custDataLst>
  </p:cSld>
  <p:clrMapOvr>
    <a:masterClrMapping/>
  </p:clrMapOvr>
  <p:transition advTm="378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checkerboard(across)">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1.7|2.7|8.5"/>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3.4"/>
</p:tagLst>
</file>

<file path=ppt/tags/tag14.xml><?xml version="1.0" encoding="utf-8"?>
<p:tagLst xmlns:a="http://schemas.openxmlformats.org/drawingml/2006/main" xmlns:r="http://schemas.openxmlformats.org/officeDocument/2006/relationships" xmlns:p="http://schemas.openxmlformats.org/presentationml/2006/main">
  <p:tag name="TIMING" val="|16.4|2.1|3.5"/>
</p:tagLst>
</file>

<file path=ppt/tags/tag15.xml><?xml version="1.0" encoding="utf-8"?>
<p:tagLst xmlns:a="http://schemas.openxmlformats.org/drawingml/2006/main" xmlns:r="http://schemas.openxmlformats.org/officeDocument/2006/relationships" xmlns:p="http://schemas.openxmlformats.org/presentationml/2006/main">
  <p:tag name="TIMING" val="|6.9|16.3|13.2|35.9"/>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2.4|16.5|8.6|1.9|27.3"/>
</p:tagLst>
</file>

<file path=ppt/tags/tag19.xml><?xml version="1.0" encoding="utf-8"?>
<p:tagLst xmlns:a="http://schemas.openxmlformats.org/drawingml/2006/main" xmlns:r="http://schemas.openxmlformats.org/officeDocument/2006/relationships" xmlns:p="http://schemas.openxmlformats.org/presentationml/2006/main">
  <p:tag name="TIMING" val="|3.1|9.6|1.6"/>
</p:tagLst>
</file>

<file path=ppt/tags/tag2.xml><?xml version="1.0" encoding="utf-8"?>
<p:tagLst xmlns:a="http://schemas.openxmlformats.org/drawingml/2006/main" xmlns:r="http://schemas.openxmlformats.org/officeDocument/2006/relationships" xmlns:p="http://schemas.openxmlformats.org/presentationml/2006/main">
  <p:tag name="TIMING" val="|12.3|2|4.8|3.2|3.4|2.6|3.3"/>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0.5"/>
</p:tagLst>
</file>

<file path=ppt/tags/tag22.xml><?xml version="1.0" encoding="utf-8"?>
<p:tagLst xmlns:a="http://schemas.openxmlformats.org/drawingml/2006/main" xmlns:r="http://schemas.openxmlformats.org/officeDocument/2006/relationships" xmlns:p="http://schemas.openxmlformats.org/presentationml/2006/main">
  <p:tag name="TIMING" val="|0.3"/>
</p:tagLst>
</file>

<file path=ppt/tags/tag23.xml><?xml version="1.0" encoding="utf-8"?>
<p:tagLst xmlns:a="http://schemas.openxmlformats.org/drawingml/2006/main" xmlns:r="http://schemas.openxmlformats.org/officeDocument/2006/relationships" xmlns:p="http://schemas.openxmlformats.org/presentationml/2006/main">
  <p:tag name="TIMING" val="|0.6"/>
</p:tagLst>
</file>

<file path=ppt/tags/tag24.xml><?xml version="1.0" encoding="utf-8"?>
<p:tagLst xmlns:a="http://schemas.openxmlformats.org/drawingml/2006/main" xmlns:r="http://schemas.openxmlformats.org/officeDocument/2006/relationships" xmlns:p="http://schemas.openxmlformats.org/presentationml/2006/main">
  <p:tag name="TIMING" val="|1|21.2|24.3|4.5|33.6|2"/>
</p:tagLst>
</file>

<file path=ppt/tags/tag25.xml><?xml version="1.0" encoding="utf-8"?>
<p:tagLst xmlns:a="http://schemas.openxmlformats.org/drawingml/2006/main" xmlns:r="http://schemas.openxmlformats.org/officeDocument/2006/relationships" xmlns:p="http://schemas.openxmlformats.org/presentationml/2006/main">
  <p:tag name="TIMING" val="|3.3|1.9|3.5|3.4|3.8"/>
</p:tagLst>
</file>

<file path=ppt/tags/tag3.xml><?xml version="1.0" encoding="utf-8"?>
<p:tagLst xmlns:a="http://schemas.openxmlformats.org/drawingml/2006/main" xmlns:r="http://schemas.openxmlformats.org/officeDocument/2006/relationships" xmlns:p="http://schemas.openxmlformats.org/presentationml/2006/main">
  <p:tag name="TIMING" val="|1.3|4|7.4|1.1|1.2|0.9|8.4|9"/>
</p:tagLst>
</file>

<file path=ppt/tags/tag4.xml><?xml version="1.0" encoding="utf-8"?>
<p:tagLst xmlns:a="http://schemas.openxmlformats.org/drawingml/2006/main" xmlns:r="http://schemas.openxmlformats.org/officeDocument/2006/relationships" xmlns:p="http://schemas.openxmlformats.org/presentationml/2006/main">
  <p:tag name="TIMING" val="|1.5|7.1|5.8|4.1|5.5"/>
</p:tagLst>
</file>

<file path=ppt/tags/tag5.xml><?xml version="1.0" encoding="utf-8"?>
<p:tagLst xmlns:a="http://schemas.openxmlformats.org/drawingml/2006/main" xmlns:r="http://schemas.openxmlformats.org/officeDocument/2006/relationships" xmlns:p="http://schemas.openxmlformats.org/presentationml/2006/main">
  <p:tag name="TIMING" val="|1|2.8"/>
</p:tagLst>
</file>

<file path=ppt/tags/tag6.xml><?xml version="1.0" encoding="utf-8"?>
<p:tagLst xmlns:a="http://schemas.openxmlformats.org/drawingml/2006/main" xmlns:r="http://schemas.openxmlformats.org/officeDocument/2006/relationships" xmlns:p="http://schemas.openxmlformats.org/presentationml/2006/main">
  <p:tag name="TIMING" val="|0.6|4.9|6.1|1.6"/>
</p:tagLst>
</file>

<file path=ppt/tags/tag7.xml><?xml version="1.0" encoding="utf-8"?>
<p:tagLst xmlns:a="http://schemas.openxmlformats.org/drawingml/2006/main" xmlns:r="http://schemas.openxmlformats.org/officeDocument/2006/relationships" xmlns:p="http://schemas.openxmlformats.org/presentationml/2006/main">
  <p:tag name="TIMING" val="|5.4|2.8|1.7"/>
</p:tagLst>
</file>

<file path=ppt/tags/tag8.xml><?xml version="1.0" encoding="utf-8"?>
<p:tagLst xmlns:a="http://schemas.openxmlformats.org/drawingml/2006/main" xmlns:r="http://schemas.openxmlformats.org/officeDocument/2006/relationships" xmlns:p="http://schemas.openxmlformats.org/presentationml/2006/main">
  <p:tag name="TIMING" val="|1.4|1.4|0.9|0.8"/>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TotalTime>
  <Words>2335</Words>
  <Application>Microsoft Office PowerPoint</Application>
  <PresentationFormat>On-screen Show (4:3)</PresentationFormat>
  <Paragraphs>104</Paragraphs>
  <Slides>25</Slides>
  <Notes>0</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Going Home</vt:lpstr>
      <vt:lpstr>Nothing Happens</vt:lpstr>
      <vt:lpstr>Reincarnation</vt:lpstr>
      <vt:lpstr>A One-Time Transition</vt:lpstr>
      <vt:lpstr>Biblical Pictures of What Lies Beyond</vt:lpstr>
      <vt:lpstr>Going Home</vt:lpstr>
      <vt:lpstr>Biblical Pictures</vt:lpstr>
      <vt:lpstr>Moving to the Perfect City</vt:lpstr>
      <vt:lpstr>Revelation 21</vt:lpstr>
      <vt:lpstr>Revelation 21</vt:lpstr>
      <vt:lpstr>Revelation 21</vt:lpstr>
      <vt:lpstr>Isaiah 54</vt:lpstr>
      <vt:lpstr>Hebrews 12</vt:lpstr>
      <vt:lpstr>Moving to Perfect City</vt:lpstr>
      <vt:lpstr>Honored Guest in the Palace</vt:lpstr>
      <vt:lpstr>Luke 16</vt:lpstr>
      <vt:lpstr>Luke 16</vt:lpstr>
      <vt:lpstr>Luke 16</vt:lpstr>
      <vt:lpstr>Wed to the King</vt:lpstr>
      <vt:lpstr>Psalm 45</vt:lpstr>
      <vt:lpstr>Psalm 45</vt:lpstr>
      <vt:lpstr>Psalm 45</vt:lpstr>
      <vt:lpstr>Revelation 19</vt:lpstr>
      <vt:lpstr>Conclusion</vt:lpstr>
      <vt:lpstr>What is Heaven Like?</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Home</dc:title>
  <dc:creator>rnewman</dc:creator>
  <cp:lastModifiedBy>Newman</cp:lastModifiedBy>
  <cp:revision>78</cp:revision>
  <dcterms:created xsi:type="dcterms:W3CDTF">2010-09-02T21:39:52Z</dcterms:created>
  <dcterms:modified xsi:type="dcterms:W3CDTF">2015-07-04T17:12:43Z</dcterms:modified>
</cp:coreProperties>
</file>