
<file path=[Content_Types].xml><?xml version="1.0" encoding="utf-8"?>
<Types xmlns="http://schemas.openxmlformats.org/package/2006/content-types">
  <Default Extension="mp3"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499AA2-517A-478C-9A07-E253F06BB745}" type="slidenum">
              <a:rPr lang="en-US" altLang="en-US"/>
              <a:pPr/>
              <a:t>‹#›</a:t>
            </a:fld>
            <a:endParaRPr lang="en-US" altLang="en-US"/>
          </a:p>
        </p:txBody>
      </p:sp>
    </p:spTree>
    <p:extLst>
      <p:ext uri="{BB962C8B-B14F-4D97-AF65-F5344CB8AC3E}">
        <p14:creationId xmlns:p14="http://schemas.microsoft.com/office/powerpoint/2010/main" val="15877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DC7819-392D-4DAF-A92C-ED872962969E}" type="slidenum">
              <a:rPr lang="en-US" altLang="en-US"/>
              <a:pPr/>
              <a:t>‹#›</a:t>
            </a:fld>
            <a:endParaRPr lang="en-US" altLang="en-US"/>
          </a:p>
        </p:txBody>
      </p:sp>
    </p:spTree>
    <p:extLst>
      <p:ext uri="{BB962C8B-B14F-4D97-AF65-F5344CB8AC3E}">
        <p14:creationId xmlns:p14="http://schemas.microsoft.com/office/powerpoint/2010/main" val="96324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2D0FCC-DC4E-4753-BA6B-15DC0D269492}" type="slidenum">
              <a:rPr lang="en-US" altLang="en-US"/>
              <a:pPr/>
              <a:t>‹#›</a:t>
            </a:fld>
            <a:endParaRPr lang="en-US" altLang="en-US"/>
          </a:p>
        </p:txBody>
      </p:sp>
    </p:spTree>
    <p:extLst>
      <p:ext uri="{BB962C8B-B14F-4D97-AF65-F5344CB8AC3E}">
        <p14:creationId xmlns:p14="http://schemas.microsoft.com/office/powerpoint/2010/main" val="48970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BA123D-FFE2-44E3-8EBC-287291575A98}" type="slidenum">
              <a:rPr lang="en-US" altLang="en-US"/>
              <a:pPr/>
              <a:t>‹#›</a:t>
            </a:fld>
            <a:endParaRPr lang="en-US" altLang="en-US"/>
          </a:p>
        </p:txBody>
      </p:sp>
    </p:spTree>
    <p:extLst>
      <p:ext uri="{BB962C8B-B14F-4D97-AF65-F5344CB8AC3E}">
        <p14:creationId xmlns:p14="http://schemas.microsoft.com/office/powerpoint/2010/main" val="280665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E41968-94B1-41E2-B4CA-73B006059A35}" type="slidenum">
              <a:rPr lang="en-US" altLang="en-US"/>
              <a:pPr/>
              <a:t>‹#›</a:t>
            </a:fld>
            <a:endParaRPr lang="en-US" altLang="en-US"/>
          </a:p>
        </p:txBody>
      </p:sp>
    </p:spTree>
    <p:extLst>
      <p:ext uri="{BB962C8B-B14F-4D97-AF65-F5344CB8AC3E}">
        <p14:creationId xmlns:p14="http://schemas.microsoft.com/office/powerpoint/2010/main" val="299331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D5BFE8-0C8A-44FA-AD56-58024247AEF4}" type="slidenum">
              <a:rPr lang="en-US" altLang="en-US"/>
              <a:pPr/>
              <a:t>‹#›</a:t>
            </a:fld>
            <a:endParaRPr lang="en-US" altLang="en-US"/>
          </a:p>
        </p:txBody>
      </p:sp>
    </p:spTree>
    <p:extLst>
      <p:ext uri="{BB962C8B-B14F-4D97-AF65-F5344CB8AC3E}">
        <p14:creationId xmlns:p14="http://schemas.microsoft.com/office/powerpoint/2010/main" val="121178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2027BFF-7FAE-4B8C-A563-F408222C8305}" type="slidenum">
              <a:rPr lang="en-US" altLang="en-US"/>
              <a:pPr/>
              <a:t>‹#›</a:t>
            </a:fld>
            <a:endParaRPr lang="en-US" altLang="en-US"/>
          </a:p>
        </p:txBody>
      </p:sp>
    </p:spTree>
    <p:extLst>
      <p:ext uri="{BB962C8B-B14F-4D97-AF65-F5344CB8AC3E}">
        <p14:creationId xmlns:p14="http://schemas.microsoft.com/office/powerpoint/2010/main" val="98857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2CA8969-1401-43BA-AE8B-99D5A7827369}" type="slidenum">
              <a:rPr lang="en-US" altLang="en-US"/>
              <a:pPr/>
              <a:t>‹#›</a:t>
            </a:fld>
            <a:endParaRPr lang="en-US" altLang="en-US"/>
          </a:p>
        </p:txBody>
      </p:sp>
    </p:spTree>
    <p:extLst>
      <p:ext uri="{BB962C8B-B14F-4D97-AF65-F5344CB8AC3E}">
        <p14:creationId xmlns:p14="http://schemas.microsoft.com/office/powerpoint/2010/main" val="250313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E8715CB-64AF-4B42-8E71-14EF654DF48B}" type="slidenum">
              <a:rPr lang="en-US" altLang="en-US"/>
              <a:pPr/>
              <a:t>‹#›</a:t>
            </a:fld>
            <a:endParaRPr lang="en-US" altLang="en-US"/>
          </a:p>
        </p:txBody>
      </p:sp>
    </p:spTree>
    <p:extLst>
      <p:ext uri="{BB962C8B-B14F-4D97-AF65-F5344CB8AC3E}">
        <p14:creationId xmlns:p14="http://schemas.microsoft.com/office/powerpoint/2010/main" val="310389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E97B99-33E5-423A-BE54-C0B6B8F0B910}" type="slidenum">
              <a:rPr lang="en-US" altLang="en-US"/>
              <a:pPr/>
              <a:t>‹#›</a:t>
            </a:fld>
            <a:endParaRPr lang="en-US" altLang="en-US"/>
          </a:p>
        </p:txBody>
      </p:sp>
    </p:spTree>
    <p:extLst>
      <p:ext uri="{BB962C8B-B14F-4D97-AF65-F5344CB8AC3E}">
        <p14:creationId xmlns:p14="http://schemas.microsoft.com/office/powerpoint/2010/main" val="181107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E4A423-43AB-4F36-8C9E-D1922BD91B29}" type="slidenum">
              <a:rPr lang="en-US" altLang="en-US"/>
              <a:pPr/>
              <a:t>‹#›</a:t>
            </a:fld>
            <a:endParaRPr lang="en-US" altLang="en-US"/>
          </a:p>
        </p:txBody>
      </p:sp>
    </p:spTree>
    <p:extLst>
      <p:ext uri="{BB962C8B-B14F-4D97-AF65-F5344CB8AC3E}">
        <p14:creationId xmlns:p14="http://schemas.microsoft.com/office/powerpoint/2010/main" val="1049375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90B85F7-552D-4996-B8BC-3970BB5C352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reation-adam"/>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27000" y="895350"/>
            <a:ext cx="8890000" cy="50673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God</a:t>
            </a:r>
            <a:r>
              <a:rPr lang="en-US" altLang="en-US">
                <a:cs typeface="Arial" charset="0"/>
              </a:rPr>
              <a:t>'</a:t>
            </a:r>
            <a:r>
              <a:rPr lang="en-US" altLang="en-US"/>
              <a:t>s Image &amp; </a:t>
            </a:r>
            <a:br>
              <a:rPr lang="en-US" altLang="en-US"/>
            </a:br>
            <a:r>
              <a:rPr lang="en-US" altLang="en-US"/>
              <a:t>the Sanctity of Human Life</a:t>
            </a:r>
          </a:p>
        </p:txBody>
      </p:sp>
      <p:sp>
        <p:nvSpPr>
          <p:cNvPr id="2051" name="Rectangle 3"/>
          <p:cNvSpPr>
            <a:spLocks noGrp="1" noChangeArrowheads="1"/>
          </p:cNvSpPr>
          <p:nvPr>
            <p:ph type="subTitle" idx="1"/>
          </p:nvPr>
        </p:nvSpPr>
        <p:spPr/>
        <p:txBody>
          <a:bodyPr/>
          <a:lstStyle/>
          <a:p>
            <a:r>
              <a:rPr lang="en-US" altLang="en-US"/>
              <a:t>Some Comments on Genesis 9:6</a:t>
            </a:r>
          </a:p>
          <a:p>
            <a:endParaRPr lang="en-US" altLang="en-US"/>
          </a:p>
          <a:p>
            <a:r>
              <a:rPr lang="en-US" altLang="en-US"/>
              <a:t>Robert C. Newman</a:t>
            </a:r>
          </a:p>
        </p:txBody>
      </p:sp>
      <p:pic>
        <p:nvPicPr>
          <p:cNvPr id="2" name="GodsImag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848600" y="5791200"/>
            <a:ext cx="609600" cy="609600"/>
          </a:xfrm>
          <a:prstGeom prst="rect">
            <a:avLst/>
          </a:prstGeom>
        </p:spPr>
      </p:pic>
    </p:spTree>
    <p:custDataLst>
      <p:tags r:id="rId1"/>
    </p:custDataLst>
  </p:cSld>
  <p:clrMapOvr>
    <a:masterClrMapping/>
  </p:clrMapOvr>
  <p:transition advTm="2851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a:t>What does it mean to say that Christ is the image of God?</a:t>
            </a:r>
          </a:p>
        </p:txBody>
      </p:sp>
      <p:sp>
        <p:nvSpPr>
          <p:cNvPr id="14339" name="Rectangle 3"/>
          <p:cNvSpPr>
            <a:spLocks noGrp="1" noChangeArrowheads="1"/>
          </p:cNvSpPr>
          <p:nvPr>
            <p:ph type="body" idx="1"/>
          </p:nvPr>
        </p:nvSpPr>
        <p:spPr/>
        <p:txBody>
          <a:bodyPr/>
          <a:lstStyle/>
          <a:p>
            <a:r>
              <a:rPr lang="en-US" altLang="en-US"/>
              <a:t>2 Corinthians 4:4 (NIV) The god of this age has blinded the minds of unbelievers, so that they cannot see the light of the gospel of the glory of Christ, who is the image of God. </a:t>
            </a:r>
          </a:p>
          <a:p>
            <a:r>
              <a:rPr lang="en-US" altLang="en-US"/>
              <a:t>Colossians 1:15 (NIV) He [Christ] is the image of the invisible God, the firstborn over all creation. </a:t>
            </a:r>
          </a:p>
        </p:txBody>
      </p:sp>
    </p:spTree>
    <p:custDataLst>
      <p:tags r:id="rId1"/>
    </p:custDataLst>
  </p:cSld>
  <p:clrMapOvr>
    <a:masterClrMapping/>
  </p:clrMapOvr>
  <p:transition advTm="226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4000"/>
              <a:t>What does it mean to say that Christ is the image of God?</a:t>
            </a:r>
          </a:p>
        </p:txBody>
      </p:sp>
      <p:sp>
        <p:nvSpPr>
          <p:cNvPr id="15363" name="Rectangle 3"/>
          <p:cNvSpPr>
            <a:spLocks noGrp="1" noChangeArrowheads="1"/>
          </p:cNvSpPr>
          <p:nvPr>
            <p:ph type="body" idx="1"/>
          </p:nvPr>
        </p:nvSpPr>
        <p:spPr/>
        <p:txBody>
          <a:bodyPr/>
          <a:lstStyle/>
          <a:p>
            <a:r>
              <a:rPr lang="en-US" altLang="en-US"/>
              <a:t>Apparently we are to understand this in contrast with ourselves being images of God.</a:t>
            </a:r>
          </a:p>
          <a:p>
            <a:pPr lvl="1"/>
            <a:r>
              <a:rPr lang="en-US" altLang="en-US"/>
              <a:t>Jesus is a better image of God than we are.</a:t>
            </a:r>
          </a:p>
          <a:p>
            <a:pPr lvl="1"/>
            <a:r>
              <a:rPr lang="en-US" altLang="en-US"/>
              <a:t>For one thing, He is God!</a:t>
            </a:r>
          </a:p>
          <a:p>
            <a:pPr lvl="1"/>
            <a:r>
              <a:rPr lang="en-US" altLang="en-US"/>
              <a:t>For another, as a human, He is sinless, and so the image of God in Him as a human has not been marred by sin.</a:t>
            </a:r>
          </a:p>
        </p:txBody>
      </p:sp>
    </p:spTree>
    <p:custDataLst>
      <p:tags r:id="rId1"/>
    </p:custDataLst>
  </p:cSld>
  <p:clrMapOvr>
    <a:masterClrMapping/>
  </p:clrMapOvr>
  <p:transition advTm="309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How shall we someday be in the image of God as we are not now?</a:t>
            </a:r>
          </a:p>
        </p:txBody>
      </p:sp>
      <p:sp>
        <p:nvSpPr>
          <p:cNvPr id="16387" name="Rectangle 3"/>
          <p:cNvSpPr>
            <a:spLocks noGrp="1" noChangeArrowheads="1"/>
          </p:cNvSpPr>
          <p:nvPr>
            <p:ph type="body" idx="1"/>
          </p:nvPr>
        </p:nvSpPr>
        <p:spPr>
          <a:xfrm>
            <a:off x="457200" y="1600200"/>
            <a:ext cx="8229600" cy="4953000"/>
          </a:xfrm>
        </p:spPr>
        <p:txBody>
          <a:bodyPr/>
          <a:lstStyle/>
          <a:p>
            <a:pPr>
              <a:lnSpc>
                <a:spcPct val="90000"/>
              </a:lnSpc>
            </a:pPr>
            <a:r>
              <a:rPr lang="en-US" altLang="en-US" sz="2800"/>
              <a:t>Romans 8:29 (NIV) For those God foreknew he also predestined to be conformed to the likeness of his Son, that he might be the firstborn among many brothers. </a:t>
            </a:r>
          </a:p>
          <a:p>
            <a:pPr>
              <a:lnSpc>
                <a:spcPct val="90000"/>
              </a:lnSpc>
            </a:pPr>
            <a:r>
              <a:rPr lang="en-US" altLang="en-US" sz="2800"/>
              <a:t>1 Corinthians 15:49 (NIV) And just as we have borne the likeness of the earthly man, so shall we bear the likeness of the man from heaven.</a:t>
            </a:r>
          </a:p>
          <a:p>
            <a:pPr>
              <a:lnSpc>
                <a:spcPct val="90000"/>
              </a:lnSpc>
            </a:pPr>
            <a:r>
              <a:rPr lang="en-US" altLang="en-US" sz="2800"/>
              <a:t>Colossians 3:9-10 (NIV) Do not lie to each other, since you have taken off your old self with its practices 10 and have put on the new self, which is being renewed in knowledge in the image of its Creator.  </a:t>
            </a:r>
          </a:p>
        </p:txBody>
      </p:sp>
    </p:spTree>
    <p:custDataLst>
      <p:tags r:id="rId1"/>
    </p:custDataLst>
  </p:cSld>
  <p:clrMapOvr>
    <a:masterClrMapping/>
  </p:clrMapOvr>
  <p:transition advTm="658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How shall we someday be in the image of God as we are not now?</a:t>
            </a:r>
          </a:p>
        </p:txBody>
      </p:sp>
      <p:sp>
        <p:nvSpPr>
          <p:cNvPr id="17411" name="Rectangle 3"/>
          <p:cNvSpPr>
            <a:spLocks noGrp="1" noChangeArrowheads="1"/>
          </p:cNvSpPr>
          <p:nvPr>
            <p:ph type="body" idx="1"/>
          </p:nvPr>
        </p:nvSpPr>
        <p:spPr/>
        <p:txBody>
          <a:bodyPr/>
          <a:lstStyle/>
          <a:p>
            <a:r>
              <a:rPr lang="en-US" altLang="en-US"/>
              <a:t>One day, if we are trusting in Christ, we will be rescued from sin.</a:t>
            </a:r>
          </a:p>
          <a:p>
            <a:r>
              <a:rPr lang="en-US" altLang="en-US"/>
              <a:t>We will awaken at the resurrection:</a:t>
            </a:r>
          </a:p>
          <a:p>
            <a:pPr lvl="1"/>
            <a:r>
              <a:rPr lang="en-US" altLang="en-US"/>
              <a:t>Not only to a new body…</a:t>
            </a:r>
          </a:p>
          <a:p>
            <a:pPr lvl="1"/>
            <a:r>
              <a:rPr lang="en-US" altLang="en-US"/>
              <a:t>But changed in character so as no longer even to want to sin.</a:t>
            </a:r>
          </a:p>
          <a:p>
            <a:r>
              <a:rPr lang="en-US" altLang="en-US"/>
              <a:t>Then we will be far more like Christ</a:t>
            </a:r>
            <a:r>
              <a:rPr lang="en-US" altLang="en-US">
                <a:cs typeface="Arial" charset="0"/>
              </a:rPr>
              <a:t>–</a:t>
            </a:r>
            <a:r>
              <a:rPr lang="en-US" altLang="en-US"/>
              <a:t>like God</a:t>
            </a:r>
            <a:r>
              <a:rPr lang="en-US" altLang="en-US">
                <a:cs typeface="Arial" charset="0"/>
              </a:rPr>
              <a:t>–</a:t>
            </a:r>
            <a:r>
              <a:rPr lang="en-US" altLang="en-US"/>
              <a:t>than we have ever been in this life!</a:t>
            </a:r>
          </a:p>
        </p:txBody>
      </p:sp>
    </p:spTree>
    <p:custDataLst>
      <p:tags r:id="rId1"/>
    </p:custDataLst>
  </p:cSld>
  <p:clrMapOvr>
    <a:masterClrMapping/>
  </p:clrMapOvr>
  <p:transition advTm="23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a:t>So What Does This Mean for the Sanctity of Human Life?</a:t>
            </a:r>
          </a:p>
        </p:txBody>
      </p:sp>
      <p:sp>
        <p:nvSpPr>
          <p:cNvPr id="18435" name="Rectangle 3"/>
          <p:cNvSpPr>
            <a:spLocks noGrp="1" noChangeArrowheads="1"/>
          </p:cNvSpPr>
          <p:nvPr>
            <p:ph type="body" idx="1"/>
          </p:nvPr>
        </p:nvSpPr>
        <p:spPr/>
        <p:txBody>
          <a:bodyPr/>
          <a:lstStyle/>
          <a:p>
            <a:r>
              <a:rPr lang="en-US" altLang="en-US"/>
              <a:t>Human life is sacred because we are made in the image of God.</a:t>
            </a:r>
          </a:p>
          <a:p>
            <a:r>
              <a:rPr lang="en-US" altLang="en-US"/>
              <a:t>When we harm humans, we are damaging God</a:t>
            </a:r>
            <a:r>
              <a:rPr lang="en-US" altLang="en-US">
                <a:cs typeface="Arial" charset="0"/>
              </a:rPr>
              <a:t>'</a:t>
            </a:r>
            <a:r>
              <a:rPr lang="en-US" altLang="en-US"/>
              <a:t>s image in them.</a:t>
            </a:r>
          </a:p>
          <a:p>
            <a:r>
              <a:rPr lang="en-US" altLang="en-US"/>
              <a:t>An illustration:</a:t>
            </a:r>
          </a:p>
          <a:p>
            <a:pPr lvl="1"/>
            <a:r>
              <a:rPr lang="en-US" altLang="en-US"/>
              <a:t>It is like damaging or destroying an image of someone we ought rather to love.</a:t>
            </a:r>
          </a:p>
        </p:txBody>
      </p:sp>
    </p:spTree>
    <p:custDataLst>
      <p:tags r:id="rId1"/>
    </p:custDataLst>
  </p:cSld>
  <p:clrMapOvr>
    <a:masterClrMapping/>
  </p:clrMapOvr>
  <p:transition advTm="441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Bob2003O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3" y="285750"/>
            <a:ext cx="4410075" cy="628650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MCj028129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97246">
            <a:off x="6209506" y="2401094"/>
            <a:ext cx="1760538" cy="1987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p:cTn id="12" dur="500" fill="hold"/>
                                        <p:tgtEl>
                                          <p:spTgt spid="1946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500" fill="hold"/>
                                        <p:tgtEl>
                                          <p:spTgt spid="19461"/>
                                        </p:tgtEl>
                                        <p:attrNameLst>
                                          <p:attrName>ppt_x</p:attrName>
                                        </p:attrNameLst>
                                      </p:cBhvr>
                                      <p:tavLst>
                                        <p:tav tm="0">
                                          <p:val>
                                            <p:fltVal val="-1"/>
                                          </p:val>
                                        </p:tav>
                                        <p:tav tm="50000">
                                          <p:val>
                                            <p:fltVal val="0.95"/>
                                          </p:val>
                                        </p:tav>
                                        <p:tav tm="100000">
                                          <p:val>
                                            <p:strVal val="#ppt_x"/>
                                          </p:val>
                                        </p:tav>
                                      </p:tavLst>
                                    </p:anim>
                                    <p:anim calcmode="lin" valueType="num">
                                      <p:cBhvr>
                                        <p:cTn id="14" dur="500" fill="hold"/>
                                        <p:tgtEl>
                                          <p:spTgt spid="19461"/>
                                        </p:tgtEl>
                                        <p:attrNameLst>
                                          <p:attrName>ppt_y</p:attrName>
                                        </p:attrNameLst>
                                      </p:cBhvr>
                                      <p:tavLst>
                                        <p:tav tm="0">
                                          <p:val>
                                            <p:strVal val="#ppt_y"/>
                                          </p:val>
                                        </p:tav>
                                        <p:tav tm="100000">
                                          <p:val>
                                            <p:strVal val="#ppt_y"/>
                                          </p:val>
                                        </p:tav>
                                      </p:tavLst>
                                    </p:anim>
                                    <p:animEffect transition="in" filter="fade">
                                      <p:cBhvr>
                                        <p:cTn id="15" dur="500"/>
                                        <p:tgtEl>
                                          <p:spTgt spid="19461"/>
                                        </p:tgtEl>
                                      </p:cBhvr>
                                    </p:animEffect>
                                  </p:childTnLst>
                                </p:cTn>
                              </p:par>
                            </p:childTnLst>
                          </p:cTn>
                        </p:par>
                        <p:par>
                          <p:cTn id="16" fill="hold" nodeType="afterGroup">
                            <p:stCondLst>
                              <p:cond delay="500"/>
                            </p:stCondLst>
                            <p:childTnLst>
                              <p:par>
                                <p:cTn id="17" presetID="9" presetClass="exit" presetSubtype="0" fill="hold" nodeType="afterEffect">
                                  <p:stCondLst>
                                    <p:cond delay="0"/>
                                  </p:stCondLst>
                                  <p:childTnLst>
                                    <p:animEffect transition="out" filter="dissolve">
                                      <p:cBhvr>
                                        <p:cTn id="18" dur="500"/>
                                        <p:tgtEl>
                                          <p:spTgt spid="19460"/>
                                        </p:tgtEl>
                                      </p:cBhvr>
                                    </p:animEffect>
                                    <p:set>
                                      <p:cBhvr>
                                        <p:cTn id="19" dur="1" fill="hold">
                                          <p:stCondLst>
                                            <p:cond delay="499"/>
                                          </p:stCondLst>
                                        </p:cTn>
                                        <p:tgtEl>
                                          <p:spTgt spid="19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creation-adam"/>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7000" y="895350"/>
            <a:ext cx="8890000" cy="5067300"/>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4"/>
          <p:cNvSpPr>
            <a:spLocks noGrp="1" noChangeArrowheads="1"/>
          </p:cNvSpPr>
          <p:nvPr>
            <p:ph type="ctrTitle"/>
          </p:nvPr>
        </p:nvSpPr>
        <p:spPr/>
        <p:txBody>
          <a:bodyPr/>
          <a:lstStyle/>
          <a:p>
            <a:r>
              <a:rPr lang="en-US" altLang="en-US"/>
              <a:t>The End</a:t>
            </a:r>
          </a:p>
        </p:txBody>
      </p:sp>
      <p:sp>
        <p:nvSpPr>
          <p:cNvPr id="20485" name="Rectangle 5"/>
          <p:cNvSpPr>
            <a:spLocks noGrp="1" noChangeArrowheads="1"/>
          </p:cNvSpPr>
          <p:nvPr>
            <p:ph type="subTitle" idx="1"/>
          </p:nvPr>
        </p:nvSpPr>
        <p:spPr/>
        <p:txBody>
          <a:bodyPr/>
          <a:lstStyle/>
          <a:p>
            <a:r>
              <a:rPr lang="en-US" altLang="en-US"/>
              <a:t>May we respect other humans as made in God</a:t>
            </a:r>
            <a:r>
              <a:rPr lang="en-US" altLang="en-US">
                <a:cs typeface="Arial" charset="0"/>
              </a:rPr>
              <a:t>'</a:t>
            </a:r>
            <a:r>
              <a:rPr lang="en-US" altLang="en-US"/>
              <a:t>s image.</a:t>
            </a:r>
          </a:p>
        </p:txBody>
      </p:sp>
    </p:spTree>
    <p:custDataLst>
      <p:tags r:id="rId1"/>
    </p:custDataLst>
  </p:cSld>
  <p:clrMapOvr>
    <a:masterClrMapping/>
  </p:clrMapOvr>
  <p:transition advTm="88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animEffect transition="in" filter="checkerboard(across)">
                                      <p:cBhvr>
                                        <p:cTn id="13"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33400" y="381000"/>
            <a:ext cx="82296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Genesis 9:1-7 (NIV) Then God blessed Noah and his sons, saying to them, </a:t>
            </a:r>
            <a:r>
              <a:rPr lang="en-US" altLang="en-US" sz="2400">
                <a:cs typeface="Arial" charset="0"/>
              </a:rPr>
              <a:t>"</a:t>
            </a:r>
            <a:r>
              <a:rPr lang="en-US" altLang="en-US" sz="2400"/>
              <a:t>Be fruitful and increase in number and fill the earth. 2 The fear and dread of you will fall upon all the beasts of the earth and all the birds of the air, upon every creature that moves along the ground, and upon all the fish of the sea; they are given into your hands. 3 Everything that lives and moves will be food for you. Just as I gave you the green plants, I now give you everything. 4 But you must not eat meat that has its lifeblood still in it. 5 And for your lifeblood I will surely demand an accounting. I will demand an accounting from every animal. And from each man, too, I will demand an accounting for the life of his fellow man. 6 Whoever sheds the blood of man, by man shall his blood be shed; for in the </a:t>
            </a:r>
            <a:r>
              <a:rPr lang="en-US" altLang="en-US" sz="2400">
                <a:solidFill>
                  <a:srgbClr val="FF3300"/>
                </a:solidFill>
              </a:rPr>
              <a:t>image of God</a:t>
            </a:r>
            <a:r>
              <a:rPr lang="en-US" altLang="en-US" sz="2400"/>
              <a:t> has God made man. 7 As for you, be fruitful and increase in number; multiply on the earth and increase upon it.</a:t>
            </a:r>
            <a:r>
              <a:rPr lang="en-US" altLang="en-US" sz="2400">
                <a:cs typeface="Arial" charset="0"/>
              </a:rPr>
              <a:t>"</a:t>
            </a:r>
          </a:p>
        </p:txBody>
      </p:sp>
      <p:sp>
        <p:nvSpPr>
          <p:cNvPr id="3077" name="Oval 5"/>
          <p:cNvSpPr>
            <a:spLocks noChangeArrowheads="1"/>
          </p:cNvSpPr>
          <p:nvPr/>
        </p:nvSpPr>
        <p:spPr bwMode="auto">
          <a:xfrm>
            <a:off x="381000" y="4419600"/>
            <a:ext cx="8534400" cy="1295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686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What is this </a:t>
            </a:r>
            <a:r>
              <a:rPr lang="en-US" altLang="en-US">
                <a:cs typeface="Arial" charset="0"/>
              </a:rPr>
              <a:t>"</a:t>
            </a:r>
            <a:r>
              <a:rPr lang="en-US" altLang="en-US"/>
              <a:t>image of God</a:t>
            </a:r>
            <a:r>
              <a:rPr lang="en-US" altLang="en-US">
                <a:cs typeface="Arial" charset="0"/>
              </a:rPr>
              <a:t>"</a:t>
            </a:r>
            <a:r>
              <a:rPr lang="en-US" altLang="en-US"/>
              <a:t>?</a:t>
            </a:r>
          </a:p>
        </p:txBody>
      </p:sp>
      <p:sp>
        <p:nvSpPr>
          <p:cNvPr id="4099" name="Rectangle 3"/>
          <p:cNvSpPr>
            <a:spLocks noGrp="1" noChangeArrowheads="1"/>
          </p:cNvSpPr>
          <p:nvPr>
            <p:ph type="body" idx="1"/>
          </p:nvPr>
        </p:nvSpPr>
        <p:spPr/>
        <p:txBody>
          <a:bodyPr/>
          <a:lstStyle/>
          <a:p>
            <a:r>
              <a:rPr lang="en-US" altLang="en-US"/>
              <a:t>God created mankind in His image:</a:t>
            </a:r>
          </a:p>
          <a:p>
            <a:pPr lvl="1"/>
            <a:r>
              <a:rPr lang="en-US" altLang="en-US"/>
              <a:t>Genesis 1:26-27 (NIV) Then God said, </a:t>
            </a:r>
            <a:r>
              <a:rPr lang="en-US" altLang="en-US">
                <a:cs typeface="Arial" charset="0"/>
              </a:rPr>
              <a:t>"</a:t>
            </a:r>
            <a:r>
              <a:rPr lang="en-US" altLang="en-US"/>
              <a:t>Let us make man in </a:t>
            </a:r>
            <a:r>
              <a:rPr lang="en-US" altLang="en-US">
                <a:solidFill>
                  <a:srgbClr val="FF3300"/>
                </a:solidFill>
              </a:rPr>
              <a:t>our image</a:t>
            </a:r>
            <a:r>
              <a:rPr lang="en-US" altLang="en-US"/>
              <a:t>, </a:t>
            </a:r>
            <a:r>
              <a:rPr lang="en-US" altLang="en-US">
                <a:solidFill>
                  <a:schemeClr val="hlink"/>
                </a:solidFill>
              </a:rPr>
              <a:t>in our likeness</a:t>
            </a:r>
            <a:r>
              <a:rPr lang="en-US" altLang="en-US"/>
              <a:t>, and let them rule over the fish of the sea and the birds of the air, over the livestock, over all the earth, and over all the creatures that move along the ground.</a:t>
            </a:r>
            <a:r>
              <a:rPr lang="en-US" altLang="en-US">
                <a:cs typeface="Arial" charset="0"/>
              </a:rPr>
              <a:t>"</a:t>
            </a:r>
            <a:r>
              <a:rPr lang="en-US" altLang="en-US"/>
              <a:t> 27 So God created man in </a:t>
            </a:r>
            <a:r>
              <a:rPr lang="en-US" altLang="en-US">
                <a:solidFill>
                  <a:srgbClr val="FF3300"/>
                </a:solidFill>
              </a:rPr>
              <a:t>his own image</a:t>
            </a:r>
            <a:r>
              <a:rPr lang="en-US" altLang="en-US"/>
              <a:t>, in the </a:t>
            </a:r>
            <a:r>
              <a:rPr lang="en-US" altLang="en-US">
                <a:solidFill>
                  <a:srgbClr val="FF3300"/>
                </a:solidFill>
              </a:rPr>
              <a:t>image of God</a:t>
            </a:r>
            <a:r>
              <a:rPr lang="en-US" altLang="en-US"/>
              <a:t> he created him; male and female he created them. </a:t>
            </a:r>
          </a:p>
        </p:txBody>
      </p:sp>
    </p:spTree>
    <p:custDataLst>
      <p:tags r:id="rId1"/>
    </p:custDataLst>
  </p:cSld>
  <p:clrMapOvr>
    <a:masterClrMapping/>
  </p:clrMapOvr>
  <p:transition advTm="309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What is this </a:t>
            </a:r>
            <a:r>
              <a:rPr lang="en-US" altLang="en-US">
                <a:cs typeface="Arial" charset="0"/>
              </a:rPr>
              <a:t>"</a:t>
            </a:r>
            <a:r>
              <a:rPr lang="en-US" altLang="en-US"/>
              <a:t>image of God</a:t>
            </a:r>
            <a:r>
              <a:rPr lang="en-US" altLang="en-US">
                <a:cs typeface="Arial" charset="0"/>
              </a:rPr>
              <a:t>"</a:t>
            </a:r>
            <a:r>
              <a:rPr lang="en-US" altLang="en-US"/>
              <a:t>?</a:t>
            </a:r>
          </a:p>
        </p:txBody>
      </p:sp>
      <p:sp>
        <p:nvSpPr>
          <p:cNvPr id="5123" name="Rectangle 3"/>
          <p:cNvSpPr>
            <a:spLocks noGrp="1" noChangeArrowheads="1"/>
          </p:cNvSpPr>
          <p:nvPr>
            <p:ph type="body" idx="1"/>
          </p:nvPr>
        </p:nvSpPr>
        <p:spPr>
          <a:xfrm>
            <a:off x="457200" y="1600200"/>
            <a:ext cx="8458200" cy="4525963"/>
          </a:xfrm>
        </p:spPr>
        <p:txBody>
          <a:bodyPr/>
          <a:lstStyle/>
          <a:p>
            <a:pPr>
              <a:lnSpc>
                <a:spcPct val="90000"/>
              </a:lnSpc>
            </a:pPr>
            <a:r>
              <a:rPr lang="en-US" altLang="en-US" sz="2800"/>
              <a:t>Humans pass on this image to their descendants, so we are still in God</a:t>
            </a:r>
            <a:r>
              <a:rPr lang="en-US" altLang="en-US" sz="2800">
                <a:cs typeface="Arial" charset="0"/>
              </a:rPr>
              <a:t>'</a:t>
            </a:r>
            <a:r>
              <a:rPr lang="en-US" altLang="en-US" sz="2800"/>
              <a:t>s image today:</a:t>
            </a:r>
          </a:p>
          <a:p>
            <a:pPr lvl="1">
              <a:lnSpc>
                <a:spcPct val="90000"/>
              </a:lnSpc>
            </a:pPr>
            <a:r>
              <a:rPr lang="en-US" altLang="en-US" sz="2400"/>
              <a:t>Genesis 5:3 (NIV) When Adam had lived 130 years, he had a son in </a:t>
            </a:r>
            <a:r>
              <a:rPr lang="en-US" altLang="en-US" sz="2400">
                <a:solidFill>
                  <a:schemeClr val="hlink"/>
                </a:solidFill>
              </a:rPr>
              <a:t>his own likeness</a:t>
            </a:r>
            <a:r>
              <a:rPr lang="en-US" altLang="en-US" sz="2400"/>
              <a:t>, in </a:t>
            </a:r>
            <a:r>
              <a:rPr lang="en-US" altLang="en-US" sz="2400">
                <a:solidFill>
                  <a:srgbClr val="FF3300"/>
                </a:solidFill>
              </a:rPr>
              <a:t>his own image</a:t>
            </a:r>
            <a:r>
              <a:rPr lang="en-US" altLang="en-US" sz="2400"/>
              <a:t>; and he named him Seth.</a:t>
            </a:r>
          </a:p>
          <a:p>
            <a:pPr lvl="1">
              <a:lnSpc>
                <a:spcPct val="90000"/>
              </a:lnSpc>
            </a:pPr>
            <a:r>
              <a:rPr lang="en-US" altLang="en-US" sz="2400"/>
              <a:t>Acts 17:29 (NIV) Therefore since we are God</a:t>
            </a:r>
            <a:r>
              <a:rPr lang="en-US" altLang="en-US" sz="2400">
                <a:cs typeface="Arial" charset="0"/>
              </a:rPr>
              <a:t>'</a:t>
            </a:r>
            <a:r>
              <a:rPr lang="en-US" altLang="en-US" sz="2400"/>
              <a:t>s offspring, we should not think that the divine being is like gold or silver or stone</a:t>
            </a:r>
            <a:r>
              <a:rPr lang="en-US" altLang="en-US" sz="2400">
                <a:cs typeface="Arial" charset="0"/>
              </a:rPr>
              <a:t>–</a:t>
            </a:r>
            <a:r>
              <a:rPr lang="en-US" altLang="en-US" sz="2400"/>
              <a:t>an </a:t>
            </a:r>
            <a:r>
              <a:rPr lang="en-US" altLang="en-US" sz="2400">
                <a:solidFill>
                  <a:srgbClr val="FF3300"/>
                </a:solidFill>
              </a:rPr>
              <a:t>image</a:t>
            </a:r>
            <a:r>
              <a:rPr lang="en-US" altLang="en-US" sz="2400"/>
              <a:t> made by man's design and skill.</a:t>
            </a:r>
          </a:p>
          <a:p>
            <a:pPr lvl="1">
              <a:lnSpc>
                <a:spcPct val="90000"/>
              </a:lnSpc>
            </a:pPr>
            <a:r>
              <a:rPr lang="en-US" altLang="en-US" sz="2400"/>
              <a:t>James 3:9 (NIV) With the tongue we praise our Lord and Father, and with it we curse men, who have been made in </a:t>
            </a:r>
            <a:r>
              <a:rPr lang="en-US" altLang="en-US" sz="2400">
                <a:solidFill>
                  <a:schemeClr val="hlink"/>
                </a:solidFill>
              </a:rPr>
              <a:t>God's likeness</a:t>
            </a:r>
            <a:r>
              <a:rPr lang="en-US" altLang="en-US" sz="2400"/>
              <a:t>.  </a:t>
            </a:r>
          </a:p>
        </p:txBody>
      </p:sp>
    </p:spTree>
    <p:custDataLst>
      <p:tags r:id="rId1"/>
    </p:custDataLst>
  </p:cSld>
  <p:clrMapOvr>
    <a:masterClrMapping/>
  </p:clrMapOvr>
  <p:transition advTm="58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Investigating Our Passage</a:t>
            </a:r>
          </a:p>
        </p:txBody>
      </p:sp>
      <p:sp>
        <p:nvSpPr>
          <p:cNvPr id="9219" name="Rectangle 3"/>
          <p:cNvSpPr>
            <a:spLocks noGrp="1" noChangeArrowheads="1"/>
          </p:cNvSpPr>
          <p:nvPr>
            <p:ph type="body" idx="1"/>
          </p:nvPr>
        </p:nvSpPr>
        <p:spPr/>
        <p:txBody>
          <a:bodyPr/>
          <a:lstStyle/>
          <a:p>
            <a:r>
              <a:rPr lang="en-US" altLang="en-US"/>
              <a:t>Why does Genesis 9:6 say it is wrong to </a:t>
            </a:r>
            <a:r>
              <a:rPr lang="en-US" altLang="en-US">
                <a:cs typeface="Arial" charset="0"/>
              </a:rPr>
              <a:t>"</a:t>
            </a:r>
            <a:r>
              <a:rPr lang="en-US" altLang="en-US"/>
              <a:t>shed human blood</a:t>
            </a:r>
            <a:r>
              <a:rPr lang="en-US" altLang="en-US">
                <a:cs typeface="Arial" charset="0"/>
              </a:rPr>
              <a:t>"</a:t>
            </a:r>
            <a:r>
              <a:rPr lang="en-US" altLang="en-US"/>
              <a:t> (that is, to take human life)?</a:t>
            </a:r>
          </a:p>
          <a:p>
            <a:pPr lvl="1"/>
            <a:r>
              <a:rPr lang="en-US" altLang="en-US"/>
              <a:t>Because we are made in the image and likeness of God.</a:t>
            </a:r>
          </a:p>
          <a:p>
            <a:r>
              <a:rPr lang="en-US" altLang="en-US"/>
              <a:t>Something similar is also said in James 3:9, where James notes that it is wrong for us even to curse other humans.</a:t>
            </a:r>
          </a:p>
        </p:txBody>
      </p:sp>
    </p:spTree>
    <p:custDataLst>
      <p:tags r:id="rId1"/>
    </p:custDataLst>
  </p:cSld>
  <p:clrMapOvr>
    <a:masterClrMapping/>
  </p:clrMapOvr>
  <p:transition advTm="300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Investigating Our Passage</a:t>
            </a:r>
          </a:p>
        </p:txBody>
      </p:sp>
      <p:sp>
        <p:nvSpPr>
          <p:cNvPr id="10243" name="Rectangle 3"/>
          <p:cNvSpPr>
            <a:spLocks noGrp="1" noChangeArrowheads="1"/>
          </p:cNvSpPr>
          <p:nvPr>
            <p:ph type="body" idx="1"/>
          </p:nvPr>
        </p:nvSpPr>
        <p:spPr/>
        <p:txBody>
          <a:bodyPr/>
          <a:lstStyle/>
          <a:p>
            <a:pPr>
              <a:lnSpc>
                <a:spcPct val="80000"/>
              </a:lnSpc>
            </a:pPr>
            <a:r>
              <a:rPr lang="en-US" altLang="en-US" sz="2800"/>
              <a:t>What does it mean for humans to be made in God’s image?</a:t>
            </a:r>
          </a:p>
          <a:p>
            <a:pPr lvl="1">
              <a:lnSpc>
                <a:spcPct val="80000"/>
              </a:lnSpc>
            </a:pPr>
            <a:r>
              <a:rPr lang="en-US" altLang="en-US" sz="2400"/>
              <a:t>Somehow, we humans resemble God.</a:t>
            </a:r>
          </a:p>
          <a:p>
            <a:pPr lvl="1">
              <a:lnSpc>
                <a:spcPct val="80000"/>
              </a:lnSpc>
            </a:pPr>
            <a:r>
              <a:rPr lang="en-US" altLang="en-US" sz="2400"/>
              <a:t>In the creation account, this seems to be set in contrast to the animals and plants, which are made </a:t>
            </a:r>
            <a:r>
              <a:rPr lang="en-US" altLang="en-US" sz="2400">
                <a:cs typeface="Arial" charset="0"/>
              </a:rPr>
              <a:t>"</a:t>
            </a:r>
            <a:r>
              <a:rPr lang="en-US" altLang="en-US" sz="2400"/>
              <a:t>according to their kinds</a:t>
            </a:r>
            <a:r>
              <a:rPr lang="en-US" altLang="en-US" sz="2400">
                <a:cs typeface="Arial" charset="0"/>
              </a:rPr>
              <a:t>"</a:t>
            </a:r>
            <a:r>
              <a:rPr lang="en-US" altLang="en-US" sz="2400"/>
              <a:t> (Genesis 1:11,12, 21, 24, 25).</a:t>
            </a:r>
          </a:p>
          <a:p>
            <a:pPr lvl="1">
              <a:lnSpc>
                <a:spcPct val="80000"/>
              </a:lnSpc>
            </a:pPr>
            <a:r>
              <a:rPr lang="en-US" altLang="en-US" sz="2400"/>
              <a:t>Apparently, the implication is that we humans resemble God in ways that plants and animals do not.</a:t>
            </a:r>
          </a:p>
          <a:p>
            <a:pPr lvl="1">
              <a:lnSpc>
                <a:spcPct val="80000"/>
              </a:lnSpc>
            </a:pPr>
            <a:r>
              <a:rPr lang="en-US" altLang="en-US" sz="2400"/>
              <a:t>One way to understand this would be to make a list of words that describe God and compare with a list that describes humans, but not plants or animals.</a:t>
            </a:r>
          </a:p>
          <a:p>
            <a:pPr lvl="1">
              <a:lnSpc>
                <a:spcPct val="80000"/>
              </a:lnSpc>
            </a:pPr>
            <a:r>
              <a:rPr lang="en-US" altLang="en-US" sz="2400"/>
              <a:t>We’ll do something of this sort by and by.</a:t>
            </a:r>
          </a:p>
        </p:txBody>
      </p:sp>
    </p:spTree>
    <p:custDataLst>
      <p:tags r:id="rId1"/>
    </p:custDataLst>
  </p:cSld>
  <p:clrMapOvr>
    <a:masterClrMapping/>
  </p:clrMapOvr>
  <p:transition advTm="451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What is an Image?</a:t>
            </a:r>
          </a:p>
        </p:txBody>
      </p:sp>
      <p:sp>
        <p:nvSpPr>
          <p:cNvPr id="11267" name="Rectangle 3"/>
          <p:cNvSpPr>
            <a:spLocks noGrp="1" noChangeArrowheads="1"/>
          </p:cNvSpPr>
          <p:nvPr>
            <p:ph type="body" idx="1"/>
          </p:nvPr>
        </p:nvSpPr>
        <p:spPr/>
        <p:txBody>
          <a:bodyPr/>
          <a:lstStyle/>
          <a:p>
            <a:pPr>
              <a:lnSpc>
                <a:spcPct val="90000"/>
              </a:lnSpc>
            </a:pPr>
            <a:r>
              <a:rPr lang="en-US" altLang="en-US"/>
              <a:t>What does it mean for something to be made in </a:t>
            </a:r>
            <a:r>
              <a:rPr lang="en-US" altLang="en-US">
                <a:solidFill>
                  <a:srgbClr val="FF3300"/>
                </a:solidFill>
              </a:rPr>
              <a:t>our</a:t>
            </a:r>
            <a:r>
              <a:rPr lang="en-US" altLang="en-US"/>
              <a:t> image?</a:t>
            </a:r>
          </a:p>
          <a:p>
            <a:pPr>
              <a:lnSpc>
                <a:spcPct val="90000"/>
              </a:lnSpc>
            </a:pPr>
            <a:r>
              <a:rPr lang="en-US" altLang="en-US"/>
              <a:t>Whose images are on US coins… ?</a:t>
            </a:r>
          </a:p>
          <a:p>
            <a:pPr lvl="1">
              <a:lnSpc>
                <a:spcPct val="90000"/>
              </a:lnSpc>
            </a:pPr>
            <a:r>
              <a:rPr lang="en-US" altLang="en-US"/>
              <a:t>Cent?</a:t>
            </a:r>
          </a:p>
          <a:p>
            <a:pPr lvl="1">
              <a:lnSpc>
                <a:spcPct val="90000"/>
              </a:lnSpc>
            </a:pPr>
            <a:r>
              <a:rPr lang="en-US" altLang="en-US"/>
              <a:t>Nickel?</a:t>
            </a:r>
          </a:p>
          <a:p>
            <a:pPr lvl="1">
              <a:lnSpc>
                <a:spcPct val="90000"/>
              </a:lnSpc>
            </a:pPr>
            <a:r>
              <a:rPr lang="en-US" altLang="en-US"/>
              <a:t>Dime?</a:t>
            </a:r>
          </a:p>
          <a:p>
            <a:pPr lvl="1">
              <a:lnSpc>
                <a:spcPct val="90000"/>
              </a:lnSpc>
            </a:pPr>
            <a:r>
              <a:rPr lang="en-US" altLang="en-US"/>
              <a:t>Quarter?</a:t>
            </a:r>
          </a:p>
          <a:p>
            <a:pPr>
              <a:lnSpc>
                <a:spcPct val="90000"/>
              </a:lnSpc>
            </a:pPr>
            <a:r>
              <a:rPr lang="en-US" altLang="en-US"/>
              <a:t>Why do we call these images?</a:t>
            </a:r>
          </a:p>
          <a:p>
            <a:pPr>
              <a:lnSpc>
                <a:spcPct val="90000"/>
              </a:lnSpc>
            </a:pPr>
            <a:r>
              <a:rPr lang="en-US" altLang="en-US"/>
              <a:t>Does a photograph contain our image?</a:t>
            </a:r>
          </a:p>
        </p:txBody>
      </p:sp>
      <p:pic>
        <p:nvPicPr>
          <p:cNvPr id="11268" name="Picture 4" descr="us-one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242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nick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048000"/>
            <a:ext cx="12922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us-di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038600"/>
            <a:ext cx="1095375" cy="1071563"/>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us-quar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429000"/>
            <a:ext cx="1533525" cy="1530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920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Effect transition="in" filter="checkerboard(across)">
                                      <p:cBhvr>
                                        <p:cTn id="25" dur="500"/>
                                        <p:tgtEl>
                                          <p:spTgt spid="112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11269"/>
                                        </p:tgtEl>
                                        <p:attrNameLst>
                                          <p:attrName>style.visibility</p:attrName>
                                        </p:attrNameLst>
                                      </p:cBhvr>
                                      <p:to>
                                        <p:strVal val="visible"/>
                                      </p:to>
                                    </p:set>
                                    <p:animEffect transition="in" filter="checkerboard(across)">
                                      <p:cBhvr>
                                        <p:cTn id="36" dur="500"/>
                                        <p:tgtEl>
                                          <p:spTgt spid="1126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267">
                                            <p:txEl>
                                              <p:pRg st="4" end="4"/>
                                            </p:txEl>
                                          </p:spTgt>
                                        </p:tgtEl>
                                        <p:attrNameLst>
                                          <p:attrName>style.visibility</p:attrName>
                                        </p:attrNameLst>
                                      </p:cBhvr>
                                      <p:to>
                                        <p:strVal val="visible"/>
                                      </p:to>
                                    </p:set>
                                    <p:anim calcmode="lin" valueType="num">
                                      <p:cBhvr additive="base">
                                        <p:cTn id="4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1270"/>
                                        </p:tgtEl>
                                        <p:attrNameLst>
                                          <p:attrName>style.visibility</p:attrName>
                                        </p:attrNameLst>
                                      </p:cBhvr>
                                      <p:to>
                                        <p:strVal val="visible"/>
                                      </p:to>
                                    </p:set>
                                    <p:animEffect transition="in" filter="checkerboard(across)">
                                      <p:cBhvr>
                                        <p:cTn id="47" dur="500"/>
                                        <p:tgtEl>
                                          <p:spTgt spid="1127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267">
                                            <p:txEl>
                                              <p:pRg st="5" end="5"/>
                                            </p:txEl>
                                          </p:spTgt>
                                        </p:tgtEl>
                                        <p:attrNameLst>
                                          <p:attrName>style.visibility</p:attrName>
                                        </p:attrNameLst>
                                      </p:cBhvr>
                                      <p:to>
                                        <p:strVal val="visible"/>
                                      </p:to>
                                    </p:set>
                                    <p:anim calcmode="lin" valueType="num">
                                      <p:cBhvr additive="base">
                                        <p:cTn id="52"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11271"/>
                                        </p:tgtEl>
                                        <p:attrNameLst>
                                          <p:attrName>style.visibility</p:attrName>
                                        </p:attrNameLst>
                                      </p:cBhvr>
                                      <p:to>
                                        <p:strVal val="visible"/>
                                      </p:to>
                                    </p:set>
                                    <p:animEffect transition="in" filter="checkerboard(across)">
                                      <p:cBhvr>
                                        <p:cTn id="58" dur="500"/>
                                        <p:tgtEl>
                                          <p:spTgt spid="1127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267">
                                            <p:txEl>
                                              <p:pRg st="6" end="6"/>
                                            </p:txEl>
                                          </p:spTgt>
                                        </p:tgtEl>
                                        <p:attrNameLst>
                                          <p:attrName>style.visibility</p:attrName>
                                        </p:attrNameLst>
                                      </p:cBhvr>
                                      <p:to>
                                        <p:strVal val="visible"/>
                                      </p:to>
                                    </p:set>
                                    <p:anim calcmode="lin" valueType="num">
                                      <p:cBhvr additive="base">
                                        <p:cTn id="6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267">
                                            <p:txEl>
                                              <p:pRg st="7" end="7"/>
                                            </p:txEl>
                                          </p:spTgt>
                                        </p:tgtEl>
                                        <p:attrNameLst>
                                          <p:attrName>style.visibility</p:attrName>
                                        </p:attrNameLst>
                                      </p:cBhvr>
                                      <p:to>
                                        <p:strVal val="visible"/>
                                      </p:to>
                                    </p:set>
                                    <p:anim calcmode="lin" valueType="num">
                                      <p:cBhvr additive="base">
                                        <p:cTn id="69" dur="5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6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What is God Like?</a:t>
            </a:r>
          </a:p>
        </p:txBody>
      </p:sp>
      <p:sp>
        <p:nvSpPr>
          <p:cNvPr id="12291" name="Rectangle 3"/>
          <p:cNvSpPr>
            <a:spLocks noGrp="1" noChangeArrowheads="1"/>
          </p:cNvSpPr>
          <p:nvPr>
            <p:ph type="body" idx="1"/>
          </p:nvPr>
        </p:nvSpPr>
        <p:spPr/>
        <p:txBody>
          <a:bodyPr/>
          <a:lstStyle/>
          <a:p>
            <a:r>
              <a:rPr lang="en-US" altLang="en-US"/>
              <a:t>According to the Westminster Shorter Catechism:</a:t>
            </a:r>
          </a:p>
          <a:p>
            <a:pPr lvl="1"/>
            <a:r>
              <a:rPr lang="en-US" altLang="en-US"/>
              <a:t>God is a Spirit, infinite, eternal, and unchangeable, in his being, wisdom, power, holiness, justice, goodness and truth.</a:t>
            </a:r>
          </a:p>
          <a:p>
            <a:r>
              <a:rPr lang="en-US" altLang="en-US"/>
              <a:t>So by comparison, we might say:</a:t>
            </a:r>
          </a:p>
          <a:p>
            <a:pPr lvl="1"/>
            <a:r>
              <a:rPr lang="en-US" altLang="en-US"/>
              <a:t>We humans are spirits, finite, temporal, and changeable, in our being, wisdom, power, holiness, justice, goodness and truth.</a:t>
            </a:r>
          </a:p>
        </p:txBody>
      </p:sp>
    </p:spTree>
    <p:custDataLst>
      <p:tags r:id="rId1"/>
    </p:custDataLst>
  </p:cSld>
  <p:clrMapOvr>
    <a:masterClrMapping/>
  </p:clrMapOvr>
  <p:transition advTm="539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a:t>Why is it wrong </a:t>
            </a:r>
            <a:br>
              <a:rPr lang="en-US" altLang="en-US" sz="4000"/>
            </a:br>
            <a:r>
              <a:rPr lang="en-US" altLang="en-US" sz="4000"/>
              <a:t>to make images of God?</a:t>
            </a:r>
          </a:p>
        </p:txBody>
      </p:sp>
      <p:sp>
        <p:nvSpPr>
          <p:cNvPr id="13315" name="Rectangle 3"/>
          <p:cNvSpPr>
            <a:spLocks noGrp="1" noChangeArrowheads="1"/>
          </p:cNvSpPr>
          <p:nvPr>
            <p:ph type="body" idx="1"/>
          </p:nvPr>
        </p:nvSpPr>
        <p:spPr/>
        <p:txBody>
          <a:bodyPr/>
          <a:lstStyle/>
          <a:p>
            <a:r>
              <a:rPr lang="en-US" altLang="en-US"/>
              <a:t>God warns us against doing this, so it must be wrong.</a:t>
            </a:r>
          </a:p>
          <a:p>
            <a:r>
              <a:rPr lang="en-US" altLang="en-US"/>
              <a:t>Several passages suggest that the images of God that we make are distortions.</a:t>
            </a:r>
          </a:p>
          <a:p>
            <a:r>
              <a:rPr lang="en-US" altLang="en-US"/>
              <a:t>Thus God is saying, </a:t>
            </a:r>
            <a:r>
              <a:rPr lang="en-US" altLang="en-US">
                <a:cs typeface="Arial" charset="0"/>
              </a:rPr>
              <a:t>"</a:t>
            </a:r>
            <a:r>
              <a:rPr lang="en-US" altLang="en-US"/>
              <a:t>Let </a:t>
            </a:r>
            <a:r>
              <a:rPr lang="en-US" altLang="en-US" i="1"/>
              <a:t>me</a:t>
            </a:r>
            <a:r>
              <a:rPr lang="en-US" altLang="en-US"/>
              <a:t> make the image of God that I want you to have!</a:t>
            </a:r>
            <a:r>
              <a:rPr lang="en-US" altLang="en-US">
                <a:cs typeface="Arial" charset="0"/>
              </a:rPr>
              <a:t>"</a:t>
            </a:r>
          </a:p>
          <a:p>
            <a:pPr lvl="1"/>
            <a:r>
              <a:rPr lang="en-US" altLang="en-US"/>
              <a:t>Humans are one example of an image of God that he has made.</a:t>
            </a:r>
          </a:p>
        </p:txBody>
      </p:sp>
    </p:spTree>
    <p:custDataLst>
      <p:tags r:id="rId1"/>
    </p:custDataLst>
  </p:cSld>
  <p:clrMapOvr>
    <a:masterClrMapping/>
  </p:clrMapOvr>
  <p:transition advTm="723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5.6|1.2"/>
</p:tagLst>
</file>

<file path=ppt/tags/tag10.xml><?xml version="1.0" encoding="utf-8"?>
<p:tagLst xmlns:a="http://schemas.openxmlformats.org/drawingml/2006/main" xmlns:r="http://schemas.openxmlformats.org/officeDocument/2006/relationships" xmlns:p="http://schemas.openxmlformats.org/presentationml/2006/main">
  <p:tag name="TIMING" val="|0.4|13.3"/>
</p:tagLst>
</file>

<file path=ppt/tags/tag11.xml><?xml version="1.0" encoding="utf-8"?>
<p:tagLst xmlns:a="http://schemas.openxmlformats.org/drawingml/2006/main" xmlns:r="http://schemas.openxmlformats.org/officeDocument/2006/relationships" xmlns:p="http://schemas.openxmlformats.org/presentationml/2006/main">
  <p:tag name="TIMING" val="|0.3|4.7|5.1|8.4"/>
</p:tagLst>
</file>

<file path=ppt/tags/tag12.xml><?xml version="1.0" encoding="utf-8"?>
<p:tagLst xmlns:a="http://schemas.openxmlformats.org/drawingml/2006/main" xmlns:r="http://schemas.openxmlformats.org/officeDocument/2006/relationships" xmlns:p="http://schemas.openxmlformats.org/presentationml/2006/main">
  <p:tag name="TIMING" val="|3.7|20.1|15.7"/>
</p:tagLst>
</file>

<file path=ppt/tags/tag13.xml><?xml version="1.0" encoding="utf-8"?>
<p:tagLst xmlns:a="http://schemas.openxmlformats.org/drawingml/2006/main" xmlns:r="http://schemas.openxmlformats.org/officeDocument/2006/relationships" xmlns:p="http://schemas.openxmlformats.org/presentationml/2006/main">
  <p:tag name="TIMING" val="|0.6|3.3|2|1.7|5.5"/>
</p:tagLst>
</file>

<file path=ppt/tags/tag14.xml><?xml version="1.0" encoding="utf-8"?>
<p:tagLst xmlns:a="http://schemas.openxmlformats.org/drawingml/2006/main" xmlns:r="http://schemas.openxmlformats.org/officeDocument/2006/relationships" xmlns:p="http://schemas.openxmlformats.org/presentationml/2006/main">
  <p:tag name="TIMING" val="|3.1|5.1|5.3|2.3"/>
</p:tagLst>
</file>

<file path=ppt/tags/tag15.xml><?xml version="1.0" encoding="utf-8"?>
<p:tagLst xmlns:a="http://schemas.openxmlformats.org/drawingml/2006/main" xmlns:r="http://schemas.openxmlformats.org/officeDocument/2006/relationships" xmlns:p="http://schemas.openxmlformats.org/presentationml/2006/main">
  <p:tag name="TIMING" val="|0.2|4.3"/>
</p:tagLst>
</file>

<file path=ppt/tags/tag16.xml><?xml version="1.0" encoding="utf-8"?>
<p:tagLst xmlns:a="http://schemas.openxmlformats.org/drawingml/2006/main" xmlns:r="http://schemas.openxmlformats.org/officeDocument/2006/relationships" xmlns:p="http://schemas.openxmlformats.org/presentationml/2006/main">
  <p:tag name="TIMING" val="|0.6|2"/>
</p:tagLst>
</file>

<file path=ppt/tags/tag2.xml><?xml version="1.0" encoding="utf-8"?>
<p:tagLst xmlns:a="http://schemas.openxmlformats.org/drawingml/2006/main" xmlns:r="http://schemas.openxmlformats.org/officeDocument/2006/relationships" xmlns:p="http://schemas.openxmlformats.org/presentationml/2006/main">
  <p:tag name="TIMING" val="|0.5|57.3"/>
</p:tagLst>
</file>

<file path=ppt/tags/tag3.xml><?xml version="1.0" encoding="utf-8"?>
<p:tagLst xmlns:a="http://schemas.openxmlformats.org/drawingml/2006/main" xmlns:r="http://schemas.openxmlformats.org/officeDocument/2006/relationships" xmlns:p="http://schemas.openxmlformats.org/presentationml/2006/main">
  <p:tag name="TIMING" val="|1.4|3.1"/>
</p:tagLst>
</file>

<file path=ppt/tags/tag4.xml><?xml version="1.0" encoding="utf-8"?>
<p:tagLst xmlns:a="http://schemas.openxmlformats.org/drawingml/2006/main" xmlns:r="http://schemas.openxmlformats.org/officeDocument/2006/relationships" xmlns:p="http://schemas.openxmlformats.org/presentationml/2006/main">
  <p:tag name="TIMING" val="|0.3|6.6|9.7|22"/>
</p:tagLst>
</file>

<file path=ppt/tags/tag5.xml><?xml version="1.0" encoding="utf-8"?>
<p:tagLst xmlns:a="http://schemas.openxmlformats.org/drawingml/2006/main" xmlns:r="http://schemas.openxmlformats.org/officeDocument/2006/relationships" xmlns:p="http://schemas.openxmlformats.org/presentationml/2006/main">
  <p:tag name="TIMING" val="|0.9|3.7|4.4"/>
</p:tagLst>
</file>

<file path=ppt/tags/tag6.xml><?xml version="1.0" encoding="utf-8"?>
<p:tagLst xmlns:a="http://schemas.openxmlformats.org/drawingml/2006/main" xmlns:r="http://schemas.openxmlformats.org/officeDocument/2006/relationships" xmlns:p="http://schemas.openxmlformats.org/presentationml/2006/main">
  <p:tag name="TIMING" val="|0.6|2.2|5.1|15.8|7.5|11.1"/>
</p:tagLst>
</file>

<file path=ppt/tags/tag7.xml><?xml version="1.0" encoding="utf-8"?>
<p:tagLst xmlns:a="http://schemas.openxmlformats.org/drawingml/2006/main" xmlns:r="http://schemas.openxmlformats.org/officeDocument/2006/relationships" xmlns:p="http://schemas.openxmlformats.org/presentationml/2006/main">
  <p:tag name="TIMING" val="|2|2.6|3.5|0.8|4.3|1.1|4|0.8|3.2|1.1|4.3|9.4"/>
</p:tagLst>
</file>

<file path=ppt/tags/tag8.xml><?xml version="1.0" encoding="utf-8"?>
<p:tagLst xmlns:a="http://schemas.openxmlformats.org/drawingml/2006/main" xmlns:r="http://schemas.openxmlformats.org/officeDocument/2006/relationships" xmlns:p="http://schemas.openxmlformats.org/presentationml/2006/main">
  <p:tag name="TIMING" val="|1.4|2.8|14.3|1.9"/>
</p:tagLst>
</file>

<file path=ppt/tags/tag9.xml><?xml version="1.0" encoding="utf-8"?>
<p:tagLst xmlns:a="http://schemas.openxmlformats.org/drawingml/2006/main" xmlns:r="http://schemas.openxmlformats.org/officeDocument/2006/relationships" xmlns:p="http://schemas.openxmlformats.org/presentationml/2006/main">
  <p:tag name="TIMING" val="|1|8.4|4.9|4.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133</TotalTime>
  <Words>1243</Words>
  <Application>Microsoft Office PowerPoint</Application>
  <PresentationFormat>On-screen Show (4:3)</PresentationFormat>
  <Paragraphs>68</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God's Image &amp;  the Sanctity of Human Life</vt:lpstr>
      <vt:lpstr>PowerPoint Presentation</vt:lpstr>
      <vt:lpstr>What is this "image of God"?</vt:lpstr>
      <vt:lpstr>What is this "image of God"?</vt:lpstr>
      <vt:lpstr>Investigating Our Passage</vt:lpstr>
      <vt:lpstr>Investigating Our Passage</vt:lpstr>
      <vt:lpstr>What is an Image?</vt:lpstr>
      <vt:lpstr>What is God Like?</vt:lpstr>
      <vt:lpstr>Why is it wrong  to make images of God?</vt:lpstr>
      <vt:lpstr>What does it mean to say that Christ is the image of God?</vt:lpstr>
      <vt:lpstr>What does it mean to say that Christ is the image of God?</vt:lpstr>
      <vt:lpstr>How shall we someday be in the image of God as we are not now?</vt:lpstr>
      <vt:lpstr>How shall we someday be in the image of God as we are not now?</vt:lpstr>
      <vt:lpstr>So What Does This Mean for the Sanctity of Human Life?</vt:lpstr>
      <vt:lpstr>PowerPoint Presentation</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Image &amp;  the Sanctity of Human Life</dc:title>
  <dc:creator>rnewman</dc:creator>
  <cp:lastModifiedBy>Newman</cp:lastModifiedBy>
  <cp:revision>64</cp:revision>
  <dcterms:created xsi:type="dcterms:W3CDTF">2007-09-13T17:56:55Z</dcterms:created>
  <dcterms:modified xsi:type="dcterms:W3CDTF">2015-07-04T17:07:23Z</dcterms:modified>
</cp:coreProperties>
</file>