
<file path=[Content_Types].xml><?xml version="1.0" encoding="utf-8"?>
<Types xmlns="http://schemas.openxmlformats.org/package/2006/content-types">
  <Default Extension="mp3"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57" r:id="rId3"/>
    <p:sldId id="266" r:id="rId4"/>
    <p:sldId id="258" r:id="rId5"/>
    <p:sldId id="267" r:id="rId6"/>
    <p:sldId id="268" r:id="rId7"/>
    <p:sldId id="259" r:id="rId8"/>
    <p:sldId id="260" r:id="rId9"/>
    <p:sldId id="269" r:id="rId10"/>
    <p:sldId id="270" r:id="rId11"/>
    <p:sldId id="261" r:id="rId12"/>
    <p:sldId id="271" r:id="rId13"/>
    <p:sldId id="272" r:id="rId14"/>
    <p:sldId id="262" r:id="rId15"/>
    <p:sldId id="273" r:id="rId16"/>
    <p:sldId id="274" r:id="rId17"/>
    <p:sldId id="275" r:id="rId18"/>
    <p:sldId id="276" r:id="rId19"/>
    <p:sldId id="277" r:id="rId20"/>
    <p:sldId id="278" r:id="rId21"/>
    <p:sldId id="263" r:id="rId22"/>
    <p:sldId id="279" r:id="rId23"/>
    <p:sldId id="280" r:id="rId24"/>
    <p:sldId id="281" r:id="rId25"/>
    <p:sldId id="282" r:id="rId26"/>
    <p:sldId id="264" r:id="rId27"/>
    <p:sldId id="283" r:id="rId28"/>
    <p:sldId id="284" r:id="rId29"/>
    <p:sldId id="285" r:id="rId30"/>
    <p:sldId id="286" r:id="rId31"/>
    <p:sldId id="287" r:id="rId32"/>
    <p:sldId id="288" r:id="rId33"/>
    <p:sldId id="289" r:id="rId34"/>
    <p:sldId id="265" r:id="rId35"/>
    <p:sldId id="290" r:id="rId36"/>
    <p:sldId id="291" r:id="rId37"/>
    <p:sldId id="292" r:id="rId38"/>
    <p:sldId id="293"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55" autoAdjust="0"/>
  </p:normalViewPr>
  <p:slideViewPr>
    <p:cSldViewPr>
      <p:cViewPr varScale="1">
        <p:scale>
          <a:sx n="110" d="100"/>
          <a:sy n="110" d="100"/>
        </p:scale>
        <p:origin x="-16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895600" y="1371600"/>
            <a:ext cx="5867400" cy="2286000"/>
          </a:xfrm>
        </p:spPr>
        <p:txBody>
          <a:bodyPr/>
          <a:lstStyle>
            <a:lvl1pPr>
              <a:defRPr sz="4500"/>
            </a:lvl1pPr>
          </a:lstStyle>
          <a:p>
            <a:pPr lvl="0"/>
            <a:r>
              <a:rPr lang="en-US" altLang="en-US" noProof="0" smtClean="0"/>
              <a:t>Click to edit Master title style</a:t>
            </a:r>
          </a:p>
        </p:txBody>
      </p:sp>
      <p:sp>
        <p:nvSpPr>
          <p:cNvPr id="9219"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2600" b="1"/>
            </a:lvl1pPr>
          </a:lstStyle>
          <a:p>
            <a:pPr lvl="0"/>
            <a:r>
              <a:rPr lang="en-US" altLang="en-US" noProof="0" smtClean="0"/>
              <a:t>Click to edit Master subtitle style</a:t>
            </a:r>
          </a:p>
        </p:txBody>
      </p:sp>
      <p:sp>
        <p:nvSpPr>
          <p:cNvPr id="9220" name="Rectangle 4"/>
          <p:cNvSpPr>
            <a:spLocks noGrp="1" noChangeArrowheads="1"/>
          </p:cNvSpPr>
          <p:nvPr>
            <p:ph type="dt" sz="half" idx="2"/>
          </p:nvPr>
        </p:nvSpPr>
        <p:spPr>
          <a:xfrm>
            <a:off x="457200" y="6248400"/>
            <a:ext cx="2133600" cy="457200"/>
          </a:xfrm>
        </p:spPr>
        <p:txBody>
          <a:bodyPr/>
          <a:lstStyle>
            <a:lvl1pPr>
              <a:defRPr/>
            </a:lvl1pPr>
          </a:lstStyle>
          <a:p>
            <a:endParaRPr lang="en-US" altLang="en-US"/>
          </a:p>
        </p:txBody>
      </p:sp>
      <p:sp>
        <p:nvSpPr>
          <p:cNvPr id="9221" name="Rectangle 5"/>
          <p:cNvSpPr>
            <a:spLocks noGrp="1" noChangeArrowheads="1"/>
          </p:cNvSpPr>
          <p:nvPr>
            <p:ph type="ftr" sz="quarter" idx="3"/>
          </p:nvPr>
        </p:nvSpPr>
        <p:spPr/>
        <p:txBody>
          <a:bodyPr/>
          <a:lstStyle>
            <a:lvl1pPr>
              <a:defRPr/>
            </a:lvl1pPr>
          </a:lstStyle>
          <a:p>
            <a:endParaRPr lang="en-US" altLang="en-US"/>
          </a:p>
        </p:txBody>
      </p:sp>
      <p:sp>
        <p:nvSpPr>
          <p:cNvPr id="9222" name="Rectangle 6"/>
          <p:cNvSpPr>
            <a:spLocks noGrp="1" noChangeArrowheads="1"/>
          </p:cNvSpPr>
          <p:nvPr>
            <p:ph type="sldNum" sz="quarter" idx="4"/>
          </p:nvPr>
        </p:nvSpPr>
        <p:spPr/>
        <p:txBody>
          <a:bodyPr/>
          <a:lstStyle>
            <a:lvl1pPr>
              <a:defRPr/>
            </a:lvl1pPr>
          </a:lstStyle>
          <a:p>
            <a:fld id="{763AA090-D690-4626-A699-04AC01BE7659}" type="slidenum">
              <a:rPr lang="en-US" altLang="en-US"/>
              <a:pPr/>
              <a:t>‹#›</a:t>
            </a:fld>
            <a:endParaRPr lang="en-US" altLang="en-US"/>
          </a:p>
        </p:txBody>
      </p:sp>
      <p:sp>
        <p:nvSpPr>
          <p:cNvPr id="9223" name="Line 7"/>
          <p:cNvSpPr>
            <a:spLocks noChangeShapeType="1"/>
          </p:cNvSpPr>
          <p:nvPr/>
        </p:nvSpPr>
        <p:spPr bwMode="auto">
          <a:xfrm>
            <a:off x="228600" y="990600"/>
            <a:ext cx="8610600" cy="0"/>
          </a:xfrm>
          <a:prstGeom prst="line">
            <a:avLst/>
          </a:prstGeom>
          <a:noFill/>
          <a:ln w="666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24" name="Group 8"/>
          <p:cNvGrpSpPr>
            <a:grpSpLocks/>
          </p:cNvGrpSpPr>
          <p:nvPr/>
        </p:nvGrpSpPr>
        <p:grpSpPr bwMode="auto">
          <a:xfrm>
            <a:off x="228600" y="1447800"/>
            <a:ext cx="2286000" cy="2514600"/>
            <a:chOff x="144" y="912"/>
            <a:chExt cx="1440" cy="1584"/>
          </a:xfrm>
        </p:grpSpPr>
        <p:sp>
          <p:nvSpPr>
            <p:cNvPr id="9225" name="Rectangle 9"/>
            <p:cNvSpPr>
              <a:spLocks noChangeArrowheads="1"/>
            </p:cNvSpPr>
            <p:nvPr/>
          </p:nvSpPr>
          <p:spPr bwMode="auto">
            <a:xfrm>
              <a:off x="960" y="912"/>
              <a:ext cx="52" cy="97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26" name="Rectangle 10"/>
            <p:cNvSpPr>
              <a:spLocks noChangeArrowheads="1"/>
            </p:cNvSpPr>
            <p:nvPr/>
          </p:nvSpPr>
          <p:spPr bwMode="auto">
            <a:xfrm>
              <a:off x="844" y="912"/>
              <a:ext cx="52" cy="86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27" name="Rectangle 11"/>
            <p:cNvSpPr>
              <a:spLocks noChangeArrowheads="1"/>
            </p:cNvSpPr>
            <p:nvPr/>
          </p:nvSpPr>
          <p:spPr bwMode="auto">
            <a:xfrm>
              <a:off x="727" y="912"/>
              <a:ext cx="52" cy="7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28" name="Rectangle 12"/>
            <p:cNvSpPr>
              <a:spLocks noChangeArrowheads="1"/>
            </p:cNvSpPr>
            <p:nvPr/>
          </p:nvSpPr>
          <p:spPr bwMode="auto">
            <a:xfrm>
              <a:off x="610" y="912"/>
              <a:ext cx="52" cy="6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29" name="Rectangle 13"/>
            <p:cNvSpPr>
              <a:spLocks noChangeArrowheads="1"/>
            </p:cNvSpPr>
            <p:nvPr/>
          </p:nvSpPr>
          <p:spPr bwMode="auto">
            <a:xfrm>
              <a:off x="494" y="912"/>
              <a:ext cx="52" cy="49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30" name="Rectangle 14"/>
            <p:cNvSpPr>
              <a:spLocks noChangeArrowheads="1"/>
            </p:cNvSpPr>
            <p:nvPr/>
          </p:nvSpPr>
          <p:spPr bwMode="auto">
            <a:xfrm>
              <a:off x="377" y="912"/>
              <a:ext cx="52" cy="36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31" name="Rectangle 15"/>
            <p:cNvSpPr>
              <a:spLocks noChangeArrowheads="1"/>
            </p:cNvSpPr>
            <p:nvPr/>
          </p:nvSpPr>
          <p:spPr bwMode="auto">
            <a:xfrm>
              <a:off x="260" y="912"/>
              <a:ext cx="52" cy="24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32" name="Rectangle 16"/>
            <p:cNvSpPr>
              <a:spLocks noChangeArrowheads="1"/>
            </p:cNvSpPr>
            <p:nvPr/>
          </p:nvSpPr>
          <p:spPr bwMode="auto">
            <a:xfrm>
              <a:off x="144" y="912"/>
              <a:ext cx="52" cy="1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33" name="Rectangle 17"/>
            <p:cNvSpPr>
              <a:spLocks noChangeArrowheads="1"/>
            </p:cNvSpPr>
            <p:nvPr/>
          </p:nvSpPr>
          <p:spPr bwMode="auto">
            <a:xfrm>
              <a:off x="1077" y="912"/>
              <a:ext cx="49" cy="109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34" name="Rectangle 18"/>
            <p:cNvSpPr>
              <a:spLocks noChangeArrowheads="1"/>
            </p:cNvSpPr>
            <p:nvPr/>
          </p:nvSpPr>
          <p:spPr bwMode="auto">
            <a:xfrm>
              <a:off x="1191" y="912"/>
              <a:ext cx="49" cy="122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35" name="Rectangle 19"/>
            <p:cNvSpPr>
              <a:spLocks noChangeArrowheads="1"/>
            </p:cNvSpPr>
            <p:nvPr/>
          </p:nvSpPr>
          <p:spPr bwMode="auto">
            <a:xfrm>
              <a:off x="1304" y="912"/>
              <a:ext cx="49" cy="134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36" name="Rectangle 20"/>
            <p:cNvSpPr>
              <a:spLocks noChangeArrowheads="1"/>
            </p:cNvSpPr>
            <p:nvPr/>
          </p:nvSpPr>
          <p:spPr bwMode="auto">
            <a:xfrm>
              <a:off x="1418" y="912"/>
              <a:ext cx="52" cy="146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37" name="Rectangle 21"/>
            <p:cNvSpPr>
              <a:spLocks noChangeArrowheads="1"/>
            </p:cNvSpPr>
            <p:nvPr/>
          </p:nvSpPr>
          <p:spPr bwMode="auto">
            <a:xfrm>
              <a:off x="1535" y="912"/>
              <a:ext cx="49" cy="158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9238" name="Line 22"/>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C5855018-7BCD-4B70-B72B-34CB58F5FE09}" type="slidenum">
              <a:rPr lang="en-US" altLang="en-US"/>
              <a:pPr/>
              <a:t>‹#›</a:t>
            </a:fld>
            <a:endParaRPr lang="en-US" altLang="en-US"/>
          </a:p>
        </p:txBody>
      </p:sp>
      <p:sp>
        <p:nvSpPr>
          <p:cNvPr id="6" name="Date Placeholder 5"/>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65363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F7C8DC95-F650-4631-A39C-9764CB0811F4}" type="slidenum">
              <a:rPr lang="en-US" altLang="en-US"/>
              <a:pPr/>
              <a:t>‹#›</a:t>
            </a:fld>
            <a:endParaRPr lang="en-US" altLang="en-US"/>
          </a:p>
        </p:txBody>
      </p:sp>
      <p:sp>
        <p:nvSpPr>
          <p:cNvPr id="6" name="Date Placeholder 5"/>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245526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764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2D17FE1D-AB78-4497-AC23-D830AB701ECD}" type="slidenum">
              <a:rPr lang="en-US" altLang="en-US"/>
              <a:pPr/>
              <a:t>‹#›</a:t>
            </a:fld>
            <a:endParaRPr lang="en-US" alt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ltLang="en-US"/>
          </a:p>
        </p:txBody>
      </p:sp>
    </p:spTree>
    <p:extLst>
      <p:ext uri="{BB962C8B-B14F-4D97-AF65-F5344CB8AC3E}">
        <p14:creationId xmlns:p14="http://schemas.microsoft.com/office/powerpoint/2010/main" val="2005635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00656AA0-7341-4621-91B8-FFB033324BCD}" type="slidenum">
              <a:rPr lang="en-US" altLang="en-US"/>
              <a:pPr/>
              <a:t>‹#›</a:t>
            </a:fld>
            <a:endParaRPr lang="en-US" altLang="en-US"/>
          </a:p>
        </p:txBody>
      </p:sp>
      <p:sp>
        <p:nvSpPr>
          <p:cNvPr id="6" name="Date Placeholder 5"/>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85039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CB69295E-3CC1-4D4B-96AD-4B8ACF7482AF}" type="slidenum">
              <a:rPr lang="en-US" altLang="en-US"/>
              <a:pPr/>
              <a:t>‹#›</a:t>
            </a:fld>
            <a:endParaRPr lang="en-US" altLang="en-US"/>
          </a:p>
        </p:txBody>
      </p:sp>
      <p:sp>
        <p:nvSpPr>
          <p:cNvPr id="6" name="Date Placeholder 5"/>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160321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B4F3C6C8-64EB-4400-B255-4F872242F184}" type="slidenum">
              <a:rPr lang="en-US" altLang="en-US"/>
              <a:pPr/>
              <a:t>‹#›</a:t>
            </a:fld>
            <a:endParaRPr lang="en-US" altLang="en-US"/>
          </a:p>
        </p:txBody>
      </p:sp>
      <p:sp>
        <p:nvSpPr>
          <p:cNvPr id="7" name="Date Placeholder 6"/>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102295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ltLang="en-US"/>
          </a:p>
        </p:txBody>
      </p:sp>
      <p:sp>
        <p:nvSpPr>
          <p:cNvPr id="8" name="Slide Number Placeholder 7"/>
          <p:cNvSpPr>
            <a:spLocks noGrp="1"/>
          </p:cNvSpPr>
          <p:nvPr>
            <p:ph type="sldNum" sz="quarter" idx="11"/>
          </p:nvPr>
        </p:nvSpPr>
        <p:spPr/>
        <p:txBody>
          <a:bodyPr/>
          <a:lstStyle>
            <a:lvl1pPr>
              <a:defRPr/>
            </a:lvl1pPr>
          </a:lstStyle>
          <a:p>
            <a:fld id="{F5FF0646-6954-4A40-9F44-DEA5182E1E3E}" type="slidenum">
              <a:rPr lang="en-US" altLang="en-US"/>
              <a:pPr/>
              <a:t>‹#›</a:t>
            </a:fld>
            <a:endParaRPr lang="en-US" altLang="en-US"/>
          </a:p>
        </p:txBody>
      </p:sp>
      <p:sp>
        <p:nvSpPr>
          <p:cNvPr id="9" name="Date Placeholder 8"/>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679212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ltLang="en-US"/>
          </a:p>
        </p:txBody>
      </p:sp>
      <p:sp>
        <p:nvSpPr>
          <p:cNvPr id="4" name="Slide Number Placeholder 3"/>
          <p:cNvSpPr>
            <a:spLocks noGrp="1"/>
          </p:cNvSpPr>
          <p:nvPr>
            <p:ph type="sldNum" sz="quarter" idx="11"/>
          </p:nvPr>
        </p:nvSpPr>
        <p:spPr/>
        <p:txBody>
          <a:bodyPr/>
          <a:lstStyle>
            <a:lvl1pPr>
              <a:defRPr/>
            </a:lvl1pPr>
          </a:lstStyle>
          <a:p>
            <a:fld id="{D0F5A4E9-2230-4A9A-B41F-C471FBE8A550}" type="slidenum">
              <a:rPr lang="en-US" altLang="en-US"/>
              <a:pPr/>
              <a:t>‹#›</a:t>
            </a:fld>
            <a:endParaRPr lang="en-US" altLang="en-US"/>
          </a:p>
        </p:txBody>
      </p:sp>
      <p:sp>
        <p:nvSpPr>
          <p:cNvPr id="5" name="Date Placeholder 4"/>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79027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
        <p:nvSpPr>
          <p:cNvPr id="3" name="Slide Number Placeholder 2"/>
          <p:cNvSpPr>
            <a:spLocks noGrp="1"/>
          </p:cNvSpPr>
          <p:nvPr>
            <p:ph type="sldNum" sz="quarter" idx="11"/>
          </p:nvPr>
        </p:nvSpPr>
        <p:spPr/>
        <p:txBody>
          <a:bodyPr/>
          <a:lstStyle>
            <a:lvl1pPr>
              <a:defRPr/>
            </a:lvl1pPr>
          </a:lstStyle>
          <a:p>
            <a:fld id="{D69EF8B3-8DA9-4EDE-9AB5-FFFABDDB79CB}" type="slidenum">
              <a:rPr lang="en-US" altLang="en-US"/>
              <a:pPr/>
              <a:t>‹#›</a:t>
            </a:fld>
            <a:endParaRPr lang="en-US" altLang="en-US"/>
          </a:p>
        </p:txBody>
      </p:sp>
      <p:sp>
        <p:nvSpPr>
          <p:cNvPr id="4" name="Date Placeholder 3"/>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3035787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684790E9-567E-4ACD-9232-BC6B6F252F77}" type="slidenum">
              <a:rPr lang="en-US" altLang="en-US"/>
              <a:pPr/>
              <a:t>‹#›</a:t>
            </a:fld>
            <a:endParaRPr lang="en-US" altLang="en-US"/>
          </a:p>
        </p:txBody>
      </p:sp>
      <p:sp>
        <p:nvSpPr>
          <p:cNvPr id="7" name="Date Placeholder 6"/>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1327962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96ACD12E-1115-463A-991F-0EAC6087C072}" type="slidenum">
              <a:rPr lang="en-US" altLang="en-US"/>
              <a:pPr/>
              <a:t>‹#›</a:t>
            </a:fld>
            <a:endParaRPr lang="en-US" altLang="en-US"/>
          </a:p>
        </p:txBody>
      </p:sp>
      <p:sp>
        <p:nvSpPr>
          <p:cNvPr id="7" name="Date Placeholder 6"/>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951844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676400" y="457200"/>
            <a:ext cx="7010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1676400" y="19812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6" name="Rectangle 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defRPr>
            </a:lvl1pPr>
          </a:lstStyle>
          <a:p>
            <a:endParaRPr lang="en-US" altLang="en-US"/>
          </a:p>
        </p:txBody>
      </p:sp>
      <p:sp>
        <p:nvSpPr>
          <p:cNvPr id="8197" name="Rectangle 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2"/>
                </a:solidFill>
              </a:defRPr>
            </a:lvl1pPr>
          </a:lstStyle>
          <a:p>
            <a:fld id="{6C860283-B5C2-48F3-92F1-CE6753B82CA6}" type="slidenum">
              <a:rPr lang="en-US" altLang="en-US"/>
              <a:pPr/>
              <a:t>‹#›</a:t>
            </a:fld>
            <a:endParaRPr lang="en-US" altLang="en-US"/>
          </a:p>
        </p:txBody>
      </p:sp>
      <p:sp>
        <p:nvSpPr>
          <p:cNvPr id="8198" name="Line 6"/>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9" name="Line 7"/>
          <p:cNvSpPr>
            <a:spLocks noChangeShapeType="1"/>
          </p:cNvSpPr>
          <p:nvPr/>
        </p:nvSpPr>
        <p:spPr bwMode="auto">
          <a:xfrm>
            <a:off x="228600" y="304800"/>
            <a:ext cx="8610600"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200" name="Group 8"/>
          <p:cNvGrpSpPr>
            <a:grpSpLocks/>
          </p:cNvGrpSpPr>
          <p:nvPr/>
        </p:nvGrpSpPr>
        <p:grpSpPr bwMode="auto">
          <a:xfrm>
            <a:off x="228600" y="457200"/>
            <a:ext cx="1246188" cy="1371600"/>
            <a:chOff x="144" y="288"/>
            <a:chExt cx="785" cy="864"/>
          </a:xfrm>
        </p:grpSpPr>
        <p:sp>
          <p:nvSpPr>
            <p:cNvPr id="8201" name="Rectangle 9"/>
            <p:cNvSpPr>
              <a:spLocks noChangeArrowheads="1"/>
            </p:cNvSpPr>
            <p:nvPr/>
          </p:nvSpPr>
          <p:spPr bwMode="auto">
            <a:xfrm>
              <a:off x="589" y="288"/>
              <a:ext cx="28" cy="5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02" name="Rectangle 10"/>
            <p:cNvSpPr>
              <a:spLocks noChangeArrowheads="1"/>
            </p:cNvSpPr>
            <p:nvPr/>
          </p:nvSpPr>
          <p:spPr bwMode="auto">
            <a:xfrm>
              <a:off x="526" y="288"/>
              <a:ext cx="28" cy="47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03" name="Rectangle 11"/>
            <p:cNvSpPr>
              <a:spLocks noChangeArrowheads="1"/>
            </p:cNvSpPr>
            <p:nvPr/>
          </p:nvSpPr>
          <p:spPr bwMode="auto">
            <a:xfrm>
              <a:off x="462" y="288"/>
              <a:ext cx="28" cy="40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04" name="Rectangle 12"/>
            <p:cNvSpPr>
              <a:spLocks noChangeArrowheads="1"/>
            </p:cNvSpPr>
            <p:nvPr/>
          </p:nvSpPr>
          <p:spPr bwMode="auto">
            <a:xfrm>
              <a:off x="398" y="288"/>
              <a:ext cx="28" cy="33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05" name="Rectangle 13"/>
            <p:cNvSpPr>
              <a:spLocks noChangeArrowheads="1"/>
            </p:cNvSpPr>
            <p:nvPr/>
          </p:nvSpPr>
          <p:spPr bwMode="auto">
            <a:xfrm>
              <a:off x="335" y="288"/>
              <a:ext cx="28" cy="26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06" name="Rectangle 14"/>
            <p:cNvSpPr>
              <a:spLocks noChangeArrowheads="1"/>
            </p:cNvSpPr>
            <p:nvPr/>
          </p:nvSpPr>
          <p:spPr bwMode="auto">
            <a:xfrm>
              <a:off x="271" y="288"/>
              <a:ext cx="28" cy="19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07" name="Rectangle 15"/>
            <p:cNvSpPr>
              <a:spLocks noChangeArrowheads="1"/>
            </p:cNvSpPr>
            <p:nvPr/>
          </p:nvSpPr>
          <p:spPr bwMode="auto">
            <a:xfrm>
              <a:off x="207" y="288"/>
              <a:ext cx="29" cy="1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08" name="Rectangle 16"/>
            <p:cNvSpPr>
              <a:spLocks noChangeArrowheads="1"/>
            </p:cNvSpPr>
            <p:nvPr/>
          </p:nvSpPr>
          <p:spPr bwMode="auto">
            <a:xfrm>
              <a:off x="144" y="288"/>
              <a:ext cx="28" cy="6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09" name="Rectangle 17"/>
            <p:cNvSpPr>
              <a:spLocks noChangeArrowheads="1"/>
            </p:cNvSpPr>
            <p:nvPr/>
          </p:nvSpPr>
          <p:spPr bwMode="auto">
            <a:xfrm>
              <a:off x="653" y="288"/>
              <a:ext cx="26" cy="5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10" name="Rectangle 18"/>
            <p:cNvSpPr>
              <a:spLocks noChangeArrowheads="1"/>
            </p:cNvSpPr>
            <p:nvPr/>
          </p:nvSpPr>
          <p:spPr bwMode="auto">
            <a:xfrm>
              <a:off x="715" y="288"/>
              <a:ext cx="26" cy="66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11" name="Rectangle 19"/>
            <p:cNvSpPr>
              <a:spLocks noChangeArrowheads="1"/>
            </p:cNvSpPr>
            <p:nvPr/>
          </p:nvSpPr>
          <p:spPr bwMode="auto">
            <a:xfrm>
              <a:off x="776" y="288"/>
              <a:ext cx="27" cy="7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12" name="Rectangle 20"/>
            <p:cNvSpPr>
              <a:spLocks noChangeArrowheads="1"/>
            </p:cNvSpPr>
            <p:nvPr/>
          </p:nvSpPr>
          <p:spPr bwMode="auto">
            <a:xfrm>
              <a:off x="839" y="288"/>
              <a:ext cx="28" cy="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13" name="Rectangle 21"/>
            <p:cNvSpPr>
              <a:spLocks noChangeArrowheads="1"/>
            </p:cNvSpPr>
            <p:nvPr/>
          </p:nvSpPr>
          <p:spPr bwMode="auto">
            <a:xfrm>
              <a:off x="902" y="288"/>
              <a:ext cx="27" cy="86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8214" name="Rectangle 2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chemeClr val="tx2"/>
                </a:solidFill>
              </a:defRPr>
            </a:lvl1pPr>
          </a:lstStyle>
          <a:p>
            <a:endParaRPr lang="en-US" altLang="en-US"/>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rtl="0" fontAlgn="base">
        <a:spcBef>
          <a:spcPct val="0"/>
        </a:spcBef>
        <a:spcAft>
          <a:spcPct val="0"/>
        </a:spcAft>
        <a:defRPr sz="3900">
          <a:solidFill>
            <a:schemeClr val="tx2"/>
          </a:solidFill>
          <a:latin typeface="+mj-lt"/>
          <a:ea typeface="+mj-ea"/>
          <a:cs typeface="+mj-cs"/>
        </a:defRPr>
      </a:lvl1pPr>
      <a:lvl2pPr algn="l" rtl="0" fontAlgn="base">
        <a:spcBef>
          <a:spcPct val="0"/>
        </a:spcBef>
        <a:spcAft>
          <a:spcPct val="0"/>
        </a:spcAft>
        <a:defRPr sz="3900">
          <a:solidFill>
            <a:schemeClr val="tx2"/>
          </a:solidFill>
          <a:latin typeface="Arial" charset="0"/>
        </a:defRPr>
      </a:lvl2pPr>
      <a:lvl3pPr algn="l" rtl="0" fontAlgn="base">
        <a:spcBef>
          <a:spcPct val="0"/>
        </a:spcBef>
        <a:spcAft>
          <a:spcPct val="0"/>
        </a:spcAft>
        <a:defRPr sz="3900">
          <a:solidFill>
            <a:schemeClr val="tx2"/>
          </a:solidFill>
          <a:latin typeface="Arial" charset="0"/>
        </a:defRPr>
      </a:lvl3pPr>
      <a:lvl4pPr algn="l" rtl="0" fontAlgn="base">
        <a:spcBef>
          <a:spcPct val="0"/>
        </a:spcBef>
        <a:spcAft>
          <a:spcPct val="0"/>
        </a:spcAft>
        <a:defRPr sz="3900">
          <a:solidFill>
            <a:schemeClr val="tx2"/>
          </a:solidFill>
          <a:latin typeface="Arial" charset="0"/>
        </a:defRPr>
      </a:lvl4pPr>
      <a:lvl5pPr algn="l" rtl="0" fontAlgn="base">
        <a:spcBef>
          <a:spcPct val="0"/>
        </a:spcBef>
        <a:spcAft>
          <a:spcPct val="0"/>
        </a:spcAft>
        <a:defRPr sz="3900">
          <a:solidFill>
            <a:schemeClr val="tx2"/>
          </a:solidFill>
          <a:latin typeface="Arial" charset="0"/>
        </a:defRPr>
      </a:lvl5pPr>
      <a:lvl6pPr marL="457200" algn="l" rtl="0" fontAlgn="base">
        <a:spcBef>
          <a:spcPct val="0"/>
        </a:spcBef>
        <a:spcAft>
          <a:spcPct val="0"/>
        </a:spcAft>
        <a:defRPr sz="3900">
          <a:solidFill>
            <a:schemeClr val="tx2"/>
          </a:solidFill>
          <a:latin typeface="Arial" charset="0"/>
        </a:defRPr>
      </a:lvl6pPr>
      <a:lvl7pPr marL="914400" algn="l" rtl="0" fontAlgn="base">
        <a:spcBef>
          <a:spcPct val="0"/>
        </a:spcBef>
        <a:spcAft>
          <a:spcPct val="0"/>
        </a:spcAft>
        <a:defRPr sz="3900">
          <a:solidFill>
            <a:schemeClr val="tx2"/>
          </a:solidFill>
          <a:latin typeface="Arial" charset="0"/>
        </a:defRPr>
      </a:lvl7pPr>
      <a:lvl8pPr marL="1371600" algn="l" rtl="0" fontAlgn="base">
        <a:spcBef>
          <a:spcPct val="0"/>
        </a:spcBef>
        <a:spcAft>
          <a:spcPct val="0"/>
        </a:spcAft>
        <a:defRPr sz="3900">
          <a:solidFill>
            <a:schemeClr val="tx2"/>
          </a:solidFill>
          <a:latin typeface="Arial" charset="0"/>
        </a:defRPr>
      </a:lvl8pPr>
      <a:lvl9pPr marL="1828800" algn="l" rtl="0" fontAlgn="base">
        <a:spcBef>
          <a:spcPct val="0"/>
        </a:spcBef>
        <a:spcAft>
          <a:spcPct val="0"/>
        </a:spcAft>
        <a:defRPr sz="3900">
          <a:solidFill>
            <a:schemeClr val="tx2"/>
          </a:solidFill>
          <a:latin typeface="Arial" charset="0"/>
        </a:defRPr>
      </a:lvl9pPr>
    </p:titleStyle>
    <p:bodyStyle>
      <a:lvl1pPr marL="342900" indent="-342900" algn="l" rtl="0" fontAlgn="base">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itchFamily="2" charset="2"/>
        <a:buChar char="n"/>
        <a:defRPr sz="2500">
          <a:solidFill>
            <a:schemeClr val="tx2"/>
          </a:solidFill>
          <a:latin typeface="+mn-lt"/>
        </a:defRPr>
      </a:lvl2pPr>
      <a:lvl3pPr marL="1143000" indent="-228600" algn="l" rtl="0" fontAlgn="base">
        <a:spcBef>
          <a:spcPct val="20000"/>
        </a:spcBef>
        <a:spcAft>
          <a:spcPct val="0"/>
        </a:spcAft>
        <a:buClr>
          <a:schemeClr val="accent1"/>
        </a:buClr>
        <a:buSzPct val="70000"/>
        <a:buFont typeface="Wingdings" pitchFamily="2" charset="2"/>
        <a:buChar char="p"/>
        <a:defRPr sz="2200">
          <a:solidFill>
            <a:schemeClr val="tx2"/>
          </a:solidFill>
          <a:latin typeface="+mn-lt"/>
        </a:defRPr>
      </a:lvl3pPr>
      <a:lvl4pPr marL="1600200" indent="-228600" algn="l" rtl="0" fontAlgn="base">
        <a:spcBef>
          <a:spcPct val="20000"/>
        </a:spcBef>
        <a:spcAft>
          <a:spcPct val="0"/>
        </a:spcAft>
        <a:buClr>
          <a:schemeClr val="accent1"/>
        </a:buClr>
        <a:buSzPct val="70000"/>
        <a:buFont typeface="Wingdings" pitchFamily="2" charset="2"/>
        <a:buChar char="n"/>
        <a:defRPr sz="2000">
          <a:solidFill>
            <a:schemeClr val="tx2"/>
          </a:solidFill>
          <a:latin typeface="+mn-lt"/>
        </a:defRPr>
      </a:lvl4pPr>
      <a:lvl5pPr marL="20574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a:t>God</a:t>
            </a:r>
            <a:r>
              <a:rPr lang="en-US" altLang="en-US">
                <a:cs typeface="Arial" charset="0"/>
              </a:rPr>
              <a:t>'</a:t>
            </a:r>
            <a:r>
              <a:rPr lang="en-US" altLang="en-US"/>
              <a:t>s Faithfulness as Seen in Our Universe</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 name="GodsFaithinUniv.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457200" y="5410200"/>
            <a:ext cx="609600" cy="609600"/>
          </a:xfrm>
          <a:prstGeom prst="rect">
            <a:avLst/>
          </a:prstGeom>
        </p:spPr>
      </p:pic>
    </p:spTree>
    <p:custDataLst>
      <p:tags r:id="rId1"/>
    </p:custDataLst>
  </p:cSld>
  <p:clrMapOvr>
    <a:masterClrMapping/>
  </p:clrMapOvr>
  <p:transition advTm="2502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Right Kind of Star</a:t>
            </a:r>
          </a:p>
        </p:txBody>
      </p:sp>
      <p:sp>
        <p:nvSpPr>
          <p:cNvPr id="29699" name="Rectangle 3"/>
          <p:cNvSpPr>
            <a:spLocks noGrp="1" noChangeArrowheads="1"/>
          </p:cNvSpPr>
          <p:nvPr>
            <p:ph type="body" idx="1"/>
          </p:nvPr>
        </p:nvSpPr>
        <p:spPr/>
        <p:txBody>
          <a:bodyPr/>
          <a:lstStyle/>
          <a:p>
            <a:r>
              <a:rPr lang="en-US" altLang="en-US"/>
              <a:t>We have the right number of suns in our system also, namely one.</a:t>
            </a:r>
          </a:p>
          <a:p>
            <a:r>
              <a:rPr lang="en-US" altLang="en-US"/>
              <a:t>Without a sun, our planet would freeze.</a:t>
            </a:r>
          </a:p>
          <a:p>
            <a:r>
              <a:rPr lang="en-US" altLang="en-US"/>
              <a:t>With more than one sun, the orbits of planets would be unstable, producing large temperature variations or even throwing planets out of the system.</a:t>
            </a:r>
          </a:p>
        </p:txBody>
      </p:sp>
    </p:spTree>
    <p:custDataLst>
      <p:tags r:id="rId1"/>
    </p:custDataLst>
  </p:cSld>
  <p:clrMapOvr>
    <a:masterClrMapping/>
  </p:clrMapOvr>
  <p:transition advTm="481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Right Location around Star</a:t>
            </a:r>
          </a:p>
        </p:txBody>
      </p:sp>
      <p:sp>
        <p:nvSpPr>
          <p:cNvPr id="14340" name="Rectangle 4"/>
          <p:cNvSpPr>
            <a:spLocks noGrp="1" noChangeArrowheads="1"/>
          </p:cNvSpPr>
          <p:nvPr>
            <p:ph type="body" sz="half" idx="1"/>
          </p:nvPr>
        </p:nvSpPr>
        <p:spPr>
          <a:xfrm>
            <a:off x="914400" y="1981200"/>
            <a:ext cx="4191000" cy="4114800"/>
          </a:xfrm>
        </p:spPr>
        <p:txBody>
          <a:bodyPr/>
          <a:lstStyle/>
          <a:p>
            <a:r>
              <a:rPr lang="en-US" altLang="en-US" sz="2400"/>
              <a:t>Astronomers define the </a:t>
            </a:r>
            <a:r>
              <a:rPr lang="en-US" altLang="en-US" sz="2400">
                <a:cs typeface="Arial" charset="0"/>
              </a:rPr>
              <a:t>"</a:t>
            </a:r>
            <a:r>
              <a:rPr lang="en-US" altLang="en-US" sz="2400"/>
              <a:t>life zone</a:t>
            </a:r>
            <a:r>
              <a:rPr lang="en-US" altLang="en-US" sz="2400">
                <a:cs typeface="Arial" charset="0"/>
              </a:rPr>
              <a:t>"</a:t>
            </a:r>
            <a:r>
              <a:rPr lang="en-US" altLang="en-US" sz="2400"/>
              <a:t> around a star as the region within which the temperature on a planet</a:t>
            </a:r>
            <a:r>
              <a:rPr lang="en-US" altLang="en-US" sz="2400">
                <a:cs typeface="Arial" charset="0"/>
              </a:rPr>
              <a:t>'</a:t>
            </a:r>
            <a:r>
              <a:rPr lang="en-US" altLang="en-US" sz="2400"/>
              <a:t>s surface would be between the freezing &amp; boiling point of water.</a:t>
            </a:r>
          </a:p>
          <a:p>
            <a:r>
              <a:rPr lang="en-US" altLang="en-US" sz="2400"/>
              <a:t>For our solar system, the life zone is actually much narrower than shown here.</a:t>
            </a:r>
          </a:p>
        </p:txBody>
      </p:sp>
      <p:pic>
        <p:nvPicPr>
          <p:cNvPr id="14342" name="Picture 6" descr="LifeZon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257800" y="2760663"/>
            <a:ext cx="3429000" cy="2555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974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checkerboard(across)">
                                      <p:cBhvr>
                                        <p:cTn id="7" dur="500"/>
                                        <p:tgtEl>
                                          <p:spTgt spid="143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340">
                                            <p:txEl>
                                              <p:pRg st="0" end="0"/>
                                            </p:txEl>
                                          </p:spTgt>
                                        </p:tgtEl>
                                        <p:attrNameLst>
                                          <p:attrName>style.visibility</p:attrName>
                                        </p:attrNameLst>
                                      </p:cBhvr>
                                      <p:to>
                                        <p:strVal val="visible"/>
                                      </p:to>
                                    </p:set>
                                    <p:anim calcmode="lin" valueType="num">
                                      <p:cBhvr additive="base">
                                        <p:cTn id="12" dur="5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3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340">
                                            <p:txEl>
                                              <p:pRg st="1" end="1"/>
                                            </p:txEl>
                                          </p:spTgt>
                                        </p:tgtEl>
                                        <p:attrNameLst>
                                          <p:attrName>style.visibility</p:attrName>
                                        </p:attrNameLst>
                                      </p:cBhvr>
                                      <p:to>
                                        <p:strVal val="visible"/>
                                      </p:to>
                                    </p:set>
                                    <p:anim calcmode="lin" valueType="num">
                                      <p:cBhvr additive="base">
                                        <p:cTn id="18" dur="500" fill="hold"/>
                                        <p:tgtEl>
                                          <p:spTgt spid="1434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34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Right Location around Star</a:t>
            </a:r>
          </a:p>
        </p:txBody>
      </p:sp>
      <p:sp>
        <p:nvSpPr>
          <p:cNvPr id="31748" name="Rectangle 4"/>
          <p:cNvSpPr>
            <a:spLocks noGrp="1" noChangeArrowheads="1"/>
          </p:cNvSpPr>
          <p:nvPr>
            <p:ph type="body" sz="half" idx="1"/>
          </p:nvPr>
        </p:nvSpPr>
        <p:spPr/>
        <p:txBody>
          <a:bodyPr/>
          <a:lstStyle/>
          <a:p>
            <a:r>
              <a:rPr lang="en-US" altLang="en-US" sz="2400"/>
              <a:t>Venus, the next closer planet to our sun, lies outside the life zone, on the hot side.</a:t>
            </a:r>
          </a:p>
          <a:p>
            <a:r>
              <a:rPr lang="en-US" altLang="en-US" sz="2400"/>
              <a:t>With its thick atmosphere, the temperature at its surface is about 900 degrees Fahrenheit.</a:t>
            </a:r>
          </a:p>
        </p:txBody>
      </p:sp>
      <p:pic>
        <p:nvPicPr>
          <p:cNvPr id="31750" name="Picture 6" descr="venuscloudtop"/>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57800" y="2193925"/>
            <a:ext cx="3429000" cy="3689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90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checkerboard(across)">
                                      <p:cBhvr>
                                        <p:cTn id="7" dur="500"/>
                                        <p:tgtEl>
                                          <p:spTgt spid="317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748">
                                            <p:txEl>
                                              <p:pRg st="0" end="0"/>
                                            </p:txEl>
                                          </p:spTgt>
                                        </p:tgtEl>
                                        <p:attrNameLst>
                                          <p:attrName>style.visibility</p:attrName>
                                        </p:attrNameLst>
                                      </p:cBhvr>
                                      <p:to>
                                        <p:strVal val="visible"/>
                                      </p:to>
                                    </p:set>
                                    <p:anim calcmode="lin" valueType="num">
                                      <p:cBhvr additive="base">
                                        <p:cTn id="12" dur="500" fill="hold"/>
                                        <p:tgtEl>
                                          <p:spTgt spid="3174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17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1748">
                                            <p:txEl>
                                              <p:pRg st="1" end="1"/>
                                            </p:txEl>
                                          </p:spTgt>
                                        </p:tgtEl>
                                        <p:attrNameLst>
                                          <p:attrName>style.visibility</p:attrName>
                                        </p:attrNameLst>
                                      </p:cBhvr>
                                      <p:to>
                                        <p:strVal val="visible"/>
                                      </p:to>
                                    </p:set>
                                    <p:anim calcmode="lin" valueType="num">
                                      <p:cBhvr additive="base">
                                        <p:cTn id="18" dur="500" fill="hold"/>
                                        <p:tgtEl>
                                          <p:spTgt spid="3174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174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Right Location around Star</a:t>
            </a:r>
          </a:p>
        </p:txBody>
      </p:sp>
      <p:sp>
        <p:nvSpPr>
          <p:cNvPr id="33796" name="Rectangle 4"/>
          <p:cNvSpPr>
            <a:spLocks noGrp="1" noChangeArrowheads="1"/>
          </p:cNvSpPr>
          <p:nvPr>
            <p:ph type="body" sz="half" idx="1"/>
          </p:nvPr>
        </p:nvSpPr>
        <p:spPr>
          <a:xfrm>
            <a:off x="914400" y="1981200"/>
            <a:ext cx="4191000" cy="4419600"/>
          </a:xfrm>
        </p:spPr>
        <p:txBody>
          <a:bodyPr/>
          <a:lstStyle/>
          <a:p>
            <a:pPr>
              <a:lnSpc>
                <a:spcPct val="90000"/>
              </a:lnSpc>
            </a:pPr>
            <a:r>
              <a:rPr lang="en-US" altLang="en-US" sz="2400"/>
              <a:t>Mars, the next further planet from our sun, also lies outside the life zone, on the cold side.</a:t>
            </a:r>
          </a:p>
          <a:p>
            <a:pPr>
              <a:lnSpc>
                <a:spcPct val="90000"/>
              </a:lnSpc>
            </a:pPr>
            <a:r>
              <a:rPr lang="en-US" altLang="en-US" sz="2400"/>
              <a:t>With a very thin atmosphere, the temperature on Mars barely reaches freezing at the equator in mid-summer.</a:t>
            </a:r>
          </a:p>
          <a:p>
            <a:pPr>
              <a:lnSpc>
                <a:spcPct val="90000"/>
              </a:lnSpc>
            </a:pPr>
            <a:r>
              <a:rPr lang="en-US" altLang="en-US" sz="2400"/>
              <a:t>Our Earth has just the right temperatures for life.</a:t>
            </a:r>
          </a:p>
        </p:txBody>
      </p:sp>
      <p:pic>
        <p:nvPicPr>
          <p:cNvPr id="33798" name="Picture 6" descr="mars0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53100" y="2400300"/>
            <a:ext cx="2857500" cy="285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93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checkerboard(across)">
                                      <p:cBhvr>
                                        <p:cTn id="7" dur="500"/>
                                        <p:tgtEl>
                                          <p:spTgt spid="337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3796">
                                            <p:txEl>
                                              <p:pRg st="0" end="0"/>
                                            </p:txEl>
                                          </p:spTgt>
                                        </p:tgtEl>
                                        <p:attrNameLst>
                                          <p:attrName>style.visibility</p:attrName>
                                        </p:attrNameLst>
                                      </p:cBhvr>
                                      <p:to>
                                        <p:strVal val="visible"/>
                                      </p:to>
                                    </p:set>
                                    <p:anim calcmode="lin" valueType="num">
                                      <p:cBhvr additive="base">
                                        <p:cTn id="12" dur="500" fill="hold"/>
                                        <p:tgtEl>
                                          <p:spTgt spid="3379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37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3796">
                                            <p:txEl>
                                              <p:pRg st="1" end="1"/>
                                            </p:txEl>
                                          </p:spTgt>
                                        </p:tgtEl>
                                        <p:attrNameLst>
                                          <p:attrName>style.visibility</p:attrName>
                                        </p:attrNameLst>
                                      </p:cBhvr>
                                      <p:to>
                                        <p:strVal val="visible"/>
                                      </p:to>
                                    </p:set>
                                    <p:anim calcmode="lin" valueType="num">
                                      <p:cBhvr additive="base">
                                        <p:cTn id="18" dur="500" fill="hold"/>
                                        <p:tgtEl>
                                          <p:spTgt spid="3379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37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3796">
                                            <p:txEl>
                                              <p:pRg st="2" end="2"/>
                                            </p:txEl>
                                          </p:spTgt>
                                        </p:tgtEl>
                                        <p:attrNameLst>
                                          <p:attrName>style.visibility</p:attrName>
                                        </p:attrNameLst>
                                      </p:cBhvr>
                                      <p:to>
                                        <p:strVal val="visible"/>
                                      </p:to>
                                    </p:set>
                                    <p:anim calcmode="lin" valueType="num">
                                      <p:cBhvr additive="base">
                                        <p:cTn id="24" dur="500" fill="hold"/>
                                        <p:tgtEl>
                                          <p:spTgt spid="3379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379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Protection from Collisions</a:t>
            </a:r>
          </a:p>
        </p:txBody>
      </p:sp>
      <p:sp>
        <p:nvSpPr>
          <p:cNvPr id="15363" name="Rectangle 3"/>
          <p:cNvSpPr>
            <a:spLocks noGrp="1" noChangeArrowheads="1"/>
          </p:cNvSpPr>
          <p:nvPr>
            <p:ph type="body" sz="half" idx="1"/>
          </p:nvPr>
        </p:nvSpPr>
        <p:spPr>
          <a:xfrm>
            <a:off x="990600" y="2133600"/>
            <a:ext cx="4114800" cy="4114800"/>
          </a:xfrm>
        </p:spPr>
        <p:txBody>
          <a:bodyPr/>
          <a:lstStyle/>
          <a:p>
            <a:r>
              <a:rPr lang="en-US" altLang="en-US" sz="2000"/>
              <a:t>The neighborhood of a star can be a dangerous place for planets, or at least, for life on them.</a:t>
            </a:r>
          </a:p>
          <a:p>
            <a:r>
              <a:rPr lang="en-US" altLang="en-US" sz="2000"/>
              <a:t>Comets, asteroids and other debris in orbit around the star, or just passing thru, can strike the planet with violent collisions.</a:t>
            </a:r>
          </a:p>
          <a:p>
            <a:r>
              <a:rPr lang="en-US" altLang="en-US" sz="2000"/>
              <a:t>We have substantial evidence for many such collisions early in the history of the solar system.</a:t>
            </a:r>
          </a:p>
        </p:txBody>
      </p:sp>
      <p:pic>
        <p:nvPicPr>
          <p:cNvPr id="15365" name="Picture 5" descr="protoplanets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29275" y="1981200"/>
            <a:ext cx="268446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15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checkerboard(across)">
                                      <p:cBhvr>
                                        <p:cTn id="7" dur="500"/>
                                        <p:tgtEl>
                                          <p:spTgt spid="15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 calcmode="lin" valueType="num">
                                      <p:cBhvr additive="base">
                                        <p:cTn id="12"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363">
                                            <p:txEl>
                                              <p:pRg st="1" end="1"/>
                                            </p:txEl>
                                          </p:spTgt>
                                        </p:tgtEl>
                                        <p:attrNameLst>
                                          <p:attrName>style.visibility</p:attrName>
                                        </p:attrNameLst>
                                      </p:cBhvr>
                                      <p:to>
                                        <p:strVal val="visible"/>
                                      </p:to>
                                    </p:set>
                                    <p:anim calcmode="lin" valueType="num">
                                      <p:cBhvr additive="base">
                                        <p:cTn id="18"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363">
                                            <p:txEl>
                                              <p:pRg st="2" end="2"/>
                                            </p:txEl>
                                          </p:spTgt>
                                        </p:tgtEl>
                                        <p:attrNameLst>
                                          <p:attrName>style.visibility</p:attrName>
                                        </p:attrNameLst>
                                      </p:cBhvr>
                                      <p:to>
                                        <p:strVal val="visible"/>
                                      </p:to>
                                    </p:set>
                                    <p:anim calcmode="lin" valueType="num">
                                      <p:cBhvr additive="base">
                                        <p:cTn id="24"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The Moon</a:t>
            </a:r>
            <a:r>
              <a:rPr lang="en-US" altLang="en-US">
                <a:cs typeface="Arial" charset="0"/>
              </a:rPr>
              <a:t>'</a:t>
            </a:r>
            <a:r>
              <a:rPr lang="en-US" altLang="en-US"/>
              <a:t>s Surface</a:t>
            </a:r>
          </a:p>
        </p:txBody>
      </p:sp>
      <p:sp>
        <p:nvSpPr>
          <p:cNvPr id="36868" name="Rectangle 4"/>
          <p:cNvSpPr>
            <a:spLocks noGrp="1" noChangeArrowheads="1"/>
          </p:cNvSpPr>
          <p:nvPr>
            <p:ph type="body" sz="half" idx="1"/>
          </p:nvPr>
        </p:nvSpPr>
        <p:spPr/>
        <p:txBody>
          <a:bodyPr/>
          <a:lstStyle/>
          <a:p>
            <a:r>
              <a:rPr lang="en-US" altLang="en-US" sz="2400"/>
              <a:t>The moon, with virtually no atmosphere, has preserved many of these collisions from early in its history.</a:t>
            </a:r>
          </a:p>
          <a:p>
            <a:r>
              <a:rPr lang="en-US" altLang="en-US" sz="2400"/>
              <a:t>Some of these collision scars, or craters, are over 100 miles in diameter.</a:t>
            </a:r>
          </a:p>
        </p:txBody>
      </p:sp>
      <p:pic>
        <p:nvPicPr>
          <p:cNvPr id="36873" name="Picture 9" descr="moon"/>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467350" y="1981200"/>
            <a:ext cx="30099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35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6873"/>
                                        </p:tgtEl>
                                        <p:attrNameLst>
                                          <p:attrName>style.visibility</p:attrName>
                                        </p:attrNameLst>
                                      </p:cBhvr>
                                      <p:to>
                                        <p:strVal val="visible"/>
                                      </p:to>
                                    </p:set>
                                    <p:animEffect transition="in" filter="checkerboard(across)">
                                      <p:cBhvr>
                                        <p:cTn id="7" dur="500"/>
                                        <p:tgtEl>
                                          <p:spTgt spid="368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6868">
                                            <p:txEl>
                                              <p:pRg st="0" end="0"/>
                                            </p:txEl>
                                          </p:spTgt>
                                        </p:tgtEl>
                                        <p:attrNameLst>
                                          <p:attrName>style.visibility</p:attrName>
                                        </p:attrNameLst>
                                      </p:cBhvr>
                                      <p:to>
                                        <p:strVal val="visible"/>
                                      </p:to>
                                    </p:set>
                                    <p:anim calcmode="lin" valueType="num">
                                      <p:cBhvr additive="base">
                                        <p:cTn id="12" dur="500" fill="hold"/>
                                        <p:tgtEl>
                                          <p:spTgt spid="3686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68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6868">
                                            <p:txEl>
                                              <p:pRg st="1" end="1"/>
                                            </p:txEl>
                                          </p:spTgt>
                                        </p:tgtEl>
                                        <p:attrNameLst>
                                          <p:attrName>style.visibility</p:attrName>
                                        </p:attrNameLst>
                                      </p:cBhvr>
                                      <p:to>
                                        <p:strVal val="visible"/>
                                      </p:to>
                                    </p:set>
                                    <p:anim calcmode="lin" valueType="num">
                                      <p:cBhvr additive="base">
                                        <p:cTn id="18" dur="500" fill="hold"/>
                                        <p:tgtEl>
                                          <p:spTgt spid="3686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686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The Surface of Mars</a:t>
            </a:r>
          </a:p>
        </p:txBody>
      </p:sp>
      <p:sp>
        <p:nvSpPr>
          <p:cNvPr id="38916" name="Rectangle 4"/>
          <p:cNvSpPr>
            <a:spLocks noGrp="1" noChangeArrowheads="1"/>
          </p:cNvSpPr>
          <p:nvPr>
            <p:ph type="body" sz="half" idx="1"/>
          </p:nvPr>
        </p:nvSpPr>
        <p:spPr/>
        <p:txBody>
          <a:bodyPr/>
          <a:lstStyle/>
          <a:p>
            <a:r>
              <a:rPr lang="en-US" altLang="en-US" sz="2400"/>
              <a:t>Mars has a much thicker atmosphere than the Moon, so most of its craters have eroded away.</a:t>
            </a:r>
          </a:p>
          <a:p>
            <a:r>
              <a:rPr lang="en-US" altLang="en-US" sz="2400"/>
              <a:t>This crater, Yuti, is over ten miles across.</a:t>
            </a:r>
          </a:p>
        </p:txBody>
      </p:sp>
      <p:pic>
        <p:nvPicPr>
          <p:cNvPr id="38918" name="Picture 6" descr="TerrImpCraters00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551488" y="1981200"/>
            <a:ext cx="284003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73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checkerboard(across)">
                                      <p:cBhvr>
                                        <p:cTn id="7" dur="500"/>
                                        <p:tgtEl>
                                          <p:spTgt spid="389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8916">
                                            <p:txEl>
                                              <p:pRg st="0" end="0"/>
                                            </p:txEl>
                                          </p:spTgt>
                                        </p:tgtEl>
                                        <p:attrNameLst>
                                          <p:attrName>style.visibility</p:attrName>
                                        </p:attrNameLst>
                                      </p:cBhvr>
                                      <p:to>
                                        <p:strVal val="visible"/>
                                      </p:to>
                                    </p:set>
                                    <p:anim calcmode="lin" valueType="num">
                                      <p:cBhvr additive="base">
                                        <p:cTn id="12" dur="500" fill="hold"/>
                                        <p:tgtEl>
                                          <p:spTgt spid="3891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89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8916">
                                            <p:txEl>
                                              <p:pRg st="1" end="1"/>
                                            </p:txEl>
                                          </p:spTgt>
                                        </p:tgtEl>
                                        <p:attrNameLst>
                                          <p:attrName>style.visibility</p:attrName>
                                        </p:attrNameLst>
                                      </p:cBhvr>
                                      <p:to>
                                        <p:strVal val="visible"/>
                                      </p:to>
                                    </p:set>
                                    <p:anim calcmode="lin" valueType="num">
                                      <p:cBhvr additive="base">
                                        <p:cTn id="18" dur="500" fill="hold"/>
                                        <p:tgtEl>
                                          <p:spTgt spid="3891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891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Craters on Earth</a:t>
            </a:r>
          </a:p>
        </p:txBody>
      </p:sp>
      <p:sp>
        <p:nvSpPr>
          <p:cNvPr id="40964" name="Rectangle 4"/>
          <p:cNvSpPr>
            <a:spLocks noGrp="1" noChangeArrowheads="1"/>
          </p:cNvSpPr>
          <p:nvPr>
            <p:ph type="body" sz="half" idx="1"/>
          </p:nvPr>
        </p:nvSpPr>
        <p:spPr/>
        <p:txBody>
          <a:bodyPr/>
          <a:lstStyle/>
          <a:p>
            <a:r>
              <a:rPr lang="en-US" altLang="en-US" sz="2400"/>
              <a:t>Probably the most famous meteor crater on Earth is this one in Arizona.</a:t>
            </a:r>
          </a:p>
          <a:p>
            <a:r>
              <a:rPr lang="en-US" altLang="en-US" sz="2400"/>
              <a:t>It is nearly a mile across and 570 feet deep.</a:t>
            </a:r>
          </a:p>
          <a:p>
            <a:r>
              <a:rPr lang="en-US" altLang="en-US" sz="2400"/>
              <a:t>It is thought to have formed some 25,000 years ago.</a:t>
            </a:r>
          </a:p>
        </p:txBody>
      </p:sp>
      <p:pic>
        <p:nvPicPr>
          <p:cNvPr id="40966" name="Picture 6" descr="TerrImpCraters006"/>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l="10204" r="14285"/>
          <a:stretch>
            <a:fillRect/>
          </a:stretch>
        </p:blipFill>
        <p:spPr>
          <a:xfrm>
            <a:off x="5486400" y="2293938"/>
            <a:ext cx="3352800" cy="3009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78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checkerboard(across)">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64">
                                            <p:txEl>
                                              <p:pRg st="0" end="0"/>
                                            </p:txEl>
                                          </p:spTgt>
                                        </p:tgtEl>
                                        <p:attrNameLst>
                                          <p:attrName>style.visibility</p:attrName>
                                        </p:attrNameLst>
                                      </p:cBhvr>
                                      <p:to>
                                        <p:strVal val="visible"/>
                                      </p:to>
                                    </p:set>
                                    <p:anim calcmode="lin" valueType="num">
                                      <p:cBhvr additive="base">
                                        <p:cTn id="12" dur="500" fill="hold"/>
                                        <p:tgtEl>
                                          <p:spTgt spid="4096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09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64">
                                            <p:txEl>
                                              <p:pRg st="1" end="1"/>
                                            </p:txEl>
                                          </p:spTgt>
                                        </p:tgtEl>
                                        <p:attrNameLst>
                                          <p:attrName>style.visibility</p:attrName>
                                        </p:attrNameLst>
                                      </p:cBhvr>
                                      <p:to>
                                        <p:strVal val="visible"/>
                                      </p:to>
                                    </p:set>
                                    <p:anim calcmode="lin" valueType="num">
                                      <p:cBhvr additive="base">
                                        <p:cTn id="18" dur="500" fill="hold"/>
                                        <p:tgtEl>
                                          <p:spTgt spid="4096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64">
                                            <p:txEl>
                                              <p:pRg st="2" end="2"/>
                                            </p:txEl>
                                          </p:spTgt>
                                        </p:tgtEl>
                                        <p:attrNameLst>
                                          <p:attrName>style.visibility</p:attrName>
                                        </p:attrNameLst>
                                      </p:cBhvr>
                                      <p:to>
                                        <p:strVal val="visible"/>
                                      </p:to>
                                    </p:set>
                                    <p:anim calcmode="lin" valueType="num">
                                      <p:cBhvr additive="base">
                                        <p:cTn id="24" dur="500" fill="hold"/>
                                        <p:tgtEl>
                                          <p:spTgt spid="4096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6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Craters on Earth</a:t>
            </a:r>
          </a:p>
        </p:txBody>
      </p:sp>
      <p:sp>
        <p:nvSpPr>
          <p:cNvPr id="43012" name="Rectangle 4"/>
          <p:cNvSpPr>
            <a:spLocks noGrp="1" noChangeArrowheads="1"/>
          </p:cNvSpPr>
          <p:nvPr>
            <p:ph type="body" sz="half" idx="1"/>
          </p:nvPr>
        </p:nvSpPr>
        <p:spPr>
          <a:xfrm>
            <a:off x="1447800" y="1981200"/>
            <a:ext cx="3657600" cy="4114800"/>
          </a:xfrm>
        </p:spPr>
        <p:txBody>
          <a:bodyPr/>
          <a:lstStyle/>
          <a:p>
            <a:r>
              <a:rPr lang="en-US" altLang="en-US" sz="2400"/>
              <a:t>In spite of the fact that craters erode rapidly on Earth, some 120 are known.</a:t>
            </a:r>
          </a:p>
          <a:p>
            <a:r>
              <a:rPr lang="en-US" altLang="en-US" sz="2400"/>
              <a:t>Manicouagan crater, in Quebec, is one of the largest still preserved, about 60 miles across.</a:t>
            </a:r>
          </a:p>
        </p:txBody>
      </p:sp>
      <p:pic>
        <p:nvPicPr>
          <p:cNvPr id="43014" name="Picture 6" descr="TerrImpCraters01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l="10010" r="28261"/>
          <a:stretch>
            <a:fillRect/>
          </a:stretch>
        </p:blipFill>
        <p:spPr>
          <a:xfrm>
            <a:off x="5445125" y="2133600"/>
            <a:ext cx="3165475" cy="3487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92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3014"/>
                                        </p:tgtEl>
                                        <p:attrNameLst>
                                          <p:attrName>style.visibility</p:attrName>
                                        </p:attrNameLst>
                                      </p:cBhvr>
                                      <p:to>
                                        <p:strVal val="visible"/>
                                      </p:to>
                                    </p:set>
                                    <p:animEffect transition="in" filter="checkerboard(across)">
                                      <p:cBhvr>
                                        <p:cTn id="7" dur="500"/>
                                        <p:tgtEl>
                                          <p:spTgt spid="430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3012">
                                            <p:txEl>
                                              <p:pRg st="0" end="0"/>
                                            </p:txEl>
                                          </p:spTgt>
                                        </p:tgtEl>
                                        <p:attrNameLst>
                                          <p:attrName>style.visibility</p:attrName>
                                        </p:attrNameLst>
                                      </p:cBhvr>
                                      <p:to>
                                        <p:strVal val="visible"/>
                                      </p:to>
                                    </p:set>
                                    <p:anim calcmode="lin" valueType="num">
                                      <p:cBhvr additive="base">
                                        <p:cTn id="12" dur="500" fill="hold"/>
                                        <p:tgtEl>
                                          <p:spTgt spid="430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30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3012">
                                            <p:txEl>
                                              <p:pRg st="1" end="1"/>
                                            </p:txEl>
                                          </p:spTgt>
                                        </p:tgtEl>
                                        <p:attrNameLst>
                                          <p:attrName>style.visibility</p:attrName>
                                        </p:attrNameLst>
                                      </p:cBhvr>
                                      <p:to>
                                        <p:strVal val="visible"/>
                                      </p:to>
                                    </p:set>
                                    <p:anim calcmode="lin" valueType="num">
                                      <p:cBhvr additive="base">
                                        <p:cTn id="18" dur="500" fill="hold"/>
                                        <p:tgtEl>
                                          <p:spTgt spid="4301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30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Demise of the Dinosaurs</a:t>
            </a:r>
          </a:p>
        </p:txBody>
      </p:sp>
      <p:sp>
        <p:nvSpPr>
          <p:cNvPr id="45060" name="Rectangle 4"/>
          <p:cNvSpPr>
            <a:spLocks noGrp="1" noChangeArrowheads="1"/>
          </p:cNvSpPr>
          <p:nvPr>
            <p:ph type="body" sz="half" idx="1"/>
          </p:nvPr>
        </p:nvSpPr>
        <p:spPr>
          <a:xfrm>
            <a:off x="914400" y="1981200"/>
            <a:ext cx="3733800" cy="4114800"/>
          </a:xfrm>
        </p:spPr>
        <p:txBody>
          <a:bodyPr/>
          <a:lstStyle/>
          <a:p>
            <a:r>
              <a:rPr lang="en-US" altLang="en-US" sz="2400"/>
              <a:t>It is believed a meteor some ten miles in diameter so disrupted Earth’s climate that the dinosaurs were killed off.</a:t>
            </a:r>
          </a:p>
          <a:p>
            <a:r>
              <a:rPr lang="en-US" altLang="en-US" sz="2400"/>
              <a:t>A huge firestorm, followed by a multi-year winter and then years of drought, did the job.</a:t>
            </a:r>
          </a:p>
        </p:txBody>
      </p:sp>
      <p:pic>
        <p:nvPicPr>
          <p:cNvPr id="45062" name="Picture 6" descr="firestor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6800" y="2578100"/>
            <a:ext cx="3810000" cy="2655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35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5062"/>
                                        </p:tgtEl>
                                        <p:attrNameLst>
                                          <p:attrName>style.visibility</p:attrName>
                                        </p:attrNameLst>
                                      </p:cBhvr>
                                      <p:to>
                                        <p:strVal val="visible"/>
                                      </p:to>
                                    </p:set>
                                    <p:animEffect transition="in" filter="checkerboard(across)">
                                      <p:cBhvr>
                                        <p:cTn id="7" dur="500"/>
                                        <p:tgtEl>
                                          <p:spTgt spid="450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5060">
                                            <p:txEl>
                                              <p:pRg st="0" end="0"/>
                                            </p:txEl>
                                          </p:spTgt>
                                        </p:tgtEl>
                                        <p:attrNameLst>
                                          <p:attrName>style.visibility</p:attrName>
                                        </p:attrNameLst>
                                      </p:cBhvr>
                                      <p:to>
                                        <p:strVal val="visible"/>
                                      </p:to>
                                    </p:set>
                                    <p:anim calcmode="lin" valueType="num">
                                      <p:cBhvr additive="base">
                                        <p:cTn id="12" dur="500" fill="hold"/>
                                        <p:tgtEl>
                                          <p:spTgt spid="4506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50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5060">
                                            <p:txEl>
                                              <p:pRg st="1" end="1"/>
                                            </p:txEl>
                                          </p:spTgt>
                                        </p:tgtEl>
                                        <p:attrNameLst>
                                          <p:attrName>style.visibility</p:attrName>
                                        </p:attrNameLst>
                                      </p:cBhvr>
                                      <p:to>
                                        <p:strVal val="visible"/>
                                      </p:to>
                                    </p:set>
                                    <p:anim calcmode="lin" valueType="num">
                                      <p:cBhvr additive="base">
                                        <p:cTn id="18" dur="500" fill="hold"/>
                                        <p:tgtEl>
                                          <p:spTgt spid="4506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506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Introduction</a:t>
            </a:r>
          </a:p>
        </p:txBody>
      </p:sp>
      <p:sp>
        <p:nvSpPr>
          <p:cNvPr id="10243" name="Rectangle 3"/>
          <p:cNvSpPr>
            <a:spLocks noGrp="1" noChangeArrowheads="1"/>
          </p:cNvSpPr>
          <p:nvPr>
            <p:ph type="body" idx="1"/>
          </p:nvPr>
        </p:nvSpPr>
        <p:spPr/>
        <p:txBody>
          <a:bodyPr/>
          <a:lstStyle/>
          <a:p>
            <a:r>
              <a:rPr lang="en-US" altLang="en-US" sz="2400"/>
              <a:t>God is faithful:  He keeps His promises, He shows us mercy.</a:t>
            </a:r>
          </a:p>
          <a:p>
            <a:r>
              <a:rPr lang="en-US" altLang="en-US" sz="2400"/>
              <a:t>19 I remember my affliction and my wandering, the bitterness and the gall. 20 I well remember them, and my soul is downcast within me. 21 Yet this I call to mind and therefore I have hope: 22 Because of the LORD's great love we are not consumed, for his compassions never fail. 23 They are new every morning; great is your faithfulness. (Lam 3:19-23, NIV)</a:t>
            </a:r>
          </a:p>
          <a:p>
            <a:endParaRPr lang="en-US" altLang="en-US" sz="2400"/>
          </a:p>
        </p:txBody>
      </p:sp>
    </p:spTree>
    <p:custDataLst>
      <p:tags r:id="rId1"/>
    </p:custDataLst>
  </p:cSld>
  <p:clrMapOvr>
    <a:masterClrMapping/>
  </p:clrMapOvr>
  <p:transition advTm="501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Protection from Collisions</a:t>
            </a:r>
          </a:p>
        </p:txBody>
      </p:sp>
      <p:sp>
        <p:nvSpPr>
          <p:cNvPr id="47107" name="Rectangle 3"/>
          <p:cNvSpPr>
            <a:spLocks noGrp="1" noChangeArrowheads="1"/>
          </p:cNvSpPr>
          <p:nvPr>
            <p:ph type="body" sz="half" idx="1"/>
          </p:nvPr>
        </p:nvSpPr>
        <p:spPr>
          <a:xfrm>
            <a:off x="914400" y="1981200"/>
            <a:ext cx="4191000" cy="4114800"/>
          </a:xfrm>
        </p:spPr>
        <p:txBody>
          <a:bodyPr/>
          <a:lstStyle/>
          <a:p>
            <a:r>
              <a:rPr lang="en-US" altLang="en-US" sz="2400"/>
              <a:t>Recent computer simulations suggest that having a large planet like Jupiter in our solar system has protected Earth from many more such catastrophes.</a:t>
            </a:r>
          </a:p>
          <a:p>
            <a:r>
              <a:rPr lang="en-US" altLang="en-US" sz="2400"/>
              <a:t>Apparently, we live in a solar system designed to protect the Earth!</a:t>
            </a:r>
          </a:p>
        </p:txBody>
      </p:sp>
      <p:pic>
        <p:nvPicPr>
          <p:cNvPr id="47112" name="Picture 8" descr="jupiter_gan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57800" y="2063750"/>
            <a:ext cx="3429000" cy="3949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425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7112"/>
                                        </p:tgtEl>
                                        <p:attrNameLst>
                                          <p:attrName>style.visibility</p:attrName>
                                        </p:attrNameLst>
                                      </p:cBhvr>
                                      <p:to>
                                        <p:strVal val="visible"/>
                                      </p:to>
                                    </p:set>
                                    <p:animEffect transition="in" filter="checkerboard(across)">
                                      <p:cBhvr>
                                        <p:cTn id="7" dur="500"/>
                                        <p:tgtEl>
                                          <p:spTgt spid="471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 calcmode="lin" valueType="num">
                                      <p:cBhvr additive="base">
                                        <p:cTn id="12"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7107">
                                            <p:txEl>
                                              <p:pRg st="1" end="1"/>
                                            </p:txEl>
                                          </p:spTgt>
                                        </p:tgtEl>
                                        <p:attrNameLst>
                                          <p:attrName>style.visibility</p:attrName>
                                        </p:attrNameLst>
                                      </p:cBhvr>
                                      <p:to>
                                        <p:strVal val="visible"/>
                                      </p:to>
                                    </p:set>
                                    <p:anim calcmode="lin" valueType="num">
                                      <p:cBhvr additive="base">
                                        <p:cTn id="18"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Right Moon: </a:t>
            </a:r>
            <a:br>
              <a:rPr lang="en-US" altLang="en-US"/>
            </a:br>
            <a:r>
              <a:rPr lang="en-US" altLang="en-US"/>
              <a:t>Climate Protection</a:t>
            </a:r>
          </a:p>
        </p:txBody>
      </p:sp>
      <p:sp>
        <p:nvSpPr>
          <p:cNvPr id="16388" name="Rectangle 4"/>
          <p:cNvSpPr>
            <a:spLocks noGrp="1" noChangeArrowheads="1"/>
          </p:cNvSpPr>
          <p:nvPr>
            <p:ph type="body" sz="half" idx="1"/>
          </p:nvPr>
        </p:nvSpPr>
        <p:spPr>
          <a:xfrm>
            <a:off x="914400" y="1981200"/>
            <a:ext cx="4191000" cy="4114800"/>
          </a:xfrm>
        </p:spPr>
        <p:txBody>
          <a:bodyPr/>
          <a:lstStyle/>
          <a:p>
            <a:r>
              <a:rPr lang="en-US" altLang="en-US" sz="2400"/>
              <a:t>The Earth</a:t>
            </a:r>
            <a:r>
              <a:rPr lang="en-US" altLang="en-US" sz="2400">
                <a:cs typeface="Arial" charset="0"/>
              </a:rPr>
              <a:t>'</a:t>
            </a:r>
            <a:r>
              <a:rPr lang="en-US" altLang="en-US" sz="2400"/>
              <a:t>s Moon is unusually large, one of the largest moons in our solar system.</a:t>
            </a:r>
          </a:p>
          <a:p>
            <a:r>
              <a:rPr lang="en-US" altLang="en-US" sz="2400"/>
              <a:t>It is by far the largest of the moons in comparison to its planet.</a:t>
            </a:r>
          </a:p>
          <a:p>
            <a:r>
              <a:rPr lang="en-US" altLang="en-US" sz="2400"/>
              <a:t>This turns out to be quite important for life on Earth.</a:t>
            </a:r>
          </a:p>
        </p:txBody>
      </p:sp>
      <p:pic>
        <p:nvPicPr>
          <p:cNvPr id="16390" name="Picture 6" descr="earthmoo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89550" y="1981200"/>
            <a:ext cx="33655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380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checkerboard(across)">
                                      <p:cBhvr>
                                        <p:cTn id="7" dur="500"/>
                                        <p:tgtEl>
                                          <p:spTgt spid="163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388">
                                            <p:txEl>
                                              <p:pRg st="0" end="0"/>
                                            </p:txEl>
                                          </p:spTgt>
                                        </p:tgtEl>
                                        <p:attrNameLst>
                                          <p:attrName>style.visibility</p:attrName>
                                        </p:attrNameLst>
                                      </p:cBhvr>
                                      <p:to>
                                        <p:strVal val="visible"/>
                                      </p:to>
                                    </p:set>
                                    <p:anim calcmode="lin" valueType="num">
                                      <p:cBhvr additive="base">
                                        <p:cTn id="12" dur="500" fill="hold"/>
                                        <p:tgtEl>
                                          <p:spTgt spid="1638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3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388">
                                            <p:txEl>
                                              <p:pRg st="1" end="1"/>
                                            </p:txEl>
                                          </p:spTgt>
                                        </p:tgtEl>
                                        <p:attrNameLst>
                                          <p:attrName>style.visibility</p:attrName>
                                        </p:attrNameLst>
                                      </p:cBhvr>
                                      <p:to>
                                        <p:strVal val="visible"/>
                                      </p:to>
                                    </p:set>
                                    <p:anim calcmode="lin" valueType="num">
                                      <p:cBhvr additive="base">
                                        <p:cTn id="18" dur="500" fill="hold"/>
                                        <p:tgtEl>
                                          <p:spTgt spid="1638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3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388">
                                            <p:txEl>
                                              <p:pRg st="2" end="2"/>
                                            </p:txEl>
                                          </p:spTgt>
                                        </p:tgtEl>
                                        <p:attrNameLst>
                                          <p:attrName>style.visibility</p:attrName>
                                        </p:attrNameLst>
                                      </p:cBhvr>
                                      <p:to>
                                        <p:strVal val="visible"/>
                                      </p:to>
                                    </p:set>
                                    <p:anim calcmode="lin" valueType="num">
                                      <p:cBhvr additive="base">
                                        <p:cTn id="24" dur="500" fill="hold"/>
                                        <p:tgtEl>
                                          <p:spTgt spid="1638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638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Right Moon: </a:t>
            </a:r>
            <a:br>
              <a:rPr lang="en-US" altLang="en-US"/>
            </a:br>
            <a:r>
              <a:rPr lang="en-US" altLang="en-US"/>
              <a:t>Climate Protection</a:t>
            </a:r>
          </a:p>
        </p:txBody>
      </p:sp>
      <p:sp>
        <p:nvSpPr>
          <p:cNvPr id="50179" name="Rectangle 3"/>
          <p:cNvSpPr>
            <a:spLocks noGrp="1" noChangeArrowheads="1"/>
          </p:cNvSpPr>
          <p:nvPr>
            <p:ph type="body" idx="1"/>
          </p:nvPr>
        </p:nvSpPr>
        <p:spPr/>
        <p:txBody>
          <a:bodyPr/>
          <a:lstStyle/>
          <a:p>
            <a:r>
              <a:rPr lang="en-US" altLang="en-US"/>
              <a:t>Recent computer simulations have shown that the presence of our Moon acts as a stabilizer on the Earth’s rotational axis.</a:t>
            </a:r>
          </a:p>
          <a:p>
            <a:r>
              <a:rPr lang="en-US" altLang="en-US"/>
              <a:t>Mars</a:t>
            </a:r>
            <a:r>
              <a:rPr lang="en-US" altLang="en-US">
                <a:cs typeface="Arial" charset="0"/>
              </a:rPr>
              <a:t>'</a:t>
            </a:r>
            <a:r>
              <a:rPr lang="en-US" altLang="en-US"/>
              <a:t> axis, by contrast, with no large moons, tends to flop back and forth over long periods, producing drastic changes in climate.</a:t>
            </a:r>
          </a:p>
        </p:txBody>
      </p:sp>
    </p:spTree>
    <p:custDataLst>
      <p:tags r:id="rId1"/>
    </p:custDataLst>
  </p:cSld>
  <p:clrMapOvr>
    <a:masterClrMapping/>
  </p:clrMapOvr>
  <p:transition advTm="270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Right Moon: </a:t>
            </a:r>
            <a:br>
              <a:rPr lang="en-US" altLang="en-US"/>
            </a:br>
            <a:r>
              <a:rPr lang="en-US" altLang="en-US"/>
              <a:t>Climate Protection</a:t>
            </a:r>
          </a:p>
        </p:txBody>
      </p:sp>
      <p:sp>
        <p:nvSpPr>
          <p:cNvPr id="51204" name="Rectangle 4"/>
          <p:cNvSpPr>
            <a:spLocks noGrp="1" noChangeArrowheads="1"/>
          </p:cNvSpPr>
          <p:nvPr>
            <p:ph type="body" sz="half" idx="1"/>
          </p:nvPr>
        </p:nvSpPr>
        <p:spPr>
          <a:xfrm>
            <a:off x="914400" y="1981200"/>
            <a:ext cx="4191000" cy="4114800"/>
          </a:xfrm>
        </p:spPr>
        <p:txBody>
          <a:bodyPr/>
          <a:lstStyle/>
          <a:p>
            <a:pPr>
              <a:lnSpc>
                <a:spcPct val="90000"/>
              </a:lnSpc>
            </a:pPr>
            <a:r>
              <a:rPr lang="en-US" altLang="en-US" sz="2400"/>
              <a:t>We now have evidence that Mars</a:t>
            </a:r>
            <a:r>
              <a:rPr lang="en-US" altLang="en-US" sz="2400">
                <a:cs typeface="Arial" charset="0"/>
              </a:rPr>
              <a:t>'</a:t>
            </a:r>
            <a:r>
              <a:rPr lang="en-US" altLang="en-US" sz="2400"/>
              <a:t> climate was once much more pleasant than it is now.</a:t>
            </a:r>
          </a:p>
          <a:p>
            <a:pPr>
              <a:lnSpc>
                <a:spcPct val="90000"/>
              </a:lnSpc>
            </a:pPr>
            <a:r>
              <a:rPr lang="en-US" altLang="en-US" sz="2400"/>
              <a:t>It appears that Mars once had flowing waters, a thicker atmosphere, and even seas.</a:t>
            </a:r>
          </a:p>
          <a:p>
            <a:pPr>
              <a:lnSpc>
                <a:spcPct val="90000"/>
              </a:lnSpc>
            </a:pPr>
            <a:r>
              <a:rPr lang="en-US" altLang="en-US" sz="2400"/>
              <a:t>Our Moon acts as a protection for Earth</a:t>
            </a:r>
            <a:r>
              <a:rPr lang="en-US" altLang="en-US" sz="2400">
                <a:cs typeface="Arial" charset="0"/>
              </a:rPr>
              <a:t>'</a:t>
            </a:r>
            <a:r>
              <a:rPr lang="en-US" altLang="en-US" sz="2400"/>
              <a:t>s climate.</a:t>
            </a:r>
          </a:p>
        </p:txBody>
      </p:sp>
      <p:pic>
        <p:nvPicPr>
          <p:cNvPr id="51206" name="Picture 6" descr="MarsChannel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54650" y="2209800"/>
            <a:ext cx="2906713" cy="3505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924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1206"/>
                                        </p:tgtEl>
                                        <p:attrNameLst>
                                          <p:attrName>style.visibility</p:attrName>
                                        </p:attrNameLst>
                                      </p:cBhvr>
                                      <p:to>
                                        <p:strVal val="visible"/>
                                      </p:to>
                                    </p:set>
                                    <p:animEffect transition="in" filter="checkerboard(across)">
                                      <p:cBhvr>
                                        <p:cTn id="7" dur="500"/>
                                        <p:tgtEl>
                                          <p:spTgt spid="512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1204">
                                            <p:txEl>
                                              <p:pRg st="0" end="0"/>
                                            </p:txEl>
                                          </p:spTgt>
                                        </p:tgtEl>
                                        <p:attrNameLst>
                                          <p:attrName>style.visibility</p:attrName>
                                        </p:attrNameLst>
                                      </p:cBhvr>
                                      <p:to>
                                        <p:strVal val="visible"/>
                                      </p:to>
                                    </p:set>
                                    <p:anim calcmode="lin" valueType="num">
                                      <p:cBhvr additive="base">
                                        <p:cTn id="12" dur="500" fill="hold"/>
                                        <p:tgtEl>
                                          <p:spTgt spid="5120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12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1204">
                                            <p:txEl>
                                              <p:pRg st="1" end="1"/>
                                            </p:txEl>
                                          </p:spTgt>
                                        </p:tgtEl>
                                        <p:attrNameLst>
                                          <p:attrName>style.visibility</p:attrName>
                                        </p:attrNameLst>
                                      </p:cBhvr>
                                      <p:to>
                                        <p:strVal val="visible"/>
                                      </p:to>
                                    </p:set>
                                    <p:anim calcmode="lin" valueType="num">
                                      <p:cBhvr additive="base">
                                        <p:cTn id="18" dur="500" fill="hold"/>
                                        <p:tgtEl>
                                          <p:spTgt spid="5120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120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1204">
                                            <p:txEl>
                                              <p:pRg st="2" end="2"/>
                                            </p:txEl>
                                          </p:spTgt>
                                        </p:tgtEl>
                                        <p:attrNameLst>
                                          <p:attrName>style.visibility</p:attrName>
                                        </p:attrNameLst>
                                      </p:cBhvr>
                                      <p:to>
                                        <p:strVal val="visible"/>
                                      </p:to>
                                    </p:set>
                                    <p:anim calcmode="lin" valueType="num">
                                      <p:cBhvr additive="base">
                                        <p:cTn id="24" dur="500" fill="hold"/>
                                        <p:tgtEl>
                                          <p:spTgt spid="5120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120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Right Planet: Earth</a:t>
            </a:r>
          </a:p>
        </p:txBody>
      </p:sp>
      <p:sp>
        <p:nvSpPr>
          <p:cNvPr id="53251" name="Rectangle 3"/>
          <p:cNvSpPr>
            <a:spLocks noGrp="1" noChangeArrowheads="1"/>
          </p:cNvSpPr>
          <p:nvPr>
            <p:ph type="body" sz="half" idx="1"/>
          </p:nvPr>
        </p:nvSpPr>
        <p:spPr/>
        <p:txBody>
          <a:bodyPr/>
          <a:lstStyle/>
          <a:p>
            <a:pPr>
              <a:buFont typeface="Wingdings" pitchFamily="2" charset="2"/>
              <a:buNone/>
            </a:pPr>
            <a:r>
              <a:rPr lang="en-US" altLang="en-US" sz="2400"/>
              <a:t>Our planet itself is just right in many ways:</a:t>
            </a:r>
          </a:p>
          <a:p>
            <a:r>
              <a:rPr lang="en-US" altLang="en-US" sz="2400"/>
              <a:t>Size</a:t>
            </a:r>
          </a:p>
          <a:p>
            <a:r>
              <a:rPr lang="en-US" altLang="en-US" sz="2400"/>
              <a:t>Atmosphere</a:t>
            </a:r>
          </a:p>
          <a:p>
            <a:r>
              <a:rPr lang="en-US" altLang="en-US" sz="2400"/>
              <a:t>Water</a:t>
            </a:r>
          </a:p>
          <a:p>
            <a:r>
              <a:rPr lang="en-US" altLang="en-US" sz="2400"/>
              <a:t>Rotation speed</a:t>
            </a:r>
          </a:p>
          <a:p>
            <a:r>
              <a:rPr lang="en-US" altLang="en-US" sz="2400"/>
              <a:t>Axial tilt</a:t>
            </a:r>
          </a:p>
          <a:p>
            <a:r>
              <a:rPr lang="en-US" altLang="en-US" sz="2400"/>
              <a:t>Orbital shape</a:t>
            </a:r>
          </a:p>
          <a:p>
            <a:r>
              <a:rPr lang="en-US" altLang="en-US" sz="2400"/>
              <a:t>Thickness of crust</a:t>
            </a:r>
          </a:p>
        </p:txBody>
      </p:sp>
      <p:pic>
        <p:nvPicPr>
          <p:cNvPr id="53253" name="Picture 5" descr="earth0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2171700"/>
            <a:ext cx="3581400" cy="3581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07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checkerboard(across)">
                                      <p:cBhvr>
                                        <p:cTn id="7" dur="500"/>
                                        <p:tgtEl>
                                          <p:spTgt spid="532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anim calcmode="lin" valueType="num">
                                      <p:cBhvr additive="base">
                                        <p:cTn id="12"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3251">
                                            <p:txEl>
                                              <p:pRg st="1" end="1"/>
                                            </p:txEl>
                                          </p:spTgt>
                                        </p:tgtEl>
                                        <p:attrNameLst>
                                          <p:attrName>style.visibility</p:attrName>
                                        </p:attrNameLst>
                                      </p:cBhvr>
                                      <p:to>
                                        <p:strVal val="visible"/>
                                      </p:to>
                                    </p:set>
                                    <p:anim calcmode="lin" valueType="num">
                                      <p:cBhvr additive="base">
                                        <p:cTn id="18"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3251">
                                            <p:txEl>
                                              <p:pRg st="2" end="2"/>
                                            </p:txEl>
                                          </p:spTgt>
                                        </p:tgtEl>
                                        <p:attrNameLst>
                                          <p:attrName>style.visibility</p:attrName>
                                        </p:attrNameLst>
                                      </p:cBhvr>
                                      <p:to>
                                        <p:strVal val="visible"/>
                                      </p:to>
                                    </p:set>
                                    <p:anim calcmode="lin" valueType="num">
                                      <p:cBhvr additive="base">
                                        <p:cTn id="24" dur="5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32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3251">
                                            <p:txEl>
                                              <p:pRg st="3" end="3"/>
                                            </p:txEl>
                                          </p:spTgt>
                                        </p:tgtEl>
                                        <p:attrNameLst>
                                          <p:attrName>style.visibility</p:attrName>
                                        </p:attrNameLst>
                                      </p:cBhvr>
                                      <p:to>
                                        <p:strVal val="visible"/>
                                      </p:to>
                                    </p:set>
                                    <p:anim calcmode="lin" valueType="num">
                                      <p:cBhvr additive="base">
                                        <p:cTn id="30" dur="5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3251">
                                            <p:txEl>
                                              <p:pRg st="4" end="4"/>
                                            </p:txEl>
                                          </p:spTgt>
                                        </p:tgtEl>
                                        <p:attrNameLst>
                                          <p:attrName>style.visibility</p:attrName>
                                        </p:attrNameLst>
                                      </p:cBhvr>
                                      <p:to>
                                        <p:strVal val="visible"/>
                                      </p:to>
                                    </p:set>
                                    <p:anim calcmode="lin" valueType="num">
                                      <p:cBhvr additive="base">
                                        <p:cTn id="36" dur="5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32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3251">
                                            <p:txEl>
                                              <p:pRg st="5" end="5"/>
                                            </p:txEl>
                                          </p:spTgt>
                                        </p:tgtEl>
                                        <p:attrNameLst>
                                          <p:attrName>style.visibility</p:attrName>
                                        </p:attrNameLst>
                                      </p:cBhvr>
                                      <p:to>
                                        <p:strVal val="visible"/>
                                      </p:to>
                                    </p:set>
                                    <p:anim calcmode="lin" valueType="num">
                                      <p:cBhvr additive="base">
                                        <p:cTn id="42" dur="500" fill="hold"/>
                                        <p:tgtEl>
                                          <p:spTgt spid="53251">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32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3251">
                                            <p:txEl>
                                              <p:pRg st="6" end="6"/>
                                            </p:txEl>
                                          </p:spTgt>
                                        </p:tgtEl>
                                        <p:attrNameLst>
                                          <p:attrName>style.visibility</p:attrName>
                                        </p:attrNameLst>
                                      </p:cBhvr>
                                      <p:to>
                                        <p:strVal val="visible"/>
                                      </p:to>
                                    </p:set>
                                    <p:anim calcmode="lin" valueType="num">
                                      <p:cBhvr additive="base">
                                        <p:cTn id="48" dur="500" fill="hold"/>
                                        <p:tgtEl>
                                          <p:spTgt spid="53251">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325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3251">
                                            <p:txEl>
                                              <p:pRg st="7" end="7"/>
                                            </p:txEl>
                                          </p:spTgt>
                                        </p:tgtEl>
                                        <p:attrNameLst>
                                          <p:attrName>style.visibility</p:attrName>
                                        </p:attrNameLst>
                                      </p:cBhvr>
                                      <p:to>
                                        <p:strVal val="visible"/>
                                      </p:to>
                                    </p:set>
                                    <p:anim calcmode="lin" valueType="num">
                                      <p:cBhvr additive="base">
                                        <p:cTn id="54" dur="500" fill="hold"/>
                                        <p:tgtEl>
                                          <p:spTgt spid="53251">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325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Earth</a:t>
            </a:r>
            <a:r>
              <a:rPr lang="en-US" altLang="en-US">
                <a:cs typeface="Arial" charset="0"/>
              </a:rPr>
              <a:t>'</a:t>
            </a:r>
            <a:r>
              <a:rPr lang="en-US" altLang="en-US"/>
              <a:t>s Size</a:t>
            </a:r>
          </a:p>
        </p:txBody>
      </p:sp>
      <p:sp>
        <p:nvSpPr>
          <p:cNvPr id="55299" name="Rectangle 3"/>
          <p:cNvSpPr>
            <a:spLocks noGrp="1" noChangeArrowheads="1"/>
          </p:cNvSpPr>
          <p:nvPr>
            <p:ph type="body" sz="half" idx="1"/>
          </p:nvPr>
        </p:nvSpPr>
        <p:spPr/>
        <p:txBody>
          <a:bodyPr/>
          <a:lstStyle/>
          <a:p>
            <a:pPr>
              <a:lnSpc>
                <a:spcPct val="90000"/>
              </a:lnSpc>
            </a:pPr>
            <a:r>
              <a:rPr lang="en-US" altLang="en-US" sz="2400"/>
              <a:t>The mass of the Earth is just right:</a:t>
            </a:r>
          </a:p>
          <a:p>
            <a:pPr>
              <a:lnSpc>
                <a:spcPct val="90000"/>
              </a:lnSpc>
            </a:pPr>
            <a:r>
              <a:rPr lang="en-US" altLang="en-US" sz="2400"/>
              <a:t>If it were much less, the Earth would not have enough atmosphere to support life.</a:t>
            </a:r>
          </a:p>
          <a:p>
            <a:pPr>
              <a:lnSpc>
                <a:spcPct val="90000"/>
              </a:lnSpc>
            </a:pPr>
            <a:r>
              <a:rPr lang="en-US" altLang="en-US" sz="2400"/>
              <a:t>If it were much more, Earth</a:t>
            </a:r>
            <a:r>
              <a:rPr lang="en-US" altLang="en-US" sz="2400">
                <a:cs typeface="Arial" charset="0"/>
              </a:rPr>
              <a:t>'</a:t>
            </a:r>
            <a:r>
              <a:rPr lang="en-US" altLang="en-US" sz="2400"/>
              <a:t>s temperature would be too high for life.</a:t>
            </a:r>
          </a:p>
        </p:txBody>
      </p:sp>
      <p:sp>
        <p:nvSpPr>
          <p:cNvPr id="55300" name="Rectangle 4"/>
          <p:cNvSpPr>
            <a:spLocks noGrp="1" noChangeArrowheads="1"/>
          </p:cNvSpPr>
          <p:nvPr>
            <p:ph sz="half" idx="2"/>
          </p:nvPr>
        </p:nvSpPr>
        <p:spPr/>
        <p:txBody>
          <a:bodyPr/>
          <a:lstStyle/>
          <a:p>
            <a:pPr>
              <a:lnSpc>
                <a:spcPct val="90000"/>
              </a:lnSpc>
            </a:pPr>
            <a:endParaRPr lang="en-US" altLang="en-US" sz="2400"/>
          </a:p>
        </p:txBody>
      </p:sp>
      <p:pic>
        <p:nvPicPr>
          <p:cNvPr id="55301" name="Picture 5" descr="295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828800"/>
            <a:ext cx="274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335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checkerboard(across)">
                                      <p:cBhvr>
                                        <p:cTn id="7" dur="500"/>
                                        <p:tgtEl>
                                          <p:spTgt spid="553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 calcmode="lin" valueType="num">
                                      <p:cBhvr additive="base">
                                        <p:cTn id="12"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5299">
                                            <p:txEl>
                                              <p:pRg st="1" end="1"/>
                                            </p:txEl>
                                          </p:spTgt>
                                        </p:tgtEl>
                                        <p:attrNameLst>
                                          <p:attrName>style.visibility</p:attrName>
                                        </p:attrNameLst>
                                      </p:cBhvr>
                                      <p:to>
                                        <p:strVal val="visible"/>
                                      </p:to>
                                    </p:set>
                                    <p:anim calcmode="lin" valueType="num">
                                      <p:cBhvr additive="base">
                                        <p:cTn id="18"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5299">
                                            <p:txEl>
                                              <p:pRg st="2" end="2"/>
                                            </p:txEl>
                                          </p:spTgt>
                                        </p:tgtEl>
                                        <p:attrNameLst>
                                          <p:attrName>style.visibility</p:attrName>
                                        </p:attrNameLst>
                                      </p:cBhvr>
                                      <p:to>
                                        <p:strVal val="visible"/>
                                      </p:to>
                                    </p:set>
                                    <p:anim calcmode="lin" valueType="num">
                                      <p:cBhvr additive="base">
                                        <p:cTn id="24"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52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Earth</a:t>
            </a:r>
            <a:r>
              <a:rPr lang="en-US" altLang="en-US">
                <a:cs typeface="Arial" charset="0"/>
              </a:rPr>
              <a:t>'</a:t>
            </a:r>
            <a:r>
              <a:rPr lang="en-US" altLang="en-US"/>
              <a:t>s Atmosphere</a:t>
            </a:r>
          </a:p>
        </p:txBody>
      </p:sp>
      <p:sp>
        <p:nvSpPr>
          <p:cNvPr id="17411" name="Rectangle 3"/>
          <p:cNvSpPr>
            <a:spLocks noGrp="1" noChangeArrowheads="1"/>
          </p:cNvSpPr>
          <p:nvPr>
            <p:ph type="body" sz="half" idx="1"/>
          </p:nvPr>
        </p:nvSpPr>
        <p:spPr>
          <a:xfrm>
            <a:off x="914400" y="2057400"/>
            <a:ext cx="3429000" cy="4114800"/>
          </a:xfrm>
        </p:spPr>
        <p:txBody>
          <a:bodyPr/>
          <a:lstStyle/>
          <a:p>
            <a:r>
              <a:rPr lang="en-US" altLang="en-US" sz="2400"/>
              <a:t>Not only is the Earth</a:t>
            </a:r>
            <a:r>
              <a:rPr lang="en-US" altLang="en-US" sz="2400">
                <a:cs typeface="Arial" charset="0"/>
              </a:rPr>
              <a:t>'</a:t>
            </a:r>
            <a:r>
              <a:rPr lang="en-US" altLang="en-US" sz="2400"/>
              <a:t>s atmosphere just right to support life, it is also helpful in stopping harmful radiation and small meteors from reaching the surface.</a:t>
            </a:r>
          </a:p>
          <a:p>
            <a:endParaRPr lang="en-US" altLang="en-US" sz="2400"/>
          </a:p>
        </p:txBody>
      </p:sp>
      <p:pic>
        <p:nvPicPr>
          <p:cNvPr id="17413" name="Picture 5" descr="meteo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2516188"/>
            <a:ext cx="3962400" cy="2684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49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checkerboard(across)">
                                      <p:cBhvr>
                                        <p:cTn id="7" dur="500"/>
                                        <p:tgtEl>
                                          <p:spTgt spid="174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checkerboard(across)">
                                      <p:cBhvr>
                                        <p:cTn id="12" dur="500"/>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Earth</a:t>
            </a:r>
            <a:r>
              <a:rPr lang="en-US" altLang="en-US">
                <a:cs typeface="Arial" charset="0"/>
              </a:rPr>
              <a:t>'</a:t>
            </a:r>
            <a:r>
              <a:rPr lang="en-US" altLang="en-US"/>
              <a:t>s Atmosphere</a:t>
            </a:r>
          </a:p>
        </p:txBody>
      </p:sp>
      <p:sp>
        <p:nvSpPr>
          <p:cNvPr id="58371" name="Rectangle 3"/>
          <p:cNvSpPr>
            <a:spLocks noGrp="1" noChangeArrowheads="1"/>
          </p:cNvSpPr>
          <p:nvPr>
            <p:ph type="body" idx="1"/>
          </p:nvPr>
        </p:nvSpPr>
        <p:spPr/>
        <p:txBody>
          <a:bodyPr/>
          <a:lstStyle/>
          <a:p>
            <a:pPr>
              <a:lnSpc>
                <a:spcPct val="90000"/>
              </a:lnSpc>
            </a:pPr>
            <a:r>
              <a:rPr lang="en-US" altLang="en-US"/>
              <a:t>Amount of oxygen:</a:t>
            </a:r>
          </a:p>
          <a:p>
            <a:pPr lvl="1">
              <a:lnSpc>
                <a:spcPct val="90000"/>
              </a:lnSpc>
            </a:pPr>
            <a:r>
              <a:rPr lang="en-US" altLang="en-US"/>
              <a:t>Less – animals in trouble</a:t>
            </a:r>
          </a:p>
          <a:p>
            <a:pPr lvl="1">
              <a:lnSpc>
                <a:spcPct val="90000"/>
              </a:lnSpc>
            </a:pPr>
            <a:r>
              <a:rPr lang="en-US" altLang="en-US"/>
              <a:t>More – plants in trouble</a:t>
            </a:r>
          </a:p>
          <a:p>
            <a:pPr>
              <a:lnSpc>
                <a:spcPct val="90000"/>
              </a:lnSpc>
            </a:pPr>
            <a:r>
              <a:rPr lang="en-US" altLang="en-US"/>
              <a:t>Amount of carbon dioxide:</a:t>
            </a:r>
          </a:p>
          <a:p>
            <a:pPr lvl="1">
              <a:lnSpc>
                <a:spcPct val="90000"/>
              </a:lnSpc>
            </a:pPr>
            <a:r>
              <a:rPr lang="en-US" altLang="en-US"/>
              <a:t>Less – plants in trouble</a:t>
            </a:r>
          </a:p>
          <a:p>
            <a:pPr lvl="1">
              <a:lnSpc>
                <a:spcPct val="90000"/>
              </a:lnSpc>
            </a:pPr>
            <a:r>
              <a:rPr lang="en-US" altLang="en-US"/>
              <a:t>More – greenhouse effect</a:t>
            </a:r>
          </a:p>
          <a:p>
            <a:pPr>
              <a:lnSpc>
                <a:spcPct val="90000"/>
              </a:lnSpc>
            </a:pPr>
            <a:r>
              <a:rPr lang="en-US" altLang="en-US"/>
              <a:t>Amount of water vapor:</a:t>
            </a:r>
          </a:p>
          <a:p>
            <a:pPr lvl="1">
              <a:lnSpc>
                <a:spcPct val="90000"/>
              </a:lnSpc>
            </a:pPr>
            <a:r>
              <a:rPr lang="en-US" altLang="en-US"/>
              <a:t>Less – too little rain</a:t>
            </a:r>
          </a:p>
          <a:p>
            <a:pPr lvl="1">
              <a:lnSpc>
                <a:spcPct val="90000"/>
              </a:lnSpc>
            </a:pPr>
            <a:r>
              <a:rPr lang="en-US" altLang="en-US"/>
              <a:t>More – greenhouse effect</a:t>
            </a:r>
          </a:p>
        </p:txBody>
      </p:sp>
    </p:spTree>
    <p:custDataLst>
      <p:tags r:id="rId1"/>
    </p:custDataLst>
  </p:cSld>
  <p:clrMapOvr>
    <a:masterClrMapping/>
  </p:clrMapOvr>
  <p:transition advTm="993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8371">
                                            <p:txEl>
                                              <p:pRg st="3" end="3"/>
                                            </p:txEl>
                                          </p:spTgt>
                                        </p:tgtEl>
                                        <p:attrNameLst>
                                          <p:attrName>style.visibility</p:attrName>
                                        </p:attrNameLst>
                                      </p:cBhvr>
                                      <p:to>
                                        <p:strVal val="visible"/>
                                      </p:to>
                                    </p:set>
                                    <p:anim calcmode="lin" valueType="num">
                                      <p:cBhvr additive="base">
                                        <p:cTn id="25" dur="5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3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8371">
                                            <p:txEl>
                                              <p:pRg st="4" end="4"/>
                                            </p:txEl>
                                          </p:spTgt>
                                        </p:tgtEl>
                                        <p:attrNameLst>
                                          <p:attrName>style.visibility</p:attrName>
                                        </p:attrNameLst>
                                      </p:cBhvr>
                                      <p:to>
                                        <p:strVal val="visible"/>
                                      </p:to>
                                    </p:set>
                                    <p:anim calcmode="lin" valueType="num">
                                      <p:cBhvr additive="base">
                                        <p:cTn id="31" dur="500" fill="hold"/>
                                        <p:tgtEl>
                                          <p:spTgt spid="583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83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8371">
                                            <p:txEl>
                                              <p:pRg st="5" end="5"/>
                                            </p:txEl>
                                          </p:spTgt>
                                        </p:tgtEl>
                                        <p:attrNameLst>
                                          <p:attrName>style.visibility</p:attrName>
                                        </p:attrNameLst>
                                      </p:cBhvr>
                                      <p:to>
                                        <p:strVal val="visible"/>
                                      </p:to>
                                    </p:set>
                                    <p:anim calcmode="lin" valueType="num">
                                      <p:cBhvr additive="base">
                                        <p:cTn id="37" dur="500" fill="hold"/>
                                        <p:tgtEl>
                                          <p:spTgt spid="583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83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8371">
                                            <p:txEl>
                                              <p:pRg st="6" end="6"/>
                                            </p:txEl>
                                          </p:spTgt>
                                        </p:tgtEl>
                                        <p:attrNameLst>
                                          <p:attrName>style.visibility</p:attrName>
                                        </p:attrNameLst>
                                      </p:cBhvr>
                                      <p:to>
                                        <p:strVal val="visible"/>
                                      </p:to>
                                    </p:set>
                                    <p:anim calcmode="lin" valueType="num">
                                      <p:cBhvr additive="base">
                                        <p:cTn id="43" dur="500" fill="hold"/>
                                        <p:tgtEl>
                                          <p:spTgt spid="583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83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8371">
                                            <p:txEl>
                                              <p:pRg st="7" end="7"/>
                                            </p:txEl>
                                          </p:spTgt>
                                        </p:tgtEl>
                                        <p:attrNameLst>
                                          <p:attrName>style.visibility</p:attrName>
                                        </p:attrNameLst>
                                      </p:cBhvr>
                                      <p:to>
                                        <p:strVal val="visible"/>
                                      </p:to>
                                    </p:set>
                                    <p:anim calcmode="lin" valueType="num">
                                      <p:cBhvr additive="base">
                                        <p:cTn id="49" dur="500" fill="hold"/>
                                        <p:tgtEl>
                                          <p:spTgt spid="5837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83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8371">
                                            <p:txEl>
                                              <p:pRg st="8" end="8"/>
                                            </p:txEl>
                                          </p:spTgt>
                                        </p:tgtEl>
                                        <p:attrNameLst>
                                          <p:attrName>style.visibility</p:attrName>
                                        </p:attrNameLst>
                                      </p:cBhvr>
                                      <p:to>
                                        <p:strVal val="visible"/>
                                      </p:to>
                                    </p:set>
                                    <p:anim calcmode="lin" valueType="num">
                                      <p:cBhvr additive="base">
                                        <p:cTn id="55" dur="500" fill="hold"/>
                                        <p:tgtEl>
                                          <p:spTgt spid="5837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837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Earth</a:t>
            </a:r>
            <a:r>
              <a:rPr lang="en-US" altLang="en-US">
                <a:cs typeface="Arial" charset="0"/>
              </a:rPr>
              <a:t>'</a:t>
            </a:r>
            <a:r>
              <a:rPr lang="en-US" altLang="en-US"/>
              <a:t>s Water</a:t>
            </a:r>
          </a:p>
        </p:txBody>
      </p:sp>
      <p:sp>
        <p:nvSpPr>
          <p:cNvPr id="59395" name="Rectangle 3"/>
          <p:cNvSpPr>
            <a:spLocks noGrp="1" noChangeArrowheads="1"/>
          </p:cNvSpPr>
          <p:nvPr>
            <p:ph type="body" sz="half" idx="1"/>
          </p:nvPr>
        </p:nvSpPr>
        <p:spPr/>
        <p:txBody>
          <a:bodyPr/>
          <a:lstStyle/>
          <a:p>
            <a:r>
              <a:rPr lang="en-US" altLang="en-US" sz="2400"/>
              <a:t>Earth has an enormous amount of water compared to Mars and Venus.</a:t>
            </a:r>
          </a:p>
          <a:p>
            <a:r>
              <a:rPr lang="en-US" altLang="en-US" sz="2400"/>
              <a:t>Earth</a:t>
            </a:r>
            <a:r>
              <a:rPr lang="en-US" altLang="en-US" sz="2400">
                <a:cs typeface="Arial" charset="0"/>
              </a:rPr>
              <a:t>'</a:t>
            </a:r>
            <a:r>
              <a:rPr lang="en-US" altLang="en-US" sz="2400"/>
              <a:t>s water is all concentrated at the surface of the planet.</a:t>
            </a:r>
          </a:p>
          <a:p>
            <a:r>
              <a:rPr lang="en-US" altLang="en-US" sz="2400"/>
              <a:t>Earth</a:t>
            </a:r>
            <a:r>
              <a:rPr lang="en-US" altLang="en-US" sz="2400">
                <a:cs typeface="Arial" charset="0"/>
              </a:rPr>
              <a:t>'</a:t>
            </a:r>
            <a:r>
              <a:rPr lang="en-US" altLang="en-US" sz="2400"/>
              <a:t>s water is right where it is needed for life.</a:t>
            </a:r>
          </a:p>
        </p:txBody>
      </p:sp>
      <p:pic>
        <p:nvPicPr>
          <p:cNvPr id="59401" name="Picture 9" descr="earthcrsect"/>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257800" y="2563813"/>
            <a:ext cx="3429000" cy="2947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748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9401"/>
                                        </p:tgtEl>
                                        <p:attrNameLst>
                                          <p:attrName>style.visibility</p:attrName>
                                        </p:attrNameLst>
                                      </p:cBhvr>
                                      <p:to>
                                        <p:strVal val="visible"/>
                                      </p:to>
                                    </p:set>
                                    <p:animEffect transition="in" filter="checkerboard(across)">
                                      <p:cBhvr>
                                        <p:cTn id="7" dur="500"/>
                                        <p:tgtEl>
                                          <p:spTgt spid="594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9395">
                                            <p:txEl>
                                              <p:pRg st="0" end="0"/>
                                            </p:txEl>
                                          </p:spTgt>
                                        </p:tgtEl>
                                        <p:attrNameLst>
                                          <p:attrName>style.visibility</p:attrName>
                                        </p:attrNameLst>
                                      </p:cBhvr>
                                      <p:to>
                                        <p:strVal val="visible"/>
                                      </p:to>
                                    </p:set>
                                    <p:anim calcmode="lin" valueType="num">
                                      <p:cBhvr additive="base">
                                        <p:cTn id="12"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9395">
                                            <p:txEl>
                                              <p:pRg st="1" end="1"/>
                                            </p:txEl>
                                          </p:spTgt>
                                        </p:tgtEl>
                                        <p:attrNameLst>
                                          <p:attrName>style.visibility</p:attrName>
                                        </p:attrNameLst>
                                      </p:cBhvr>
                                      <p:to>
                                        <p:strVal val="visible"/>
                                      </p:to>
                                    </p:set>
                                    <p:anim calcmode="lin" valueType="num">
                                      <p:cBhvr additive="base">
                                        <p:cTn id="18"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9395">
                                            <p:txEl>
                                              <p:pRg st="2" end="2"/>
                                            </p:txEl>
                                          </p:spTgt>
                                        </p:tgtEl>
                                        <p:attrNameLst>
                                          <p:attrName>style.visibility</p:attrName>
                                        </p:attrNameLst>
                                      </p:cBhvr>
                                      <p:to>
                                        <p:strVal val="visible"/>
                                      </p:to>
                                    </p:set>
                                    <p:anim calcmode="lin" valueType="num">
                                      <p:cBhvr additive="base">
                                        <p:cTn id="24"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93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Earth</a:t>
            </a:r>
            <a:r>
              <a:rPr lang="en-US" altLang="en-US">
                <a:cs typeface="Arial" charset="0"/>
              </a:rPr>
              <a:t>'</a:t>
            </a:r>
            <a:r>
              <a:rPr lang="en-US" altLang="en-US"/>
              <a:t>s Rotation Speed</a:t>
            </a:r>
          </a:p>
        </p:txBody>
      </p:sp>
      <p:sp>
        <p:nvSpPr>
          <p:cNvPr id="61443" name="Rectangle 3"/>
          <p:cNvSpPr>
            <a:spLocks noGrp="1" noChangeArrowheads="1"/>
          </p:cNvSpPr>
          <p:nvPr>
            <p:ph type="body" sz="half" idx="1"/>
          </p:nvPr>
        </p:nvSpPr>
        <p:spPr/>
        <p:txBody>
          <a:bodyPr/>
          <a:lstStyle/>
          <a:p>
            <a:r>
              <a:rPr lang="en-US" altLang="en-US" sz="2400"/>
              <a:t>Higher – too much wind</a:t>
            </a:r>
          </a:p>
          <a:p>
            <a:pPr lvl="1"/>
            <a:r>
              <a:rPr lang="en-US" altLang="en-US" sz="2100"/>
              <a:t>Compare Jupiter</a:t>
            </a:r>
          </a:p>
          <a:p>
            <a:r>
              <a:rPr lang="en-US" altLang="en-US" sz="2400"/>
              <a:t>Lower – days too long, too much diurnal temperature variation</a:t>
            </a:r>
          </a:p>
          <a:p>
            <a:pPr lvl="1"/>
            <a:r>
              <a:rPr lang="en-US" altLang="en-US" sz="2100"/>
              <a:t>Compare Mercury</a:t>
            </a:r>
          </a:p>
        </p:txBody>
      </p:sp>
      <p:pic>
        <p:nvPicPr>
          <p:cNvPr id="61445" name="Picture 5" descr="mercuryglobe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68975" y="1981200"/>
            <a:ext cx="24066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539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1445"/>
                                        </p:tgtEl>
                                        <p:attrNameLst>
                                          <p:attrName>style.visibility</p:attrName>
                                        </p:attrNameLst>
                                      </p:cBhvr>
                                      <p:to>
                                        <p:strVal val="visible"/>
                                      </p:to>
                                    </p:set>
                                    <p:animEffect transition="in" filter="checkerboard(across)">
                                      <p:cBhvr>
                                        <p:cTn id="7" dur="500"/>
                                        <p:tgtEl>
                                          <p:spTgt spid="614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443">
                                            <p:txEl>
                                              <p:pRg st="0" end="0"/>
                                            </p:txEl>
                                          </p:spTgt>
                                        </p:tgtEl>
                                        <p:attrNameLst>
                                          <p:attrName>style.visibility</p:attrName>
                                        </p:attrNameLst>
                                      </p:cBhvr>
                                      <p:to>
                                        <p:strVal val="visible"/>
                                      </p:to>
                                    </p:set>
                                    <p:anim calcmode="lin" valueType="num">
                                      <p:cBhvr additive="base">
                                        <p:cTn id="12"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1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1443">
                                            <p:txEl>
                                              <p:pRg st="1" end="1"/>
                                            </p:txEl>
                                          </p:spTgt>
                                        </p:tgtEl>
                                        <p:attrNameLst>
                                          <p:attrName>style.visibility</p:attrName>
                                        </p:attrNameLst>
                                      </p:cBhvr>
                                      <p:to>
                                        <p:strVal val="visible"/>
                                      </p:to>
                                    </p:set>
                                    <p:anim calcmode="lin" valueType="num">
                                      <p:cBhvr additive="base">
                                        <p:cTn id="18" dur="5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14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1443">
                                            <p:txEl>
                                              <p:pRg st="2" end="2"/>
                                            </p:txEl>
                                          </p:spTgt>
                                        </p:tgtEl>
                                        <p:attrNameLst>
                                          <p:attrName>style.visibility</p:attrName>
                                        </p:attrNameLst>
                                      </p:cBhvr>
                                      <p:to>
                                        <p:strVal val="visible"/>
                                      </p:to>
                                    </p:set>
                                    <p:anim calcmode="lin" valueType="num">
                                      <p:cBhvr additive="base">
                                        <p:cTn id="24" dur="5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14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1443">
                                            <p:txEl>
                                              <p:pRg st="3" end="3"/>
                                            </p:txEl>
                                          </p:spTgt>
                                        </p:tgtEl>
                                        <p:attrNameLst>
                                          <p:attrName>style.visibility</p:attrName>
                                        </p:attrNameLst>
                                      </p:cBhvr>
                                      <p:to>
                                        <p:strVal val="visible"/>
                                      </p:to>
                                    </p:set>
                                    <p:anim calcmode="lin" valueType="num">
                                      <p:cBhvr additive="base">
                                        <p:cTn id="30" dur="5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14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Introduction</a:t>
            </a:r>
          </a:p>
        </p:txBody>
      </p:sp>
      <p:sp>
        <p:nvSpPr>
          <p:cNvPr id="19459" name="Rectangle 3"/>
          <p:cNvSpPr>
            <a:spLocks noGrp="1" noChangeArrowheads="1"/>
          </p:cNvSpPr>
          <p:nvPr>
            <p:ph type="body" idx="1"/>
          </p:nvPr>
        </p:nvSpPr>
        <p:spPr/>
        <p:txBody>
          <a:bodyPr/>
          <a:lstStyle/>
          <a:p>
            <a:r>
              <a:rPr lang="en-US" altLang="en-US"/>
              <a:t>One of the most impressive ways in which God shows us His faithfulness and mercy is in the way He has made our universe so that we can survive in it and enjoy it.</a:t>
            </a:r>
          </a:p>
          <a:p>
            <a:r>
              <a:rPr lang="en-US" altLang="en-US"/>
              <a:t>Let us look at some of the features of this universe God has made for us.</a:t>
            </a:r>
          </a:p>
        </p:txBody>
      </p:sp>
    </p:spTree>
    <p:custDataLst>
      <p:tags r:id="rId1"/>
    </p:custDataLst>
  </p:cSld>
  <p:clrMapOvr>
    <a:masterClrMapping/>
  </p:clrMapOvr>
  <p:transition advTm="177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Earth</a:t>
            </a:r>
            <a:r>
              <a:rPr lang="en-US" altLang="en-US">
                <a:cs typeface="Arial" charset="0"/>
              </a:rPr>
              <a:t>'</a:t>
            </a:r>
            <a:r>
              <a:rPr lang="en-US" altLang="en-US"/>
              <a:t>s Axial Tilt</a:t>
            </a:r>
          </a:p>
        </p:txBody>
      </p:sp>
      <p:sp>
        <p:nvSpPr>
          <p:cNvPr id="63492" name="Rectangle 4"/>
          <p:cNvSpPr>
            <a:spLocks noGrp="1" noChangeArrowheads="1"/>
          </p:cNvSpPr>
          <p:nvPr>
            <p:ph type="body" sz="half" idx="1"/>
          </p:nvPr>
        </p:nvSpPr>
        <p:spPr/>
        <p:txBody>
          <a:bodyPr/>
          <a:lstStyle/>
          <a:p>
            <a:r>
              <a:rPr lang="en-US" altLang="en-US" sz="2400"/>
              <a:t>Contrast Uranus, where its axial tilt is so large that parts of the planet have days and nights that last for many Earth years</a:t>
            </a:r>
          </a:p>
          <a:p>
            <a:r>
              <a:rPr lang="en-US" altLang="en-US" sz="2400"/>
              <a:t>Much more or less axial tilt means too much temperature variation.</a:t>
            </a:r>
          </a:p>
        </p:txBody>
      </p:sp>
      <p:pic>
        <p:nvPicPr>
          <p:cNvPr id="63494" name="Picture 6" descr="uranus_true_and_fals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51111"/>
          <a:stretch>
            <a:fillRect/>
          </a:stretch>
        </p:blipFill>
        <p:spPr>
          <a:xfrm>
            <a:off x="5562600" y="2438400"/>
            <a:ext cx="2914650" cy="304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8726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3494"/>
                                        </p:tgtEl>
                                        <p:attrNameLst>
                                          <p:attrName>style.visibility</p:attrName>
                                        </p:attrNameLst>
                                      </p:cBhvr>
                                      <p:to>
                                        <p:strVal val="visible"/>
                                      </p:to>
                                    </p:set>
                                    <p:animEffect transition="in" filter="checkerboard(across)">
                                      <p:cBhvr>
                                        <p:cTn id="7" dur="500"/>
                                        <p:tgtEl>
                                          <p:spTgt spid="634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3492">
                                            <p:txEl>
                                              <p:pRg st="0" end="0"/>
                                            </p:txEl>
                                          </p:spTgt>
                                        </p:tgtEl>
                                        <p:attrNameLst>
                                          <p:attrName>style.visibility</p:attrName>
                                        </p:attrNameLst>
                                      </p:cBhvr>
                                      <p:to>
                                        <p:strVal val="visible"/>
                                      </p:to>
                                    </p:set>
                                    <p:anim calcmode="lin" valueType="num">
                                      <p:cBhvr additive="base">
                                        <p:cTn id="12" dur="500" fill="hold"/>
                                        <p:tgtEl>
                                          <p:spTgt spid="6349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34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3492">
                                            <p:txEl>
                                              <p:pRg st="1" end="1"/>
                                            </p:txEl>
                                          </p:spTgt>
                                        </p:tgtEl>
                                        <p:attrNameLst>
                                          <p:attrName>style.visibility</p:attrName>
                                        </p:attrNameLst>
                                      </p:cBhvr>
                                      <p:to>
                                        <p:strVal val="visible"/>
                                      </p:to>
                                    </p:set>
                                    <p:anim calcmode="lin" valueType="num">
                                      <p:cBhvr additive="base">
                                        <p:cTn id="18" dur="500" fill="hold"/>
                                        <p:tgtEl>
                                          <p:spTgt spid="6349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349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Earth</a:t>
            </a:r>
            <a:r>
              <a:rPr lang="en-US" altLang="en-US">
                <a:cs typeface="Arial" charset="0"/>
              </a:rPr>
              <a:t>'</a:t>
            </a:r>
            <a:r>
              <a:rPr lang="en-US" altLang="en-US"/>
              <a:t>s Orbital Shape</a:t>
            </a:r>
          </a:p>
        </p:txBody>
      </p:sp>
      <p:sp>
        <p:nvSpPr>
          <p:cNvPr id="65540" name="Rectangle 4"/>
          <p:cNvSpPr>
            <a:spLocks noGrp="1" noChangeArrowheads="1"/>
          </p:cNvSpPr>
          <p:nvPr>
            <p:ph type="body" sz="half" idx="1"/>
          </p:nvPr>
        </p:nvSpPr>
        <p:spPr>
          <a:xfrm>
            <a:off x="914400" y="1981200"/>
            <a:ext cx="4191000" cy="4114800"/>
          </a:xfrm>
        </p:spPr>
        <p:txBody>
          <a:bodyPr/>
          <a:lstStyle/>
          <a:p>
            <a:pPr>
              <a:lnSpc>
                <a:spcPct val="90000"/>
              </a:lnSpc>
            </a:pPr>
            <a:r>
              <a:rPr lang="en-US" altLang="en-US" sz="2400"/>
              <a:t>Earth has a very nearly circular orbit as it moves around the sun.</a:t>
            </a:r>
          </a:p>
          <a:p>
            <a:pPr>
              <a:lnSpc>
                <a:spcPct val="90000"/>
              </a:lnSpc>
            </a:pPr>
            <a:r>
              <a:rPr lang="en-US" altLang="en-US" sz="2400"/>
              <a:t>This is true of most of our planets, with the exceptions of Mars and especially Pluto.</a:t>
            </a:r>
          </a:p>
          <a:p>
            <a:pPr>
              <a:lnSpc>
                <a:spcPct val="90000"/>
              </a:lnSpc>
            </a:pPr>
            <a:r>
              <a:rPr lang="en-US" altLang="en-US" sz="2400"/>
              <a:t>If our orbit was more elongated, there would be too much temperature variation.</a:t>
            </a:r>
          </a:p>
        </p:txBody>
      </p:sp>
      <p:pic>
        <p:nvPicPr>
          <p:cNvPr id="65542" name="Picture 6" descr="solarsys"/>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181600" y="3046413"/>
            <a:ext cx="3657600" cy="1619250"/>
          </a:xfrm>
          <a:ln/>
        </p:spPr>
      </p:pic>
    </p:spTree>
    <p:custDataLst>
      <p:tags r:id="rId1"/>
    </p:custDataLst>
  </p:cSld>
  <p:clrMapOvr>
    <a:masterClrMapping/>
  </p:clrMapOvr>
  <p:transition advTm="338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5542"/>
                                        </p:tgtEl>
                                        <p:attrNameLst>
                                          <p:attrName>style.visibility</p:attrName>
                                        </p:attrNameLst>
                                      </p:cBhvr>
                                      <p:to>
                                        <p:strVal val="visible"/>
                                      </p:to>
                                    </p:set>
                                    <p:animEffect transition="in" filter="checkerboard(across)">
                                      <p:cBhvr>
                                        <p:cTn id="7" dur="500"/>
                                        <p:tgtEl>
                                          <p:spTgt spid="655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5540">
                                            <p:txEl>
                                              <p:pRg st="0" end="0"/>
                                            </p:txEl>
                                          </p:spTgt>
                                        </p:tgtEl>
                                        <p:attrNameLst>
                                          <p:attrName>style.visibility</p:attrName>
                                        </p:attrNameLst>
                                      </p:cBhvr>
                                      <p:to>
                                        <p:strVal val="visible"/>
                                      </p:to>
                                    </p:set>
                                    <p:anim calcmode="lin" valueType="num">
                                      <p:cBhvr additive="base">
                                        <p:cTn id="12" dur="500" fill="hold"/>
                                        <p:tgtEl>
                                          <p:spTgt spid="6554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55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5540">
                                            <p:txEl>
                                              <p:pRg st="1" end="1"/>
                                            </p:txEl>
                                          </p:spTgt>
                                        </p:tgtEl>
                                        <p:attrNameLst>
                                          <p:attrName>style.visibility</p:attrName>
                                        </p:attrNameLst>
                                      </p:cBhvr>
                                      <p:to>
                                        <p:strVal val="visible"/>
                                      </p:to>
                                    </p:set>
                                    <p:anim calcmode="lin" valueType="num">
                                      <p:cBhvr additive="base">
                                        <p:cTn id="18" dur="500" fill="hold"/>
                                        <p:tgtEl>
                                          <p:spTgt spid="6554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55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5540">
                                            <p:txEl>
                                              <p:pRg st="2" end="2"/>
                                            </p:txEl>
                                          </p:spTgt>
                                        </p:tgtEl>
                                        <p:attrNameLst>
                                          <p:attrName>style.visibility</p:attrName>
                                        </p:attrNameLst>
                                      </p:cBhvr>
                                      <p:to>
                                        <p:strVal val="visible"/>
                                      </p:to>
                                    </p:set>
                                    <p:anim calcmode="lin" valueType="num">
                                      <p:cBhvr additive="base">
                                        <p:cTn id="24" dur="500" fill="hold"/>
                                        <p:tgtEl>
                                          <p:spTgt spid="6554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554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Earth</a:t>
            </a:r>
            <a:r>
              <a:rPr lang="en-US" altLang="en-US">
                <a:cs typeface="Arial" charset="0"/>
              </a:rPr>
              <a:t>'</a:t>
            </a:r>
            <a:r>
              <a:rPr lang="en-US" altLang="en-US"/>
              <a:t>s Crust</a:t>
            </a:r>
          </a:p>
        </p:txBody>
      </p:sp>
      <p:sp>
        <p:nvSpPr>
          <p:cNvPr id="67588" name="Rectangle 4"/>
          <p:cNvSpPr>
            <a:spLocks noGrp="1" noChangeArrowheads="1"/>
          </p:cNvSpPr>
          <p:nvPr>
            <p:ph type="body" sz="half" idx="1"/>
          </p:nvPr>
        </p:nvSpPr>
        <p:spPr>
          <a:xfrm>
            <a:off x="914400" y="1981200"/>
            <a:ext cx="4191000" cy="4114800"/>
          </a:xfrm>
        </p:spPr>
        <p:txBody>
          <a:bodyPr/>
          <a:lstStyle/>
          <a:p>
            <a:r>
              <a:rPr lang="en-US" altLang="en-US" sz="2400"/>
              <a:t>The Earth</a:t>
            </a:r>
            <a:r>
              <a:rPr lang="en-US" altLang="en-US" sz="2400">
                <a:cs typeface="Arial" charset="0"/>
              </a:rPr>
              <a:t>'</a:t>
            </a:r>
            <a:r>
              <a:rPr lang="en-US" altLang="en-US" sz="2400"/>
              <a:t>s crust is just the right thickness.</a:t>
            </a:r>
          </a:p>
          <a:p>
            <a:r>
              <a:rPr lang="en-US" altLang="en-US" sz="2400"/>
              <a:t>If it were thinner, there would be too many earthquakes and too much volcanism for life to function well.</a:t>
            </a:r>
          </a:p>
          <a:p>
            <a:r>
              <a:rPr lang="en-US" altLang="en-US" sz="2400"/>
              <a:t>If it were thicker, the crust would eat up too much of the atmospheric oxygen.</a:t>
            </a:r>
          </a:p>
        </p:txBody>
      </p:sp>
      <p:pic>
        <p:nvPicPr>
          <p:cNvPr id="67590" name="Picture 6" descr="condrift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57800" y="2814638"/>
            <a:ext cx="3429000" cy="2447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00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7590"/>
                                        </p:tgtEl>
                                        <p:attrNameLst>
                                          <p:attrName>style.visibility</p:attrName>
                                        </p:attrNameLst>
                                      </p:cBhvr>
                                      <p:to>
                                        <p:strVal val="visible"/>
                                      </p:to>
                                    </p:set>
                                    <p:animEffect transition="in" filter="checkerboard(across)">
                                      <p:cBhvr>
                                        <p:cTn id="7" dur="500"/>
                                        <p:tgtEl>
                                          <p:spTgt spid="675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7588">
                                            <p:txEl>
                                              <p:pRg st="0" end="0"/>
                                            </p:txEl>
                                          </p:spTgt>
                                        </p:tgtEl>
                                        <p:attrNameLst>
                                          <p:attrName>style.visibility</p:attrName>
                                        </p:attrNameLst>
                                      </p:cBhvr>
                                      <p:to>
                                        <p:strVal val="visible"/>
                                      </p:to>
                                    </p:set>
                                    <p:anim calcmode="lin" valueType="num">
                                      <p:cBhvr additive="base">
                                        <p:cTn id="12" dur="500" fill="hold"/>
                                        <p:tgtEl>
                                          <p:spTgt spid="6758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75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7588">
                                            <p:txEl>
                                              <p:pRg st="1" end="1"/>
                                            </p:txEl>
                                          </p:spTgt>
                                        </p:tgtEl>
                                        <p:attrNameLst>
                                          <p:attrName>style.visibility</p:attrName>
                                        </p:attrNameLst>
                                      </p:cBhvr>
                                      <p:to>
                                        <p:strVal val="visible"/>
                                      </p:to>
                                    </p:set>
                                    <p:anim calcmode="lin" valueType="num">
                                      <p:cBhvr additive="base">
                                        <p:cTn id="18" dur="500" fill="hold"/>
                                        <p:tgtEl>
                                          <p:spTgt spid="6758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75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7588">
                                            <p:txEl>
                                              <p:pRg st="2" end="2"/>
                                            </p:txEl>
                                          </p:spTgt>
                                        </p:tgtEl>
                                        <p:attrNameLst>
                                          <p:attrName>style.visibility</p:attrName>
                                        </p:attrNameLst>
                                      </p:cBhvr>
                                      <p:to>
                                        <p:strVal val="visible"/>
                                      </p:to>
                                    </p:set>
                                    <p:anim calcmode="lin" valueType="num">
                                      <p:cBhvr additive="base">
                                        <p:cTn id="24" dur="500" fill="hold"/>
                                        <p:tgtEl>
                                          <p:spTgt spid="6758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758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Earth</a:t>
            </a:r>
            <a:r>
              <a:rPr lang="en-US" altLang="en-US">
                <a:cs typeface="Arial" charset="0"/>
              </a:rPr>
              <a:t>'</a:t>
            </a:r>
            <a:r>
              <a:rPr lang="en-US" altLang="en-US"/>
              <a:t>s Crust</a:t>
            </a:r>
          </a:p>
        </p:txBody>
      </p:sp>
      <p:sp>
        <p:nvSpPr>
          <p:cNvPr id="69636" name="Rectangle 4"/>
          <p:cNvSpPr>
            <a:spLocks noGrp="1" noChangeArrowheads="1"/>
          </p:cNvSpPr>
          <p:nvPr>
            <p:ph type="body" sz="half" idx="1"/>
          </p:nvPr>
        </p:nvSpPr>
        <p:spPr/>
        <p:txBody>
          <a:bodyPr/>
          <a:lstStyle/>
          <a:p>
            <a:r>
              <a:rPr lang="en-US" altLang="en-US" sz="2400"/>
              <a:t>Strangely enough, we now have evidence that the Earth was struck early in its history by a Mars-size planet.</a:t>
            </a:r>
          </a:p>
          <a:p>
            <a:r>
              <a:rPr lang="en-US" altLang="en-US" sz="2400"/>
              <a:t>This collision stripped off most of the crust, making it into the Moon!</a:t>
            </a:r>
          </a:p>
        </p:txBody>
      </p:sp>
      <p:pic>
        <p:nvPicPr>
          <p:cNvPr id="69638" name="Picture 6" descr="ormoo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86400" y="1600200"/>
            <a:ext cx="28924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80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9638"/>
                                        </p:tgtEl>
                                        <p:attrNameLst>
                                          <p:attrName>style.visibility</p:attrName>
                                        </p:attrNameLst>
                                      </p:cBhvr>
                                      <p:to>
                                        <p:strVal val="visible"/>
                                      </p:to>
                                    </p:set>
                                    <p:animEffect transition="in" filter="checkerboard(across)">
                                      <p:cBhvr>
                                        <p:cTn id="7" dur="500"/>
                                        <p:tgtEl>
                                          <p:spTgt spid="696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9636">
                                            <p:txEl>
                                              <p:pRg st="0" end="0"/>
                                            </p:txEl>
                                          </p:spTgt>
                                        </p:tgtEl>
                                        <p:attrNameLst>
                                          <p:attrName>style.visibility</p:attrName>
                                        </p:attrNameLst>
                                      </p:cBhvr>
                                      <p:to>
                                        <p:strVal val="visible"/>
                                      </p:to>
                                    </p:set>
                                    <p:anim calcmode="lin" valueType="num">
                                      <p:cBhvr additive="base">
                                        <p:cTn id="12" dur="500" fill="hold"/>
                                        <p:tgtEl>
                                          <p:spTgt spid="6963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96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9636">
                                            <p:txEl>
                                              <p:pRg st="1" end="1"/>
                                            </p:txEl>
                                          </p:spTgt>
                                        </p:tgtEl>
                                        <p:attrNameLst>
                                          <p:attrName>style.visibility</p:attrName>
                                        </p:attrNameLst>
                                      </p:cBhvr>
                                      <p:to>
                                        <p:strVal val="visible"/>
                                      </p:to>
                                    </p:set>
                                    <p:anim calcmode="lin" valueType="num">
                                      <p:cBhvr additive="base">
                                        <p:cTn id="18" dur="500" fill="hold"/>
                                        <p:tgtEl>
                                          <p:spTgt spid="6963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963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Conclusions</a:t>
            </a:r>
          </a:p>
        </p:txBody>
      </p:sp>
      <p:sp>
        <p:nvSpPr>
          <p:cNvPr id="18435" name="Rectangle 3"/>
          <p:cNvSpPr>
            <a:spLocks noGrp="1" noChangeArrowheads="1"/>
          </p:cNvSpPr>
          <p:nvPr>
            <p:ph type="body" sz="half" idx="1"/>
          </p:nvPr>
        </p:nvSpPr>
        <p:spPr/>
        <p:txBody>
          <a:bodyPr/>
          <a:lstStyle/>
          <a:p>
            <a:pPr>
              <a:lnSpc>
                <a:spcPct val="90000"/>
              </a:lnSpc>
            </a:pPr>
            <a:r>
              <a:rPr lang="en-US" altLang="en-US" sz="2400"/>
              <a:t>Taken singly, these things may  look like accidents, but in combination they point to a design and purpose.</a:t>
            </a:r>
          </a:p>
          <a:p>
            <a:pPr>
              <a:lnSpc>
                <a:spcPct val="90000"/>
              </a:lnSpc>
            </a:pPr>
            <a:r>
              <a:rPr lang="en-US" altLang="en-US" sz="2400"/>
              <a:t>We suggest they are manifestations of God</a:t>
            </a:r>
            <a:r>
              <a:rPr lang="en-US" altLang="en-US" sz="2400">
                <a:cs typeface="Arial" charset="0"/>
              </a:rPr>
              <a:t>'</a:t>
            </a:r>
            <a:r>
              <a:rPr lang="en-US" altLang="en-US" sz="2400"/>
              <a:t>s mercy to us, which He does not owe us.</a:t>
            </a:r>
          </a:p>
        </p:txBody>
      </p:sp>
      <p:pic>
        <p:nvPicPr>
          <p:cNvPr id="18437" name="Picture 5" descr="WorldHand"/>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257800" y="2711450"/>
            <a:ext cx="3429000" cy="2652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574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checkerboard(across)">
                                      <p:cBhvr>
                                        <p:cTn id="7" dur="500"/>
                                        <p:tgtEl>
                                          <p:spTgt spid="18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 calcmode="lin" valueType="num">
                                      <p:cBhvr additive="base">
                                        <p:cTn id="12"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435">
                                            <p:txEl>
                                              <p:pRg st="1" end="1"/>
                                            </p:txEl>
                                          </p:spTgt>
                                        </p:tgtEl>
                                        <p:attrNameLst>
                                          <p:attrName>style.visibility</p:attrName>
                                        </p:attrNameLst>
                                      </p:cBhvr>
                                      <p:to>
                                        <p:strVal val="visible"/>
                                      </p:to>
                                    </p:set>
                                    <p:anim calcmode="lin" valueType="num">
                                      <p:cBhvr additive="base">
                                        <p:cTn id="18"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Conclusions</a:t>
            </a:r>
          </a:p>
        </p:txBody>
      </p:sp>
      <p:sp>
        <p:nvSpPr>
          <p:cNvPr id="72707" name="Rectangle 3"/>
          <p:cNvSpPr>
            <a:spLocks noGrp="1" noChangeArrowheads="1"/>
          </p:cNvSpPr>
          <p:nvPr>
            <p:ph type="body" idx="1"/>
          </p:nvPr>
        </p:nvSpPr>
        <p:spPr/>
        <p:txBody>
          <a:bodyPr/>
          <a:lstStyle/>
          <a:p>
            <a:r>
              <a:rPr lang="en-US" altLang="en-US"/>
              <a:t>In fact, God has revealed that He will withdraw some of these things at the end of the age.</a:t>
            </a:r>
          </a:p>
          <a:p>
            <a:r>
              <a:rPr lang="en-US" altLang="en-US"/>
              <a:t>The sun will be darkened:  Matt 24:29 (NIV) Immediately after the distress of those days </a:t>
            </a:r>
            <a:r>
              <a:rPr lang="en-US" altLang="en-US">
                <a:cs typeface="Arial" charset="0"/>
              </a:rPr>
              <a:t>'</a:t>
            </a:r>
            <a:r>
              <a:rPr lang="en-US" altLang="en-US"/>
              <a:t>the sun will be darkened, and the moon will not give its light; the stars will fall from the sky, and the heavenly bodies will be shaken.</a:t>
            </a:r>
            <a:r>
              <a:rPr lang="en-US" altLang="en-US">
                <a:cs typeface="Arial" charset="0"/>
              </a:rPr>
              <a:t>'</a:t>
            </a:r>
          </a:p>
        </p:txBody>
      </p:sp>
    </p:spTree>
    <p:custDataLst>
      <p:tags r:id="rId1"/>
    </p:custDataLst>
  </p:cSld>
  <p:clrMapOvr>
    <a:masterClrMapping/>
  </p:clrMapOvr>
  <p:transition advTm="1353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anim calcmode="lin" valueType="num">
                                      <p:cBhvr additive="base">
                                        <p:cTn id="13" dur="5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270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a:t>Conclusions</a:t>
            </a:r>
          </a:p>
        </p:txBody>
      </p:sp>
      <p:sp>
        <p:nvSpPr>
          <p:cNvPr id="73731" name="Rectangle 3"/>
          <p:cNvSpPr>
            <a:spLocks noGrp="1" noChangeArrowheads="1"/>
          </p:cNvSpPr>
          <p:nvPr>
            <p:ph type="body" sz="half" idx="1"/>
          </p:nvPr>
        </p:nvSpPr>
        <p:spPr>
          <a:xfrm>
            <a:off x="1371600" y="2209800"/>
            <a:ext cx="3429000" cy="4114800"/>
          </a:xfrm>
        </p:spPr>
        <p:txBody>
          <a:bodyPr/>
          <a:lstStyle/>
          <a:p>
            <a:pPr>
              <a:buFont typeface="Wingdings" pitchFamily="2" charset="2"/>
              <a:buNone/>
            </a:pPr>
            <a:r>
              <a:rPr lang="en-US" altLang="en-US" sz="2400"/>
              <a:t>	Revelation chapter 8 speaks of a series of judgments (trumpets 1-4) that sound very much like a massive meteor strike such as described in the two films </a:t>
            </a:r>
            <a:r>
              <a:rPr lang="en-US" altLang="en-US" sz="2400" i="1"/>
              <a:t>Deep Impact</a:t>
            </a:r>
            <a:r>
              <a:rPr lang="en-US" altLang="en-US" sz="2400"/>
              <a:t> and </a:t>
            </a:r>
            <a:r>
              <a:rPr lang="en-US" altLang="en-US" sz="2400" i="1"/>
              <a:t>Armageddon</a:t>
            </a:r>
            <a:r>
              <a:rPr lang="en-US" altLang="en-US" sz="2400"/>
              <a:t>.</a:t>
            </a:r>
            <a:r>
              <a:rPr lang="en-US" altLang="en-US" sz="2400" i="1"/>
              <a:t> </a:t>
            </a:r>
          </a:p>
        </p:txBody>
      </p:sp>
      <p:pic>
        <p:nvPicPr>
          <p:cNvPr id="73733" name="Picture 5" descr="deep_impact_ver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27688" y="1600200"/>
            <a:ext cx="29972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08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3733"/>
                                        </p:tgtEl>
                                        <p:attrNameLst>
                                          <p:attrName>style.visibility</p:attrName>
                                        </p:attrNameLst>
                                      </p:cBhvr>
                                      <p:to>
                                        <p:strVal val="visible"/>
                                      </p:to>
                                    </p:set>
                                    <p:animEffect transition="in" filter="checkerboard(across)">
                                      <p:cBhvr>
                                        <p:cTn id="7" dur="500"/>
                                        <p:tgtEl>
                                          <p:spTgt spid="737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3731">
                                            <p:txEl>
                                              <p:pRg st="0" end="0"/>
                                            </p:txEl>
                                          </p:spTgt>
                                        </p:tgtEl>
                                        <p:attrNameLst>
                                          <p:attrName>style.visibility</p:attrName>
                                        </p:attrNameLst>
                                      </p:cBhvr>
                                      <p:to>
                                        <p:strVal val="visible"/>
                                      </p:to>
                                    </p:set>
                                    <p:animEffect transition="in" filter="checkerboard(across)">
                                      <p:cBhvr>
                                        <p:cTn id="12" dur="500"/>
                                        <p:tgtEl>
                                          <p:spTgt spid="737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t>Conclusions</a:t>
            </a:r>
          </a:p>
        </p:txBody>
      </p:sp>
      <p:sp>
        <p:nvSpPr>
          <p:cNvPr id="75779" name="Rectangle 3"/>
          <p:cNvSpPr>
            <a:spLocks noGrp="1" noChangeArrowheads="1"/>
          </p:cNvSpPr>
          <p:nvPr>
            <p:ph type="body" idx="1"/>
          </p:nvPr>
        </p:nvSpPr>
        <p:spPr/>
        <p:txBody>
          <a:bodyPr/>
          <a:lstStyle/>
          <a:p>
            <a:r>
              <a:rPr lang="en-US" altLang="en-US" sz="2400"/>
              <a:t>We need to realize that God holds our destiny and that of all living things in His hand.</a:t>
            </a:r>
          </a:p>
          <a:p>
            <a:r>
              <a:rPr lang="en-US" altLang="en-US" sz="2400"/>
              <a:t>2Pet 3:11-12 (NIV) Since everything will be destroyed in this way, what kind of people ought you to be? You ought to live holy and godly lives 12 as you look forward to the day of God and speed its coming. That day will bring about the destruction of the heavens by fire, and the elements will melt in the heat. </a:t>
            </a:r>
          </a:p>
          <a:p>
            <a:endParaRPr lang="en-US" altLang="en-US" sz="2400"/>
          </a:p>
        </p:txBody>
      </p:sp>
    </p:spTree>
    <p:custDataLst>
      <p:tags r:id="rId1"/>
    </p:custDataLst>
  </p:cSld>
  <p:clrMapOvr>
    <a:masterClrMapping/>
  </p:clrMapOvr>
  <p:transition advTm="293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779">
                                            <p:txEl>
                                              <p:pRg st="1" end="1"/>
                                            </p:txEl>
                                          </p:spTgt>
                                        </p:tgtEl>
                                        <p:attrNameLst>
                                          <p:attrName>style.visibility</p:attrName>
                                        </p:attrNameLst>
                                      </p:cBhvr>
                                      <p:to>
                                        <p:strVal val="visible"/>
                                      </p:to>
                                    </p:set>
                                    <p:anim calcmode="lin" valueType="num">
                                      <p:cBhvr additive="base">
                                        <p:cTn id="13" dur="500" fill="hold"/>
                                        <p:tgtEl>
                                          <p:spTgt spid="757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7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ctrTitle"/>
          </p:nvPr>
        </p:nvSpPr>
        <p:spPr/>
        <p:txBody>
          <a:bodyPr/>
          <a:lstStyle/>
          <a:p>
            <a:r>
              <a:rPr lang="en-US" altLang="en-US"/>
              <a:t>The End</a:t>
            </a:r>
          </a:p>
        </p:txBody>
      </p:sp>
      <p:sp>
        <p:nvSpPr>
          <p:cNvPr id="76805" name="Rectangle 5"/>
          <p:cNvSpPr>
            <a:spLocks noGrp="1" noChangeArrowheads="1"/>
          </p:cNvSpPr>
          <p:nvPr>
            <p:ph type="subTitle" idx="1"/>
          </p:nvPr>
        </p:nvSpPr>
        <p:spPr/>
        <p:txBody>
          <a:bodyPr/>
          <a:lstStyle/>
          <a:p>
            <a:r>
              <a:rPr lang="en-US" altLang="en-US"/>
              <a:t>Don</a:t>
            </a:r>
            <a:r>
              <a:rPr lang="en-US" altLang="en-US">
                <a:cs typeface="Arial" charset="0"/>
              </a:rPr>
              <a:t>'</a:t>
            </a:r>
            <a:r>
              <a:rPr lang="en-US" altLang="en-US"/>
              <a:t>t let it catch you by surprise.</a:t>
            </a:r>
          </a:p>
        </p:txBody>
      </p:sp>
    </p:spTree>
    <p:custDataLst>
      <p:tags r:id="rId1"/>
    </p:custDataLst>
  </p:cSld>
  <p:clrMapOvr>
    <a:masterClrMapping/>
  </p:clrMapOvr>
  <p:transition advTm="294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6804"/>
                                        </p:tgtEl>
                                        <p:attrNameLst>
                                          <p:attrName>style.visibility</p:attrName>
                                        </p:attrNameLst>
                                      </p:cBhvr>
                                      <p:to>
                                        <p:strVal val="visible"/>
                                      </p:to>
                                    </p:set>
                                    <p:anim calcmode="lin" valueType="num">
                                      <p:cBhvr>
                                        <p:cTn id="7" dur="500" fill="hold"/>
                                        <p:tgtEl>
                                          <p:spTgt spid="76804"/>
                                        </p:tgtEl>
                                        <p:attrNameLst>
                                          <p:attrName>ppt_w</p:attrName>
                                        </p:attrNameLst>
                                      </p:cBhvr>
                                      <p:tavLst>
                                        <p:tav tm="0">
                                          <p:val>
                                            <p:fltVal val="0"/>
                                          </p:val>
                                        </p:tav>
                                        <p:tav tm="100000">
                                          <p:val>
                                            <p:strVal val="#ppt_w"/>
                                          </p:val>
                                        </p:tav>
                                      </p:tavLst>
                                    </p:anim>
                                    <p:anim calcmode="lin" valueType="num">
                                      <p:cBhvr>
                                        <p:cTn id="8" dur="500" fill="hold"/>
                                        <p:tgtEl>
                                          <p:spTgt spid="7680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6805">
                                            <p:txEl>
                                              <p:pRg st="0" end="0"/>
                                            </p:txEl>
                                          </p:spTgt>
                                        </p:tgtEl>
                                        <p:attrNameLst>
                                          <p:attrName>style.visibility</p:attrName>
                                        </p:attrNameLst>
                                      </p:cBhvr>
                                      <p:to>
                                        <p:strVal val="visible"/>
                                      </p:to>
                                    </p:set>
                                    <p:animEffect transition="in" filter="checkerboard(across)">
                                      <p:cBhvr>
                                        <p:cTn id="13" dur="500"/>
                                        <p:tgtEl>
                                          <p:spTgt spid="768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p:bldP spid="7680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Right Kind of Galaxy</a:t>
            </a:r>
          </a:p>
        </p:txBody>
      </p:sp>
      <p:sp>
        <p:nvSpPr>
          <p:cNvPr id="11268" name="Rectangle 4"/>
          <p:cNvSpPr>
            <a:spLocks noGrp="1" noChangeArrowheads="1"/>
          </p:cNvSpPr>
          <p:nvPr>
            <p:ph type="body" sz="half" idx="1"/>
          </p:nvPr>
        </p:nvSpPr>
        <p:spPr/>
        <p:txBody>
          <a:bodyPr/>
          <a:lstStyle/>
          <a:p>
            <a:r>
              <a:rPr lang="en-US" altLang="en-US" sz="2000"/>
              <a:t>We live in the right sort of galaxy.</a:t>
            </a:r>
          </a:p>
          <a:p>
            <a:r>
              <a:rPr lang="en-US" altLang="en-US" sz="2000"/>
              <a:t>20% of galaxies are ellipticals, like the bright ones shown at right.</a:t>
            </a:r>
          </a:p>
          <a:p>
            <a:r>
              <a:rPr lang="en-US" altLang="en-US" sz="2000"/>
              <a:t>These galaxies form all their stars in a very short time.</a:t>
            </a:r>
          </a:p>
          <a:p>
            <a:r>
              <a:rPr lang="en-US" altLang="en-US" sz="2000"/>
              <a:t>As a result, the stars have too few heavy elements to support life. </a:t>
            </a:r>
          </a:p>
        </p:txBody>
      </p:sp>
      <p:pic>
        <p:nvPicPr>
          <p:cNvPr id="11270" name="Picture 6" descr="Distantgalaxi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2768" t="23528" r="4814" b="12286"/>
          <a:stretch>
            <a:fillRect/>
          </a:stretch>
        </p:blipFill>
        <p:spPr>
          <a:xfrm>
            <a:off x="5524500" y="1981200"/>
            <a:ext cx="2749550" cy="3695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671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checkerboard(across)">
                                      <p:cBhvr>
                                        <p:cTn id="7" dur="500"/>
                                        <p:tgtEl>
                                          <p:spTgt spid="112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68">
                                            <p:txEl>
                                              <p:pRg st="0" end="0"/>
                                            </p:txEl>
                                          </p:spTgt>
                                        </p:tgtEl>
                                        <p:attrNameLst>
                                          <p:attrName>style.visibility</p:attrName>
                                        </p:attrNameLst>
                                      </p:cBhvr>
                                      <p:to>
                                        <p:strVal val="visible"/>
                                      </p:to>
                                    </p:set>
                                    <p:anim calcmode="lin" valueType="num">
                                      <p:cBhvr additive="base">
                                        <p:cTn id="12" dur="5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2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268">
                                            <p:txEl>
                                              <p:pRg st="1" end="1"/>
                                            </p:txEl>
                                          </p:spTgt>
                                        </p:tgtEl>
                                        <p:attrNameLst>
                                          <p:attrName>style.visibility</p:attrName>
                                        </p:attrNameLst>
                                      </p:cBhvr>
                                      <p:to>
                                        <p:strVal val="visible"/>
                                      </p:to>
                                    </p:set>
                                    <p:anim calcmode="lin" valueType="num">
                                      <p:cBhvr additive="base">
                                        <p:cTn id="18" dur="5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2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268">
                                            <p:txEl>
                                              <p:pRg st="2" end="2"/>
                                            </p:txEl>
                                          </p:spTgt>
                                        </p:tgtEl>
                                        <p:attrNameLst>
                                          <p:attrName>style.visibility</p:attrName>
                                        </p:attrNameLst>
                                      </p:cBhvr>
                                      <p:to>
                                        <p:strVal val="visible"/>
                                      </p:to>
                                    </p:set>
                                    <p:anim calcmode="lin" valueType="num">
                                      <p:cBhvr additive="base">
                                        <p:cTn id="24" dur="500" fill="hold"/>
                                        <p:tgtEl>
                                          <p:spTgt spid="1126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2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268">
                                            <p:txEl>
                                              <p:pRg st="3" end="3"/>
                                            </p:txEl>
                                          </p:spTgt>
                                        </p:tgtEl>
                                        <p:attrNameLst>
                                          <p:attrName>style.visibility</p:attrName>
                                        </p:attrNameLst>
                                      </p:cBhvr>
                                      <p:to>
                                        <p:strVal val="visible"/>
                                      </p:to>
                                    </p:set>
                                    <p:anim calcmode="lin" valueType="num">
                                      <p:cBhvr additive="base">
                                        <p:cTn id="30" dur="500" fill="hold"/>
                                        <p:tgtEl>
                                          <p:spTgt spid="1126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26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Right Kind of Galaxy</a:t>
            </a:r>
          </a:p>
        </p:txBody>
      </p:sp>
      <p:sp>
        <p:nvSpPr>
          <p:cNvPr id="21508" name="Rectangle 4"/>
          <p:cNvSpPr>
            <a:spLocks noGrp="1" noChangeArrowheads="1"/>
          </p:cNvSpPr>
          <p:nvPr>
            <p:ph type="body" sz="half" idx="1"/>
          </p:nvPr>
        </p:nvSpPr>
        <p:spPr/>
        <p:txBody>
          <a:bodyPr/>
          <a:lstStyle/>
          <a:p>
            <a:r>
              <a:rPr lang="en-US" altLang="en-US" sz="2400"/>
              <a:t>77% of galaxies are spirals, like the one we live in.</a:t>
            </a:r>
          </a:p>
          <a:p>
            <a:r>
              <a:rPr lang="en-US" altLang="en-US" sz="2400"/>
              <a:t>These form stars over much of their history, so some of the stars have the heavy elements needed for life.</a:t>
            </a:r>
          </a:p>
        </p:txBody>
      </p:sp>
      <p:pic>
        <p:nvPicPr>
          <p:cNvPr id="21510" name="Picture 6" descr="AndromedaM3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257800" y="2298700"/>
            <a:ext cx="3429000" cy="3479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550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checkerboard(across)">
                                      <p:cBhvr>
                                        <p:cTn id="7" dur="500"/>
                                        <p:tgtEl>
                                          <p:spTgt spid="215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508">
                                            <p:txEl>
                                              <p:pRg st="0" end="0"/>
                                            </p:txEl>
                                          </p:spTgt>
                                        </p:tgtEl>
                                        <p:attrNameLst>
                                          <p:attrName>style.visibility</p:attrName>
                                        </p:attrNameLst>
                                      </p:cBhvr>
                                      <p:to>
                                        <p:strVal val="visible"/>
                                      </p:to>
                                    </p:set>
                                    <p:anim calcmode="lin" valueType="num">
                                      <p:cBhvr additive="base">
                                        <p:cTn id="12" dur="500" fill="hold"/>
                                        <p:tgtEl>
                                          <p:spTgt spid="2150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5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508">
                                            <p:txEl>
                                              <p:pRg st="1" end="1"/>
                                            </p:txEl>
                                          </p:spTgt>
                                        </p:tgtEl>
                                        <p:attrNameLst>
                                          <p:attrName>style.visibility</p:attrName>
                                        </p:attrNameLst>
                                      </p:cBhvr>
                                      <p:to>
                                        <p:strVal val="visible"/>
                                      </p:to>
                                    </p:set>
                                    <p:anim calcmode="lin" valueType="num">
                                      <p:cBhvr additive="base">
                                        <p:cTn id="18" dur="500" fill="hold"/>
                                        <p:tgtEl>
                                          <p:spTgt spid="2150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150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Right Kind of Galaxy</a:t>
            </a:r>
          </a:p>
        </p:txBody>
      </p:sp>
      <p:sp>
        <p:nvSpPr>
          <p:cNvPr id="23556" name="Rectangle 4"/>
          <p:cNvSpPr>
            <a:spLocks noGrp="1" noChangeArrowheads="1"/>
          </p:cNvSpPr>
          <p:nvPr>
            <p:ph type="body" sz="half" idx="1"/>
          </p:nvPr>
        </p:nvSpPr>
        <p:spPr/>
        <p:txBody>
          <a:bodyPr/>
          <a:lstStyle/>
          <a:p>
            <a:r>
              <a:rPr lang="en-US" altLang="en-US" sz="2400"/>
              <a:t>2% of galaxies are irregulars, like this one in Ursa Major.</a:t>
            </a:r>
          </a:p>
          <a:p>
            <a:r>
              <a:rPr lang="en-US" altLang="en-US" sz="2400"/>
              <a:t>These have dangerous levels of radiation, but we don’t live in one of these.</a:t>
            </a:r>
          </a:p>
          <a:p>
            <a:r>
              <a:rPr lang="en-US" altLang="en-US" sz="2400"/>
              <a:t>We live in the right sort of galaxy.</a:t>
            </a:r>
          </a:p>
        </p:txBody>
      </p:sp>
      <p:pic>
        <p:nvPicPr>
          <p:cNvPr id="23562" name="Picture 10" descr="M82UrsaMajo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5555" t="9683" r="11111" b="19597"/>
          <a:stretch>
            <a:fillRect/>
          </a:stretch>
        </p:blipFill>
        <p:spPr>
          <a:xfrm>
            <a:off x="5257800" y="2241550"/>
            <a:ext cx="3505200" cy="3168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97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3562"/>
                                        </p:tgtEl>
                                        <p:attrNameLst>
                                          <p:attrName>style.visibility</p:attrName>
                                        </p:attrNameLst>
                                      </p:cBhvr>
                                      <p:to>
                                        <p:strVal val="visible"/>
                                      </p:to>
                                    </p:set>
                                    <p:animEffect transition="in" filter="checkerboard(across)">
                                      <p:cBhvr>
                                        <p:cTn id="7" dur="500"/>
                                        <p:tgtEl>
                                          <p:spTgt spid="23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556">
                                            <p:txEl>
                                              <p:pRg st="0" end="0"/>
                                            </p:txEl>
                                          </p:spTgt>
                                        </p:tgtEl>
                                        <p:attrNameLst>
                                          <p:attrName>style.visibility</p:attrName>
                                        </p:attrNameLst>
                                      </p:cBhvr>
                                      <p:to>
                                        <p:strVal val="visible"/>
                                      </p:to>
                                    </p:set>
                                    <p:anim calcmode="lin" valueType="num">
                                      <p:cBhvr additive="base">
                                        <p:cTn id="12" dur="500" fill="hold"/>
                                        <p:tgtEl>
                                          <p:spTgt spid="2355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35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3556">
                                            <p:txEl>
                                              <p:pRg st="1" end="1"/>
                                            </p:txEl>
                                          </p:spTgt>
                                        </p:tgtEl>
                                        <p:attrNameLst>
                                          <p:attrName>style.visibility</p:attrName>
                                        </p:attrNameLst>
                                      </p:cBhvr>
                                      <p:to>
                                        <p:strVal val="visible"/>
                                      </p:to>
                                    </p:set>
                                    <p:anim calcmode="lin" valueType="num">
                                      <p:cBhvr additive="base">
                                        <p:cTn id="18" dur="500" fill="hold"/>
                                        <p:tgtEl>
                                          <p:spTgt spid="2355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35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3556">
                                            <p:txEl>
                                              <p:pRg st="2" end="2"/>
                                            </p:txEl>
                                          </p:spTgt>
                                        </p:tgtEl>
                                        <p:attrNameLst>
                                          <p:attrName>style.visibility</p:attrName>
                                        </p:attrNameLst>
                                      </p:cBhvr>
                                      <p:to>
                                        <p:strVal val="visible"/>
                                      </p:to>
                                    </p:set>
                                    <p:anim calcmode="lin" valueType="num">
                                      <p:cBhvr additive="base">
                                        <p:cTn id="24" dur="500" fill="hold"/>
                                        <p:tgtEl>
                                          <p:spTgt spid="2355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355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Right Location in Galaxy</a:t>
            </a:r>
          </a:p>
        </p:txBody>
      </p:sp>
      <p:sp>
        <p:nvSpPr>
          <p:cNvPr id="12292" name="Rectangle 4"/>
          <p:cNvSpPr>
            <a:spLocks noGrp="1" noChangeArrowheads="1"/>
          </p:cNvSpPr>
          <p:nvPr>
            <p:ph type="body" sz="half" idx="1"/>
          </p:nvPr>
        </p:nvSpPr>
        <p:spPr>
          <a:xfrm>
            <a:off x="990600" y="1905000"/>
            <a:ext cx="3962400" cy="4114800"/>
          </a:xfrm>
        </p:spPr>
        <p:txBody>
          <a:bodyPr/>
          <a:lstStyle/>
          <a:p>
            <a:pPr>
              <a:lnSpc>
                <a:spcPct val="90000"/>
              </a:lnSpc>
            </a:pPr>
            <a:r>
              <a:rPr lang="en-US" altLang="en-US" sz="2400"/>
              <a:t>Our galaxy looks something like this.</a:t>
            </a:r>
          </a:p>
          <a:p>
            <a:pPr>
              <a:lnSpc>
                <a:spcPct val="90000"/>
              </a:lnSpc>
            </a:pPr>
            <a:r>
              <a:rPr lang="en-US" altLang="en-US" sz="2400"/>
              <a:t>We live about 2/3 of the way out from the center.</a:t>
            </a:r>
          </a:p>
          <a:p>
            <a:pPr>
              <a:lnSpc>
                <a:spcPct val="90000"/>
              </a:lnSpc>
            </a:pPr>
            <a:r>
              <a:rPr lang="en-US" altLang="en-US" sz="2400"/>
              <a:t>Closer in, there is too much radiation, plus gravitational disruption.</a:t>
            </a:r>
          </a:p>
          <a:p>
            <a:pPr>
              <a:lnSpc>
                <a:spcPct val="90000"/>
              </a:lnSpc>
            </a:pPr>
            <a:r>
              <a:rPr lang="en-US" altLang="en-US" sz="2400"/>
              <a:t>Further out, there are not enough heavy elements.</a:t>
            </a:r>
          </a:p>
          <a:p>
            <a:pPr>
              <a:lnSpc>
                <a:spcPct val="90000"/>
              </a:lnSpc>
            </a:pPr>
            <a:r>
              <a:rPr lang="en-US" altLang="en-US" sz="2400"/>
              <a:t>We live in the right place in our galaxy.</a:t>
            </a:r>
          </a:p>
        </p:txBody>
      </p:sp>
      <p:pic>
        <p:nvPicPr>
          <p:cNvPr id="12294" name="Picture 6" descr="galax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86400" y="2209800"/>
            <a:ext cx="3352800" cy="3352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5" name="AutoShape 7"/>
          <p:cNvSpPr>
            <a:spLocks noChangeArrowheads="1"/>
          </p:cNvSpPr>
          <p:nvPr/>
        </p:nvSpPr>
        <p:spPr bwMode="auto">
          <a:xfrm>
            <a:off x="6096000" y="4343400"/>
            <a:ext cx="304800" cy="304800"/>
          </a:xfrm>
          <a:prstGeom prst="star4">
            <a:avLst>
              <a:gd name="adj" fmla="val 125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cSld>
  <p:clrMapOvr>
    <a:masterClrMapping/>
  </p:clrMapOvr>
  <p:transition advTm="381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checkerboard(across)">
                                      <p:cBhvr>
                                        <p:cTn id="7" dur="500"/>
                                        <p:tgtEl>
                                          <p:spTgt spid="122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292">
                                            <p:txEl>
                                              <p:pRg st="0" end="0"/>
                                            </p:txEl>
                                          </p:spTgt>
                                        </p:tgtEl>
                                        <p:attrNameLst>
                                          <p:attrName>style.visibility</p:attrName>
                                        </p:attrNameLst>
                                      </p:cBhvr>
                                      <p:to>
                                        <p:strVal val="visible"/>
                                      </p:to>
                                    </p:set>
                                    <p:anim calcmode="lin" valueType="num">
                                      <p:cBhvr additive="base">
                                        <p:cTn id="12" dur="500" fill="hold"/>
                                        <p:tgtEl>
                                          <p:spTgt spid="1229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2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292">
                                            <p:txEl>
                                              <p:pRg st="1" end="1"/>
                                            </p:txEl>
                                          </p:spTgt>
                                        </p:tgtEl>
                                        <p:attrNameLst>
                                          <p:attrName>style.visibility</p:attrName>
                                        </p:attrNameLst>
                                      </p:cBhvr>
                                      <p:to>
                                        <p:strVal val="visible"/>
                                      </p:to>
                                    </p:set>
                                    <p:anim calcmode="lin" valueType="num">
                                      <p:cBhvr additive="base">
                                        <p:cTn id="18" dur="500" fill="hold"/>
                                        <p:tgtEl>
                                          <p:spTgt spid="1229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2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2295"/>
                                        </p:tgtEl>
                                        <p:attrNameLst>
                                          <p:attrName>style.visibility</p:attrName>
                                        </p:attrNameLst>
                                      </p:cBhvr>
                                      <p:to>
                                        <p:strVal val="visible"/>
                                      </p:to>
                                    </p:set>
                                    <p:anim calcmode="lin" valueType="num">
                                      <p:cBhvr additive="base">
                                        <p:cTn id="24" dur="500" fill="hold"/>
                                        <p:tgtEl>
                                          <p:spTgt spid="12295"/>
                                        </p:tgtEl>
                                        <p:attrNameLst>
                                          <p:attrName>ppt_x</p:attrName>
                                        </p:attrNameLst>
                                      </p:cBhvr>
                                      <p:tavLst>
                                        <p:tav tm="0">
                                          <p:val>
                                            <p:strVal val="1+#ppt_w/2"/>
                                          </p:val>
                                        </p:tav>
                                        <p:tav tm="100000">
                                          <p:val>
                                            <p:strVal val="#ppt_x"/>
                                          </p:val>
                                        </p:tav>
                                      </p:tavLst>
                                    </p:anim>
                                    <p:anim calcmode="lin" valueType="num">
                                      <p:cBhvr additive="base">
                                        <p:cTn id="25" dur="500" fill="hold"/>
                                        <p:tgtEl>
                                          <p:spTgt spid="12295"/>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292">
                                            <p:txEl>
                                              <p:pRg st="2" end="2"/>
                                            </p:txEl>
                                          </p:spTgt>
                                        </p:tgtEl>
                                        <p:attrNameLst>
                                          <p:attrName>style.visibility</p:attrName>
                                        </p:attrNameLst>
                                      </p:cBhvr>
                                      <p:to>
                                        <p:strVal val="visible"/>
                                      </p:to>
                                    </p:set>
                                    <p:anim calcmode="lin" valueType="num">
                                      <p:cBhvr additive="base">
                                        <p:cTn id="30" dur="500" fill="hold"/>
                                        <p:tgtEl>
                                          <p:spTgt spid="1229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2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292">
                                            <p:txEl>
                                              <p:pRg st="3" end="3"/>
                                            </p:txEl>
                                          </p:spTgt>
                                        </p:tgtEl>
                                        <p:attrNameLst>
                                          <p:attrName>style.visibility</p:attrName>
                                        </p:attrNameLst>
                                      </p:cBhvr>
                                      <p:to>
                                        <p:strVal val="visible"/>
                                      </p:to>
                                    </p:set>
                                    <p:anim calcmode="lin" valueType="num">
                                      <p:cBhvr additive="base">
                                        <p:cTn id="36" dur="500" fill="hold"/>
                                        <p:tgtEl>
                                          <p:spTgt spid="12292">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29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292">
                                            <p:txEl>
                                              <p:pRg st="4" end="4"/>
                                            </p:txEl>
                                          </p:spTgt>
                                        </p:tgtEl>
                                        <p:attrNameLst>
                                          <p:attrName>style.visibility</p:attrName>
                                        </p:attrNameLst>
                                      </p:cBhvr>
                                      <p:to>
                                        <p:strVal val="visible"/>
                                      </p:to>
                                    </p:set>
                                    <p:anim calcmode="lin" valueType="num">
                                      <p:cBhvr additive="base">
                                        <p:cTn id="42" dur="500" fill="hold"/>
                                        <p:tgtEl>
                                          <p:spTgt spid="12292">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29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uiExpand="1" build="p"/>
      <p:bldP spid="1229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Right Kind of Star</a:t>
            </a:r>
          </a:p>
        </p:txBody>
      </p:sp>
      <p:sp>
        <p:nvSpPr>
          <p:cNvPr id="13316" name="Rectangle 4"/>
          <p:cNvSpPr>
            <a:spLocks noGrp="1" noChangeArrowheads="1"/>
          </p:cNvSpPr>
          <p:nvPr>
            <p:ph type="body" sz="half" idx="1"/>
          </p:nvPr>
        </p:nvSpPr>
        <p:spPr/>
        <p:txBody>
          <a:bodyPr/>
          <a:lstStyle/>
          <a:p>
            <a:r>
              <a:rPr lang="en-US" altLang="en-US" sz="2400"/>
              <a:t>There is a great variety of stars in our universe:</a:t>
            </a:r>
          </a:p>
          <a:p>
            <a:pPr lvl="1"/>
            <a:r>
              <a:rPr lang="en-US" altLang="en-US" sz="2100"/>
              <a:t>Large and small</a:t>
            </a:r>
          </a:p>
          <a:p>
            <a:pPr lvl="1"/>
            <a:r>
              <a:rPr lang="en-US" altLang="en-US" sz="2100"/>
              <a:t>Hot and cool</a:t>
            </a:r>
          </a:p>
          <a:p>
            <a:pPr lvl="1"/>
            <a:r>
              <a:rPr lang="en-US" altLang="en-US" sz="2100"/>
              <a:t>Fast-burning and slow-burning</a:t>
            </a:r>
          </a:p>
          <a:p>
            <a:r>
              <a:rPr lang="en-US" altLang="en-US" sz="2400"/>
              <a:t>Our star (the sun) is an average, middle-aged star.</a:t>
            </a:r>
          </a:p>
        </p:txBody>
      </p:sp>
      <p:pic>
        <p:nvPicPr>
          <p:cNvPr id="13318" name="Picture 6" descr="hrdiagram"/>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257800" y="2166938"/>
            <a:ext cx="3429000" cy="3743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9" name="Oval 7"/>
          <p:cNvSpPr>
            <a:spLocks noChangeArrowheads="1"/>
          </p:cNvSpPr>
          <p:nvPr/>
        </p:nvSpPr>
        <p:spPr bwMode="auto">
          <a:xfrm>
            <a:off x="7315200" y="4038600"/>
            <a:ext cx="228600" cy="228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cSld>
  <p:clrMapOvr>
    <a:masterClrMapping/>
  </p:clrMapOvr>
  <p:transition advTm="695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checkerboard(across)">
                                      <p:cBhvr>
                                        <p:cTn id="7" dur="500"/>
                                        <p:tgtEl>
                                          <p:spTgt spid="133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316">
                                            <p:txEl>
                                              <p:pRg st="0" end="0"/>
                                            </p:txEl>
                                          </p:spTgt>
                                        </p:tgtEl>
                                        <p:attrNameLst>
                                          <p:attrName>style.visibility</p:attrName>
                                        </p:attrNameLst>
                                      </p:cBhvr>
                                      <p:to>
                                        <p:strVal val="visible"/>
                                      </p:to>
                                    </p:set>
                                    <p:anim calcmode="lin" valueType="num">
                                      <p:cBhvr additive="base">
                                        <p:cTn id="12" dur="500" fill="hold"/>
                                        <p:tgtEl>
                                          <p:spTgt spid="1331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3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316">
                                            <p:txEl>
                                              <p:pRg st="1" end="1"/>
                                            </p:txEl>
                                          </p:spTgt>
                                        </p:tgtEl>
                                        <p:attrNameLst>
                                          <p:attrName>style.visibility</p:attrName>
                                        </p:attrNameLst>
                                      </p:cBhvr>
                                      <p:to>
                                        <p:strVal val="visible"/>
                                      </p:to>
                                    </p:set>
                                    <p:anim calcmode="lin" valueType="num">
                                      <p:cBhvr additive="base">
                                        <p:cTn id="18" dur="500" fill="hold"/>
                                        <p:tgtEl>
                                          <p:spTgt spid="1331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3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316">
                                            <p:txEl>
                                              <p:pRg st="2" end="2"/>
                                            </p:txEl>
                                          </p:spTgt>
                                        </p:tgtEl>
                                        <p:attrNameLst>
                                          <p:attrName>style.visibility</p:attrName>
                                        </p:attrNameLst>
                                      </p:cBhvr>
                                      <p:to>
                                        <p:strVal val="visible"/>
                                      </p:to>
                                    </p:set>
                                    <p:anim calcmode="lin" valueType="num">
                                      <p:cBhvr additive="base">
                                        <p:cTn id="24" dur="500" fill="hold"/>
                                        <p:tgtEl>
                                          <p:spTgt spid="1331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3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316">
                                            <p:txEl>
                                              <p:pRg st="3" end="3"/>
                                            </p:txEl>
                                          </p:spTgt>
                                        </p:tgtEl>
                                        <p:attrNameLst>
                                          <p:attrName>style.visibility</p:attrName>
                                        </p:attrNameLst>
                                      </p:cBhvr>
                                      <p:to>
                                        <p:strVal val="visible"/>
                                      </p:to>
                                    </p:set>
                                    <p:anim calcmode="lin" valueType="num">
                                      <p:cBhvr additive="base">
                                        <p:cTn id="30" dur="500" fill="hold"/>
                                        <p:tgtEl>
                                          <p:spTgt spid="1331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33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316">
                                            <p:txEl>
                                              <p:pRg st="4" end="4"/>
                                            </p:txEl>
                                          </p:spTgt>
                                        </p:tgtEl>
                                        <p:attrNameLst>
                                          <p:attrName>style.visibility</p:attrName>
                                        </p:attrNameLst>
                                      </p:cBhvr>
                                      <p:to>
                                        <p:strVal val="visible"/>
                                      </p:to>
                                    </p:set>
                                    <p:anim calcmode="lin" valueType="num">
                                      <p:cBhvr additive="base">
                                        <p:cTn id="36" dur="500" fill="hold"/>
                                        <p:tgtEl>
                                          <p:spTgt spid="13316">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3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319"/>
                                        </p:tgtEl>
                                        <p:attrNameLst>
                                          <p:attrName>style.visibility</p:attrName>
                                        </p:attrNameLst>
                                      </p:cBhvr>
                                      <p:to>
                                        <p:strVal val="visible"/>
                                      </p:to>
                                    </p:set>
                                    <p:anim calcmode="lin" valueType="num">
                                      <p:cBhvr additive="base">
                                        <p:cTn id="42" dur="500" fill="hold"/>
                                        <p:tgtEl>
                                          <p:spTgt spid="13319"/>
                                        </p:tgtEl>
                                        <p:attrNameLst>
                                          <p:attrName>ppt_x</p:attrName>
                                        </p:attrNameLst>
                                      </p:cBhvr>
                                      <p:tavLst>
                                        <p:tav tm="0">
                                          <p:val>
                                            <p:strVal val="#ppt_x"/>
                                          </p:val>
                                        </p:tav>
                                        <p:tav tm="100000">
                                          <p:val>
                                            <p:strVal val="#ppt_x"/>
                                          </p:val>
                                        </p:tav>
                                      </p:tavLst>
                                    </p:anim>
                                    <p:anim calcmode="lin" valueType="num">
                                      <p:cBhvr additive="base">
                                        <p:cTn id="43"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uiExpand="1" build="p"/>
      <p:bldP spid="133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Right Kind of Star</a:t>
            </a:r>
          </a:p>
        </p:txBody>
      </p:sp>
      <p:sp>
        <p:nvSpPr>
          <p:cNvPr id="27651" name="Rectangle 3"/>
          <p:cNvSpPr>
            <a:spLocks noGrp="1" noChangeArrowheads="1"/>
          </p:cNvSpPr>
          <p:nvPr>
            <p:ph type="body" sz="half" idx="1"/>
          </p:nvPr>
        </p:nvSpPr>
        <p:spPr/>
        <p:txBody>
          <a:bodyPr/>
          <a:lstStyle/>
          <a:p>
            <a:pPr>
              <a:lnSpc>
                <a:spcPct val="90000"/>
              </a:lnSpc>
            </a:pPr>
            <a:r>
              <a:rPr lang="en-US" altLang="en-US" sz="2400"/>
              <a:t>A larger star would burn too fast &amp; too erratically.</a:t>
            </a:r>
          </a:p>
          <a:p>
            <a:pPr>
              <a:lnSpc>
                <a:spcPct val="90000"/>
              </a:lnSpc>
            </a:pPr>
            <a:r>
              <a:rPr lang="en-US" altLang="en-US" sz="2400"/>
              <a:t>A smaller star would burn slowly &amp; evenly, but our planet would need to be much closer to the star, and the large tidal effect would lengthen the days too much.</a:t>
            </a:r>
          </a:p>
        </p:txBody>
      </p:sp>
      <p:pic>
        <p:nvPicPr>
          <p:cNvPr id="27653" name="Picture 5" descr="hrdiagram"/>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257800" y="2166938"/>
            <a:ext cx="3429000" cy="3743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4" name="Oval 6"/>
          <p:cNvSpPr>
            <a:spLocks noChangeArrowheads="1"/>
          </p:cNvSpPr>
          <p:nvPr/>
        </p:nvSpPr>
        <p:spPr bwMode="auto">
          <a:xfrm>
            <a:off x="6629400" y="3505200"/>
            <a:ext cx="381000" cy="381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5" name="Oval 7"/>
          <p:cNvSpPr>
            <a:spLocks noChangeArrowheads="1"/>
          </p:cNvSpPr>
          <p:nvPr/>
        </p:nvSpPr>
        <p:spPr bwMode="auto">
          <a:xfrm>
            <a:off x="7924800" y="4191000"/>
            <a:ext cx="381000" cy="381000"/>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cSld>
  <p:clrMapOvr>
    <a:masterClrMapping/>
  </p:clrMapOvr>
  <p:transition advTm="505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checkerboard(across)">
                                      <p:cBhvr>
                                        <p:cTn id="7" dur="500"/>
                                        <p:tgtEl>
                                          <p:spTgt spid="276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 calcmode="lin" valueType="num">
                                      <p:cBhvr additive="base">
                                        <p:cTn id="12"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7654"/>
                                        </p:tgtEl>
                                        <p:attrNameLst>
                                          <p:attrName>style.visibility</p:attrName>
                                        </p:attrNameLst>
                                      </p:cBhvr>
                                      <p:to>
                                        <p:strVal val="visible"/>
                                      </p:to>
                                    </p:set>
                                    <p:anim calcmode="lin" valueType="num">
                                      <p:cBhvr additive="base">
                                        <p:cTn id="18" dur="500" fill="hold"/>
                                        <p:tgtEl>
                                          <p:spTgt spid="27654"/>
                                        </p:tgtEl>
                                        <p:attrNameLst>
                                          <p:attrName>ppt_x</p:attrName>
                                        </p:attrNameLst>
                                      </p:cBhvr>
                                      <p:tavLst>
                                        <p:tav tm="0">
                                          <p:val>
                                            <p:strVal val="#ppt_x"/>
                                          </p:val>
                                        </p:tav>
                                        <p:tav tm="100000">
                                          <p:val>
                                            <p:strVal val="#ppt_x"/>
                                          </p:val>
                                        </p:tav>
                                      </p:tavLst>
                                    </p:anim>
                                    <p:anim calcmode="lin" valueType="num">
                                      <p:cBhvr additive="base">
                                        <p:cTn id="19"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7651">
                                            <p:txEl>
                                              <p:pRg st="1" end="1"/>
                                            </p:txEl>
                                          </p:spTgt>
                                        </p:tgtEl>
                                        <p:attrNameLst>
                                          <p:attrName>style.visibility</p:attrName>
                                        </p:attrNameLst>
                                      </p:cBhvr>
                                      <p:to>
                                        <p:strVal val="visible"/>
                                      </p:to>
                                    </p:set>
                                    <p:anim calcmode="lin" valueType="num">
                                      <p:cBhvr additive="base">
                                        <p:cTn id="24"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7655"/>
                                        </p:tgtEl>
                                        <p:attrNameLst>
                                          <p:attrName>style.visibility</p:attrName>
                                        </p:attrNameLst>
                                      </p:cBhvr>
                                      <p:to>
                                        <p:strVal val="visible"/>
                                      </p:to>
                                    </p:set>
                                    <p:anim calcmode="lin" valueType="num">
                                      <p:cBhvr additive="base">
                                        <p:cTn id="30" dur="500" fill="hold"/>
                                        <p:tgtEl>
                                          <p:spTgt spid="27655"/>
                                        </p:tgtEl>
                                        <p:attrNameLst>
                                          <p:attrName>ppt_x</p:attrName>
                                        </p:attrNameLst>
                                      </p:cBhvr>
                                      <p:tavLst>
                                        <p:tav tm="0">
                                          <p:val>
                                            <p:strVal val="#ppt_x"/>
                                          </p:val>
                                        </p:tav>
                                        <p:tav tm="100000">
                                          <p:val>
                                            <p:strVal val="#ppt_x"/>
                                          </p:val>
                                        </p:tav>
                                      </p:tavLst>
                                    </p:anim>
                                    <p:anim calcmode="lin" valueType="num">
                                      <p:cBhvr additive="base">
                                        <p:cTn id="31" dur="500" fill="hold"/>
                                        <p:tgtEl>
                                          <p:spTgt spid="276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P spid="27654" grpId="0" animBg="1"/>
      <p:bldP spid="2765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4"/>
</p:tagLst>
</file>

<file path=ppt/tags/tag10.xml><?xml version="1.0" encoding="utf-8"?>
<p:tagLst xmlns:a="http://schemas.openxmlformats.org/drawingml/2006/main" xmlns:r="http://schemas.openxmlformats.org/officeDocument/2006/relationships" xmlns:p="http://schemas.openxmlformats.org/presentationml/2006/main">
  <p:tag name="TIMING" val="|0.3|6.1|16.9"/>
</p:tagLst>
</file>

<file path=ppt/tags/tag11.xml><?xml version="1.0" encoding="utf-8"?>
<p:tagLst xmlns:a="http://schemas.openxmlformats.org/drawingml/2006/main" xmlns:r="http://schemas.openxmlformats.org/officeDocument/2006/relationships" xmlns:p="http://schemas.openxmlformats.org/presentationml/2006/main">
  <p:tag name="TIMING" val="|3.6|2.9|31.1"/>
</p:tagLst>
</file>

<file path=ppt/tags/tag12.xml><?xml version="1.0" encoding="utf-8"?>
<p:tagLst xmlns:a="http://schemas.openxmlformats.org/drawingml/2006/main" xmlns:r="http://schemas.openxmlformats.org/officeDocument/2006/relationships" xmlns:p="http://schemas.openxmlformats.org/presentationml/2006/main">
  <p:tag name="TIMING" val="|0.2|1|7.5"/>
</p:tagLst>
</file>

<file path=ppt/tags/tag13.xml><?xml version="1.0" encoding="utf-8"?>
<p:tagLst xmlns:a="http://schemas.openxmlformats.org/drawingml/2006/main" xmlns:r="http://schemas.openxmlformats.org/officeDocument/2006/relationships" xmlns:p="http://schemas.openxmlformats.org/presentationml/2006/main">
  <p:tag name="TIMING" val="|0.5|1.1|19.2|11.1"/>
</p:tagLst>
</file>

<file path=ppt/tags/tag14.xml><?xml version="1.0" encoding="utf-8"?>
<p:tagLst xmlns:a="http://schemas.openxmlformats.org/drawingml/2006/main" xmlns:r="http://schemas.openxmlformats.org/officeDocument/2006/relationships" xmlns:p="http://schemas.openxmlformats.org/presentationml/2006/main">
  <p:tag name="TIMING" val="|1.2|1.3|7|16.2"/>
</p:tagLst>
</file>

<file path=ppt/tags/tag15.xml><?xml version="1.0" encoding="utf-8"?>
<p:tagLst xmlns:a="http://schemas.openxmlformats.org/drawingml/2006/main" xmlns:r="http://schemas.openxmlformats.org/officeDocument/2006/relationships" xmlns:p="http://schemas.openxmlformats.org/presentationml/2006/main">
  <p:tag name="TIMING" val="|0|2|9.5"/>
</p:tagLst>
</file>

<file path=ppt/tags/tag16.xml><?xml version="1.0" encoding="utf-8"?>
<p:tagLst xmlns:a="http://schemas.openxmlformats.org/drawingml/2006/main" xmlns:r="http://schemas.openxmlformats.org/officeDocument/2006/relationships" xmlns:p="http://schemas.openxmlformats.org/presentationml/2006/main">
  <p:tag name="TIMING" val="|0|1.1|5.6"/>
</p:tagLst>
</file>

<file path=ppt/tags/tag17.xml><?xml version="1.0" encoding="utf-8"?>
<p:tagLst xmlns:a="http://schemas.openxmlformats.org/drawingml/2006/main" xmlns:r="http://schemas.openxmlformats.org/officeDocument/2006/relationships" xmlns:p="http://schemas.openxmlformats.org/presentationml/2006/main">
  <p:tag name="TIMING" val="|0|1.3|11.3|8.5"/>
</p:tagLst>
</file>

<file path=ppt/tags/tag18.xml><?xml version="1.0" encoding="utf-8"?>
<p:tagLst xmlns:a="http://schemas.openxmlformats.org/drawingml/2006/main" xmlns:r="http://schemas.openxmlformats.org/officeDocument/2006/relationships" xmlns:p="http://schemas.openxmlformats.org/presentationml/2006/main">
  <p:tag name="TIMING" val="|0.1|1.7|4.7"/>
</p:tagLst>
</file>

<file path=ppt/tags/tag19.xml><?xml version="1.0" encoding="utf-8"?>
<p:tagLst xmlns:a="http://schemas.openxmlformats.org/drawingml/2006/main" xmlns:r="http://schemas.openxmlformats.org/officeDocument/2006/relationships" xmlns:p="http://schemas.openxmlformats.org/presentationml/2006/main">
  <p:tag name="TIMING" val="|0.6|1.1|9.6"/>
</p:tagLst>
</file>

<file path=ppt/tags/tag2.xml><?xml version="1.0" encoding="utf-8"?>
<p:tagLst xmlns:a="http://schemas.openxmlformats.org/drawingml/2006/main" xmlns:r="http://schemas.openxmlformats.org/officeDocument/2006/relationships" xmlns:p="http://schemas.openxmlformats.org/presentationml/2006/main">
  <p:tag name="TIMING" val="|3.2|8.1"/>
</p:tagLst>
</file>

<file path=ppt/tags/tag20.xml><?xml version="1.0" encoding="utf-8"?>
<p:tagLst xmlns:a="http://schemas.openxmlformats.org/drawingml/2006/main" xmlns:r="http://schemas.openxmlformats.org/officeDocument/2006/relationships" xmlns:p="http://schemas.openxmlformats.org/presentationml/2006/main">
  <p:tag name="TIMING" val="|0.3|1.5|15"/>
</p:tagLst>
</file>

<file path=ppt/tags/tag21.xml><?xml version="1.0" encoding="utf-8"?>
<p:tagLst xmlns:a="http://schemas.openxmlformats.org/drawingml/2006/main" xmlns:r="http://schemas.openxmlformats.org/officeDocument/2006/relationships" xmlns:p="http://schemas.openxmlformats.org/presentationml/2006/main">
  <p:tag name="TIMING" val="|1|3.6|8.6|6.7"/>
</p:tagLst>
</file>

<file path=ppt/tags/tag22.xml><?xml version="1.0" encoding="utf-8"?>
<p:tagLst xmlns:a="http://schemas.openxmlformats.org/drawingml/2006/main" xmlns:r="http://schemas.openxmlformats.org/officeDocument/2006/relationships" xmlns:p="http://schemas.openxmlformats.org/presentationml/2006/main">
  <p:tag name="TIMING" val="|0.3|11.4"/>
</p:tagLst>
</file>

<file path=ppt/tags/tag23.xml><?xml version="1.0" encoding="utf-8"?>
<p:tagLst xmlns:a="http://schemas.openxmlformats.org/drawingml/2006/main" xmlns:r="http://schemas.openxmlformats.org/officeDocument/2006/relationships" xmlns:p="http://schemas.openxmlformats.org/presentationml/2006/main">
  <p:tag name="TIMING" val="|0.1|2.3|3.3|8.8"/>
</p:tagLst>
</file>

<file path=ppt/tags/tag24.xml><?xml version="1.0" encoding="utf-8"?>
<p:tagLst xmlns:a="http://schemas.openxmlformats.org/drawingml/2006/main" xmlns:r="http://schemas.openxmlformats.org/officeDocument/2006/relationships" xmlns:p="http://schemas.openxmlformats.org/presentationml/2006/main">
  <p:tag name="TIMING" val="|0.3|1.3|4.7|1.4|1.2|1.2|1.5|1.7|2.4"/>
</p:tagLst>
</file>

<file path=ppt/tags/tag25.xml><?xml version="1.0" encoding="utf-8"?>
<p:tagLst xmlns:a="http://schemas.openxmlformats.org/drawingml/2006/main" xmlns:r="http://schemas.openxmlformats.org/officeDocument/2006/relationships" xmlns:p="http://schemas.openxmlformats.org/presentationml/2006/main">
  <p:tag name="TIMING" val="|0.3|2.3|1.8|12.7"/>
</p:tagLst>
</file>

<file path=ppt/tags/tag26.xml><?xml version="1.0" encoding="utf-8"?>
<p:tagLst xmlns:a="http://schemas.openxmlformats.org/drawingml/2006/main" xmlns:r="http://schemas.openxmlformats.org/officeDocument/2006/relationships" xmlns:p="http://schemas.openxmlformats.org/presentationml/2006/main">
  <p:tag name="TIMING" val="|0.4|1.3"/>
</p:tagLst>
</file>

<file path=ppt/tags/tag27.xml><?xml version="1.0" encoding="utf-8"?>
<p:tagLst xmlns:a="http://schemas.openxmlformats.org/drawingml/2006/main" xmlns:r="http://schemas.openxmlformats.org/officeDocument/2006/relationships" xmlns:p="http://schemas.openxmlformats.org/presentationml/2006/main">
  <p:tag name="TIMING" val="|1|4|4.5|29|3.3|24|12.2|1.8|6.4"/>
</p:tagLst>
</file>

<file path=ppt/tags/tag28.xml><?xml version="1.0" encoding="utf-8"?>
<p:tagLst xmlns:a="http://schemas.openxmlformats.org/drawingml/2006/main" xmlns:r="http://schemas.openxmlformats.org/officeDocument/2006/relationships" xmlns:p="http://schemas.openxmlformats.org/presentationml/2006/main">
  <p:tag name="TIMING" val="|0.2|1.5|23.3|46.5"/>
</p:tagLst>
</file>

<file path=ppt/tags/tag29.xml><?xml version="1.0" encoding="utf-8"?>
<p:tagLst xmlns:a="http://schemas.openxmlformats.org/drawingml/2006/main" xmlns:r="http://schemas.openxmlformats.org/officeDocument/2006/relationships" xmlns:p="http://schemas.openxmlformats.org/presentationml/2006/main">
  <p:tag name="TIMING" val="|0.4|1.4|14.4|1.4|14"/>
</p:tagLst>
</file>

<file path=ppt/tags/tag3.xml><?xml version="1.0" encoding="utf-8"?>
<p:tagLst xmlns:a="http://schemas.openxmlformats.org/drawingml/2006/main" xmlns:r="http://schemas.openxmlformats.org/officeDocument/2006/relationships" xmlns:p="http://schemas.openxmlformats.org/presentationml/2006/main">
  <p:tag name="TIMING" val="|1.4|8.7"/>
</p:tagLst>
</file>

<file path=ppt/tags/tag30.xml><?xml version="1.0" encoding="utf-8"?>
<p:tagLst xmlns:a="http://schemas.openxmlformats.org/drawingml/2006/main" xmlns:r="http://schemas.openxmlformats.org/officeDocument/2006/relationships" xmlns:p="http://schemas.openxmlformats.org/presentationml/2006/main">
  <p:tag name="TIMING" val="|0.5|1.5|59.2"/>
</p:tagLst>
</file>

<file path=ppt/tags/tag31.xml><?xml version="1.0" encoding="utf-8"?>
<p:tagLst xmlns:a="http://schemas.openxmlformats.org/drawingml/2006/main" xmlns:r="http://schemas.openxmlformats.org/officeDocument/2006/relationships" xmlns:p="http://schemas.openxmlformats.org/presentationml/2006/main">
  <p:tag name="TIMING" val="|0.3|1.5|4.4|7.8"/>
</p:tagLst>
</file>

<file path=ppt/tags/tag32.xml><?xml version="1.0" encoding="utf-8"?>
<p:tagLst xmlns:a="http://schemas.openxmlformats.org/drawingml/2006/main" xmlns:r="http://schemas.openxmlformats.org/officeDocument/2006/relationships" xmlns:p="http://schemas.openxmlformats.org/presentationml/2006/main">
  <p:tag name="TIMING" val="|0.3|2.1|2.5|8.1"/>
</p:tagLst>
</file>

<file path=ppt/tags/tag33.xml><?xml version="1.0" encoding="utf-8"?>
<p:tagLst xmlns:a="http://schemas.openxmlformats.org/drawingml/2006/main" xmlns:r="http://schemas.openxmlformats.org/officeDocument/2006/relationships" xmlns:p="http://schemas.openxmlformats.org/presentationml/2006/main">
  <p:tag name="TIMING" val="|0.4|0.9|5.5"/>
</p:tagLst>
</file>

<file path=ppt/tags/tag34.xml><?xml version="1.0" encoding="utf-8"?>
<p:tagLst xmlns:a="http://schemas.openxmlformats.org/drawingml/2006/main" xmlns:r="http://schemas.openxmlformats.org/officeDocument/2006/relationships" xmlns:p="http://schemas.openxmlformats.org/presentationml/2006/main">
  <p:tag name="TIMING" val="|0.1|29.9|12.1"/>
</p:tagLst>
</file>

<file path=ppt/tags/tag35.xml><?xml version="1.0" encoding="utf-8"?>
<p:tagLst xmlns:a="http://schemas.openxmlformats.org/drawingml/2006/main" xmlns:r="http://schemas.openxmlformats.org/officeDocument/2006/relationships" xmlns:p="http://schemas.openxmlformats.org/presentationml/2006/main">
  <p:tag name="TIMING" val="|0.6|10.2"/>
</p:tagLst>
</file>

<file path=ppt/tags/tag36.xml><?xml version="1.0" encoding="utf-8"?>
<p:tagLst xmlns:a="http://schemas.openxmlformats.org/drawingml/2006/main" xmlns:r="http://schemas.openxmlformats.org/officeDocument/2006/relationships" xmlns:p="http://schemas.openxmlformats.org/presentationml/2006/main">
  <p:tag name="TIMING" val="|0.3|1.5"/>
</p:tagLst>
</file>

<file path=ppt/tags/tag37.xml><?xml version="1.0" encoding="utf-8"?>
<p:tagLst xmlns:a="http://schemas.openxmlformats.org/drawingml/2006/main" xmlns:r="http://schemas.openxmlformats.org/officeDocument/2006/relationships" xmlns:p="http://schemas.openxmlformats.org/presentationml/2006/main">
  <p:tag name="TIMING" val="|0.3|6.1"/>
</p:tagLst>
</file>

<file path=ppt/tags/tag38.xml><?xml version="1.0" encoding="utf-8"?>
<p:tagLst xmlns:a="http://schemas.openxmlformats.org/drawingml/2006/main" xmlns:r="http://schemas.openxmlformats.org/officeDocument/2006/relationships" xmlns:p="http://schemas.openxmlformats.org/presentationml/2006/main">
  <p:tag name="TIMING" val="|0.5|5.6"/>
</p:tagLst>
</file>

<file path=ppt/tags/tag4.xml><?xml version="1.0" encoding="utf-8"?>
<p:tagLst xmlns:a="http://schemas.openxmlformats.org/drawingml/2006/main" xmlns:r="http://schemas.openxmlformats.org/officeDocument/2006/relationships" xmlns:p="http://schemas.openxmlformats.org/presentationml/2006/main">
  <p:tag name="TIMING" val="|1.1|6.1|1.9|31.9|14.9"/>
</p:tagLst>
</file>

<file path=ppt/tags/tag5.xml><?xml version="1.0" encoding="utf-8"?>
<p:tagLst xmlns:a="http://schemas.openxmlformats.org/drawingml/2006/main" xmlns:r="http://schemas.openxmlformats.org/officeDocument/2006/relationships" xmlns:p="http://schemas.openxmlformats.org/presentationml/2006/main">
  <p:tag name="TIMING" val="|0.2|1.1|6.6"/>
</p:tagLst>
</file>

<file path=ppt/tags/tag6.xml><?xml version="1.0" encoding="utf-8"?>
<p:tagLst xmlns:a="http://schemas.openxmlformats.org/drawingml/2006/main" xmlns:r="http://schemas.openxmlformats.org/officeDocument/2006/relationships" xmlns:p="http://schemas.openxmlformats.org/presentationml/2006/main">
  <p:tag name="TIMING" val="|0.2|1.1|4.6|8.6"/>
</p:tagLst>
</file>

<file path=ppt/tags/tag7.xml><?xml version="1.0" encoding="utf-8"?>
<p:tagLst xmlns:a="http://schemas.openxmlformats.org/drawingml/2006/main" xmlns:r="http://schemas.openxmlformats.org/officeDocument/2006/relationships" xmlns:p="http://schemas.openxmlformats.org/presentationml/2006/main">
  <p:tag name="TIMING" val="|0.7|2.5|3.4|2|3.2|10.2|9.7"/>
</p:tagLst>
</file>

<file path=ppt/tags/tag8.xml><?xml version="1.0" encoding="utf-8"?>
<p:tagLst xmlns:a="http://schemas.openxmlformats.org/drawingml/2006/main" xmlns:r="http://schemas.openxmlformats.org/officeDocument/2006/relationships" xmlns:p="http://schemas.openxmlformats.org/presentationml/2006/main">
  <p:tag name="TIMING" val="|0.1|2|48.7|2|2.8|4.9|2"/>
</p:tagLst>
</file>

<file path=ppt/tags/tag9.xml><?xml version="1.0" encoding="utf-8"?>
<p:tagLst xmlns:a="http://schemas.openxmlformats.org/drawingml/2006/main" xmlns:r="http://schemas.openxmlformats.org/officeDocument/2006/relationships" xmlns:p="http://schemas.openxmlformats.org/presentationml/2006/main">
  <p:tag name="TIMING" val="|0.3|2.1|1.5|5.9|20.6"/>
</p:tagLst>
</file>

<file path=ppt/theme/theme1.xml><?xml version="1.0" encoding="utf-8"?>
<a:theme xmlns:a="http://schemas.openxmlformats.org/drawingml/2006/main" name="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Cascade</Template>
  <TotalTime>279</TotalTime>
  <Words>1681</Words>
  <Application>Microsoft Office PowerPoint</Application>
  <PresentationFormat>On-screen Show (4:3)</PresentationFormat>
  <Paragraphs>144</Paragraphs>
  <Slides>38</Slides>
  <Notes>0</Notes>
  <HiddenSlides>0</HiddenSlides>
  <MMClips>1</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Cascade</vt:lpstr>
      <vt:lpstr>God's Faithfulness as Seen in Our Universe</vt:lpstr>
      <vt:lpstr>Introduction</vt:lpstr>
      <vt:lpstr>Introduction</vt:lpstr>
      <vt:lpstr>Right Kind of Galaxy</vt:lpstr>
      <vt:lpstr>Right Kind of Galaxy</vt:lpstr>
      <vt:lpstr>Right Kind of Galaxy</vt:lpstr>
      <vt:lpstr>Right Location in Galaxy</vt:lpstr>
      <vt:lpstr>Right Kind of Star</vt:lpstr>
      <vt:lpstr>Right Kind of Star</vt:lpstr>
      <vt:lpstr>Right Kind of Star</vt:lpstr>
      <vt:lpstr>Right Location around Star</vt:lpstr>
      <vt:lpstr>Right Location around Star</vt:lpstr>
      <vt:lpstr>Right Location around Star</vt:lpstr>
      <vt:lpstr>Protection from Collisions</vt:lpstr>
      <vt:lpstr>The Moon's Surface</vt:lpstr>
      <vt:lpstr>The Surface of Mars</vt:lpstr>
      <vt:lpstr>Craters on Earth</vt:lpstr>
      <vt:lpstr>Craters on Earth</vt:lpstr>
      <vt:lpstr>Demise of the Dinosaurs</vt:lpstr>
      <vt:lpstr>Protection from Collisions</vt:lpstr>
      <vt:lpstr>Right Moon:  Climate Protection</vt:lpstr>
      <vt:lpstr>Right Moon:  Climate Protection</vt:lpstr>
      <vt:lpstr>Right Moon:  Climate Protection</vt:lpstr>
      <vt:lpstr>Right Planet: Earth</vt:lpstr>
      <vt:lpstr>Earth's Size</vt:lpstr>
      <vt:lpstr>Earth's Atmosphere</vt:lpstr>
      <vt:lpstr>Earth's Atmosphere</vt:lpstr>
      <vt:lpstr>Earth's Water</vt:lpstr>
      <vt:lpstr>Earth's Rotation Speed</vt:lpstr>
      <vt:lpstr>Earth's Axial Tilt</vt:lpstr>
      <vt:lpstr>Earth's Orbital Shape</vt:lpstr>
      <vt:lpstr>Earth's Crust</vt:lpstr>
      <vt:lpstr>Earth's Crust</vt:lpstr>
      <vt:lpstr>Conclusions</vt:lpstr>
      <vt:lpstr>Conclusions</vt:lpstr>
      <vt:lpstr>Conclusions</vt:lpstr>
      <vt:lpstr>Conclusions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Faithfulness as Seen in Our Universe</dc:title>
  <dc:creator>rnewman</dc:creator>
  <cp:lastModifiedBy>Newman</cp:lastModifiedBy>
  <cp:revision>112</cp:revision>
  <dcterms:created xsi:type="dcterms:W3CDTF">2007-04-11T14:59:43Z</dcterms:created>
  <dcterms:modified xsi:type="dcterms:W3CDTF">2015-07-04T16:59:59Z</dcterms:modified>
</cp:coreProperties>
</file>