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59"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60" r:id="rId43"/>
    <p:sldId id="298" r:id="rId44"/>
    <p:sldId id="299" r:id="rId45"/>
    <p:sldId id="301" r:id="rId46"/>
    <p:sldId id="302" r:id="rId47"/>
    <p:sldId id="303" r:id="rId48"/>
    <p:sldId id="300" r:id="rId49"/>
    <p:sldId id="304" r:id="rId50"/>
    <p:sldId id="305" r:id="rId51"/>
    <p:sldId id="306" r:id="rId52"/>
    <p:sldId id="307" r:id="rId53"/>
    <p:sldId id="308" r:id="rId54"/>
    <p:sldId id="309" r:id="rId55"/>
    <p:sldId id="310" r:id="rId56"/>
    <p:sldId id="311" r:id="rId57"/>
    <p:sldId id="312" r:id="rId58"/>
    <p:sldId id="313" r:id="rId59"/>
    <p:sldId id="314" r:id="rId6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7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9E5A131-2D02-43EA-9C77-5CF85F4E17B6}" type="slidenum">
              <a:rPr lang="en-US" altLang="en-US"/>
              <a:pPr/>
              <a:t>‹#›</a:t>
            </a:fld>
            <a:endParaRPr lang="en-US" altLang="en-US"/>
          </a:p>
        </p:txBody>
      </p:sp>
    </p:spTree>
    <p:extLst>
      <p:ext uri="{BB962C8B-B14F-4D97-AF65-F5344CB8AC3E}">
        <p14:creationId xmlns:p14="http://schemas.microsoft.com/office/powerpoint/2010/main" val="3972075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4B0710B-6F17-4A58-AB93-A9D23C614427}" type="slidenum">
              <a:rPr lang="en-US" altLang="en-US"/>
              <a:pPr/>
              <a:t>‹#›</a:t>
            </a:fld>
            <a:endParaRPr lang="en-US" altLang="en-US"/>
          </a:p>
        </p:txBody>
      </p:sp>
    </p:spTree>
    <p:extLst>
      <p:ext uri="{BB962C8B-B14F-4D97-AF65-F5344CB8AC3E}">
        <p14:creationId xmlns:p14="http://schemas.microsoft.com/office/powerpoint/2010/main" val="733822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4C3B0F2-6FB2-476A-A4B3-8EAB8C4CF580}" type="slidenum">
              <a:rPr lang="en-US" altLang="en-US"/>
              <a:pPr/>
              <a:t>‹#›</a:t>
            </a:fld>
            <a:endParaRPr lang="en-US" altLang="en-US"/>
          </a:p>
        </p:txBody>
      </p:sp>
    </p:spTree>
    <p:extLst>
      <p:ext uri="{BB962C8B-B14F-4D97-AF65-F5344CB8AC3E}">
        <p14:creationId xmlns:p14="http://schemas.microsoft.com/office/powerpoint/2010/main" val="437024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1C0CA1E-7455-498A-885C-C24790D45A10}" type="slidenum">
              <a:rPr lang="en-US" altLang="en-US"/>
              <a:pPr/>
              <a:t>‹#›</a:t>
            </a:fld>
            <a:endParaRPr lang="en-US" altLang="en-US"/>
          </a:p>
        </p:txBody>
      </p:sp>
    </p:spTree>
    <p:extLst>
      <p:ext uri="{BB962C8B-B14F-4D97-AF65-F5344CB8AC3E}">
        <p14:creationId xmlns:p14="http://schemas.microsoft.com/office/powerpoint/2010/main" val="3509589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44BAE4D-E259-406B-BDD6-DD6B7177645A}" type="slidenum">
              <a:rPr lang="en-US" altLang="en-US"/>
              <a:pPr/>
              <a:t>‹#›</a:t>
            </a:fld>
            <a:endParaRPr lang="en-US" altLang="en-US"/>
          </a:p>
        </p:txBody>
      </p:sp>
    </p:spTree>
    <p:extLst>
      <p:ext uri="{BB962C8B-B14F-4D97-AF65-F5344CB8AC3E}">
        <p14:creationId xmlns:p14="http://schemas.microsoft.com/office/powerpoint/2010/main" val="814655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43FDF9E-7629-4F63-865F-7D855220CAA3}" type="slidenum">
              <a:rPr lang="en-US" altLang="en-US"/>
              <a:pPr/>
              <a:t>‹#›</a:t>
            </a:fld>
            <a:endParaRPr lang="en-US" altLang="en-US"/>
          </a:p>
        </p:txBody>
      </p:sp>
    </p:spTree>
    <p:extLst>
      <p:ext uri="{BB962C8B-B14F-4D97-AF65-F5344CB8AC3E}">
        <p14:creationId xmlns:p14="http://schemas.microsoft.com/office/powerpoint/2010/main" val="1651830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B0FD6097-7105-4FF8-A43E-CA06D9D31C58}" type="slidenum">
              <a:rPr lang="en-US" altLang="en-US"/>
              <a:pPr/>
              <a:t>‹#›</a:t>
            </a:fld>
            <a:endParaRPr lang="en-US" altLang="en-US"/>
          </a:p>
        </p:txBody>
      </p:sp>
    </p:spTree>
    <p:extLst>
      <p:ext uri="{BB962C8B-B14F-4D97-AF65-F5344CB8AC3E}">
        <p14:creationId xmlns:p14="http://schemas.microsoft.com/office/powerpoint/2010/main" val="2716460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96E87F05-CD84-4AE4-9642-1A7133743F90}" type="slidenum">
              <a:rPr lang="en-US" altLang="en-US"/>
              <a:pPr/>
              <a:t>‹#›</a:t>
            </a:fld>
            <a:endParaRPr lang="en-US" altLang="en-US"/>
          </a:p>
        </p:txBody>
      </p:sp>
    </p:spTree>
    <p:extLst>
      <p:ext uri="{BB962C8B-B14F-4D97-AF65-F5344CB8AC3E}">
        <p14:creationId xmlns:p14="http://schemas.microsoft.com/office/powerpoint/2010/main" val="1486724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3D1C27FA-F139-440C-886B-405888E71883}" type="slidenum">
              <a:rPr lang="en-US" altLang="en-US"/>
              <a:pPr/>
              <a:t>‹#›</a:t>
            </a:fld>
            <a:endParaRPr lang="en-US" altLang="en-US"/>
          </a:p>
        </p:txBody>
      </p:sp>
    </p:spTree>
    <p:extLst>
      <p:ext uri="{BB962C8B-B14F-4D97-AF65-F5344CB8AC3E}">
        <p14:creationId xmlns:p14="http://schemas.microsoft.com/office/powerpoint/2010/main" val="526383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AAF93CE-79DA-45A8-A78E-AB1FF6D19654}" type="slidenum">
              <a:rPr lang="en-US" altLang="en-US"/>
              <a:pPr/>
              <a:t>‹#›</a:t>
            </a:fld>
            <a:endParaRPr lang="en-US" altLang="en-US"/>
          </a:p>
        </p:txBody>
      </p:sp>
    </p:spTree>
    <p:extLst>
      <p:ext uri="{BB962C8B-B14F-4D97-AF65-F5344CB8AC3E}">
        <p14:creationId xmlns:p14="http://schemas.microsoft.com/office/powerpoint/2010/main" val="1601811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DE3B949-0905-43A1-93F2-F6B1A355DF8C}" type="slidenum">
              <a:rPr lang="en-US" altLang="en-US"/>
              <a:pPr/>
              <a:t>‹#›</a:t>
            </a:fld>
            <a:endParaRPr lang="en-US" altLang="en-US"/>
          </a:p>
        </p:txBody>
      </p:sp>
    </p:spTree>
    <p:extLst>
      <p:ext uri="{BB962C8B-B14F-4D97-AF65-F5344CB8AC3E}">
        <p14:creationId xmlns:p14="http://schemas.microsoft.com/office/powerpoint/2010/main" val="3736112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1F08EB3-81FB-4A85-9B19-EFC192BA373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reation-adam"/>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27000" y="895350"/>
            <a:ext cx="8890000" cy="5067300"/>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p:txBody>
          <a:bodyPr/>
          <a:lstStyle/>
          <a:p>
            <a:r>
              <a:rPr lang="en-US" altLang="en-US" sz="7200"/>
              <a:t>God in Action</a:t>
            </a:r>
          </a:p>
        </p:txBody>
      </p:sp>
      <p:sp>
        <p:nvSpPr>
          <p:cNvPr id="2051" name="Rectangle 3"/>
          <p:cNvSpPr>
            <a:spLocks noGrp="1" noChangeArrowheads="1"/>
          </p:cNvSpPr>
          <p:nvPr>
            <p:ph type="subTitle" idx="1"/>
          </p:nvPr>
        </p:nvSpPr>
        <p:spPr/>
        <p:txBody>
          <a:bodyPr/>
          <a:lstStyle/>
          <a:p>
            <a:r>
              <a:rPr lang="en-US" altLang="en-US"/>
              <a:t>Robert C. Newman</a:t>
            </a:r>
          </a:p>
        </p:txBody>
      </p:sp>
      <p:pic>
        <p:nvPicPr>
          <p:cNvPr id="2" name="GodinAction.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57200" y="5791200"/>
            <a:ext cx="609600" cy="609600"/>
          </a:xfrm>
          <a:prstGeom prst="rect">
            <a:avLst/>
          </a:prstGeom>
        </p:spPr>
      </p:pic>
    </p:spTree>
    <p:custDataLst>
      <p:tags r:id="rId1"/>
    </p:custDataLst>
  </p:cSld>
  <p:clrMapOvr>
    <a:masterClrMapping/>
  </p:clrMapOvr>
  <p:transition advTm="3368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51">
                                            <p:txEl>
                                              <p:pRg st="0" end="0"/>
                                            </p:txEl>
                                          </p:spTgt>
                                        </p:tgtEl>
                                        <p:attrNameLst>
                                          <p:attrName>style.visibility</p:attrName>
                                        </p:attrNameLst>
                                      </p:cBhvr>
                                      <p:to>
                                        <p:strVal val="visible"/>
                                      </p:to>
                                    </p:set>
                                    <p:animEffect transition="in" filter="checkerboard(across)">
                                      <p:cBhvr>
                                        <p:cTn id="17"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8" fill="hold" display="0">
                  <p:stCondLst>
                    <p:cond delay="indefinite"/>
                  </p:stCondLst>
                  <p:endCondLst>
                    <p:cond evt="onStopAudio" delay="0">
                      <p:tgtEl>
                        <p:sldTgt/>
                      </p:tgtEl>
                    </p:cond>
                  </p:endCondLst>
                </p:cTn>
                <p:tgtEl>
                  <p:spTgt spid="2"/>
                </p:tgtEl>
              </p:cMediaNode>
            </p:audio>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a:t>Evidence from Conscience</a:t>
            </a:r>
          </a:p>
        </p:txBody>
      </p:sp>
      <p:sp>
        <p:nvSpPr>
          <p:cNvPr id="15363" name="Rectangle 3"/>
          <p:cNvSpPr>
            <a:spLocks noGrp="1" noChangeArrowheads="1"/>
          </p:cNvSpPr>
          <p:nvPr>
            <p:ph type="body" idx="1"/>
          </p:nvPr>
        </p:nvSpPr>
        <p:spPr/>
        <p:txBody>
          <a:bodyPr/>
          <a:lstStyle/>
          <a:p>
            <a:pPr>
              <a:lnSpc>
                <a:spcPct val="90000"/>
              </a:lnSpc>
            </a:pPr>
            <a:r>
              <a:rPr lang="en-US" altLang="en-US"/>
              <a:t>Conscience does not appear to have evolved.</a:t>
            </a:r>
          </a:p>
          <a:p>
            <a:pPr lvl="1">
              <a:lnSpc>
                <a:spcPct val="90000"/>
              </a:lnSpc>
            </a:pPr>
            <a:r>
              <a:rPr lang="en-US" altLang="en-US"/>
              <a:t>There is good evidence it is no better now than it was 1000s of years ago.</a:t>
            </a:r>
          </a:p>
          <a:p>
            <a:pPr lvl="1">
              <a:lnSpc>
                <a:spcPct val="90000"/>
              </a:lnSpc>
            </a:pPr>
            <a:r>
              <a:rPr lang="en-US" altLang="en-US"/>
              <a:t>It was not obeyed very closely then or now.</a:t>
            </a:r>
          </a:p>
          <a:p>
            <a:pPr lvl="1">
              <a:lnSpc>
                <a:spcPct val="90000"/>
              </a:lnSpc>
            </a:pPr>
            <a:r>
              <a:rPr lang="en-US" altLang="en-US"/>
              <a:t>Any changes seem to relate to religious reformation or to apostasy.</a:t>
            </a:r>
          </a:p>
          <a:p>
            <a:pPr>
              <a:lnSpc>
                <a:spcPct val="90000"/>
              </a:lnSpc>
            </a:pPr>
            <a:r>
              <a:rPr lang="en-US" altLang="en-US"/>
              <a:t>Conscience points beyond mankind to a Moral Maker.</a:t>
            </a:r>
          </a:p>
        </p:txBody>
      </p:sp>
    </p:spTree>
    <p:custDataLst>
      <p:tags r:id="rId1"/>
    </p:custDataLst>
  </p:cSld>
  <p:clrMapOvr>
    <a:masterClrMapping/>
  </p:clrMapOvr>
  <p:transition advTm="514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363">
                                            <p:txEl>
                                              <p:pRg st="4" end="4"/>
                                            </p:txEl>
                                          </p:spTgt>
                                        </p:tgtEl>
                                        <p:attrNameLst>
                                          <p:attrName>style.visibility</p:attrName>
                                        </p:attrNameLst>
                                      </p:cBhvr>
                                      <p:to>
                                        <p:strVal val="visible"/>
                                      </p:to>
                                    </p:set>
                                    <p:anim calcmode="lin" valueType="num">
                                      <p:cBhvr additive="base">
                                        <p:cTn id="31" dur="5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humanevol"/>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38113" y="942975"/>
            <a:ext cx="8867775" cy="4972050"/>
          </a:xfrm>
          <a:prstGeom prst="rect">
            <a:avLst/>
          </a:prstGeom>
          <a:noFill/>
          <a:extLst>
            <a:ext uri="{909E8E84-426E-40DD-AFC4-6F175D3DCCD1}">
              <a14:hiddenFill xmlns:a14="http://schemas.microsoft.com/office/drawing/2010/main">
                <a:solidFill>
                  <a:srgbClr val="FFFFFF"/>
                </a:solidFill>
              </a14:hiddenFill>
            </a:ext>
          </a:extLst>
        </p:spPr>
      </p:pic>
      <p:sp>
        <p:nvSpPr>
          <p:cNvPr id="16388" name="Rectangle 4"/>
          <p:cNvSpPr>
            <a:spLocks noGrp="1" noChangeArrowheads="1"/>
          </p:cNvSpPr>
          <p:nvPr>
            <p:ph type="ctrTitle"/>
          </p:nvPr>
        </p:nvSpPr>
        <p:spPr/>
        <p:txBody>
          <a:bodyPr/>
          <a:lstStyle/>
          <a:p>
            <a:r>
              <a:rPr lang="en-US" altLang="en-US"/>
              <a:t>Creation and Evolution</a:t>
            </a:r>
          </a:p>
        </p:txBody>
      </p:sp>
      <p:sp>
        <p:nvSpPr>
          <p:cNvPr id="16389"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638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p:cTn id="7" dur="500" fill="hold"/>
                                        <p:tgtEl>
                                          <p:spTgt spid="16388"/>
                                        </p:tgtEl>
                                        <p:attrNameLst>
                                          <p:attrName>ppt_w</p:attrName>
                                        </p:attrNameLst>
                                      </p:cBhvr>
                                      <p:tavLst>
                                        <p:tav tm="0">
                                          <p:val>
                                            <p:fltVal val="0"/>
                                          </p:val>
                                        </p:tav>
                                        <p:tav tm="100000">
                                          <p:val>
                                            <p:strVal val="#ppt_w"/>
                                          </p:val>
                                        </p:tav>
                                      </p:tavLst>
                                    </p:anim>
                                    <p:anim calcmode="lin" valueType="num">
                                      <p:cBhvr>
                                        <p:cTn id="8" dur="500" fill="hold"/>
                                        <p:tgtEl>
                                          <p:spTgt spid="163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a:t>Introduction</a:t>
            </a:r>
          </a:p>
        </p:txBody>
      </p:sp>
      <p:sp>
        <p:nvSpPr>
          <p:cNvPr id="18435" name="Rectangle 3"/>
          <p:cNvSpPr>
            <a:spLocks noGrp="1" noChangeArrowheads="1"/>
          </p:cNvSpPr>
          <p:nvPr>
            <p:ph type="body" idx="1"/>
          </p:nvPr>
        </p:nvSpPr>
        <p:spPr/>
        <p:txBody>
          <a:bodyPr/>
          <a:lstStyle/>
          <a:p>
            <a:r>
              <a:rPr lang="en-US" altLang="en-US"/>
              <a:t>Evolutionary thinking dominates modern society, not just in biology, but also in education, government, penology …</a:t>
            </a:r>
          </a:p>
          <a:p>
            <a:r>
              <a:rPr lang="en-US" altLang="en-US"/>
              <a:t>The Bible is not easily reconciled with evolution:</a:t>
            </a:r>
          </a:p>
          <a:p>
            <a:pPr lvl="1"/>
            <a:r>
              <a:rPr lang="en-US" altLang="en-US"/>
              <a:t>It is possible to read </a:t>
            </a:r>
            <a:r>
              <a:rPr lang="en-US" altLang="en-US">
                <a:cs typeface="Arial" charset="0"/>
              </a:rPr>
              <a:t>"</a:t>
            </a:r>
            <a:r>
              <a:rPr lang="en-US" altLang="en-US"/>
              <a:t>Let … bring forth</a:t>
            </a:r>
            <a:r>
              <a:rPr lang="en-US" altLang="en-US">
                <a:cs typeface="Arial" charset="0"/>
              </a:rPr>
              <a:t>"</a:t>
            </a:r>
            <a:r>
              <a:rPr lang="en-US" altLang="en-US"/>
              <a:t> as evolution, but one runs into trouble with the biblical material on human origins.</a:t>
            </a:r>
          </a:p>
        </p:txBody>
      </p:sp>
    </p:spTree>
    <p:custDataLst>
      <p:tags r:id="rId1"/>
    </p:custDataLst>
  </p:cSld>
  <p:clrMapOvr>
    <a:masterClrMapping/>
  </p:clrMapOvr>
  <p:transition advTm="2939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anim calcmode="lin" valueType="num">
                                      <p:cBhvr additive="base">
                                        <p:cTn id="13"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35">
                                            <p:txEl>
                                              <p:pRg st="2" end="2"/>
                                            </p:txEl>
                                          </p:spTgt>
                                        </p:tgtEl>
                                        <p:attrNameLst>
                                          <p:attrName>style.visibility</p:attrName>
                                        </p:attrNameLst>
                                      </p:cBhvr>
                                      <p:to>
                                        <p:strVal val="visible"/>
                                      </p:to>
                                    </p:set>
                                    <p:anim calcmode="lin" valueType="num">
                                      <p:cBhvr additive="base">
                                        <p:cTn id="19"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sz="4000"/>
              <a:t>Problems for the </a:t>
            </a:r>
            <a:br>
              <a:rPr lang="en-US" altLang="en-US" sz="4000"/>
            </a:br>
            <a:r>
              <a:rPr lang="en-US" altLang="en-US" sz="4000"/>
              <a:t>Naturalistic Origin of Life</a:t>
            </a:r>
          </a:p>
        </p:txBody>
      </p:sp>
      <p:sp>
        <p:nvSpPr>
          <p:cNvPr id="19459" name="Rectangle 3"/>
          <p:cNvSpPr>
            <a:spLocks noGrp="1" noChangeArrowheads="1"/>
          </p:cNvSpPr>
          <p:nvPr>
            <p:ph type="body" idx="1"/>
          </p:nvPr>
        </p:nvSpPr>
        <p:spPr>
          <a:xfrm>
            <a:off x="457200" y="1600200"/>
            <a:ext cx="8229600" cy="4876800"/>
          </a:xfrm>
        </p:spPr>
        <p:txBody>
          <a:bodyPr/>
          <a:lstStyle/>
          <a:p>
            <a:pPr>
              <a:lnSpc>
                <a:spcPct val="90000"/>
              </a:lnSpc>
            </a:pPr>
            <a:r>
              <a:rPr lang="en-US" altLang="en-US"/>
              <a:t>The complexity involved is too great:</a:t>
            </a:r>
          </a:p>
          <a:p>
            <a:pPr lvl="1">
              <a:lnSpc>
                <a:spcPct val="90000"/>
              </a:lnSpc>
            </a:pPr>
            <a:r>
              <a:rPr lang="en-US" altLang="en-US"/>
              <a:t>Simple cell has information = 100 million pages of the </a:t>
            </a:r>
            <a:r>
              <a:rPr lang="en-US" altLang="en-US" i="1"/>
              <a:t>Encyclopaedia Britannica.</a:t>
            </a:r>
            <a:endParaRPr lang="en-US" altLang="en-US"/>
          </a:p>
          <a:p>
            <a:pPr>
              <a:lnSpc>
                <a:spcPct val="90000"/>
              </a:lnSpc>
            </a:pPr>
            <a:r>
              <a:rPr lang="en-US" altLang="en-US"/>
              <a:t>The chemistry doesn’t look right:</a:t>
            </a:r>
          </a:p>
          <a:p>
            <a:pPr lvl="1">
              <a:lnSpc>
                <a:spcPct val="90000"/>
              </a:lnSpc>
            </a:pPr>
            <a:r>
              <a:rPr lang="en-US" altLang="en-US"/>
              <a:t>DNA often involves millions of atoms properly arranged, which the cell assembles by robots.</a:t>
            </a:r>
          </a:p>
          <a:p>
            <a:pPr lvl="1">
              <a:lnSpc>
                <a:spcPct val="90000"/>
              </a:lnSpc>
            </a:pPr>
            <a:r>
              <a:rPr lang="en-US" altLang="en-US"/>
              <a:t>Many chemicals are more stable than DNA.</a:t>
            </a:r>
          </a:p>
          <a:p>
            <a:pPr lvl="1">
              <a:lnSpc>
                <a:spcPct val="90000"/>
              </a:lnSpc>
            </a:pPr>
            <a:r>
              <a:rPr lang="en-US" altLang="en-US"/>
              <a:t>There are lots of competing reactions.</a:t>
            </a:r>
          </a:p>
          <a:p>
            <a:pPr lvl="1">
              <a:lnSpc>
                <a:spcPct val="90000"/>
              </a:lnSpc>
            </a:pPr>
            <a:r>
              <a:rPr lang="en-US" altLang="en-US"/>
              <a:t>Humans are only able to make complex bio-chemicals by continual intelligent intervention.</a:t>
            </a:r>
          </a:p>
        </p:txBody>
      </p:sp>
    </p:spTree>
    <p:custDataLst>
      <p:tags r:id="rId1"/>
    </p:custDataLst>
  </p:cSld>
  <p:clrMapOvr>
    <a:masterClrMapping/>
  </p:clrMapOvr>
  <p:transition advTm="11295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 calcmode="lin" valueType="num">
                                      <p:cBhvr additive="base">
                                        <p:cTn id="25"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459">
                                            <p:txEl>
                                              <p:pRg st="4" end="4"/>
                                            </p:txEl>
                                          </p:spTgt>
                                        </p:tgtEl>
                                        <p:attrNameLst>
                                          <p:attrName>style.visibility</p:attrName>
                                        </p:attrNameLst>
                                      </p:cBhvr>
                                      <p:to>
                                        <p:strVal val="visible"/>
                                      </p:to>
                                    </p:set>
                                    <p:anim calcmode="lin" valueType="num">
                                      <p:cBhvr additive="base">
                                        <p:cTn id="31"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4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459">
                                            <p:txEl>
                                              <p:pRg st="5" end="5"/>
                                            </p:txEl>
                                          </p:spTgt>
                                        </p:tgtEl>
                                        <p:attrNameLst>
                                          <p:attrName>style.visibility</p:attrName>
                                        </p:attrNameLst>
                                      </p:cBhvr>
                                      <p:to>
                                        <p:strVal val="visible"/>
                                      </p:to>
                                    </p:set>
                                    <p:anim calcmode="lin" valueType="num">
                                      <p:cBhvr additive="base">
                                        <p:cTn id="37" dur="5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4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459">
                                            <p:txEl>
                                              <p:pRg st="6" end="6"/>
                                            </p:txEl>
                                          </p:spTgt>
                                        </p:tgtEl>
                                        <p:attrNameLst>
                                          <p:attrName>style.visibility</p:attrName>
                                        </p:attrNameLst>
                                      </p:cBhvr>
                                      <p:to>
                                        <p:strVal val="visible"/>
                                      </p:to>
                                    </p:set>
                                    <p:anim calcmode="lin" valueType="num">
                                      <p:cBhvr additive="base">
                                        <p:cTn id="43" dur="500" fill="hold"/>
                                        <p:tgtEl>
                                          <p:spTgt spid="194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45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sz="4000"/>
              <a:t>Problems for the </a:t>
            </a:r>
            <a:br>
              <a:rPr lang="en-US" altLang="en-US" sz="4000"/>
            </a:br>
            <a:r>
              <a:rPr lang="en-US" altLang="en-US" sz="4000"/>
              <a:t>Naturalistic Origin of Life</a:t>
            </a:r>
          </a:p>
        </p:txBody>
      </p:sp>
      <p:sp>
        <p:nvSpPr>
          <p:cNvPr id="20483" name="Rectangle 3"/>
          <p:cNvSpPr>
            <a:spLocks noGrp="1" noChangeArrowheads="1"/>
          </p:cNvSpPr>
          <p:nvPr>
            <p:ph type="body" idx="1"/>
          </p:nvPr>
        </p:nvSpPr>
        <p:spPr/>
        <p:txBody>
          <a:bodyPr/>
          <a:lstStyle/>
          <a:p>
            <a:r>
              <a:rPr lang="en-US" altLang="en-US"/>
              <a:t>The time necessary is too great:</a:t>
            </a:r>
          </a:p>
          <a:p>
            <a:pPr lvl="1"/>
            <a:r>
              <a:rPr lang="en-US" altLang="en-US"/>
              <a:t>The estimated time to form just one 100-link amino acid chain of a particular sort (a small protein) would give only one chance for this happening in 10</a:t>
            </a:r>
            <a:r>
              <a:rPr lang="en-US" altLang="en-US" baseline="30000"/>
              <a:t>28</a:t>
            </a:r>
            <a:r>
              <a:rPr lang="en-US" altLang="en-US"/>
              <a:t> over the whole history of the universe so far.</a:t>
            </a:r>
          </a:p>
          <a:p>
            <a:pPr lvl="1"/>
            <a:r>
              <a:rPr lang="en-US" altLang="en-US"/>
              <a:t>We need thousands of such proteins of a great variety of sorts, and they need to be in close proximity to one another.</a:t>
            </a:r>
            <a:endParaRPr lang="en-US" altLang="en-US" baseline="30000"/>
          </a:p>
        </p:txBody>
      </p:sp>
    </p:spTree>
    <p:custDataLst>
      <p:tags r:id="rId1"/>
    </p:custDataLst>
  </p:cSld>
  <p:clrMapOvr>
    <a:masterClrMapping/>
  </p:clrMapOvr>
  <p:transition advTm="428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additive="base">
                                        <p:cTn id="13"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additive="base">
                                        <p:cTn id="19"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4000"/>
              <a:t>Problems for the </a:t>
            </a:r>
            <a:br>
              <a:rPr lang="en-US" altLang="en-US" sz="4000"/>
            </a:br>
            <a:r>
              <a:rPr lang="en-US" altLang="en-US" sz="4000"/>
              <a:t>Naturalistic Development of Life</a:t>
            </a:r>
          </a:p>
        </p:txBody>
      </p:sp>
      <p:sp>
        <p:nvSpPr>
          <p:cNvPr id="21507" name="Rectangle 3"/>
          <p:cNvSpPr>
            <a:spLocks noGrp="1" noChangeArrowheads="1"/>
          </p:cNvSpPr>
          <p:nvPr>
            <p:ph type="body" idx="1"/>
          </p:nvPr>
        </p:nvSpPr>
        <p:spPr/>
        <p:txBody>
          <a:bodyPr/>
          <a:lstStyle/>
          <a:p>
            <a:pPr>
              <a:lnSpc>
                <a:spcPct val="90000"/>
              </a:lnSpc>
            </a:pPr>
            <a:r>
              <a:rPr lang="en-US" altLang="en-US"/>
              <a:t>The complexity involved is too great:</a:t>
            </a:r>
          </a:p>
          <a:p>
            <a:pPr lvl="1">
              <a:lnSpc>
                <a:spcPct val="90000"/>
              </a:lnSpc>
            </a:pPr>
            <a:r>
              <a:rPr lang="en-US" altLang="en-US"/>
              <a:t>A human has several trillion coordinated cells of great diversity.</a:t>
            </a:r>
          </a:p>
          <a:p>
            <a:pPr>
              <a:lnSpc>
                <a:spcPct val="90000"/>
              </a:lnSpc>
            </a:pPr>
            <a:r>
              <a:rPr lang="en-US" altLang="en-US"/>
              <a:t>Lack of transitions in the fossil record.</a:t>
            </a:r>
          </a:p>
          <a:p>
            <a:pPr lvl="1">
              <a:lnSpc>
                <a:spcPct val="90000"/>
              </a:lnSpc>
            </a:pPr>
            <a:r>
              <a:rPr lang="en-US" altLang="en-US"/>
              <a:t>There are systematic gaps between all the upper levels of the biological classification system.</a:t>
            </a:r>
          </a:p>
          <a:p>
            <a:pPr lvl="1">
              <a:lnSpc>
                <a:spcPct val="90000"/>
              </a:lnSpc>
            </a:pPr>
            <a:r>
              <a:rPr lang="en-US" altLang="en-US"/>
              <a:t>Evolutionary theory has had to move to small populations evolving rapidly to fit fossil record, but this does not explain large changes.</a:t>
            </a:r>
          </a:p>
        </p:txBody>
      </p:sp>
    </p:spTree>
    <p:custDataLst>
      <p:tags r:id="rId1"/>
    </p:custDataLst>
  </p:cSld>
  <p:clrMapOvr>
    <a:masterClrMapping/>
  </p:clrMapOvr>
  <p:transition advTm="11584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anim calcmode="lin" valueType="num">
                                      <p:cBhvr additive="base">
                                        <p:cTn id="13"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507">
                                            <p:txEl>
                                              <p:pRg st="2" end="2"/>
                                            </p:txEl>
                                          </p:spTgt>
                                        </p:tgtEl>
                                        <p:attrNameLst>
                                          <p:attrName>style.visibility</p:attrName>
                                        </p:attrNameLst>
                                      </p:cBhvr>
                                      <p:to>
                                        <p:strVal val="visible"/>
                                      </p:to>
                                    </p:set>
                                    <p:anim calcmode="lin" valueType="num">
                                      <p:cBhvr additive="base">
                                        <p:cTn id="19"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507">
                                            <p:txEl>
                                              <p:pRg st="3" end="3"/>
                                            </p:txEl>
                                          </p:spTgt>
                                        </p:tgtEl>
                                        <p:attrNameLst>
                                          <p:attrName>style.visibility</p:attrName>
                                        </p:attrNameLst>
                                      </p:cBhvr>
                                      <p:to>
                                        <p:strVal val="visible"/>
                                      </p:to>
                                    </p:set>
                                    <p:anim calcmode="lin" valueType="num">
                                      <p:cBhvr additive="base">
                                        <p:cTn id="25" dur="500" fill="hold"/>
                                        <p:tgtEl>
                                          <p:spTgt spid="2150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5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507">
                                            <p:txEl>
                                              <p:pRg st="4" end="4"/>
                                            </p:txEl>
                                          </p:spTgt>
                                        </p:tgtEl>
                                        <p:attrNameLst>
                                          <p:attrName>style.visibility</p:attrName>
                                        </p:attrNameLst>
                                      </p:cBhvr>
                                      <p:to>
                                        <p:strVal val="visible"/>
                                      </p:to>
                                    </p:set>
                                    <p:anim calcmode="lin" valueType="num">
                                      <p:cBhvr additive="base">
                                        <p:cTn id="31" dur="500" fill="hold"/>
                                        <p:tgtEl>
                                          <p:spTgt spid="2150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50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sz="4000"/>
              <a:t>Problems for the </a:t>
            </a:r>
            <a:br>
              <a:rPr lang="en-US" altLang="en-US" sz="4000"/>
            </a:br>
            <a:r>
              <a:rPr lang="en-US" altLang="en-US" sz="4000"/>
              <a:t>Naturalistic Development of Life</a:t>
            </a:r>
          </a:p>
        </p:txBody>
      </p:sp>
      <p:sp>
        <p:nvSpPr>
          <p:cNvPr id="22531" name="Rectangle 3"/>
          <p:cNvSpPr>
            <a:spLocks noGrp="1" noChangeArrowheads="1"/>
          </p:cNvSpPr>
          <p:nvPr>
            <p:ph type="body" idx="1"/>
          </p:nvPr>
        </p:nvSpPr>
        <p:spPr/>
        <p:txBody>
          <a:bodyPr/>
          <a:lstStyle/>
          <a:p>
            <a:r>
              <a:rPr lang="en-US" altLang="en-US"/>
              <a:t>Lack of a demonstrable mechanism.</a:t>
            </a:r>
          </a:p>
          <a:p>
            <a:pPr lvl="1"/>
            <a:r>
              <a:rPr lang="en-US" altLang="en-US"/>
              <a:t>Mutation and natural selection works for micro-evolution, where nothing really new arises.</a:t>
            </a:r>
          </a:p>
          <a:p>
            <a:pPr lvl="1"/>
            <a:r>
              <a:rPr lang="en-US" altLang="en-US"/>
              <a:t>But not even computer simulations will produce significant innovation &amp; organization.</a:t>
            </a:r>
          </a:p>
          <a:p>
            <a:pPr lvl="1"/>
            <a:r>
              <a:rPr lang="en-US" altLang="en-US"/>
              <a:t>Currently, the search is on for some other mechanisms.</a:t>
            </a:r>
          </a:p>
        </p:txBody>
      </p:sp>
    </p:spTree>
    <p:custDataLst>
      <p:tags r:id="rId1"/>
    </p:custDataLst>
  </p:cSld>
  <p:clrMapOvr>
    <a:masterClrMapping/>
  </p:clrMapOvr>
  <p:transition advTm="4943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531">
                                            <p:txEl>
                                              <p:pRg st="2" end="2"/>
                                            </p:txEl>
                                          </p:spTgt>
                                        </p:tgtEl>
                                        <p:attrNameLst>
                                          <p:attrName>style.visibility</p:attrName>
                                        </p:attrNameLst>
                                      </p:cBhvr>
                                      <p:to>
                                        <p:strVal val="visible"/>
                                      </p:to>
                                    </p:set>
                                    <p:anim calcmode="lin" valueType="num">
                                      <p:cBhvr additive="base">
                                        <p:cTn id="19" dur="5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531">
                                            <p:txEl>
                                              <p:pRg st="3" end="3"/>
                                            </p:txEl>
                                          </p:spTgt>
                                        </p:tgtEl>
                                        <p:attrNameLst>
                                          <p:attrName>style.visibility</p:attrName>
                                        </p:attrNameLst>
                                      </p:cBhvr>
                                      <p:to>
                                        <p:strVal val="visible"/>
                                      </p:to>
                                    </p:set>
                                    <p:anim calcmode="lin" valueType="num">
                                      <p:cBhvr additive="base">
                                        <p:cTn id="25" dur="5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5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sz="4000"/>
              <a:t>Problems for the </a:t>
            </a:r>
            <a:br>
              <a:rPr lang="en-US" altLang="en-US" sz="4000"/>
            </a:br>
            <a:r>
              <a:rPr lang="en-US" altLang="en-US" sz="4000"/>
              <a:t>Naturalistic Origin of Mankind</a:t>
            </a:r>
          </a:p>
        </p:txBody>
      </p:sp>
      <p:sp>
        <p:nvSpPr>
          <p:cNvPr id="23555" name="Rectangle 3"/>
          <p:cNvSpPr>
            <a:spLocks noGrp="1" noChangeArrowheads="1"/>
          </p:cNvSpPr>
          <p:nvPr>
            <p:ph type="body" idx="1"/>
          </p:nvPr>
        </p:nvSpPr>
        <p:spPr/>
        <p:txBody>
          <a:bodyPr/>
          <a:lstStyle/>
          <a:p>
            <a:pPr>
              <a:lnSpc>
                <a:spcPct val="90000"/>
              </a:lnSpc>
            </a:pPr>
            <a:r>
              <a:rPr lang="en-US" altLang="en-US"/>
              <a:t>The same problems of mechanism are seen here as in macro-evolution in general.</a:t>
            </a:r>
          </a:p>
          <a:p>
            <a:pPr>
              <a:lnSpc>
                <a:spcPct val="90000"/>
              </a:lnSpc>
            </a:pPr>
            <a:r>
              <a:rPr lang="en-US" altLang="en-US"/>
              <a:t>There are huge mental &amp; spiritual chasms between humans &amp; apes</a:t>
            </a:r>
          </a:p>
          <a:p>
            <a:pPr lvl="1">
              <a:lnSpc>
                <a:spcPct val="90000"/>
              </a:lnSpc>
            </a:pPr>
            <a:r>
              <a:rPr lang="en-US" altLang="en-US"/>
              <a:t>In spite of many attempts to teach apes human languages, little has been accomplished.</a:t>
            </a:r>
          </a:p>
          <a:p>
            <a:pPr lvl="1">
              <a:lnSpc>
                <a:spcPct val="90000"/>
              </a:lnSpc>
            </a:pPr>
            <a:r>
              <a:rPr lang="en-US" altLang="en-US"/>
              <a:t>There is no evidence of spiritual interest in apes or any other known animals.</a:t>
            </a:r>
          </a:p>
        </p:txBody>
      </p:sp>
    </p:spTree>
    <p:custDataLst>
      <p:tags r:id="rId1"/>
    </p:custDataLst>
  </p:cSld>
  <p:clrMapOvr>
    <a:masterClrMapping/>
  </p:clrMapOvr>
  <p:transition advTm="3604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 calcmode="lin" valueType="num">
                                      <p:cBhvr additive="base">
                                        <p:cTn id="13"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 calcmode="lin" valueType="num">
                                      <p:cBhvr additive="base">
                                        <p:cTn id="19" dur="5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555">
                                            <p:txEl>
                                              <p:pRg st="3" end="3"/>
                                            </p:txEl>
                                          </p:spTgt>
                                        </p:tgtEl>
                                        <p:attrNameLst>
                                          <p:attrName>style.visibility</p:attrName>
                                        </p:attrNameLst>
                                      </p:cBhvr>
                                      <p:to>
                                        <p:strVal val="visible"/>
                                      </p:to>
                                    </p:set>
                                    <p:anim calcmode="lin" valueType="num">
                                      <p:cBhvr additive="base">
                                        <p:cTn id="25" dur="5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55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sz="4000"/>
              <a:t>Problems for the </a:t>
            </a:r>
            <a:br>
              <a:rPr lang="en-US" altLang="en-US" sz="4000"/>
            </a:br>
            <a:r>
              <a:rPr lang="en-US" altLang="en-US" sz="4000"/>
              <a:t>Naturalistic Origin of Mankind</a:t>
            </a:r>
          </a:p>
        </p:txBody>
      </p:sp>
      <p:sp>
        <p:nvSpPr>
          <p:cNvPr id="24579" name="Rectangle 3"/>
          <p:cNvSpPr>
            <a:spLocks noGrp="1" noChangeArrowheads="1"/>
          </p:cNvSpPr>
          <p:nvPr>
            <p:ph type="body" idx="1"/>
          </p:nvPr>
        </p:nvSpPr>
        <p:spPr/>
        <p:txBody>
          <a:bodyPr/>
          <a:lstStyle/>
          <a:p>
            <a:r>
              <a:rPr lang="en-US" altLang="en-US"/>
              <a:t>The Genesis Account doesn</a:t>
            </a:r>
            <a:r>
              <a:rPr lang="en-US" altLang="en-US">
                <a:cs typeface="Arial" charset="0"/>
              </a:rPr>
              <a:t>'</a:t>
            </a:r>
            <a:r>
              <a:rPr lang="en-US" altLang="en-US"/>
              <a:t>t fit well.</a:t>
            </a:r>
          </a:p>
          <a:p>
            <a:pPr lvl="1"/>
            <a:r>
              <a:rPr lang="en-US" altLang="en-US"/>
              <a:t>Genesis 2 points to man becoming a living being when God breathes life into him, not switching from ape to human when God breathes a soul into him.</a:t>
            </a:r>
          </a:p>
          <a:p>
            <a:pPr lvl="1"/>
            <a:r>
              <a:rPr lang="en-US" altLang="en-US"/>
              <a:t>The creation of Eve doesn’t fit the usual evolutionary scheme.</a:t>
            </a:r>
          </a:p>
          <a:p>
            <a:r>
              <a:rPr lang="en-US" altLang="en-US"/>
              <a:t>The existence &amp; nature of mankind points beyond to a Maker.</a:t>
            </a:r>
          </a:p>
        </p:txBody>
      </p:sp>
    </p:spTree>
    <p:custDataLst>
      <p:tags r:id="rId1"/>
    </p:custDataLst>
  </p:cSld>
  <p:clrMapOvr>
    <a:masterClrMapping/>
  </p:clrMapOvr>
  <p:transition advTm="712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579">
                                            <p:txEl>
                                              <p:pRg st="3" end="3"/>
                                            </p:txEl>
                                          </p:spTgt>
                                        </p:tgtEl>
                                        <p:attrNameLst>
                                          <p:attrName>style.visibility</p:attrName>
                                        </p:attrNameLst>
                                      </p:cBhvr>
                                      <p:to>
                                        <p:strVal val="visible"/>
                                      </p:to>
                                    </p:set>
                                    <p:anim calcmode="lin" valueType="num">
                                      <p:cBhvr additive="base">
                                        <p:cTn id="25" dur="5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allseeeye"/>
          <p:cNvPicPr>
            <a:picLocks noChangeAspect="1" noChangeArrowheads="1"/>
          </p:cNvPicPr>
          <p:nvPr/>
        </p:nvPicPr>
        <p:blipFill>
          <a:blip r:embed="rId3">
            <a:lum bright="60000" contrast="-60000"/>
            <a:extLst>
              <a:ext uri="{28A0092B-C50C-407E-A947-70E740481C1C}">
                <a14:useLocalDpi xmlns:a14="http://schemas.microsoft.com/office/drawing/2010/main" val="0"/>
              </a:ext>
            </a:extLst>
          </a:blip>
          <a:srcRect/>
          <a:stretch>
            <a:fillRect/>
          </a:stretch>
        </p:blipFill>
        <p:spPr bwMode="auto">
          <a:xfrm>
            <a:off x="1792288" y="609600"/>
            <a:ext cx="5484812" cy="5562600"/>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ctrTitle"/>
          </p:nvPr>
        </p:nvSpPr>
        <p:spPr/>
        <p:txBody>
          <a:bodyPr/>
          <a:lstStyle/>
          <a:p>
            <a:r>
              <a:rPr lang="en-US" altLang="en-US" sz="6600"/>
              <a:t>God in Action:</a:t>
            </a:r>
          </a:p>
        </p:txBody>
      </p:sp>
      <p:sp>
        <p:nvSpPr>
          <p:cNvPr id="6147" name="Rectangle 3"/>
          <p:cNvSpPr>
            <a:spLocks noGrp="1" noChangeArrowheads="1"/>
          </p:cNvSpPr>
          <p:nvPr>
            <p:ph type="subTitle" idx="1"/>
          </p:nvPr>
        </p:nvSpPr>
        <p:spPr/>
        <p:txBody>
          <a:bodyPr/>
          <a:lstStyle/>
          <a:p>
            <a:r>
              <a:rPr lang="en-US" altLang="en-US" sz="4800"/>
              <a:t>Providence</a:t>
            </a:r>
          </a:p>
        </p:txBody>
      </p:sp>
    </p:spTree>
    <p:custDataLst>
      <p:tags r:id="rId1"/>
    </p:custDataLst>
  </p:cSld>
  <p:clrMapOvr>
    <a:masterClrMapping/>
  </p:clrMapOvr>
  <p:transition advTm="230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6147">
                                            <p:txEl>
                                              <p:pRg st="0" end="0"/>
                                            </p:txEl>
                                          </p:spTgt>
                                        </p:tgtEl>
                                        <p:attrNameLst>
                                          <p:attrName>style.visibility</p:attrName>
                                        </p:attrNameLst>
                                      </p:cBhvr>
                                      <p:to>
                                        <p:strVal val="visible"/>
                                      </p:to>
                                    </p:set>
                                    <p:animEffect transition="in" filter="checkerboard(across)">
                                      <p:cBhvr>
                                        <p:cTn id="13" dur="500"/>
                                        <p:tgtEl>
                                          <p:spTgt spid="61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a:t>God in Action</a:t>
            </a:r>
          </a:p>
        </p:txBody>
      </p:sp>
      <p:sp>
        <p:nvSpPr>
          <p:cNvPr id="3075" name="Rectangle 3"/>
          <p:cNvSpPr>
            <a:spLocks noGrp="1" noChangeArrowheads="1"/>
          </p:cNvSpPr>
          <p:nvPr>
            <p:ph type="body" idx="1"/>
          </p:nvPr>
        </p:nvSpPr>
        <p:spPr/>
        <p:txBody>
          <a:bodyPr/>
          <a:lstStyle/>
          <a:p>
            <a:pPr>
              <a:lnSpc>
                <a:spcPct val="90000"/>
              </a:lnSpc>
            </a:pPr>
            <a:r>
              <a:rPr lang="en-US" altLang="en-US"/>
              <a:t>Creation</a:t>
            </a:r>
          </a:p>
          <a:p>
            <a:pPr lvl="1">
              <a:lnSpc>
                <a:spcPct val="90000"/>
              </a:lnSpc>
            </a:pPr>
            <a:r>
              <a:rPr lang="en-US" altLang="en-US"/>
              <a:t>Evidence of God in Creation</a:t>
            </a:r>
          </a:p>
          <a:p>
            <a:pPr lvl="1">
              <a:lnSpc>
                <a:spcPct val="90000"/>
              </a:lnSpc>
            </a:pPr>
            <a:r>
              <a:rPr lang="en-US" altLang="en-US"/>
              <a:t>Creation and Evolution</a:t>
            </a:r>
          </a:p>
          <a:p>
            <a:pPr>
              <a:lnSpc>
                <a:spcPct val="90000"/>
              </a:lnSpc>
            </a:pPr>
            <a:r>
              <a:rPr lang="en-US" altLang="en-US"/>
              <a:t>Providence</a:t>
            </a:r>
          </a:p>
          <a:p>
            <a:pPr lvl="1">
              <a:lnSpc>
                <a:spcPct val="90000"/>
              </a:lnSpc>
            </a:pPr>
            <a:r>
              <a:rPr lang="en-US" altLang="en-US"/>
              <a:t>History as God’s Story</a:t>
            </a:r>
          </a:p>
          <a:p>
            <a:pPr lvl="1">
              <a:lnSpc>
                <a:spcPct val="90000"/>
              </a:lnSpc>
            </a:pPr>
            <a:r>
              <a:rPr lang="en-US" altLang="en-US"/>
              <a:t>Guidance and Prayer</a:t>
            </a:r>
          </a:p>
          <a:p>
            <a:pPr>
              <a:lnSpc>
                <a:spcPct val="90000"/>
              </a:lnSpc>
            </a:pPr>
            <a:r>
              <a:rPr lang="en-US" altLang="en-US"/>
              <a:t>Revelation</a:t>
            </a:r>
          </a:p>
          <a:p>
            <a:pPr lvl="1">
              <a:lnSpc>
                <a:spcPct val="90000"/>
              </a:lnSpc>
            </a:pPr>
            <a:r>
              <a:rPr lang="en-US" altLang="en-US"/>
              <a:t>General and Special Revelation</a:t>
            </a:r>
          </a:p>
          <a:p>
            <a:pPr lvl="1">
              <a:lnSpc>
                <a:spcPct val="90000"/>
              </a:lnSpc>
            </a:pPr>
            <a:r>
              <a:rPr lang="en-US" altLang="en-US"/>
              <a:t>Revelation: Then and Now</a:t>
            </a:r>
          </a:p>
        </p:txBody>
      </p:sp>
    </p:spTree>
    <p:custDataLst>
      <p:tags r:id="rId1"/>
    </p:custDataLst>
  </p:cSld>
  <p:clrMapOvr>
    <a:masterClrMapping/>
  </p:clrMapOvr>
  <p:transition advTm="4318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3" end="3"/>
                                            </p:txEl>
                                          </p:spTgt>
                                        </p:tgtEl>
                                        <p:attrNameLst>
                                          <p:attrName>style.visibility</p:attrName>
                                        </p:attrNameLst>
                                      </p:cBhvr>
                                      <p:to>
                                        <p:strVal val="visible"/>
                                      </p:to>
                                    </p:set>
                                    <p:anim calcmode="lin" valueType="num">
                                      <p:cBhvr additive="base">
                                        <p:cTn id="25"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4" end="4"/>
                                            </p:txEl>
                                          </p:spTgt>
                                        </p:tgtEl>
                                        <p:attrNameLst>
                                          <p:attrName>style.visibility</p:attrName>
                                        </p:attrNameLst>
                                      </p:cBhvr>
                                      <p:to>
                                        <p:strVal val="visible"/>
                                      </p:to>
                                    </p:set>
                                    <p:anim calcmode="lin" valueType="num">
                                      <p:cBhvr additive="base">
                                        <p:cTn id="31"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5">
                                            <p:txEl>
                                              <p:pRg st="5" end="5"/>
                                            </p:txEl>
                                          </p:spTgt>
                                        </p:tgtEl>
                                        <p:attrNameLst>
                                          <p:attrName>style.visibility</p:attrName>
                                        </p:attrNameLst>
                                      </p:cBhvr>
                                      <p:to>
                                        <p:strVal val="visible"/>
                                      </p:to>
                                    </p:set>
                                    <p:anim calcmode="lin" valueType="num">
                                      <p:cBhvr additive="base">
                                        <p:cTn id="37" dur="500" fill="hold"/>
                                        <p:tgtEl>
                                          <p:spTgt spid="307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75">
                                            <p:txEl>
                                              <p:pRg st="6" end="6"/>
                                            </p:txEl>
                                          </p:spTgt>
                                        </p:tgtEl>
                                        <p:attrNameLst>
                                          <p:attrName>style.visibility</p:attrName>
                                        </p:attrNameLst>
                                      </p:cBhvr>
                                      <p:to>
                                        <p:strVal val="visible"/>
                                      </p:to>
                                    </p:set>
                                    <p:anim calcmode="lin" valueType="num">
                                      <p:cBhvr additive="base">
                                        <p:cTn id="43" dur="500" fill="hold"/>
                                        <p:tgtEl>
                                          <p:spTgt spid="307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0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075">
                                            <p:txEl>
                                              <p:pRg st="7" end="7"/>
                                            </p:txEl>
                                          </p:spTgt>
                                        </p:tgtEl>
                                        <p:attrNameLst>
                                          <p:attrName>style.visibility</p:attrName>
                                        </p:attrNameLst>
                                      </p:cBhvr>
                                      <p:to>
                                        <p:strVal val="visible"/>
                                      </p:to>
                                    </p:set>
                                    <p:anim calcmode="lin" valueType="num">
                                      <p:cBhvr additive="base">
                                        <p:cTn id="49" dur="500" fill="hold"/>
                                        <p:tgtEl>
                                          <p:spTgt spid="307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0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075">
                                            <p:txEl>
                                              <p:pRg st="8" end="8"/>
                                            </p:txEl>
                                          </p:spTgt>
                                        </p:tgtEl>
                                        <p:attrNameLst>
                                          <p:attrName>style.visibility</p:attrName>
                                        </p:attrNameLst>
                                      </p:cBhvr>
                                      <p:to>
                                        <p:strVal val="visible"/>
                                      </p:to>
                                    </p:set>
                                    <p:anim calcmode="lin" valueType="num">
                                      <p:cBhvr additive="base">
                                        <p:cTn id="55" dur="500" fill="hold"/>
                                        <p:tgtEl>
                                          <p:spTgt spid="307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07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AlexGt2"/>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7650" y="119063"/>
            <a:ext cx="8648700" cy="6619875"/>
          </a:xfrm>
          <a:prstGeom prst="rect">
            <a:avLst/>
          </a:prstGeom>
          <a:noFill/>
          <a:extLst>
            <a:ext uri="{909E8E84-426E-40DD-AFC4-6F175D3DCCD1}">
              <a14:hiddenFill xmlns:a14="http://schemas.microsoft.com/office/drawing/2010/main">
                <a:solidFill>
                  <a:srgbClr val="FFFFFF"/>
                </a:solidFill>
              </a14:hiddenFill>
            </a:ext>
          </a:extLst>
        </p:spPr>
      </p:pic>
      <p:sp>
        <p:nvSpPr>
          <p:cNvPr id="25604" name="Rectangle 4"/>
          <p:cNvSpPr>
            <a:spLocks noGrp="1" noChangeArrowheads="1"/>
          </p:cNvSpPr>
          <p:nvPr>
            <p:ph type="ctrTitle"/>
          </p:nvPr>
        </p:nvSpPr>
        <p:spPr/>
        <p:txBody>
          <a:bodyPr/>
          <a:lstStyle/>
          <a:p>
            <a:r>
              <a:rPr lang="en-US" altLang="en-US"/>
              <a:t>History as God</a:t>
            </a:r>
            <a:r>
              <a:rPr lang="en-US" altLang="en-US">
                <a:cs typeface="Arial" charset="0"/>
              </a:rPr>
              <a:t>'</a:t>
            </a:r>
            <a:r>
              <a:rPr lang="en-US" altLang="en-US"/>
              <a:t>s Story</a:t>
            </a:r>
          </a:p>
        </p:txBody>
      </p:sp>
      <p:sp>
        <p:nvSpPr>
          <p:cNvPr id="25605"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574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p:cTn id="7" dur="500" fill="hold"/>
                                        <p:tgtEl>
                                          <p:spTgt spid="25604"/>
                                        </p:tgtEl>
                                        <p:attrNameLst>
                                          <p:attrName>ppt_w</p:attrName>
                                        </p:attrNameLst>
                                      </p:cBhvr>
                                      <p:tavLst>
                                        <p:tav tm="0">
                                          <p:val>
                                            <p:fltVal val="0"/>
                                          </p:val>
                                        </p:tav>
                                        <p:tav tm="100000">
                                          <p:val>
                                            <p:strVal val="#ppt_w"/>
                                          </p:val>
                                        </p:tav>
                                      </p:tavLst>
                                    </p:anim>
                                    <p:anim calcmode="lin" valueType="num">
                                      <p:cBhvr>
                                        <p:cTn id="8" dur="500" fill="hold"/>
                                        <p:tgtEl>
                                          <p:spTgt spid="256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a:t>Is History Meaningless?</a:t>
            </a:r>
          </a:p>
        </p:txBody>
      </p:sp>
      <p:sp>
        <p:nvSpPr>
          <p:cNvPr id="27651" name="Rectangle 3"/>
          <p:cNvSpPr>
            <a:spLocks noGrp="1" noChangeArrowheads="1"/>
          </p:cNvSpPr>
          <p:nvPr>
            <p:ph type="body" idx="1"/>
          </p:nvPr>
        </p:nvSpPr>
        <p:spPr/>
        <p:txBody>
          <a:bodyPr/>
          <a:lstStyle/>
          <a:p>
            <a:pPr>
              <a:lnSpc>
                <a:spcPct val="90000"/>
              </a:lnSpc>
            </a:pPr>
            <a:r>
              <a:rPr lang="en-US" altLang="en-US">
                <a:cs typeface="Arial" charset="0"/>
              </a:rPr>
              <a:t>"</a:t>
            </a:r>
            <a:r>
              <a:rPr lang="en-US" altLang="en-US"/>
              <a:t>Life</a:t>
            </a:r>
            <a:r>
              <a:rPr lang="en-US" altLang="en-US">
                <a:cs typeface="Arial" charset="0"/>
              </a:rPr>
              <a:t>'</a:t>
            </a:r>
            <a:r>
              <a:rPr lang="en-US" altLang="en-US"/>
              <a:t>s but a walking shadow, a poor player that struts and frets his hour upon the stage, and then is heard no more:  it is a tale told by an idiot, full of sound and fury, signifying nothing</a:t>
            </a:r>
            <a:r>
              <a:rPr lang="en-US" altLang="en-US">
                <a:cs typeface="Arial" charset="0"/>
              </a:rPr>
              <a:t>"</a:t>
            </a:r>
            <a:r>
              <a:rPr lang="en-US" altLang="en-US"/>
              <a:t> – the title character in Shakespeare</a:t>
            </a:r>
            <a:r>
              <a:rPr lang="en-US" altLang="en-US">
                <a:cs typeface="Arial" charset="0"/>
              </a:rPr>
              <a:t>'</a:t>
            </a:r>
            <a:r>
              <a:rPr lang="en-US" altLang="en-US"/>
              <a:t>s </a:t>
            </a:r>
            <a:r>
              <a:rPr lang="en-US" altLang="en-US" i="1"/>
              <a:t>MacBeth</a:t>
            </a:r>
            <a:r>
              <a:rPr lang="en-US" altLang="en-US"/>
              <a:t> 5.5.17.</a:t>
            </a:r>
          </a:p>
          <a:p>
            <a:pPr>
              <a:lnSpc>
                <a:spcPct val="90000"/>
              </a:lnSpc>
            </a:pPr>
            <a:r>
              <a:rPr lang="en-US" altLang="en-US"/>
              <a:t>The Bible has a different take on this matter, and it claims to be from the One who knows.</a:t>
            </a:r>
          </a:p>
        </p:txBody>
      </p:sp>
    </p:spTree>
    <p:custDataLst>
      <p:tags r:id="rId1"/>
    </p:custDataLst>
  </p:cSld>
  <p:clrMapOvr>
    <a:masterClrMapping/>
  </p:clrMapOvr>
  <p:transition advTm="303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checkerboard(across)">
                                      <p:cBhvr>
                                        <p:cTn id="7" dur="500"/>
                                        <p:tgtEl>
                                          <p:spTgt spid="27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checkerboard(across)">
                                      <p:cBhvr>
                                        <p:cTn id="12" dur="500"/>
                                        <p:tgtEl>
                                          <p:spTgt spid="276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a:t>Biblical Testimony</a:t>
            </a:r>
          </a:p>
        </p:txBody>
      </p:sp>
      <p:sp>
        <p:nvSpPr>
          <p:cNvPr id="28675" name="Rectangle 3"/>
          <p:cNvSpPr>
            <a:spLocks noGrp="1" noChangeArrowheads="1"/>
          </p:cNvSpPr>
          <p:nvPr>
            <p:ph type="body" idx="1"/>
          </p:nvPr>
        </p:nvSpPr>
        <p:spPr/>
        <p:txBody>
          <a:bodyPr/>
          <a:lstStyle/>
          <a:p>
            <a:pPr>
              <a:lnSpc>
                <a:spcPct val="90000"/>
              </a:lnSpc>
            </a:pPr>
            <a:r>
              <a:rPr lang="en-US" altLang="en-US"/>
              <a:t>Acts 17 – God &amp; the Nations</a:t>
            </a:r>
          </a:p>
          <a:p>
            <a:pPr lvl="1">
              <a:lnSpc>
                <a:spcPct val="90000"/>
              </a:lnSpc>
            </a:pPr>
            <a:r>
              <a:rPr lang="en-US" altLang="en-US"/>
              <a:t>From one man God made every nation.</a:t>
            </a:r>
          </a:p>
          <a:p>
            <a:pPr lvl="1">
              <a:lnSpc>
                <a:spcPct val="90000"/>
              </a:lnSpc>
            </a:pPr>
            <a:r>
              <a:rPr lang="en-US" altLang="en-US"/>
              <a:t>God determined the times &amp; places they would live.</a:t>
            </a:r>
          </a:p>
          <a:p>
            <a:pPr lvl="1">
              <a:lnSpc>
                <a:spcPct val="90000"/>
              </a:lnSpc>
            </a:pPr>
            <a:r>
              <a:rPr lang="en-US" altLang="en-US"/>
              <a:t>God did this so men might seek him.</a:t>
            </a:r>
          </a:p>
          <a:p>
            <a:pPr lvl="1">
              <a:lnSpc>
                <a:spcPct val="90000"/>
              </a:lnSpc>
            </a:pPr>
            <a:r>
              <a:rPr lang="en-US" altLang="en-US"/>
              <a:t>He formerly overlooked idolatry, but now he commands everyone to return to him.</a:t>
            </a:r>
          </a:p>
          <a:p>
            <a:pPr lvl="1">
              <a:lnSpc>
                <a:spcPct val="90000"/>
              </a:lnSpc>
            </a:pPr>
            <a:r>
              <a:rPr lang="en-US" altLang="en-US"/>
              <a:t>He has set a day to judge all mankind.</a:t>
            </a:r>
          </a:p>
          <a:p>
            <a:pPr lvl="1">
              <a:lnSpc>
                <a:spcPct val="90000"/>
              </a:lnSpc>
            </a:pPr>
            <a:r>
              <a:rPr lang="en-US" altLang="en-US"/>
              <a:t>His designated judge has been marked out by resurrection from the dead.</a:t>
            </a:r>
          </a:p>
        </p:txBody>
      </p:sp>
    </p:spTree>
    <p:custDataLst>
      <p:tags r:id="rId1"/>
    </p:custDataLst>
  </p:cSld>
  <p:clrMapOvr>
    <a:masterClrMapping/>
  </p:clrMapOvr>
  <p:transition advTm="5068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additive="base">
                                        <p:cTn id="13"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anim calcmode="lin" valueType="num">
                                      <p:cBhvr additive="base">
                                        <p:cTn id="19" dur="5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675">
                                            <p:txEl>
                                              <p:pRg st="3" end="3"/>
                                            </p:txEl>
                                          </p:spTgt>
                                        </p:tgtEl>
                                        <p:attrNameLst>
                                          <p:attrName>style.visibility</p:attrName>
                                        </p:attrNameLst>
                                      </p:cBhvr>
                                      <p:to>
                                        <p:strVal val="visible"/>
                                      </p:to>
                                    </p:set>
                                    <p:anim calcmode="lin" valueType="num">
                                      <p:cBhvr additive="base">
                                        <p:cTn id="25" dur="500" fill="hold"/>
                                        <p:tgtEl>
                                          <p:spTgt spid="286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6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675">
                                            <p:txEl>
                                              <p:pRg st="4" end="4"/>
                                            </p:txEl>
                                          </p:spTgt>
                                        </p:tgtEl>
                                        <p:attrNameLst>
                                          <p:attrName>style.visibility</p:attrName>
                                        </p:attrNameLst>
                                      </p:cBhvr>
                                      <p:to>
                                        <p:strVal val="visible"/>
                                      </p:to>
                                    </p:set>
                                    <p:anim calcmode="lin" valueType="num">
                                      <p:cBhvr additive="base">
                                        <p:cTn id="31" dur="500" fill="hold"/>
                                        <p:tgtEl>
                                          <p:spTgt spid="286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86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675">
                                            <p:txEl>
                                              <p:pRg st="5" end="5"/>
                                            </p:txEl>
                                          </p:spTgt>
                                        </p:tgtEl>
                                        <p:attrNameLst>
                                          <p:attrName>style.visibility</p:attrName>
                                        </p:attrNameLst>
                                      </p:cBhvr>
                                      <p:to>
                                        <p:strVal val="visible"/>
                                      </p:to>
                                    </p:set>
                                    <p:anim calcmode="lin" valueType="num">
                                      <p:cBhvr additive="base">
                                        <p:cTn id="37" dur="500" fill="hold"/>
                                        <p:tgtEl>
                                          <p:spTgt spid="2867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86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8675">
                                            <p:txEl>
                                              <p:pRg st="6" end="6"/>
                                            </p:txEl>
                                          </p:spTgt>
                                        </p:tgtEl>
                                        <p:attrNameLst>
                                          <p:attrName>style.visibility</p:attrName>
                                        </p:attrNameLst>
                                      </p:cBhvr>
                                      <p:to>
                                        <p:strVal val="visible"/>
                                      </p:to>
                                    </p:set>
                                    <p:anim calcmode="lin" valueType="num">
                                      <p:cBhvr additive="base">
                                        <p:cTn id="43" dur="500" fill="hold"/>
                                        <p:tgtEl>
                                          <p:spTgt spid="2867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86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a:t>Biblical Testimony</a:t>
            </a:r>
          </a:p>
        </p:txBody>
      </p:sp>
      <p:sp>
        <p:nvSpPr>
          <p:cNvPr id="29699" name="Rectangle 3"/>
          <p:cNvSpPr>
            <a:spLocks noGrp="1" noChangeArrowheads="1"/>
          </p:cNvSpPr>
          <p:nvPr>
            <p:ph type="body" idx="1"/>
          </p:nvPr>
        </p:nvSpPr>
        <p:spPr/>
        <p:txBody>
          <a:bodyPr/>
          <a:lstStyle/>
          <a:p>
            <a:r>
              <a:rPr lang="en-US" altLang="en-US"/>
              <a:t>Acts 13 – God &amp; Israel</a:t>
            </a:r>
          </a:p>
          <a:p>
            <a:pPr lvl="1"/>
            <a:r>
              <a:rPr lang="en-US" altLang="en-US"/>
              <a:t>God chose Israel</a:t>
            </a:r>
            <a:r>
              <a:rPr lang="en-US" altLang="en-US">
                <a:cs typeface="Arial" charset="0"/>
              </a:rPr>
              <a:t>'</a:t>
            </a:r>
            <a:r>
              <a:rPr lang="en-US" altLang="en-US"/>
              <a:t>s ancestors, made them a nation during their captivity in Egypt.</a:t>
            </a:r>
          </a:p>
          <a:p>
            <a:pPr lvl="1"/>
            <a:r>
              <a:rPr lang="en-US" altLang="en-US"/>
              <a:t>He led them from Egypt with great power, put up with them in the desert.</a:t>
            </a:r>
          </a:p>
          <a:p>
            <a:pPr lvl="1"/>
            <a:r>
              <a:rPr lang="en-US" altLang="en-US"/>
              <a:t>He gave them Canaan by dispossessing its former inhabitants.</a:t>
            </a:r>
          </a:p>
          <a:p>
            <a:pPr lvl="1"/>
            <a:r>
              <a:rPr lang="en-US" altLang="en-US"/>
              <a:t>He provided judges, then kings, then his own choice David.</a:t>
            </a:r>
          </a:p>
        </p:txBody>
      </p:sp>
    </p:spTree>
    <p:custDataLst>
      <p:tags r:id="rId1"/>
    </p:custDataLst>
  </p:cSld>
  <p:clrMapOvr>
    <a:masterClrMapping/>
  </p:clrMapOvr>
  <p:transition advTm="3629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699">
                                            <p:txEl>
                                              <p:pRg st="1" end="1"/>
                                            </p:txEl>
                                          </p:spTgt>
                                        </p:tgtEl>
                                        <p:attrNameLst>
                                          <p:attrName>style.visibility</p:attrName>
                                        </p:attrNameLst>
                                      </p:cBhvr>
                                      <p:to>
                                        <p:strVal val="visible"/>
                                      </p:to>
                                    </p:set>
                                    <p:anim calcmode="lin" valueType="num">
                                      <p:cBhvr additive="base">
                                        <p:cTn id="13"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699">
                                            <p:txEl>
                                              <p:pRg st="2" end="2"/>
                                            </p:txEl>
                                          </p:spTgt>
                                        </p:tgtEl>
                                        <p:attrNameLst>
                                          <p:attrName>style.visibility</p:attrName>
                                        </p:attrNameLst>
                                      </p:cBhvr>
                                      <p:to>
                                        <p:strVal val="visible"/>
                                      </p:to>
                                    </p:set>
                                    <p:anim calcmode="lin" valueType="num">
                                      <p:cBhvr additive="base">
                                        <p:cTn id="19"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699">
                                            <p:txEl>
                                              <p:pRg st="3" end="3"/>
                                            </p:txEl>
                                          </p:spTgt>
                                        </p:tgtEl>
                                        <p:attrNameLst>
                                          <p:attrName>style.visibility</p:attrName>
                                        </p:attrNameLst>
                                      </p:cBhvr>
                                      <p:to>
                                        <p:strVal val="visible"/>
                                      </p:to>
                                    </p:set>
                                    <p:anim calcmode="lin" valueType="num">
                                      <p:cBhvr additive="base">
                                        <p:cTn id="25" dur="5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6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9699">
                                            <p:txEl>
                                              <p:pRg st="4" end="4"/>
                                            </p:txEl>
                                          </p:spTgt>
                                        </p:tgtEl>
                                        <p:attrNameLst>
                                          <p:attrName>style.visibility</p:attrName>
                                        </p:attrNameLst>
                                      </p:cBhvr>
                                      <p:to>
                                        <p:strVal val="visible"/>
                                      </p:to>
                                    </p:set>
                                    <p:anim calcmode="lin" valueType="num">
                                      <p:cBhvr additive="base">
                                        <p:cTn id="31" dur="500" fill="hold"/>
                                        <p:tgtEl>
                                          <p:spTgt spid="296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6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a:t>Biblical Testimony</a:t>
            </a:r>
          </a:p>
        </p:txBody>
      </p:sp>
      <p:sp>
        <p:nvSpPr>
          <p:cNvPr id="30723" name="Rectangle 3"/>
          <p:cNvSpPr>
            <a:spLocks noGrp="1" noChangeArrowheads="1"/>
          </p:cNvSpPr>
          <p:nvPr>
            <p:ph type="body" idx="1"/>
          </p:nvPr>
        </p:nvSpPr>
        <p:spPr>
          <a:xfrm>
            <a:off x="457200" y="1295400"/>
            <a:ext cx="8229600" cy="4953000"/>
          </a:xfrm>
        </p:spPr>
        <p:txBody>
          <a:bodyPr/>
          <a:lstStyle/>
          <a:p>
            <a:pPr>
              <a:lnSpc>
                <a:spcPct val="90000"/>
              </a:lnSpc>
            </a:pPr>
            <a:r>
              <a:rPr lang="en-US" altLang="en-US"/>
              <a:t>Acts 13 – God &amp; Israel, continued</a:t>
            </a:r>
          </a:p>
          <a:p>
            <a:pPr lvl="1">
              <a:lnSpc>
                <a:spcPct val="90000"/>
              </a:lnSpc>
            </a:pPr>
            <a:r>
              <a:rPr lang="en-US" altLang="en-US"/>
              <a:t>From David</a:t>
            </a:r>
            <a:r>
              <a:rPr lang="en-US" altLang="en-US">
                <a:cs typeface="Arial" charset="0"/>
              </a:rPr>
              <a:t>'</a:t>
            </a:r>
            <a:r>
              <a:rPr lang="en-US" altLang="en-US"/>
              <a:t>s descendants, he brought a savior, Jesus, accredited by John the Baptist.</a:t>
            </a:r>
          </a:p>
          <a:p>
            <a:pPr lvl="1">
              <a:lnSpc>
                <a:spcPct val="90000"/>
              </a:lnSpc>
            </a:pPr>
            <a:r>
              <a:rPr lang="en-US" altLang="en-US"/>
              <a:t>The people &amp; rulers did not acknowledge Jesus, but fulfilled prophecy in rejecting him.</a:t>
            </a:r>
          </a:p>
          <a:p>
            <a:pPr lvl="1">
              <a:lnSpc>
                <a:spcPct val="90000"/>
              </a:lnSpc>
            </a:pPr>
            <a:r>
              <a:rPr lang="en-US" altLang="en-US"/>
              <a:t>Though unjustly condemned &amp; executed, God vindicated Jesus by raising him from the dead.</a:t>
            </a:r>
          </a:p>
          <a:p>
            <a:pPr lvl="1">
              <a:lnSpc>
                <a:spcPct val="90000"/>
              </a:lnSpc>
            </a:pPr>
            <a:r>
              <a:rPr lang="en-US" altLang="en-US"/>
              <a:t>Through Jesus, people may be declared righteous in a way impossible via the Law of Moses.</a:t>
            </a:r>
          </a:p>
        </p:txBody>
      </p:sp>
    </p:spTree>
    <p:custDataLst>
      <p:tags r:id="rId1"/>
    </p:custDataLst>
  </p:cSld>
  <p:clrMapOvr>
    <a:masterClrMapping/>
  </p:clrMapOvr>
  <p:transition advTm="4135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23">
                                            <p:txEl>
                                              <p:pRg st="4" end="4"/>
                                            </p:txEl>
                                          </p:spTgt>
                                        </p:tgtEl>
                                        <p:attrNameLst>
                                          <p:attrName>style.visibility</p:attrName>
                                        </p:attrNameLst>
                                      </p:cBhvr>
                                      <p:to>
                                        <p:strVal val="visible"/>
                                      </p:to>
                                    </p:set>
                                    <p:anim calcmode="lin" valueType="num">
                                      <p:cBhvr additive="base">
                                        <p:cTn id="31"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sz="4000"/>
              <a:t>What Does the History </a:t>
            </a:r>
            <a:br>
              <a:rPr lang="en-US" altLang="en-US" sz="4000"/>
            </a:br>
            <a:r>
              <a:rPr lang="en-US" altLang="en-US" sz="4000"/>
              <a:t>of Societies Tell Us?</a:t>
            </a:r>
          </a:p>
        </p:txBody>
      </p:sp>
      <p:sp>
        <p:nvSpPr>
          <p:cNvPr id="31747" name="Rectangle 3"/>
          <p:cNvSpPr>
            <a:spLocks noGrp="1" noChangeArrowheads="1"/>
          </p:cNvSpPr>
          <p:nvPr>
            <p:ph type="body" idx="1"/>
          </p:nvPr>
        </p:nvSpPr>
        <p:spPr/>
        <p:txBody>
          <a:bodyPr/>
          <a:lstStyle/>
          <a:p>
            <a:r>
              <a:rPr lang="en-US" altLang="en-US" sz="2800"/>
              <a:t>It demonstrates human sinfulness.</a:t>
            </a:r>
          </a:p>
          <a:p>
            <a:pPr lvl="1"/>
            <a:r>
              <a:rPr lang="en-US" altLang="en-US" sz="2400"/>
              <a:t>Pre-flood: Genesis 6:5 (NIV) The LORD saw how great man's wickedness on the earth had become, and that every inclination of the thoughts of his heart was only evil all the time.</a:t>
            </a:r>
          </a:p>
          <a:p>
            <a:pPr lvl="1"/>
            <a:r>
              <a:rPr lang="en-US" altLang="en-US" sz="2400"/>
              <a:t>Babel: Genesis 11:4-7: God confuses their language and scatters them to hinder their rebellion.</a:t>
            </a:r>
          </a:p>
          <a:p>
            <a:pPr lvl="1"/>
            <a:r>
              <a:rPr lang="en-US" altLang="en-US" sz="2400"/>
              <a:t>Judges: Judges 17:6 (NIV) In those days Israel had no king; everyone did as he saw fit.</a:t>
            </a:r>
          </a:p>
          <a:p>
            <a:pPr lvl="1"/>
            <a:r>
              <a:rPr lang="en-US" altLang="en-US" sz="2400"/>
              <a:t>World empires: Daniel 7: These empires are pictured as ravenous animals.  </a:t>
            </a:r>
          </a:p>
        </p:txBody>
      </p:sp>
    </p:spTree>
    <p:custDataLst>
      <p:tags r:id="rId1"/>
    </p:custDataLst>
  </p:cSld>
  <p:clrMapOvr>
    <a:masterClrMapping/>
  </p:clrMapOvr>
  <p:transition advTm="6723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747">
                                            <p:txEl>
                                              <p:pRg st="3" end="3"/>
                                            </p:txEl>
                                          </p:spTgt>
                                        </p:tgtEl>
                                        <p:attrNameLst>
                                          <p:attrName>style.visibility</p:attrName>
                                        </p:attrNameLst>
                                      </p:cBhvr>
                                      <p:to>
                                        <p:strVal val="visible"/>
                                      </p:to>
                                    </p:set>
                                    <p:anim calcmode="lin" valueType="num">
                                      <p:cBhvr additive="base">
                                        <p:cTn id="25" dur="5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7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747">
                                            <p:txEl>
                                              <p:pRg st="4" end="4"/>
                                            </p:txEl>
                                          </p:spTgt>
                                        </p:tgtEl>
                                        <p:attrNameLst>
                                          <p:attrName>style.visibility</p:attrName>
                                        </p:attrNameLst>
                                      </p:cBhvr>
                                      <p:to>
                                        <p:strVal val="visible"/>
                                      </p:to>
                                    </p:set>
                                    <p:anim calcmode="lin" valueType="num">
                                      <p:cBhvr additive="base">
                                        <p:cTn id="31" dur="500" fill="hold"/>
                                        <p:tgtEl>
                                          <p:spTgt spid="317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74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sz="4000"/>
              <a:t>What Does the History </a:t>
            </a:r>
            <a:br>
              <a:rPr lang="en-US" altLang="en-US" sz="4000"/>
            </a:br>
            <a:r>
              <a:rPr lang="en-US" altLang="en-US" sz="4000"/>
              <a:t>of Societies Tell Us?</a:t>
            </a:r>
          </a:p>
        </p:txBody>
      </p:sp>
      <p:sp>
        <p:nvSpPr>
          <p:cNvPr id="32771" name="Rectangle 3"/>
          <p:cNvSpPr>
            <a:spLocks noGrp="1" noChangeArrowheads="1"/>
          </p:cNvSpPr>
          <p:nvPr>
            <p:ph type="body" idx="1"/>
          </p:nvPr>
        </p:nvSpPr>
        <p:spPr/>
        <p:txBody>
          <a:bodyPr/>
          <a:lstStyle/>
          <a:p>
            <a:r>
              <a:rPr lang="en-US" altLang="en-US" sz="2800"/>
              <a:t>It demonstrates God’s wisdom.</a:t>
            </a:r>
          </a:p>
          <a:p>
            <a:pPr lvl="1"/>
            <a:r>
              <a:rPr lang="en-US" altLang="en-US" sz="2400"/>
              <a:t>Deuteronomy 4:5 (NIV) See, I have taught you decrees and laws as the LORD my God commanded me, so that you may follow them in the land you are entering to take possession of it. 6 Observe them carefully, for this will show your wisdom and understanding to the nations, who will hear about all these decrees and say, "Surely this great nation is a wise and understanding people.</a:t>
            </a:r>
            <a:r>
              <a:rPr lang="en-US" altLang="en-US" sz="2400">
                <a:cs typeface="Arial" charset="0"/>
              </a:rPr>
              <a:t>"</a:t>
            </a:r>
          </a:p>
          <a:p>
            <a:pPr lvl="1"/>
            <a:r>
              <a:rPr lang="en-US" altLang="en-US" sz="2400"/>
              <a:t>Daniel 4:17,37: God raises up nations, he puts them down.</a:t>
            </a:r>
          </a:p>
        </p:txBody>
      </p:sp>
    </p:spTree>
    <p:custDataLst>
      <p:tags r:id="rId1"/>
    </p:custDataLst>
  </p:cSld>
  <p:clrMapOvr>
    <a:masterClrMapping/>
  </p:clrMapOvr>
  <p:transition advTm="8515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checkerboard(across)">
                                      <p:cBhvr>
                                        <p:cTn id="7" dur="500"/>
                                        <p:tgtEl>
                                          <p:spTgt spid="327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Effect transition="in" filter="checkerboard(across)">
                                      <p:cBhvr>
                                        <p:cTn id="12" dur="500"/>
                                        <p:tgtEl>
                                          <p:spTgt spid="327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Effect transition="in" filter="checkerboard(across)">
                                      <p:cBhvr>
                                        <p:cTn id="17" dur="500"/>
                                        <p:tgtEl>
                                          <p:spTgt spid="327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sz="4000"/>
              <a:t>What Does the History </a:t>
            </a:r>
            <a:br>
              <a:rPr lang="en-US" altLang="en-US" sz="4000"/>
            </a:br>
            <a:r>
              <a:rPr lang="en-US" altLang="en-US" sz="4000"/>
              <a:t>of Societies Tell Us?</a:t>
            </a:r>
          </a:p>
        </p:txBody>
      </p:sp>
      <p:sp>
        <p:nvSpPr>
          <p:cNvPr id="33795" name="Rectangle 3"/>
          <p:cNvSpPr>
            <a:spLocks noGrp="1" noChangeArrowheads="1"/>
          </p:cNvSpPr>
          <p:nvPr>
            <p:ph type="body" idx="1"/>
          </p:nvPr>
        </p:nvSpPr>
        <p:spPr/>
        <p:txBody>
          <a:bodyPr/>
          <a:lstStyle/>
          <a:p>
            <a:pPr>
              <a:lnSpc>
                <a:spcPct val="80000"/>
              </a:lnSpc>
            </a:pPr>
            <a:r>
              <a:rPr lang="en-US" altLang="en-US" sz="2800"/>
              <a:t>It warns of the wrath to come.</a:t>
            </a:r>
          </a:p>
          <a:p>
            <a:pPr lvl="1">
              <a:lnSpc>
                <a:spcPct val="80000"/>
              </a:lnSpc>
            </a:pPr>
            <a:r>
              <a:rPr lang="en-US" altLang="en-US" sz="2400"/>
              <a:t>Luke 13:1 (NIV) Now there were some present at that time who told Jesus about the Galileans whose blood Pilate had mixed with their sacrifices. 2 Jesus answered, "Do you think that these Galileans were worse sinners than all the other Galileans because they suffered this way? 3 I tell you, no! But unless you repent, you too will all perish. 4 Or those eighteen who died when the tower in Siloam fell on them--do you think they were more guilty than all the others living in Jerusalem? 5 I tell you, no! But unless you repent, you too will all perish." </a:t>
            </a:r>
          </a:p>
          <a:p>
            <a:pPr lvl="1">
              <a:lnSpc>
                <a:spcPct val="80000"/>
              </a:lnSpc>
            </a:pPr>
            <a:r>
              <a:rPr lang="en-US" altLang="en-US" sz="2400"/>
              <a:t>Daniel 7: God will intervene, judge, set up his own government.</a:t>
            </a:r>
          </a:p>
        </p:txBody>
      </p:sp>
    </p:spTree>
    <p:custDataLst>
      <p:tags r:id="rId1"/>
    </p:custDataLst>
  </p:cSld>
  <p:clrMapOvr>
    <a:masterClrMapping/>
  </p:clrMapOvr>
  <p:transition advTm="11938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checkerboard(across)">
                                      <p:cBhvr>
                                        <p:cTn id="7" dur="500"/>
                                        <p:tgtEl>
                                          <p:spTgt spid="337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checkerboard(across)">
                                      <p:cBhvr>
                                        <p:cTn id="12" dur="500"/>
                                        <p:tgtEl>
                                          <p:spTgt spid="337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checkerboard(across)">
                                      <p:cBhvr>
                                        <p:cTn id="17" dur="500"/>
                                        <p:tgtEl>
                                          <p:spTgt spid="337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sz="4000"/>
              <a:t>What Does the History </a:t>
            </a:r>
            <a:br>
              <a:rPr lang="en-US" altLang="en-US" sz="4000"/>
            </a:br>
            <a:r>
              <a:rPr lang="en-US" altLang="en-US" sz="4000"/>
              <a:t>of Individuals Tell Us?</a:t>
            </a:r>
          </a:p>
        </p:txBody>
      </p:sp>
      <p:sp>
        <p:nvSpPr>
          <p:cNvPr id="34819" name="Rectangle 3"/>
          <p:cNvSpPr>
            <a:spLocks noGrp="1" noChangeArrowheads="1"/>
          </p:cNvSpPr>
          <p:nvPr>
            <p:ph type="body" idx="1"/>
          </p:nvPr>
        </p:nvSpPr>
        <p:spPr>
          <a:xfrm>
            <a:off x="457200" y="1600200"/>
            <a:ext cx="8229600" cy="4953000"/>
          </a:xfrm>
        </p:spPr>
        <p:txBody>
          <a:bodyPr/>
          <a:lstStyle/>
          <a:p>
            <a:pPr>
              <a:lnSpc>
                <a:spcPct val="90000"/>
              </a:lnSpc>
            </a:pPr>
            <a:r>
              <a:rPr lang="en-US" altLang="en-US" sz="2400"/>
              <a:t>It demonstrates human sin.</a:t>
            </a:r>
          </a:p>
          <a:p>
            <a:pPr lvl="1">
              <a:lnSpc>
                <a:spcPct val="90000"/>
              </a:lnSpc>
            </a:pPr>
            <a:r>
              <a:rPr lang="en-US" altLang="en-US" sz="2000"/>
              <a:t>Romans 1:21-32 (NIV) For although they knew God, they neither glorified him as God nor gave thanks to him, but their thinking became futile and their foolish hearts were darkened. 22 Although they claimed to be wise, they became fools 23 and exchanged the glory of the immortal God for images made to look like mortal man and birds and animals and reptiles… 26 Because of this, God gave them over to shameful lusts. Even their women exchanged natural relations for unnatural ones… 28 Furthermore, since they did not think it worthwhile to retain the knowledge of God, he gave them over to a depraved mind, to do what ought not to be done. 29 They have become filled with every kind of wickedness, evil, greed and depravity… 32 Although they know God's righteous decree that those who do such things deserve death, they not only continue to do these very things but also approve of those who practice them.</a:t>
            </a:r>
          </a:p>
          <a:p>
            <a:pPr lvl="1">
              <a:lnSpc>
                <a:spcPct val="90000"/>
              </a:lnSpc>
            </a:pPr>
            <a:r>
              <a:rPr lang="en-US" altLang="en-US" sz="2000"/>
              <a:t>Rejection of God leads to increasing sinfulness.</a:t>
            </a:r>
          </a:p>
        </p:txBody>
      </p:sp>
    </p:spTree>
    <p:custDataLst>
      <p:tags r:id="rId1"/>
    </p:custDataLst>
  </p:cSld>
  <p:clrMapOvr>
    <a:masterClrMapping/>
  </p:clrMapOvr>
  <p:transition advTm="8460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checkerboard(across)">
                                      <p:cBhvr>
                                        <p:cTn id="7" dur="500"/>
                                        <p:tgtEl>
                                          <p:spTgt spid="34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Effect transition="in" filter="checkerboard(across)">
                                      <p:cBhvr>
                                        <p:cTn id="12" dur="500"/>
                                        <p:tgtEl>
                                          <p:spTgt spid="348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Effect transition="in" filter="checkerboard(across)">
                                      <p:cBhvr>
                                        <p:cTn id="17" dur="500"/>
                                        <p:tgtEl>
                                          <p:spTgt spid="348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en-US" sz="4000"/>
              <a:t>What Does the History </a:t>
            </a:r>
            <a:br>
              <a:rPr lang="en-US" altLang="en-US" sz="4000"/>
            </a:br>
            <a:r>
              <a:rPr lang="en-US" altLang="en-US" sz="4000"/>
              <a:t>of Individuals Tell Us?</a:t>
            </a:r>
          </a:p>
        </p:txBody>
      </p:sp>
      <p:sp>
        <p:nvSpPr>
          <p:cNvPr id="35843" name="Rectangle 3"/>
          <p:cNvSpPr>
            <a:spLocks noGrp="1" noChangeArrowheads="1"/>
          </p:cNvSpPr>
          <p:nvPr>
            <p:ph type="body" idx="1"/>
          </p:nvPr>
        </p:nvSpPr>
        <p:spPr/>
        <p:txBody>
          <a:bodyPr/>
          <a:lstStyle/>
          <a:p>
            <a:r>
              <a:rPr lang="en-US" altLang="en-US"/>
              <a:t>It demonstrates God</a:t>
            </a:r>
            <a:r>
              <a:rPr lang="en-US" altLang="en-US">
                <a:cs typeface="Arial" charset="0"/>
              </a:rPr>
              <a:t>'</a:t>
            </a:r>
            <a:r>
              <a:rPr lang="en-US" altLang="en-US"/>
              <a:t>s grace.</a:t>
            </a:r>
          </a:p>
          <a:p>
            <a:pPr lvl="1"/>
            <a:r>
              <a:rPr lang="en-US" altLang="en-US"/>
              <a:t>Abraham – a pagan chosen by God to be the father of God</a:t>
            </a:r>
            <a:r>
              <a:rPr lang="en-US" altLang="en-US">
                <a:cs typeface="Arial" charset="0"/>
              </a:rPr>
              <a:t>'</a:t>
            </a:r>
            <a:r>
              <a:rPr lang="en-US" altLang="en-US"/>
              <a:t>s own people</a:t>
            </a:r>
          </a:p>
          <a:p>
            <a:pPr lvl="1"/>
            <a:r>
              <a:rPr lang="en-US" altLang="en-US"/>
              <a:t>Rahab – a prostitute spared from the destruction of her people</a:t>
            </a:r>
          </a:p>
          <a:p>
            <a:pPr lvl="1"/>
            <a:r>
              <a:rPr lang="en-US" altLang="en-US"/>
              <a:t>Thief on the cross – a dying criminal given a place in paradise</a:t>
            </a:r>
          </a:p>
          <a:p>
            <a:pPr lvl="1"/>
            <a:r>
              <a:rPr lang="en-US" altLang="en-US"/>
              <a:t>Paul – a persecutor of Christians turned around to serve Jesus</a:t>
            </a:r>
          </a:p>
        </p:txBody>
      </p:sp>
    </p:spTree>
    <p:custDataLst>
      <p:tags r:id="rId1"/>
    </p:custDataLst>
  </p:cSld>
  <p:clrMapOvr>
    <a:masterClrMapping/>
  </p:clrMapOvr>
  <p:transition advTm="4634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843">
                                            <p:txEl>
                                              <p:pRg st="2" end="2"/>
                                            </p:txEl>
                                          </p:spTgt>
                                        </p:tgtEl>
                                        <p:attrNameLst>
                                          <p:attrName>style.visibility</p:attrName>
                                        </p:attrNameLst>
                                      </p:cBhvr>
                                      <p:to>
                                        <p:strVal val="visible"/>
                                      </p:to>
                                    </p:set>
                                    <p:anim calcmode="lin" valueType="num">
                                      <p:cBhvr additive="base">
                                        <p:cTn id="19"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843">
                                            <p:txEl>
                                              <p:pRg st="3" end="3"/>
                                            </p:txEl>
                                          </p:spTgt>
                                        </p:tgtEl>
                                        <p:attrNameLst>
                                          <p:attrName>style.visibility</p:attrName>
                                        </p:attrNameLst>
                                      </p:cBhvr>
                                      <p:to>
                                        <p:strVal val="visible"/>
                                      </p:to>
                                    </p:set>
                                    <p:anim calcmode="lin" valueType="num">
                                      <p:cBhvr additive="base">
                                        <p:cTn id="25" dur="500" fill="hold"/>
                                        <p:tgtEl>
                                          <p:spTgt spid="358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8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5843">
                                            <p:txEl>
                                              <p:pRg st="4" end="4"/>
                                            </p:txEl>
                                          </p:spTgt>
                                        </p:tgtEl>
                                        <p:attrNameLst>
                                          <p:attrName>style.visibility</p:attrName>
                                        </p:attrNameLst>
                                      </p:cBhvr>
                                      <p:to>
                                        <p:strVal val="visible"/>
                                      </p:to>
                                    </p:set>
                                    <p:anim calcmode="lin" valueType="num">
                                      <p:cBhvr additive="base">
                                        <p:cTn id="31"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reation-adam"/>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27000" y="895350"/>
            <a:ext cx="8890000" cy="5067300"/>
          </a:xfrm>
          <a:prstGeom prst="rect">
            <a:avLst/>
          </a:prstGeom>
          <a:noFill/>
          <a:extLst>
            <a:ext uri="{909E8E84-426E-40DD-AFC4-6F175D3DCCD1}">
              <a14:hiddenFill xmlns:a14="http://schemas.microsoft.com/office/drawing/2010/main">
                <a:solidFill>
                  <a:srgbClr val="FFFFFF"/>
                </a:solidFill>
              </a14:hiddenFill>
            </a:ext>
          </a:extLst>
        </p:spPr>
      </p:pic>
      <p:sp>
        <p:nvSpPr>
          <p:cNvPr id="4100" name="Rectangle 4"/>
          <p:cNvSpPr>
            <a:spLocks noGrp="1" noChangeArrowheads="1"/>
          </p:cNvSpPr>
          <p:nvPr>
            <p:ph type="ctrTitle"/>
          </p:nvPr>
        </p:nvSpPr>
        <p:spPr/>
        <p:txBody>
          <a:bodyPr/>
          <a:lstStyle/>
          <a:p>
            <a:r>
              <a:rPr lang="en-US" altLang="en-US" sz="6600"/>
              <a:t>God in Action:</a:t>
            </a:r>
          </a:p>
        </p:txBody>
      </p:sp>
      <p:sp>
        <p:nvSpPr>
          <p:cNvPr id="4101" name="Rectangle 5"/>
          <p:cNvSpPr>
            <a:spLocks noGrp="1" noChangeArrowheads="1"/>
          </p:cNvSpPr>
          <p:nvPr>
            <p:ph type="subTitle" idx="1"/>
          </p:nvPr>
        </p:nvSpPr>
        <p:spPr/>
        <p:txBody>
          <a:bodyPr/>
          <a:lstStyle/>
          <a:p>
            <a:r>
              <a:rPr lang="en-US" altLang="en-US" sz="4800"/>
              <a:t>Creation</a:t>
            </a:r>
          </a:p>
        </p:txBody>
      </p:sp>
    </p:spTree>
    <p:custDataLst>
      <p:tags r:id="rId1"/>
    </p:custDataLst>
  </p:cSld>
  <p:clrMapOvr>
    <a:masterClrMapping/>
  </p:clrMapOvr>
  <p:transition advTm="566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p:cTn id="7" dur="500" fill="hold"/>
                                        <p:tgtEl>
                                          <p:spTgt spid="4100"/>
                                        </p:tgtEl>
                                        <p:attrNameLst>
                                          <p:attrName>ppt_w</p:attrName>
                                        </p:attrNameLst>
                                      </p:cBhvr>
                                      <p:tavLst>
                                        <p:tav tm="0">
                                          <p:val>
                                            <p:fltVal val="0"/>
                                          </p:val>
                                        </p:tav>
                                        <p:tav tm="100000">
                                          <p:val>
                                            <p:strVal val="#ppt_w"/>
                                          </p:val>
                                        </p:tav>
                                      </p:tavLst>
                                    </p:anim>
                                    <p:anim calcmode="lin" valueType="num">
                                      <p:cBhvr>
                                        <p:cTn id="8" dur="500" fill="hold"/>
                                        <p:tgtEl>
                                          <p:spTgt spid="410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4101">
                                            <p:txEl>
                                              <p:pRg st="0" end="0"/>
                                            </p:txEl>
                                          </p:spTgt>
                                        </p:tgtEl>
                                        <p:attrNameLst>
                                          <p:attrName>style.visibility</p:attrName>
                                        </p:attrNameLst>
                                      </p:cBhvr>
                                      <p:to>
                                        <p:strVal val="visible"/>
                                      </p:to>
                                    </p:set>
                                    <p:animEffect transition="in" filter="checkerboard(across)">
                                      <p:cBhvr>
                                        <p:cTn id="13" dur="500"/>
                                        <p:tgtEl>
                                          <p:spTgt spid="41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410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sz="4000"/>
              <a:t>What Does the History </a:t>
            </a:r>
            <a:br>
              <a:rPr lang="en-US" altLang="en-US" sz="4000"/>
            </a:br>
            <a:r>
              <a:rPr lang="en-US" altLang="en-US" sz="4000"/>
              <a:t>of Individuals Tell Us?</a:t>
            </a:r>
          </a:p>
        </p:txBody>
      </p:sp>
      <p:sp>
        <p:nvSpPr>
          <p:cNvPr id="36867" name="Rectangle 3"/>
          <p:cNvSpPr>
            <a:spLocks noGrp="1" noChangeArrowheads="1"/>
          </p:cNvSpPr>
          <p:nvPr>
            <p:ph type="body" idx="1"/>
          </p:nvPr>
        </p:nvSpPr>
        <p:spPr/>
        <p:txBody>
          <a:bodyPr/>
          <a:lstStyle/>
          <a:p>
            <a:r>
              <a:rPr lang="en-US" altLang="en-US" sz="2800"/>
              <a:t>It demonstrates God</a:t>
            </a:r>
            <a:r>
              <a:rPr lang="en-US" altLang="en-US" sz="2800">
                <a:cs typeface="Arial" charset="0"/>
              </a:rPr>
              <a:t>'</a:t>
            </a:r>
            <a:r>
              <a:rPr lang="en-US" altLang="en-US" sz="2800"/>
              <a:t>s patience.</a:t>
            </a:r>
          </a:p>
          <a:p>
            <a:pPr lvl="1"/>
            <a:r>
              <a:rPr lang="en-US" altLang="en-US" sz="2400"/>
              <a:t>Luke 13:8-9 (NIV)  </a:t>
            </a:r>
            <a:r>
              <a:rPr lang="en-US" altLang="en-US" sz="2400">
                <a:cs typeface="Arial" charset="0"/>
              </a:rPr>
              <a:t>"</a:t>
            </a:r>
            <a:r>
              <a:rPr lang="en-US" altLang="en-US" sz="2400"/>
              <a:t>Sir,</a:t>
            </a:r>
            <a:r>
              <a:rPr lang="en-US" altLang="en-US" sz="2400">
                <a:cs typeface="Arial" charset="0"/>
              </a:rPr>
              <a:t>"</a:t>
            </a:r>
            <a:r>
              <a:rPr lang="en-US" altLang="en-US" sz="2400"/>
              <a:t> the man replied, </a:t>
            </a:r>
            <a:r>
              <a:rPr lang="en-US" altLang="en-US" sz="2400">
                <a:cs typeface="Arial" charset="0"/>
              </a:rPr>
              <a:t>"</a:t>
            </a:r>
            <a:r>
              <a:rPr lang="en-US" altLang="en-US" sz="2400"/>
              <a:t>leave it alone for one more year, and I'll dig around it and fertilize it. 9 If it bears fruit next year, fine! If not, then cut it down.</a:t>
            </a:r>
            <a:r>
              <a:rPr lang="en-US" altLang="en-US" sz="2400">
                <a:cs typeface="Arial" charset="0"/>
              </a:rPr>
              <a:t>"</a:t>
            </a:r>
          </a:p>
          <a:p>
            <a:pPr lvl="1"/>
            <a:r>
              <a:rPr lang="en-US" altLang="en-US" sz="2400"/>
              <a:t>Romans 9:22-23 (NIV) What if God, choosing to show his wrath and make his power known, bore with great patience the objects of his wrath</a:t>
            </a:r>
            <a:r>
              <a:rPr lang="en-US" altLang="en-US" sz="2400">
                <a:cs typeface="Arial" charset="0"/>
              </a:rPr>
              <a:t>–</a:t>
            </a:r>
            <a:r>
              <a:rPr lang="en-US" altLang="en-US" sz="2400"/>
              <a:t>prepared for destruction? 23 What if he did this to make the riches of his glory known to the objects of his mercy, whom he prepared in advance for glory. </a:t>
            </a:r>
          </a:p>
        </p:txBody>
      </p:sp>
    </p:spTree>
    <p:custDataLst>
      <p:tags r:id="rId1"/>
    </p:custDataLst>
  </p:cSld>
  <p:clrMapOvr>
    <a:masterClrMapping/>
  </p:clrMapOvr>
  <p:transition advTm="10995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checkerboard(across)">
                                      <p:cBhvr>
                                        <p:cTn id="7" dur="500"/>
                                        <p:tgtEl>
                                          <p:spTgt spid="368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867">
                                            <p:txEl>
                                              <p:pRg st="1" end="1"/>
                                            </p:txEl>
                                          </p:spTgt>
                                        </p:tgtEl>
                                        <p:attrNameLst>
                                          <p:attrName>style.visibility</p:attrName>
                                        </p:attrNameLst>
                                      </p:cBhvr>
                                      <p:to>
                                        <p:strVal val="visible"/>
                                      </p:to>
                                    </p:set>
                                    <p:animEffect transition="in" filter="checkerboard(across)">
                                      <p:cBhvr>
                                        <p:cTn id="12" dur="500"/>
                                        <p:tgtEl>
                                          <p:spTgt spid="368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6867">
                                            <p:txEl>
                                              <p:pRg st="2" end="2"/>
                                            </p:txEl>
                                          </p:spTgt>
                                        </p:tgtEl>
                                        <p:attrNameLst>
                                          <p:attrName>style.visibility</p:attrName>
                                        </p:attrNameLst>
                                      </p:cBhvr>
                                      <p:to>
                                        <p:strVal val="visible"/>
                                      </p:to>
                                    </p:set>
                                    <p:animEffect transition="in" filter="checkerboard(across)">
                                      <p:cBhvr>
                                        <p:cTn id="17" dur="500"/>
                                        <p:tgtEl>
                                          <p:spTgt spid="368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a:t>Conclusions</a:t>
            </a:r>
          </a:p>
        </p:txBody>
      </p:sp>
      <p:sp>
        <p:nvSpPr>
          <p:cNvPr id="37891" name="Rectangle 3"/>
          <p:cNvSpPr>
            <a:spLocks noGrp="1" noChangeArrowheads="1"/>
          </p:cNvSpPr>
          <p:nvPr>
            <p:ph type="body" idx="1"/>
          </p:nvPr>
        </p:nvSpPr>
        <p:spPr/>
        <p:txBody>
          <a:bodyPr/>
          <a:lstStyle/>
          <a:p>
            <a:r>
              <a:rPr lang="en-US" altLang="en-US"/>
              <a:t>We don</a:t>
            </a:r>
            <a:r>
              <a:rPr lang="en-US" altLang="en-US">
                <a:cs typeface="Arial" charset="0"/>
              </a:rPr>
              <a:t>'</a:t>
            </a:r>
            <a:r>
              <a:rPr lang="en-US" altLang="en-US"/>
              <a:t>t know all the details about what God is doing in history.</a:t>
            </a:r>
          </a:p>
          <a:p>
            <a:r>
              <a:rPr lang="en-US" altLang="en-US"/>
              <a:t>We do have generic information regarding our own lives.</a:t>
            </a:r>
          </a:p>
          <a:p>
            <a:r>
              <a:rPr lang="en-US" altLang="en-US"/>
              <a:t>Are you going to be a demonstration of God</a:t>
            </a:r>
            <a:r>
              <a:rPr lang="en-US" altLang="en-US">
                <a:cs typeface="Arial" charset="0"/>
              </a:rPr>
              <a:t>'</a:t>
            </a:r>
            <a:r>
              <a:rPr lang="en-US" altLang="en-US"/>
              <a:t>s grace or merely of His patience?</a:t>
            </a:r>
          </a:p>
          <a:p>
            <a:r>
              <a:rPr lang="en-US" altLang="en-US"/>
              <a:t>May you flee to Jesus and find God’s grace and a life worth living!</a:t>
            </a:r>
          </a:p>
        </p:txBody>
      </p:sp>
    </p:spTree>
    <p:custDataLst>
      <p:tags r:id="rId1"/>
    </p:custDataLst>
  </p:cSld>
  <p:clrMapOvr>
    <a:masterClrMapping/>
  </p:clrMapOvr>
  <p:transition advTm="2968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anim calcmode="lin" valueType="num">
                                      <p:cBhvr additive="base">
                                        <p:cTn id="13" dur="500" fill="hold"/>
                                        <p:tgtEl>
                                          <p:spTgt spid="378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891">
                                            <p:txEl>
                                              <p:pRg st="2" end="2"/>
                                            </p:txEl>
                                          </p:spTgt>
                                        </p:tgtEl>
                                        <p:attrNameLst>
                                          <p:attrName>style.visibility</p:attrName>
                                        </p:attrNameLst>
                                      </p:cBhvr>
                                      <p:to>
                                        <p:strVal val="visible"/>
                                      </p:to>
                                    </p:set>
                                    <p:anim calcmode="lin" valueType="num">
                                      <p:cBhvr additive="base">
                                        <p:cTn id="19"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891">
                                            <p:txEl>
                                              <p:pRg st="3" end="3"/>
                                            </p:txEl>
                                          </p:spTgt>
                                        </p:tgtEl>
                                        <p:attrNameLst>
                                          <p:attrName>style.visibility</p:attrName>
                                        </p:attrNameLst>
                                      </p:cBhvr>
                                      <p:to>
                                        <p:strVal val="visible"/>
                                      </p:to>
                                    </p:set>
                                    <p:anim calcmode="lin" valueType="num">
                                      <p:cBhvr additive="base">
                                        <p:cTn id="25" dur="500" fill="hold"/>
                                        <p:tgtEl>
                                          <p:spTgt spid="378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8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descr="hezekiahs_praye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828800" y="782638"/>
            <a:ext cx="5486400" cy="5292725"/>
          </a:xfrm>
          <a:prstGeom prst="rect">
            <a:avLst/>
          </a:prstGeom>
          <a:noFill/>
          <a:extLst>
            <a:ext uri="{909E8E84-426E-40DD-AFC4-6F175D3DCCD1}">
              <a14:hiddenFill xmlns:a14="http://schemas.microsoft.com/office/drawing/2010/main">
                <a:solidFill>
                  <a:srgbClr val="FFFFFF"/>
                </a:solidFill>
              </a14:hiddenFill>
            </a:ext>
          </a:extLst>
        </p:spPr>
      </p:pic>
      <p:sp>
        <p:nvSpPr>
          <p:cNvPr id="38916" name="Rectangle 4"/>
          <p:cNvSpPr>
            <a:spLocks noGrp="1" noChangeArrowheads="1"/>
          </p:cNvSpPr>
          <p:nvPr>
            <p:ph type="ctrTitle"/>
          </p:nvPr>
        </p:nvSpPr>
        <p:spPr/>
        <p:txBody>
          <a:bodyPr/>
          <a:lstStyle/>
          <a:p>
            <a:r>
              <a:rPr lang="en-US" altLang="en-US"/>
              <a:t>Guidance &amp; Prayer</a:t>
            </a:r>
          </a:p>
        </p:txBody>
      </p:sp>
      <p:sp>
        <p:nvSpPr>
          <p:cNvPr id="38917"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703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p:cTn id="7" dur="500" fill="hold"/>
                                        <p:tgtEl>
                                          <p:spTgt spid="38916"/>
                                        </p:tgtEl>
                                        <p:attrNameLst>
                                          <p:attrName>ppt_w</p:attrName>
                                        </p:attrNameLst>
                                      </p:cBhvr>
                                      <p:tavLst>
                                        <p:tav tm="0">
                                          <p:val>
                                            <p:fltVal val="0"/>
                                          </p:val>
                                        </p:tav>
                                        <p:tav tm="100000">
                                          <p:val>
                                            <p:strVal val="#ppt_w"/>
                                          </p:val>
                                        </p:tav>
                                      </p:tavLst>
                                    </p:anim>
                                    <p:anim calcmode="lin" valueType="num">
                                      <p:cBhvr>
                                        <p:cTn id="8" dur="500" fill="hold"/>
                                        <p:tgtEl>
                                          <p:spTgt spid="389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a:t>Introduction</a:t>
            </a:r>
          </a:p>
        </p:txBody>
      </p:sp>
      <p:sp>
        <p:nvSpPr>
          <p:cNvPr id="40963" name="Rectangle 3"/>
          <p:cNvSpPr>
            <a:spLocks noGrp="1" noChangeArrowheads="1"/>
          </p:cNvSpPr>
          <p:nvPr>
            <p:ph type="body" idx="1"/>
          </p:nvPr>
        </p:nvSpPr>
        <p:spPr/>
        <p:txBody>
          <a:bodyPr/>
          <a:lstStyle/>
          <a:p>
            <a:r>
              <a:rPr lang="en-US" altLang="en-US" sz="2800"/>
              <a:t>There</a:t>
            </a:r>
            <a:r>
              <a:rPr lang="en-US" altLang="en-US" sz="2800">
                <a:cs typeface="Arial" charset="0"/>
              </a:rPr>
              <a:t>'</a:t>
            </a:r>
            <a:r>
              <a:rPr lang="en-US" altLang="en-US" sz="2800"/>
              <a:t>s a lot of confusion about prayer and guidance today.</a:t>
            </a:r>
          </a:p>
          <a:p>
            <a:pPr lvl="1"/>
            <a:r>
              <a:rPr lang="en-US" altLang="en-US" sz="2400"/>
              <a:t>Some claim that God provides supernatural guidance to any Christian who has sufficient faith.</a:t>
            </a:r>
          </a:p>
          <a:p>
            <a:pPr lvl="1"/>
            <a:r>
              <a:rPr lang="en-US" altLang="en-US" sz="2400"/>
              <a:t>Others claim that God doesn</a:t>
            </a:r>
            <a:r>
              <a:rPr lang="en-US" altLang="en-US" sz="2400">
                <a:cs typeface="Arial" charset="0"/>
              </a:rPr>
              <a:t>'</a:t>
            </a:r>
            <a:r>
              <a:rPr lang="en-US" altLang="en-US" sz="2400"/>
              <a:t>t want you to be sick or poor, so you’ve only got to name it and claim it to get whatever you want.</a:t>
            </a:r>
          </a:p>
          <a:p>
            <a:pPr lvl="1"/>
            <a:r>
              <a:rPr lang="en-US" altLang="en-US" sz="2400"/>
              <a:t>Others claim that God doesn</a:t>
            </a:r>
            <a:r>
              <a:rPr lang="en-US" altLang="en-US" sz="2400">
                <a:cs typeface="Arial" charset="0"/>
              </a:rPr>
              <a:t>'</a:t>
            </a:r>
            <a:r>
              <a:rPr lang="en-US" altLang="en-US" sz="2400"/>
              <a:t>t exist, or if he does, he has better things to do than listen to your prayers and provide you with guidance.</a:t>
            </a:r>
          </a:p>
        </p:txBody>
      </p:sp>
    </p:spTree>
    <p:custDataLst>
      <p:tags r:id="rId1"/>
    </p:custDataLst>
  </p:cSld>
  <p:clrMapOvr>
    <a:masterClrMapping/>
  </p:clrMapOvr>
  <p:transition advTm="2899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 calcmode="lin" valueType="num">
                                      <p:cBhvr additive="base">
                                        <p:cTn id="13" dur="500" fill="hold"/>
                                        <p:tgtEl>
                                          <p:spTgt spid="409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anim calcmode="lin" valueType="num">
                                      <p:cBhvr additive="base">
                                        <p:cTn id="19" dur="500" fill="hold"/>
                                        <p:tgtEl>
                                          <p:spTgt spid="409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963">
                                            <p:txEl>
                                              <p:pRg st="3" end="3"/>
                                            </p:txEl>
                                          </p:spTgt>
                                        </p:tgtEl>
                                        <p:attrNameLst>
                                          <p:attrName>style.visibility</p:attrName>
                                        </p:attrNameLst>
                                      </p:cBhvr>
                                      <p:to>
                                        <p:strVal val="visible"/>
                                      </p:to>
                                    </p:set>
                                    <p:anim calcmode="lin" valueType="num">
                                      <p:cBhvr additive="base">
                                        <p:cTn id="25" dur="500" fill="hold"/>
                                        <p:tgtEl>
                                          <p:spTgt spid="409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6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a:t>How Does God Guide?</a:t>
            </a:r>
          </a:p>
        </p:txBody>
      </p:sp>
      <p:sp>
        <p:nvSpPr>
          <p:cNvPr id="41987" name="Rectangle 3"/>
          <p:cNvSpPr>
            <a:spLocks noGrp="1" noChangeArrowheads="1"/>
          </p:cNvSpPr>
          <p:nvPr>
            <p:ph type="body" idx="1"/>
          </p:nvPr>
        </p:nvSpPr>
        <p:spPr/>
        <p:txBody>
          <a:bodyPr/>
          <a:lstStyle/>
          <a:p>
            <a:pPr>
              <a:lnSpc>
                <a:spcPct val="90000"/>
              </a:lnSpc>
            </a:pPr>
            <a:r>
              <a:rPr lang="en-US" altLang="en-US" sz="2800"/>
              <a:t>By His Word</a:t>
            </a:r>
          </a:p>
          <a:p>
            <a:pPr lvl="1">
              <a:lnSpc>
                <a:spcPct val="90000"/>
              </a:lnSpc>
            </a:pPr>
            <a:r>
              <a:rPr lang="en-US" altLang="en-US" sz="2400"/>
              <a:t>Psalm 119:105 (NIV) Your word is a lamp to my feet and a light for my path. </a:t>
            </a:r>
          </a:p>
          <a:p>
            <a:pPr lvl="1">
              <a:lnSpc>
                <a:spcPct val="90000"/>
              </a:lnSpc>
            </a:pPr>
            <a:r>
              <a:rPr lang="en-US" altLang="en-US" sz="2400"/>
              <a:t>2Timothy 3:16-17 (NIV) All Scripture is God-breathed and is useful for teaching, rebuking, correcting and training in righteousness, 17 so that the man of God may be thoroughly equipped for every good work. </a:t>
            </a:r>
          </a:p>
          <a:p>
            <a:pPr lvl="1">
              <a:lnSpc>
                <a:spcPct val="90000"/>
              </a:lnSpc>
            </a:pPr>
            <a:r>
              <a:rPr lang="en-US" altLang="en-US" sz="2400"/>
              <a:t>Many are dissatisfied with this; it is too generic; they want specific guidance.</a:t>
            </a:r>
          </a:p>
          <a:p>
            <a:pPr lvl="1">
              <a:lnSpc>
                <a:spcPct val="90000"/>
              </a:lnSpc>
            </a:pPr>
            <a:r>
              <a:rPr lang="en-US" altLang="en-US" sz="2400"/>
              <a:t>But as JI Packer has noted, God</a:t>
            </a:r>
            <a:r>
              <a:rPr lang="en-US" altLang="en-US" sz="2400">
                <a:cs typeface="Arial" charset="0"/>
              </a:rPr>
              <a:t>'</a:t>
            </a:r>
            <a:r>
              <a:rPr lang="en-US" altLang="en-US" sz="2400"/>
              <a:t>s guidance is more like teaching us how to drive well, rather than giving us MapQuest directions.</a:t>
            </a:r>
          </a:p>
        </p:txBody>
      </p:sp>
    </p:spTree>
    <p:custDataLst>
      <p:tags r:id="rId1"/>
    </p:custDataLst>
  </p:cSld>
  <p:clrMapOvr>
    <a:masterClrMapping/>
  </p:clrMapOvr>
  <p:transition advTm="8916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500" fill="hold"/>
                                        <p:tgtEl>
                                          <p:spTgt spid="419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87">
                                            <p:txEl>
                                              <p:pRg st="1" end="1"/>
                                            </p:txEl>
                                          </p:spTgt>
                                        </p:tgtEl>
                                        <p:attrNameLst>
                                          <p:attrName>style.visibility</p:attrName>
                                        </p:attrNameLst>
                                      </p:cBhvr>
                                      <p:to>
                                        <p:strVal val="visible"/>
                                      </p:to>
                                    </p:set>
                                    <p:anim calcmode="lin" valueType="num">
                                      <p:cBhvr additive="base">
                                        <p:cTn id="13" dur="500" fill="hold"/>
                                        <p:tgtEl>
                                          <p:spTgt spid="419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 calcmode="lin" valueType="num">
                                      <p:cBhvr additive="base">
                                        <p:cTn id="19" dur="500" fill="hold"/>
                                        <p:tgtEl>
                                          <p:spTgt spid="419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987">
                                            <p:txEl>
                                              <p:pRg st="3" end="3"/>
                                            </p:txEl>
                                          </p:spTgt>
                                        </p:tgtEl>
                                        <p:attrNameLst>
                                          <p:attrName>style.visibility</p:attrName>
                                        </p:attrNameLst>
                                      </p:cBhvr>
                                      <p:to>
                                        <p:strVal val="visible"/>
                                      </p:to>
                                    </p:set>
                                    <p:anim calcmode="lin" valueType="num">
                                      <p:cBhvr additive="base">
                                        <p:cTn id="25" dur="500" fill="hold"/>
                                        <p:tgtEl>
                                          <p:spTgt spid="419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9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1987">
                                            <p:txEl>
                                              <p:pRg st="4" end="4"/>
                                            </p:txEl>
                                          </p:spTgt>
                                        </p:tgtEl>
                                        <p:attrNameLst>
                                          <p:attrName>style.visibility</p:attrName>
                                        </p:attrNameLst>
                                      </p:cBhvr>
                                      <p:to>
                                        <p:strVal val="visible"/>
                                      </p:to>
                                    </p:set>
                                    <p:anim calcmode="lin" valueType="num">
                                      <p:cBhvr additive="base">
                                        <p:cTn id="31" dur="500" fill="hold"/>
                                        <p:tgtEl>
                                          <p:spTgt spid="419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19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a:t>How Does God Guide?</a:t>
            </a:r>
          </a:p>
        </p:txBody>
      </p:sp>
      <p:sp>
        <p:nvSpPr>
          <p:cNvPr id="43011" name="Rectangle 3"/>
          <p:cNvSpPr>
            <a:spLocks noGrp="1" noChangeArrowheads="1"/>
          </p:cNvSpPr>
          <p:nvPr>
            <p:ph type="body" idx="1"/>
          </p:nvPr>
        </p:nvSpPr>
        <p:spPr/>
        <p:txBody>
          <a:bodyPr/>
          <a:lstStyle/>
          <a:p>
            <a:pPr>
              <a:lnSpc>
                <a:spcPct val="90000"/>
              </a:lnSpc>
            </a:pPr>
            <a:r>
              <a:rPr lang="en-US" altLang="en-US"/>
              <a:t>Supernaturally?</a:t>
            </a:r>
          </a:p>
          <a:p>
            <a:pPr lvl="1">
              <a:lnSpc>
                <a:spcPct val="90000"/>
              </a:lnSpc>
            </a:pPr>
            <a:r>
              <a:rPr lang="en-US" altLang="en-US"/>
              <a:t>Certainly, the Bible provides examples of this, e.g., for Paul on his 2</a:t>
            </a:r>
            <a:r>
              <a:rPr lang="en-US" altLang="en-US" baseline="30000"/>
              <a:t>nd</a:t>
            </a:r>
            <a:r>
              <a:rPr lang="en-US" altLang="en-US"/>
              <a:t> missionary journey: Acts 16:6, 7, 9-10</a:t>
            </a:r>
          </a:p>
          <a:p>
            <a:pPr lvl="1">
              <a:lnSpc>
                <a:spcPct val="90000"/>
              </a:lnSpc>
            </a:pPr>
            <a:r>
              <a:rPr lang="en-US" altLang="en-US"/>
              <a:t>But Paul doesn</a:t>
            </a:r>
            <a:r>
              <a:rPr lang="en-US" altLang="en-US">
                <a:cs typeface="Arial" charset="0"/>
              </a:rPr>
              <a:t>'</a:t>
            </a:r>
            <a:r>
              <a:rPr lang="en-US" altLang="en-US"/>
              <a:t>t rebuke Christians for not seeking such guidance when he writes his letters to them.</a:t>
            </a:r>
          </a:p>
          <a:p>
            <a:pPr>
              <a:lnSpc>
                <a:spcPct val="90000"/>
              </a:lnSpc>
            </a:pPr>
            <a:r>
              <a:rPr lang="en-US" altLang="en-US"/>
              <a:t>By circumstances?</a:t>
            </a:r>
          </a:p>
          <a:p>
            <a:pPr lvl="1">
              <a:lnSpc>
                <a:spcPct val="90000"/>
              </a:lnSpc>
            </a:pPr>
            <a:r>
              <a:rPr lang="en-US" altLang="en-US"/>
              <a:t>Open or closed door? 1 Corinthians 16:9</a:t>
            </a:r>
          </a:p>
          <a:p>
            <a:pPr lvl="1">
              <a:lnSpc>
                <a:spcPct val="90000"/>
              </a:lnSpc>
            </a:pPr>
            <a:r>
              <a:rPr lang="en-US" altLang="en-US"/>
              <a:t>But easy to make mistakes here.</a:t>
            </a:r>
          </a:p>
        </p:txBody>
      </p:sp>
    </p:spTree>
    <p:custDataLst>
      <p:tags r:id="rId1"/>
    </p:custDataLst>
  </p:cSld>
  <p:clrMapOvr>
    <a:masterClrMapping/>
  </p:clrMapOvr>
  <p:transition advTm="12591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3011">
                                            <p:txEl>
                                              <p:pRg st="1" end="1"/>
                                            </p:txEl>
                                          </p:spTgt>
                                        </p:tgtEl>
                                        <p:attrNameLst>
                                          <p:attrName>style.visibility</p:attrName>
                                        </p:attrNameLst>
                                      </p:cBhvr>
                                      <p:to>
                                        <p:strVal val="visible"/>
                                      </p:to>
                                    </p:set>
                                    <p:anim calcmode="lin" valueType="num">
                                      <p:cBhvr additive="base">
                                        <p:cTn id="13" dur="500" fill="hold"/>
                                        <p:tgtEl>
                                          <p:spTgt spid="430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0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011">
                                            <p:txEl>
                                              <p:pRg st="2" end="2"/>
                                            </p:txEl>
                                          </p:spTgt>
                                        </p:tgtEl>
                                        <p:attrNameLst>
                                          <p:attrName>style.visibility</p:attrName>
                                        </p:attrNameLst>
                                      </p:cBhvr>
                                      <p:to>
                                        <p:strVal val="visible"/>
                                      </p:to>
                                    </p:set>
                                    <p:anim calcmode="lin" valueType="num">
                                      <p:cBhvr additive="base">
                                        <p:cTn id="19" dur="5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0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011">
                                            <p:txEl>
                                              <p:pRg st="3" end="3"/>
                                            </p:txEl>
                                          </p:spTgt>
                                        </p:tgtEl>
                                        <p:attrNameLst>
                                          <p:attrName>style.visibility</p:attrName>
                                        </p:attrNameLst>
                                      </p:cBhvr>
                                      <p:to>
                                        <p:strVal val="visible"/>
                                      </p:to>
                                    </p:set>
                                    <p:anim calcmode="lin" valueType="num">
                                      <p:cBhvr additive="base">
                                        <p:cTn id="25" dur="500" fill="hold"/>
                                        <p:tgtEl>
                                          <p:spTgt spid="430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30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3011">
                                            <p:txEl>
                                              <p:pRg st="4" end="4"/>
                                            </p:txEl>
                                          </p:spTgt>
                                        </p:tgtEl>
                                        <p:attrNameLst>
                                          <p:attrName>style.visibility</p:attrName>
                                        </p:attrNameLst>
                                      </p:cBhvr>
                                      <p:to>
                                        <p:strVal val="visible"/>
                                      </p:to>
                                    </p:set>
                                    <p:anim calcmode="lin" valueType="num">
                                      <p:cBhvr additive="base">
                                        <p:cTn id="31" dur="500" fill="hold"/>
                                        <p:tgtEl>
                                          <p:spTgt spid="430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30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3011">
                                            <p:txEl>
                                              <p:pRg st="5" end="5"/>
                                            </p:txEl>
                                          </p:spTgt>
                                        </p:tgtEl>
                                        <p:attrNameLst>
                                          <p:attrName>style.visibility</p:attrName>
                                        </p:attrNameLst>
                                      </p:cBhvr>
                                      <p:to>
                                        <p:strVal val="visible"/>
                                      </p:to>
                                    </p:set>
                                    <p:anim calcmode="lin" valueType="num">
                                      <p:cBhvr additive="base">
                                        <p:cTn id="37" dur="500" fill="hold"/>
                                        <p:tgtEl>
                                          <p:spTgt spid="430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30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a:t>How Does God Guide?</a:t>
            </a:r>
          </a:p>
        </p:txBody>
      </p:sp>
      <p:sp>
        <p:nvSpPr>
          <p:cNvPr id="44035" name="Rectangle 3"/>
          <p:cNvSpPr>
            <a:spLocks noGrp="1" noChangeArrowheads="1"/>
          </p:cNvSpPr>
          <p:nvPr>
            <p:ph type="body" idx="1"/>
          </p:nvPr>
        </p:nvSpPr>
        <p:spPr/>
        <p:txBody>
          <a:bodyPr/>
          <a:lstStyle/>
          <a:p>
            <a:pPr>
              <a:lnSpc>
                <a:spcPct val="90000"/>
              </a:lnSpc>
            </a:pPr>
            <a:r>
              <a:rPr lang="en-US" altLang="en-US" sz="2800"/>
              <a:t>In hindsight?</a:t>
            </a:r>
          </a:p>
          <a:p>
            <a:pPr lvl="1">
              <a:lnSpc>
                <a:spcPct val="90000"/>
              </a:lnSpc>
            </a:pPr>
            <a:r>
              <a:rPr lang="en-US" altLang="en-US" sz="2400"/>
              <a:t>Genesis 50:20 (NIV) You intended to harm me, but God intended it for good to accomplish what is now being done, the saving of many lives. </a:t>
            </a:r>
          </a:p>
          <a:p>
            <a:pPr lvl="1">
              <a:lnSpc>
                <a:spcPct val="90000"/>
              </a:lnSpc>
            </a:pPr>
            <a:r>
              <a:rPr lang="en-US" altLang="en-US" sz="2400"/>
              <a:t>Psalm 32:8 (NIV) I will instruct you and teach you in the way you should go; I will counsel you and watch over you. 9 Do not be like the horse or the mule, which have no understanding but must be controlled by bit and bridle or they will not come to you. </a:t>
            </a:r>
          </a:p>
          <a:p>
            <a:pPr lvl="1">
              <a:lnSpc>
                <a:spcPct val="90000"/>
              </a:lnSpc>
            </a:pPr>
            <a:r>
              <a:rPr lang="en-US" altLang="en-US" sz="2400"/>
              <a:t>Yes, looking back we can often see how God has guided us; I suspect we will see it all when we see Jesus.</a:t>
            </a:r>
          </a:p>
        </p:txBody>
      </p:sp>
    </p:spTree>
    <p:custDataLst>
      <p:tags r:id="rId1"/>
    </p:custDataLst>
  </p:cSld>
  <p:clrMapOvr>
    <a:masterClrMapping/>
  </p:clrMapOvr>
  <p:transition advTm="1465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checkerboard(across)">
                                      <p:cBhvr>
                                        <p:cTn id="7" dur="500"/>
                                        <p:tgtEl>
                                          <p:spTgt spid="44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4035">
                                            <p:txEl>
                                              <p:pRg st="1" end="1"/>
                                            </p:txEl>
                                          </p:spTgt>
                                        </p:tgtEl>
                                        <p:attrNameLst>
                                          <p:attrName>style.visibility</p:attrName>
                                        </p:attrNameLst>
                                      </p:cBhvr>
                                      <p:to>
                                        <p:strVal val="visible"/>
                                      </p:to>
                                    </p:set>
                                    <p:animEffect transition="in" filter="checkerboard(across)">
                                      <p:cBhvr>
                                        <p:cTn id="12" dur="500"/>
                                        <p:tgtEl>
                                          <p:spTgt spid="440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4035">
                                            <p:txEl>
                                              <p:pRg st="2" end="2"/>
                                            </p:txEl>
                                          </p:spTgt>
                                        </p:tgtEl>
                                        <p:attrNameLst>
                                          <p:attrName>style.visibility</p:attrName>
                                        </p:attrNameLst>
                                      </p:cBhvr>
                                      <p:to>
                                        <p:strVal val="visible"/>
                                      </p:to>
                                    </p:set>
                                    <p:animEffect transition="in" filter="checkerboard(across)">
                                      <p:cBhvr>
                                        <p:cTn id="17" dur="500"/>
                                        <p:tgtEl>
                                          <p:spTgt spid="440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4035">
                                            <p:txEl>
                                              <p:pRg st="3" end="3"/>
                                            </p:txEl>
                                          </p:spTgt>
                                        </p:tgtEl>
                                        <p:attrNameLst>
                                          <p:attrName>style.visibility</p:attrName>
                                        </p:attrNameLst>
                                      </p:cBhvr>
                                      <p:to>
                                        <p:strVal val="visible"/>
                                      </p:to>
                                    </p:set>
                                    <p:animEffect transition="in" filter="checkerboard(across)">
                                      <p:cBhvr>
                                        <p:cTn id="22" dur="500"/>
                                        <p:tgtEl>
                                          <p:spTgt spid="440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a:t>Why Should We Pray?</a:t>
            </a:r>
          </a:p>
        </p:txBody>
      </p:sp>
      <p:sp>
        <p:nvSpPr>
          <p:cNvPr id="45059" name="Rectangle 3"/>
          <p:cNvSpPr>
            <a:spLocks noGrp="1" noChangeArrowheads="1"/>
          </p:cNvSpPr>
          <p:nvPr>
            <p:ph type="body" idx="1"/>
          </p:nvPr>
        </p:nvSpPr>
        <p:spPr/>
        <p:txBody>
          <a:bodyPr/>
          <a:lstStyle/>
          <a:p>
            <a:pPr>
              <a:lnSpc>
                <a:spcPct val="90000"/>
              </a:lnSpc>
            </a:pPr>
            <a:r>
              <a:rPr lang="en-US" altLang="en-US" sz="2800"/>
              <a:t>Not to let God know our needs; God already knows what we will pray for.</a:t>
            </a:r>
          </a:p>
          <a:p>
            <a:pPr lvl="1">
              <a:lnSpc>
                <a:spcPct val="90000"/>
              </a:lnSpc>
            </a:pPr>
            <a:r>
              <a:rPr lang="en-US" altLang="en-US" sz="2400"/>
              <a:t>Matt 6:31 (NIV) So do not worry, saying, </a:t>
            </a:r>
            <a:r>
              <a:rPr lang="en-US" altLang="en-US" sz="2400">
                <a:cs typeface="Arial" charset="0"/>
              </a:rPr>
              <a:t>"</a:t>
            </a:r>
            <a:r>
              <a:rPr lang="en-US" altLang="en-US" sz="2400"/>
              <a:t>What shall we eat?</a:t>
            </a:r>
            <a:r>
              <a:rPr lang="en-US" altLang="en-US" sz="2400">
                <a:cs typeface="Arial" charset="0"/>
              </a:rPr>
              <a:t>"</a:t>
            </a:r>
            <a:r>
              <a:rPr lang="en-US" altLang="en-US" sz="2400"/>
              <a:t> or </a:t>
            </a:r>
            <a:r>
              <a:rPr lang="en-US" altLang="en-US" sz="2400">
                <a:cs typeface="Arial" charset="0"/>
              </a:rPr>
              <a:t>"</a:t>
            </a:r>
            <a:r>
              <a:rPr lang="en-US" altLang="en-US" sz="2400"/>
              <a:t>What shall we drink?</a:t>
            </a:r>
            <a:r>
              <a:rPr lang="en-US" altLang="en-US" sz="2400">
                <a:cs typeface="Arial" charset="0"/>
              </a:rPr>
              <a:t>"</a:t>
            </a:r>
            <a:r>
              <a:rPr lang="en-US" altLang="en-US" sz="2400"/>
              <a:t> or </a:t>
            </a:r>
            <a:r>
              <a:rPr lang="en-US" altLang="en-US" sz="2400">
                <a:cs typeface="Arial" charset="0"/>
              </a:rPr>
              <a:t>"</a:t>
            </a:r>
            <a:r>
              <a:rPr lang="en-US" altLang="en-US" sz="2400"/>
              <a:t>What shall we wear?</a:t>
            </a:r>
            <a:r>
              <a:rPr lang="en-US" altLang="en-US" sz="2400">
                <a:cs typeface="Arial" charset="0"/>
              </a:rPr>
              <a:t>"</a:t>
            </a:r>
            <a:r>
              <a:rPr lang="en-US" altLang="en-US" sz="2400"/>
              <a:t> 32 For the pagans run after all these things, and your heavenly Father knows that you need them.</a:t>
            </a:r>
          </a:p>
          <a:p>
            <a:pPr>
              <a:lnSpc>
                <a:spcPct val="90000"/>
              </a:lnSpc>
            </a:pPr>
            <a:r>
              <a:rPr lang="en-US" altLang="en-US" sz="2800"/>
              <a:t>Not to get God to change His mind; if it isn’t His will, you won’t get it.</a:t>
            </a:r>
          </a:p>
          <a:p>
            <a:pPr lvl="1">
              <a:lnSpc>
                <a:spcPct val="90000"/>
              </a:lnSpc>
            </a:pPr>
            <a:r>
              <a:rPr lang="en-US" altLang="en-US" sz="2400"/>
              <a:t>Matt 26:39 (NIV) Going a little farther, he fell with his face to the ground and prayed, </a:t>
            </a:r>
            <a:r>
              <a:rPr lang="en-US" altLang="en-US" sz="2400">
                <a:cs typeface="Arial" charset="0"/>
              </a:rPr>
              <a:t>"</a:t>
            </a:r>
            <a:r>
              <a:rPr lang="en-US" altLang="en-US" sz="2400"/>
              <a:t>My Father, if it is possible, may this cup be taken from me. Yet not as I will, but as you will.</a:t>
            </a:r>
            <a:r>
              <a:rPr lang="en-US" altLang="en-US" sz="2400">
                <a:cs typeface="Arial" charset="0"/>
              </a:rPr>
              <a:t>"</a:t>
            </a:r>
            <a:r>
              <a:rPr lang="en-US" altLang="en-US" sz="2400"/>
              <a:t> </a:t>
            </a:r>
          </a:p>
        </p:txBody>
      </p:sp>
    </p:spTree>
    <p:custDataLst>
      <p:tags r:id="rId1"/>
    </p:custDataLst>
  </p:cSld>
  <p:clrMapOvr>
    <a:masterClrMapping/>
  </p:clrMapOvr>
  <p:transition advTm="1120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checkerboard(across)">
                                      <p:cBhvr>
                                        <p:cTn id="7" dur="500"/>
                                        <p:tgtEl>
                                          <p:spTgt spid="450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checkerboard(across)">
                                      <p:cBhvr>
                                        <p:cTn id="12" dur="500"/>
                                        <p:tgtEl>
                                          <p:spTgt spid="450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checkerboard(across)">
                                      <p:cBhvr>
                                        <p:cTn id="17" dur="500"/>
                                        <p:tgtEl>
                                          <p:spTgt spid="450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5059">
                                            <p:txEl>
                                              <p:pRg st="3" end="3"/>
                                            </p:txEl>
                                          </p:spTgt>
                                        </p:tgtEl>
                                        <p:attrNameLst>
                                          <p:attrName>style.visibility</p:attrName>
                                        </p:attrNameLst>
                                      </p:cBhvr>
                                      <p:to>
                                        <p:strVal val="visible"/>
                                      </p:to>
                                    </p:set>
                                    <p:animEffect transition="in" filter="checkerboard(across)">
                                      <p:cBhvr>
                                        <p:cTn id="22" dur="500"/>
                                        <p:tgtEl>
                                          <p:spTgt spid="450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a:t>Why Should We Pray?</a:t>
            </a:r>
          </a:p>
        </p:txBody>
      </p:sp>
      <p:sp>
        <p:nvSpPr>
          <p:cNvPr id="46083" name="Rectangle 3"/>
          <p:cNvSpPr>
            <a:spLocks noGrp="1" noChangeArrowheads="1"/>
          </p:cNvSpPr>
          <p:nvPr>
            <p:ph type="body" idx="1"/>
          </p:nvPr>
        </p:nvSpPr>
        <p:spPr/>
        <p:txBody>
          <a:bodyPr/>
          <a:lstStyle/>
          <a:p>
            <a:r>
              <a:rPr lang="en-US" altLang="en-US"/>
              <a:t>Not to convince God we need something; He knows what we need better than we do.</a:t>
            </a:r>
          </a:p>
          <a:p>
            <a:pPr lvl="1"/>
            <a:r>
              <a:rPr lang="en-US" altLang="en-US"/>
              <a:t>Matt 7:11 (NIV) If you, then, though you are evil, know how to give good gifts to your children, how much more will your Father in heaven give good gifts to those who ask him! </a:t>
            </a:r>
          </a:p>
          <a:p>
            <a:r>
              <a:rPr lang="en-US" altLang="en-US"/>
              <a:t>So why bother to pray?</a:t>
            </a:r>
          </a:p>
        </p:txBody>
      </p:sp>
    </p:spTree>
    <p:custDataLst>
      <p:tags r:id="rId1"/>
    </p:custDataLst>
  </p:cSld>
  <p:clrMapOvr>
    <a:masterClrMapping/>
  </p:clrMapOvr>
  <p:transition advTm="2754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additive="base">
                                        <p:cTn id="7" dur="500" fill="hold"/>
                                        <p:tgtEl>
                                          <p:spTgt spid="460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083">
                                            <p:txEl>
                                              <p:pRg st="1" end="1"/>
                                            </p:txEl>
                                          </p:spTgt>
                                        </p:tgtEl>
                                        <p:attrNameLst>
                                          <p:attrName>style.visibility</p:attrName>
                                        </p:attrNameLst>
                                      </p:cBhvr>
                                      <p:to>
                                        <p:strVal val="visible"/>
                                      </p:to>
                                    </p:set>
                                    <p:anim calcmode="lin" valueType="num">
                                      <p:cBhvr additive="base">
                                        <p:cTn id="13" dur="500" fill="hold"/>
                                        <p:tgtEl>
                                          <p:spTgt spid="460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0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6083">
                                            <p:txEl>
                                              <p:pRg st="2" end="2"/>
                                            </p:txEl>
                                          </p:spTgt>
                                        </p:tgtEl>
                                        <p:attrNameLst>
                                          <p:attrName>style.visibility</p:attrName>
                                        </p:attrNameLst>
                                      </p:cBhvr>
                                      <p:to>
                                        <p:strVal val="visible"/>
                                      </p:to>
                                    </p:set>
                                    <p:anim calcmode="lin" valueType="num">
                                      <p:cBhvr additive="base">
                                        <p:cTn id="19" dur="500" fill="hold"/>
                                        <p:tgtEl>
                                          <p:spTgt spid="460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0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a:t>Why Should We Pray?</a:t>
            </a:r>
          </a:p>
        </p:txBody>
      </p:sp>
      <p:sp>
        <p:nvSpPr>
          <p:cNvPr id="47107" name="Rectangle 3"/>
          <p:cNvSpPr>
            <a:spLocks noGrp="1" noChangeArrowheads="1"/>
          </p:cNvSpPr>
          <p:nvPr>
            <p:ph type="body" idx="1"/>
          </p:nvPr>
        </p:nvSpPr>
        <p:spPr/>
        <p:txBody>
          <a:bodyPr/>
          <a:lstStyle/>
          <a:p>
            <a:pPr>
              <a:lnSpc>
                <a:spcPct val="90000"/>
              </a:lnSpc>
            </a:pPr>
            <a:r>
              <a:rPr lang="en-US" altLang="en-US" sz="2800"/>
              <a:t>God commands it.</a:t>
            </a:r>
          </a:p>
          <a:p>
            <a:pPr lvl="1">
              <a:lnSpc>
                <a:spcPct val="90000"/>
              </a:lnSpc>
            </a:pPr>
            <a:r>
              <a:rPr lang="en-US" altLang="en-US" sz="2400"/>
              <a:t>Matt 5:44 (NIV) But I tell you: Love your enemies and pray for those who persecute you…</a:t>
            </a:r>
          </a:p>
          <a:p>
            <a:pPr lvl="1">
              <a:lnSpc>
                <a:spcPct val="90000"/>
              </a:lnSpc>
            </a:pPr>
            <a:r>
              <a:rPr lang="en-US" altLang="en-US" sz="2400"/>
              <a:t>Matt 6:5 (NIV) And when you pray, do not be like the hypocrites, for they love to pray standing in the synagogues and on the street corners to be seen by men…7 And when you pray, do not keep on babbling like pagans, for they think they will be heard because of their many words. 8 Do not be like them, for your Father knows what you need before you ask him. 9 This, then, is how you should pray: </a:t>
            </a:r>
            <a:r>
              <a:rPr lang="en-US" altLang="en-US" sz="2400">
                <a:cs typeface="Arial" charset="0"/>
              </a:rPr>
              <a:t>"</a:t>
            </a:r>
            <a:r>
              <a:rPr lang="en-US" altLang="en-US" sz="2400"/>
              <a:t>Our Father in heaven, hallowed be your name…</a:t>
            </a:r>
            <a:r>
              <a:rPr lang="en-US" altLang="en-US" sz="2400">
                <a:cs typeface="Arial" charset="0"/>
              </a:rPr>
              <a:t>"</a:t>
            </a:r>
            <a:r>
              <a:rPr lang="en-US" altLang="en-US" sz="2400"/>
              <a:t> </a:t>
            </a:r>
          </a:p>
        </p:txBody>
      </p:sp>
    </p:spTree>
    <p:custDataLst>
      <p:tags r:id="rId1"/>
    </p:custDataLst>
  </p:cSld>
  <p:clrMapOvr>
    <a:masterClrMapping/>
  </p:clrMapOvr>
  <p:transition advTm="812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checkerboard(across)">
                                      <p:cBhvr>
                                        <p:cTn id="7" dur="500"/>
                                        <p:tgtEl>
                                          <p:spTgt spid="471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7107">
                                            <p:txEl>
                                              <p:pRg st="1" end="1"/>
                                            </p:txEl>
                                          </p:spTgt>
                                        </p:tgtEl>
                                        <p:attrNameLst>
                                          <p:attrName>style.visibility</p:attrName>
                                        </p:attrNameLst>
                                      </p:cBhvr>
                                      <p:to>
                                        <p:strVal val="visible"/>
                                      </p:to>
                                    </p:set>
                                    <p:animEffect transition="in" filter="checkerboard(across)">
                                      <p:cBhvr>
                                        <p:cTn id="12" dur="500"/>
                                        <p:tgtEl>
                                          <p:spTgt spid="471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7107">
                                            <p:txEl>
                                              <p:pRg st="2" end="2"/>
                                            </p:txEl>
                                          </p:spTgt>
                                        </p:tgtEl>
                                        <p:attrNameLst>
                                          <p:attrName>style.visibility</p:attrName>
                                        </p:attrNameLst>
                                      </p:cBhvr>
                                      <p:to>
                                        <p:strVal val="visible"/>
                                      </p:to>
                                    </p:set>
                                    <p:animEffect transition="in" filter="checkerboard(across)">
                                      <p:cBhvr>
                                        <p:cTn id="17" dur="500"/>
                                        <p:tgtEl>
                                          <p:spTgt spid="471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VLArray"/>
          <p:cNvPicPr>
            <a:picLocks noChangeAspect="1" noChangeArrowheads="1"/>
          </p:cNvPicPr>
          <p:nvPr/>
        </p:nvPicPr>
        <p:blipFill>
          <a:blip r:embed="rId3">
            <a:lum bright="60000" contrast="-60000"/>
            <a:extLst>
              <a:ext uri="{28A0092B-C50C-407E-A947-70E740481C1C}">
                <a14:useLocalDpi xmlns:a14="http://schemas.microsoft.com/office/drawing/2010/main" val="0"/>
              </a:ext>
            </a:extLst>
          </a:blip>
          <a:srcRect/>
          <a:stretch>
            <a:fillRect/>
          </a:stretch>
        </p:blipFill>
        <p:spPr bwMode="auto">
          <a:xfrm>
            <a:off x="914400" y="962025"/>
            <a:ext cx="7315200" cy="4933950"/>
          </a:xfrm>
          <a:prstGeom prst="rect">
            <a:avLst/>
          </a:prstGeom>
          <a:noFill/>
          <a:extLst>
            <a:ext uri="{909E8E84-426E-40DD-AFC4-6F175D3DCCD1}">
              <a14:hiddenFill xmlns:a14="http://schemas.microsoft.com/office/drawing/2010/main">
                <a:solidFill>
                  <a:srgbClr val="FFFFFF"/>
                </a:solidFill>
              </a14:hiddenFill>
            </a:ext>
          </a:extLst>
        </p:spPr>
      </p:pic>
      <p:sp>
        <p:nvSpPr>
          <p:cNvPr id="8196" name="Rectangle 4"/>
          <p:cNvSpPr>
            <a:spLocks noGrp="1" noChangeArrowheads="1"/>
          </p:cNvSpPr>
          <p:nvPr>
            <p:ph type="ctrTitle"/>
          </p:nvPr>
        </p:nvSpPr>
        <p:spPr/>
        <p:txBody>
          <a:bodyPr/>
          <a:lstStyle/>
          <a:p>
            <a:r>
              <a:rPr lang="en-US" altLang="en-US"/>
              <a:t>Evidence of God in Creation</a:t>
            </a:r>
          </a:p>
        </p:txBody>
      </p:sp>
      <p:sp>
        <p:nvSpPr>
          <p:cNvPr id="8197"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36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500" fill="hold"/>
                                        <p:tgtEl>
                                          <p:spTgt spid="8196"/>
                                        </p:tgtEl>
                                        <p:attrNameLst>
                                          <p:attrName>ppt_w</p:attrName>
                                        </p:attrNameLst>
                                      </p:cBhvr>
                                      <p:tavLst>
                                        <p:tav tm="0">
                                          <p:val>
                                            <p:fltVal val="0"/>
                                          </p:val>
                                        </p:tav>
                                        <p:tav tm="100000">
                                          <p:val>
                                            <p:strVal val="#ppt_w"/>
                                          </p:val>
                                        </p:tav>
                                      </p:tavLst>
                                    </p:anim>
                                    <p:anim calcmode="lin" valueType="num">
                                      <p:cBhvr>
                                        <p:cTn id="8" dur="500" fill="hold"/>
                                        <p:tgtEl>
                                          <p:spTgt spid="81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a:t>Why Should We Pray?</a:t>
            </a:r>
          </a:p>
        </p:txBody>
      </p:sp>
      <p:sp>
        <p:nvSpPr>
          <p:cNvPr id="48131" name="Rectangle 3"/>
          <p:cNvSpPr>
            <a:spLocks noGrp="1" noChangeArrowheads="1"/>
          </p:cNvSpPr>
          <p:nvPr>
            <p:ph type="body" idx="1"/>
          </p:nvPr>
        </p:nvSpPr>
        <p:spPr/>
        <p:txBody>
          <a:bodyPr/>
          <a:lstStyle/>
          <a:p>
            <a:r>
              <a:rPr lang="en-US" altLang="en-US" sz="2800"/>
              <a:t>God commands it (continued):</a:t>
            </a:r>
          </a:p>
          <a:p>
            <a:pPr lvl="1"/>
            <a:r>
              <a:rPr lang="en-US" altLang="en-US" sz="2400"/>
              <a:t>Psalm 32:6 (NIV) Therefore let everyone who is godly pray to you while you may be found; surely when the mighty waters rise, they will not reach him. 7 You are my hiding place; you will protect me from trouble and surround me with songs of deliverance.</a:t>
            </a:r>
          </a:p>
          <a:p>
            <a:pPr lvl="1"/>
            <a:r>
              <a:rPr lang="en-US" altLang="en-US" sz="2400"/>
              <a:t>2Chronicles 7:14 (NIV) if my people, who are called by my name, will humble themselves and pray and seek my face and turn from their wicked ways, then will I hear from heaven and will forgive their sin and will heal their land. </a:t>
            </a:r>
          </a:p>
        </p:txBody>
      </p:sp>
    </p:spTree>
    <p:custDataLst>
      <p:tags r:id="rId1"/>
    </p:custDataLst>
  </p:cSld>
  <p:clrMapOvr>
    <a:masterClrMapping/>
  </p:clrMapOvr>
  <p:transition advTm="11300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checkerboard(across)">
                                      <p:cBhvr>
                                        <p:cTn id="7" dur="500"/>
                                        <p:tgtEl>
                                          <p:spTgt spid="481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8131">
                                            <p:txEl>
                                              <p:pRg st="1" end="1"/>
                                            </p:txEl>
                                          </p:spTgt>
                                        </p:tgtEl>
                                        <p:attrNameLst>
                                          <p:attrName>style.visibility</p:attrName>
                                        </p:attrNameLst>
                                      </p:cBhvr>
                                      <p:to>
                                        <p:strVal val="visible"/>
                                      </p:to>
                                    </p:set>
                                    <p:animEffect transition="in" filter="checkerboard(across)">
                                      <p:cBhvr>
                                        <p:cTn id="12" dur="500"/>
                                        <p:tgtEl>
                                          <p:spTgt spid="481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8131">
                                            <p:txEl>
                                              <p:pRg st="2" end="2"/>
                                            </p:txEl>
                                          </p:spTgt>
                                        </p:tgtEl>
                                        <p:attrNameLst>
                                          <p:attrName>style.visibility</p:attrName>
                                        </p:attrNameLst>
                                      </p:cBhvr>
                                      <p:to>
                                        <p:strVal val="visible"/>
                                      </p:to>
                                    </p:set>
                                    <p:animEffect transition="in" filter="checkerboard(across)">
                                      <p:cBhvr>
                                        <p:cTn id="17" dur="500"/>
                                        <p:tgtEl>
                                          <p:spTgt spid="481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a:t>Why Should We Pray?</a:t>
            </a:r>
          </a:p>
        </p:txBody>
      </p:sp>
      <p:sp>
        <p:nvSpPr>
          <p:cNvPr id="49155" name="Rectangle 3"/>
          <p:cNvSpPr>
            <a:spLocks noGrp="1" noChangeArrowheads="1"/>
          </p:cNvSpPr>
          <p:nvPr>
            <p:ph type="body" idx="1"/>
          </p:nvPr>
        </p:nvSpPr>
        <p:spPr/>
        <p:txBody>
          <a:bodyPr/>
          <a:lstStyle/>
          <a:p>
            <a:r>
              <a:rPr lang="en-US" altLang="en-US"/>
              <a:t>God provides in answer to prayer.</a:t>
            </a:r>
          </a:p>
          <a:p>
            <a:pPr lvl="1"/>
            <a:r>
              <a:rPr lang="en-US" altLang="en-US"/>
              <a:t>James 4:2 (NIV) You want something but don't get it. You kill and covet, but you cannot have what you want. You quarrel and fight. You do not have, because you do not ask God. </a:t>
            </a:r>
          </a:p>
          <a:p>
            <a:r>
              <a:rPr lang="en-US" altLang="en-US"/>
              <a:t>Prayer is part of a training program.</a:t>
            </a:r>
          </a:p>
          <a:p>
            <a:pPr lvl="1"/>
            <a:r>
              <a:rPr lang="en-US" altLang="en-US"/>
              <a:t>God as Father, we as his children</a:t>
            </a:r>
          </a:p>
          <a:p>
            <a:r>
              <a:rPr lang="en-US" altLang="en-US"/>
              <a:t>Prayer is getting to know a friend.</a:t>
            </a:r>
          </a:p>
        </p:txBody>
      </p:sp>
    </p:spTree>
    <p:custDataLst>
      <p:tags r:id="rId1"/>
    </p:custDataLst>
  </p:cSld>
  <p:clrMapOvr>
    <a:masterClrMapping/>
  </p:clrMapOvr>
  <p:transition advTm="1703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checkerboard(across)">
                                      <p:cBhvr>
                                        <p:cTn id="7" dur="500"/>
                                        <p:tgtEl>
                                          <p:spTgt spid="491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Effect transition="in" filter="checkerboard(across)">
                                      <p:cBhvr>
                                        <p:cTn id="12" dur="500"/>
                                        <p:tgtEl>
                                          <p:spTgt spid="4915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9155">
                                            <p:txEl>
                                              <p:pRg st="2" end="2"/>
                                            </p:txEl>
                                          </p:spTgt>
                                        </p:tgtEl>
                                        <p:attrNameLst>
                                          <p:attrName>style.visibility</p:attrName>
                                        </p:attrNameLst>
                                      </p:cBhvr>
                                      <p:to>
                                        <p:strVal val="visible"/>
                                      </p:to>
                                    </p:set>
                                    <p:animEffect transition="in" filter="checkerboard(across)">
                                      <p:cBhvr>
                                        <p:cTn id="17" dur="500"/>
                                        <p:tgtEl>
                                          <p:spTgt spid="4915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9155">
                                            <p:txEl>
                                              <p:pRg st="3" end="3"/>
                                            </p:txEl>
                                          </p:spTgt>
                                        </p:tgtEl>
                                        <p:attrNameLst>
                                          <p:attrName>style.visibility</p:attrName>
                                        </p:attrNameLst>
                                      </p:cBhvr>
                                      <p:to>
                                        <p:strVal val="visible"/>
                                      </p:to>
                                    </p:set>
                                    <p:animEffect transition="in" filter="checkerboard(across)">
                                      <p:cBhvr>
                                        <p:cTn id="22" dur="500"/>
                                        <p:tgtEl>
                                          <p:spTgt spid="4915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9155">
                                            <p:txEl>
                                              <p:pRg st="4" end="4"/>
                                            </p:txEl>
                                          </p:spTgt>
                                        </p:tgtEl>
                                        <p:attrNameLst>
                                          <p:attrName>style.visibility</p:attrName>
                                        </p:attrNameLst>
                                      </p:cBhvr>
                                      <p:to>
                                        <p:strVal val="visible"/>
                                      </p:to>
                                    </p:set>
                                    <p:animEffect transition="in" filter="checkerboard(across)">
                                      <p:cBhvr>
                                        <p:cTn id="27" dur="500"/>
                                        <p:tgtEl>
                                          <p:spTgt spid="491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Lamb&amp;scroll"/>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473200" y="1206500"/>
            <a:ext cx="6197600" cy="4445000"/>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ctrTitle"/>
          </p:nvPr>
        </p:nvSpPr>
        <p:spPr/>
        <p:txBody>
          <a:bodyPr/>
          <a:lstStyle/>
          <a:p>
            <a:r>
              <a:rPr lang="en-US" altLang="en-US" sz="6600"/>
              <a:t>God in Action:</a:t>
            </a:r>
          </a:p>
        </p:txBody>
      </p:sp>
      <p:sp>
        <p:nvSpPr>
          <p:cNvPr id="7171" name="Rectangle 3"/>
          <p:cNvSpPr>
            <a:spLocks noGrp="1" noChangeArrowheads="1"/>
          </p:cNvSpPr>
          <p:nvPr>
            <p:ph type="subTitle" idx="1"/>
          </p:nvPr>
        </p:nvSpPr>
        <p:spPr/>
        <p:txBody>
          <a:bodyPr/>
          <a:lstStyle/>
          <a:p>
            <a:r>
              <a:rPr lang="en-US" altLang="en-US" sz="4800"/>
              <a:t>Revelation</a:t>
            </a:r>
          </a:p>
        </p:txBody>
      </p:sp>
    </p:spTree>
    <p:custDataLst>
      <p:tags r:id="rId1"/>
    </p:custDataLst>
  </p:cSld>
  <p:clrMapOvr>
    <a:masterClrMapping/>
  </p:clrMapOvr>
  <p:transition advTm="101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7171">
                                            <p:txEl>
                                              <p:pRg st="0" end="0"/>
                                            </p:txEl>
                                          </p:spTgt>
                                        </p:tgtEl>
                                        <p:attrNameLst>
                                          <p:attrName>style.visibility</p:attrName>
                                        </p:attrNameLst>
                                      </p:cBhvr>
                                      <p:to>
                                        <p:strVal val="visible"/>
                                      </p:to>
                                    </p:set>
                                    <p:animEffect transition="in" filter="checkerboard(across)">
                                      <p:cBhvr>
                                        <p:cTn id="13" dur="5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a:t>Revelation: General &amp; Special</a:t>
            </a:r>
          </a:p>
        </p:txBody>
      </p:sp>
      <p:sp>
        <p:nvSpPr>
          <p:cNvPr id="50179" name="Rectangle 3"/>
          <p:cNvSpPr>
            <a:spLocks noGrp="1" noChangeArrowheads="1"/>
          </p:cNvSpPr>
          <p:nvPr>
            <p:ph type="body" idx="1"/>
          </p:nvPr>
        </p:nvSpPr>
        <p:spPr/>
        <p:txBody>
          <a:bodyPr/>
          <a:lstStyle/>
          <a:p>
            <a:r>
              <a:rPr lang="en-US" altLang="en-US" sz="2800"/>
              <a:t>How does God reveal Himself to mankind?</a:t>
            </a:r>
          </a:p>
          <a:p>
            <a:r>
              <a:rPr lang="en-US" altLang="en-US" sz="2800"/>
              <a:t>Through His world and His word:</a:t>
            </a:r>
          </a:p>
          <a:p>
            <a:pPr lvl="1"/>
            <a:r>
              <a:rPr lang="en-US" altLang="en-US" sz="2400"/>
              <a:t>Psalm 19:1 (NIV) The heavens declare the glory of God; the skies proclaim the work of his hands. 2 Day after day they pour forth speech; night after night they display knowledge. 3 There is no speech or language where their voice is not heard. 4 Their voice goes out into all the earth, their words to the ends of the world… 7 The law of the LORD is perfect, reviving the soul. The statutes of the LORD are trustworthy, making wise the simple. </a:t>
            </a:r>
          </a:p>
        </p:txBody>
      </p:sp>
    </p:spTree>
    <p:custDataLst>
      <p:tags r:id="rId1"/>
    </p:custDataLst>
  </p:cSld>
  <p:clrMapOvr>
    <a:masterClrMapping/>
  </p:clrMapOvr>
  <p:transition advTm="4854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checkerboard(across)">
                                      <p:cBhvr>
                                        <p:cTn id="7" dur="500"/>
                                        <p:tgtEl>
                                          <p:spTgt spid="501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checkerboard(across)">
                                      <p:cBhvr>
                                        <p:cTn id="12" dur="500"/>
                                        <p:tgtEl>
                                          <p:spTgt spid="501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Effect transition="in" filter="checkerboard(across)">
                                      <p:cBhvr>
                                        <p:cTn id="17" dur="500"/>
                                        <p:tgtEl>
                                          <p:spTgt spid="501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sz="4000"/>
              <a:t>What does </a:t>
            </a:r>
            <a:br>
              <a:rPr lang="en-US" altLang="en-US" sz="4000"/>
            </a:br>
            <a:r>
              <a:rPr lang="en-US" altLang="en-US" sz="4000"/>
              <a:t>general revelation tell us?</a:t>
            </a:r>
          </a:p>
        </p:txBody>
      </p:sp>
      <p:sp>
        <p:nvSpPr>
          <p:cNvPr id="51203" name="Rectangle 3"/>
          <p:cNvSpPr>
            <a:spLocks noGrp="1" noChangeArrowheads="1"/>
          </p:cNvSpPr>
          <p:nvPr>
            <p:ph type="body" idx="1"/>
          </p:nvPr>
        </p:nvSpPr>
        <p:spPr/>
        <p:txBody>
          <a:bodyPr/>
          <a:lstStyle/>
          <a:p>
            <a:pPr>
              <a:lnSpc>
                <a:spcPct val="90000"/>
              </a:lnSpc>
            </a:pPr>
            <a:r>
              <a:rPr lang="en-US" altLang="en-US" sz="2800"/>
              <a:t>God exists and is powerful.</a:t>
            </a:r>
          </a:p>
          <a:p>
            <a:pPr lvl="1">
              <a:lnSpc>
                <a:spcPct val="90000"/>
              </a:lnSpc>
            </a:pPr>
            <a:r>
              <a:rPr lang="en-US" altLang="en-US" sz="2400"/>
              <a:t>Romans 1:18-20 (NIV) The wrath of God is being revealed from heaven against all the godlessness and wickedness of men who suppress the truth by their wickedness, 19 since what may be known about God is plain to them, because God has made it plain to them. 20 For since the creation of the world God's invisible qualities</a:t>
            </a:r>
            <a:r>
              <a:rPr lang="en-US" altLang="en-US" sz="2400">
                <a:cs typeface="Arial" charset="0"/>
              </a:rPr>
              <a:t>–</a:t>
            </a:r>
            <a:r>
              <a:rPr lang="en-US" altLang="en-US" sz="2400"/>
              <a:t>his eternal power and divine nature</a:t>
            </a:r>
            <a:r>
              <a:rPr lang="en-US" altLang="en-US" sz="2400">
                <a:cs typeface="Arial" charset="0"/>
              </a:rPr>
              <a:t>–</a:t>
            </a:r>
            <a:r>
              <a:rPr lang="en-US" altLang="en-US" sz="2400"/>
              <a:t>have been clearly seen, being understood from what has been made, so that men are without excuse.</a:t>
            </a:r>
          </a:p>
          <a:p>
            <a:pPr lvl="1">
              <a:lnSpc>
                <a:spcPct val="90000"/>
              </a:lnSpc>
            </a:pPr>
            <a:r>
              <a:rPr lang="en-US" altLang="en-US" sz="2400"/>
              <a:t>See also Psalm 19:1-4. </a:t>
            </a:r>
          </a:p>
        </p:txBody>
      </p:sp>
    </p:spTree>
    <p:custDataLst>
      <p:tags r:id="rId1"/>
    </p:custDataLst>
  </p:cSld>
  <p:clrMapOvr>
    <a:masterClrMapping/>
  </p:clrMapOvr>
  <p:transition advTm="7160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checkerboard(across)">
                                      <p:cBhvr>
                                        <p:cTn id="7" dur="500"/>
                                        <p:tgtEl>
                                          <p:spTgt spid="512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1203">
                                            <p:txEl>
                                              <p:pRg st="1" end="1"/>
                                            </p:txEl>
                                          </p:spTgt>
                                        </p:tgtEl>
                                        <p:attrNameLst>
                                          <p:attrName>style.visibility</p:attrName>
                                        </p:attrNameLst>
                                      </p:cBhvr>
                                      <p:to>
                                        <p:strVal val="visible"/>
                                      </p:to>
                                    </p:set>
                                    <p:animEffect transition="in" filter="checkerboard(across)">
                                      <p:cBhvr>
                                        <p:cTn id="12" dur="500"/>
                                        <p:tgtEl>
                                          <p:spTgt spid="512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1203">
                                            <p:txEl>
                                              <p:pRg st="2" end="2"/>
                                            </p:txEl>
                                          </p:spTgt>
                                        </p:tgtEl>
                                        <p:attrNameLst>
                                          <p:attrName>style.visibility</p:attrName>
                                        </p:attrNameLst>
                                      </p:cBhvr>
                                      <p:to>
                                        <p:strVal val="visible"/>
                                      </p:to>
                                    </p:set>
                                    <p:animEffect transition="in" filter="checkerboard(across)">
                                      <p:cBhvr>
                                        <p:cTn id="17" dur="500"/>
                                        <p:tgtEl>
                                          <p:spTgt spid="512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sz="4000"/>
              <a:t>What does </a:t>
            </a:r>
            <a:br>
              <a:rPr lang="en-US" altLang="en-US" sz="4000"/>
            </a:br>
            <a:r>
              <a:rPr lang="en-US" altLang="en-US" sz="4000"/>
              <a:t>general revelation tell us?</a:t>
            </a:r>
          </a:p>
        </p:txBody>
      </p:sp>
      <p:sp>
        <p:nvSpPr>
          <p:cNvPr id="53251" name="Rectangle 3"/>
          <p:cNvSpPr>
            <a:spLocks noGrp="1" noChangeArrowheads="1"/>
          </p:cNvSpPr>
          <p:nvPr>
            <p:ph type="body" idx="1"/>
          </p:nvPr>
        </p:nvSpPr>
        <p:spPr/>
        <p:txBody>
          <a:bodyPr/>
          <a:lstStyle/>
          <a:p>
            <a:pPr>
              <a:lnSpc>
                <a:spcPct val="90000"/>
              </a:lnSpc>
            </a:pPr>
            <a:r>
              <a:rPr lang="en-US" altLang="en-US" sz="2800"/>
              <a:t>He has set moral standards for us.</a:t>
            </a:r>
          </a:p>
          <a:p>
            <a:pPr lvl="1">
              <a:lnSpc>
                <a:spcPct val="90000"/>
              </a:lnSpc>
            </a:pPr>
            <a:r>
              <a:rPr lang="en-US" altLang="en-US" sz="2400"/>
              <a:t>Romans 2:1 (NIV) You, therefore, have no excuse, you who pass judgment on someone else, for at whatever point you judge the other, you are condemning yourself, because you who pass judgment do the same things. 2 Now we know that God's judgment against those who do such things is based on truth. 3 So when you, a mere man, pass judgment on them and yet do the same things, do you think you will escape God's judgment? 4 Or do you show contempt for the riches of his kindness, tolerance and patience, not realizing that God's kindness leads you toward repentance? </a:t>
            </a:r>
          </a:p>
        </p:txBody>
      </p:sp>
    </p:spTree>
    <p:custDataLst>
      <p:tags r:id="rId1"/>
    </p:custDataLst>
  </p:cSld>
  <p:clrMapOvr>
    <a:masterClrMapping/>
  </p:clrMapOvr>
  <p:transition advTm="4199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checkerboard(across)">
                                      <p:cBhvr>
                                        <p:cTn id="7" dur="500"/>
                                        <p:tgtEl>
                                          <p:spTgt spid="532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3251">
                                            <p:txEl>
                                              <p:pRg st="1" end="1"/>
                                            </p:txEl>
                                          </p:spTgt>
                                        </p:tgtEl>
                                        <p:attrNameLst>
                                          <p:attrName>style.visibility</p:attrName>
                                        </p:attrNameLst>
                                      </p:cBhvr>
                                      <p:to>
                                        <p:strVal val="visible"/>
                                      </p:to>
                                    </p:set>
                                    <p:animEffect transition="in" filter="checkerboard(across)">
                                      <p:cBhvr>
                                        <p:cTn id="12" dur="500"/>
                                        <p:tgtEl>
                                          <p:spTgt spid="532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sz="4000"/>
              <a:t>What does </a:t>
            </a:r>
            <a:br>
              <a:rPr lang="en-US" altLang="en-US" sz="4000"/>
            </a:br>
            <a:r>
              <a:rPr lang="en-US" altLang="en-US" sz="4000"/>
              <a:t>general revelation tell us?</a:t>
            </a:r>
          </a:p>
        </p:txBody>
      </p:sp>
      <p:sp>
        <p:nvSpPr>
          <p:cNvPr id="54275" name="Rectangle 3"/>
          <p:cNvSpPr>
            <a:spLocks noGrp="1" noChangeArrowheads="1"/>
          </p:cNvSpPr>
          <p:nvPr>
            <p:ph type="body" idx="1"/>
          </p:nvPr>
        </p:nvSpPr>
        <p:spPr/>
        <p:txBody>
          <a:bodyPr/>
          <a:lstStyle/>
          <a:p>
            <a:r>
              <a:rPr lang="en-US" altLang="en-US" sz="2800"/>
              <a:t>We fail these standards miserably.</a:t>
            </a:r>
          </a:p>
          <a:p>
            <a:pPr lvl="1"/>
            <a:r>
              <a:rPr lang="en-US" altLang="en-US" sz="2400"/>
              <a:t>Romans 1:21 (NIV) For although they knew God, they neither glorified him as God nor gave thanks to him, but their thinking became futile and their foolish hearts were darkened. 22 Although they claimed to be wise, they became fools 23 and exchanged the glory of the immortal God for images made to look like mortal man and birds and animals and reptiles.</a:t>
            </a:r>
          </a:p>
          <a:p>
            <a:pPr lvl="1"/>
            <a:r>
              <a:rPr lang="en-US" altLang="en-US" sz="2400"/>
              <a:t>Even the daily newspapers and TV reveal this. </a:t>
            </a:r>
          </a:p>
        </p:txBody>
      </p:sp>
    </p:spTree>
    <p:custDataLst>
      <p:tags r:id="rId1"/>
    </p:custDataLst>
  </p:cSld>
  <p:clrMapOvr>
    <a:masterClrMapping/>
  </p:clrMapOvr>
  <p:transition advTm="3730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checkerboard(across)">
                                      <p:cBhvr>
                                        <p:cTn id="7" dur="500"/>
                                        <p:tgtEl>
                                          <p:spTgt spid="54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4275">
                                            <p:txEl>
                                              <p:pRg st="1" end="1"/>
                                            </p:txEl>
                                          </p:spTgt>
                                        </p:tgtEl>
                                        <p:attrNameLst>
                                          <p:attrName>style.visibility</p:attrName>
                                        </p:attrNameLst>
                                      </p:cBhvr>
                                      <p:to>
                                        <p:strVal val="visible"/>
                                      </p:to>
                                    </p:set>
                                    <p:animEffect transition="in" filter="checkerboard(across)">
                                      <p:cBhvr>
                                        <p:cTn id="12" dur="500"/>
                                        <p:tgtEl>
                                          <p:spTgt spid="542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4275">
                                            <p:txEl>
                                              <p:pRg st="2" end="2"/>
                                            </p:txEl>
                                          </p:spTgt>
                                        </p:tgtEl>
                                        <p:attrNameLst>
                                          <p:attrName>style.visibility</p:attrName>
                                        </p:attrNameLst>
                                      </p:cBhvr>
                                      <p:to>
                                        <p:strVal val="visible"/>
                                      </p:to>
                                    </p:set>
                                    <p:animEffect transition="in" filter="checkerboard(across)">
                                      <p:cBhvr>
                                        <p:cTn id="17" dur="500"/>
                                        <p:tgtEl>
                                          <p:spTgt spid="542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sz="4000"/>
              <a:t>What does </a:t>
            </a:r>
            <a:br>
              <a:rPr lang="en-US" altLang="en-US" sz="4000"/>
            </a:br>
            <a:r>
              <a:rPr lang="en-US" altLang="en-US" sz="4000"/>
              <a:t>general revelation tell us?</a:t>
            </a:r>
          </a:p>
        </p:txBody>
      </p:sp>
      <p:sp>
        <p:nvSpPr>
          <p:cNvPr id="55299" name="Rectangle 3"/>
          <p:cNvSpPr>
            <a:spLocks noGrp="1" noChangeArrowheads="1"/>
          </p:cNvSpPr>
          <p:nvPr>
            <p:ph type="body" idx="1"/>
          </p:nvPr>
        </p:nvSpPr>
        <p:spPr/>
        <p:txBody>
          <a:bodyPr/>
          <a:lstStyle/>
          <a:p>
            <a:r>
              <a:rPr lang="en-US" altLang="en-US" sz="2800"/>
              <a:t>Is there hope for God’s mercy?</a:t>
            </a:r>
          </a:p>
          <a:p>
            <a:pPr lvl="1"/>
            <a:r>
              <a:rPr lang="en-US" altLang="en-US" sz="2400"/>
              <a:t>General revelation does not tell us.</a:t>
            </a:r>
          </a:p>
          <a:p>
            <a:pPr lvl="1"/>
            <a:r>
              <a:rPr lang="en-US" altLang="en-US" sz="2400"/>
              <a:t>We can only guess there might be from the very fact that God provided general revelation.</a:t>
            </a:r>
          </a:p>
          <a:p>
            <a:pPr lvl="1"/>
            <a:r>
              <a:rPr lang="en-US" altLang="en-US" sz="2400"/>
              <a:t>Something like the Ninevites did when Jonah brought the message of judgment: Jonah 3:9-10 (NIV) </a:t>
            </a:r>
            <a:r>
              <a:rPr lang="en-US" altLang="en-US" sz="2400">
                <a:cs typeface="Arial" charset="0"/>
              </a:rPr>
              <a:t>"</a:t>
            </a:r>
            <a:r>
              <a:rPr lang="en-US" altLang="en-US" sz="2400"/>
              <a:t>Who knows? God may yet relent and with compassion turn from his fierce anger so that we will not perish." 10 When God saw what they did and how they turned from their evil ways, he had compassion and did not bring upon them the destruction he had threatened. </a:t>
            </a:r>
          </a:p>
        </p:txBody>
      </p:sp>
    </p:spTree>
    <p:custDataLst>
      <p:tags r:id="rId1"/>
    </p:custDataLst>
  </p:cSld>
  <p:clrMapOvr>
    <a:masterClrMapping/>
  </p:clrMapOvr>
  <p:transition advTm="8460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checkerboard(across)">
                                      <p:cBhvr>
                                        <p:cTn id="7" dur="500"/>
                                        <p:tgtEl>
                                          <p:spTgt spid="552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5299">
                                            <p:txEl>
                                              <p:pRg st="1" end="1"/>
                                            </p:txEl>
                                          </p:spTgt>
                                        </p:tgtEl>
                                        <p:attrNameLst>
                                          <p:attrName>style.visibility</p:attrName>
                                        </p:attrNameLst>
                                      </p:cBhvr>
                                      <p:to>
                                        <p:strVal val="visible"/>
                                      </p:to>
                                    </p:set>
                                    <p:animEffect transition="in" filter="checkerboard(across)">
                                      <p:cBhvr>
                                        <p:cTn id="12" dur="500"/>
                                        <p:tgtEl>
                                          <p:spTgt spid="552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5299">
                                            <p:txEl>
                                              <p:pRg st="2" end="2"/>
                                            </p:txEl>
                                          </p:spTgt>
                                        </p:tgtEl>
                                        <p:attrNameLst>
                                          <p:attrName>style.visibility</p:attrName>
                                        </p:attrNameLst>
                                      </p:cBhvr>
                                      <p:to>
                                        <p:strVal val="visible"/>
                                      </p:to>
                                    </p:set>
                                    <p:animEffect transition="in" filter="checkerboard(across)">
                                      <p:cBhvr>
                                        <p:cTn id="17" dur="500"/>
                                        <p:tgtEl>
                                          <p:spTgt spid="552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5299">
                                            <p:txEl>
                                              <p:pRg st="3" end="3"/>
                                            </p:txEl>
                                          </p:spTgt>
                                        </p:tgtEl>
                                        <p:attrNameLst>
                                          <p:attrName>style.visibility</p:attrName>
                                        </p:attrNameLst>
                                      </p:cBhvr>
                                      <p:to>
                                        <p:strVal val="visible"/>
                                      </p:to>
                                    </p:set>
                                    <p:animEffect transition="in" filter="checkerboard(across)">
                                      <p:cBhvr>
                                        <p:cTn id="22" dur="500"/>
                                        <p:tgtEl>
                                          <p:spTgt spid="552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sz="4000"/>
              <a:t>What does </a:t>
            </a:r>
            <a:br>
              <a:rPr lang="en-US" altLang="en-US" sz="4000"/>
            </a:br>
            <a:r>
              <a:rPr lang="en-US" altLang="en-US" sz="4000"/>
              <a:t>special revelation tell us?</a:t>
            </a:r>
          </a:p>
        </p:txBody>
      </p:sp>
      <p:sp>
        <p:nvSpPr>
          <p:cNvPr id="52227" name="Rectangle 3"/>
          <p:cNvSpPr>
            <a:spLocks noGrp="1" noChangeArrowheads="1"/>
          </p:cNvSpPr>
          <p:nvPr>
            <p:ph type="body" idx="1"/>
          </p:nvPr>
        </p:nvSpPr>
        <p:spPr/>
        <p:txBody>
          <a:bodyPr/>
          <a:lstStyle/>
          <a:p>
            <a:pPr>
              <a:lnSpc>
                <a:spcPct val="90000"/>
              </a:lnSpc>
            </a:pPr>
            <a:r>
              <a:rPr lang="en-US" altLang="en-US"/>
              <a:t>It confirms God</a:t>
            </a:r>
            <a:r>
              <a:rPr lang="en-US" altLang="en-US">
                <a:cs typeface="Arial" charset="0"/>
              </a:rPr>
              <a:t>'</a:t>
            </a:r>
            <a:r>
              <a:rPr lang="en-US" altLang="en-US"/>
              <a:t>s existence, power, and standards by its own statements, plus its evidence that the Bible is not just the guesswork of ancient humans.</a:t>
            </a:r>
          </a:p>
          <a:p>
            <a:pPr>
              <a:lnSpc>
                <a:spcPct val="90000"/>
              </a:lnSpc>
            </a:pPr>
            <a:r>
              <a:rPr lang="en-US" altLang="en-US"/>
              <a:t>It identifies God as the God of the Bible </a:t>
            </a:r>
          </a:p>
          <a:p>
            <a:pPr lvl="1">
              <a:lnSpc>
                <a:spcPct val="90000"/>
              </a:lnSpc>
            </a:pPr>
            <a:r>
              <a:rPr lang="en-US" altLang="en-US"/>
              <a:t>by its own statements,</a:t>
            </a:r>
          </a:p>
          <a:p>
            <a:pPr lvl="1">
              <a:lnSpc>
                <a:spcPct val="90000"/>
              </a:lnSpc>
            </a:pPr>
            <a:r>
              <a:rPr lang="en-US" altLang="en-US"/>
              <a:t>by pre-knowledge of science,</a:t>
            </a:r>
          </a:p>
          <a:p>
            <a:pPr lvl="1">
              <a:lnSpc>
                <a:spcPct val="90000"/>
              </a:lnSpc>
            </a:pPr>
            <a:r>
              <a:rPr lang="en-US" altLang="en-US"/>
              <a:t>by fulfilled prophecy,</a:t>
            </a:r>
          </a:p>
          <a:p>
            <a:pPr lvl="1">
              <a:lnSpc>
                <a:spcPct val="90000"/>
              </a:lnSpc>
            </a:pPr>
            <a:r>
              <a:rPr lang="en-US" altLang="en-US"/>
              <a:t>by changed lives.</a:t>
            </a:r>
          </a:p>
        </p:txBody>
      </p:sp>
    </p:spTree>
    <p:custDataLst>
      <p:tags r:id="rId1"/>
    </p:custDataLst>
  </p:cSld>
  <p:clrMapOvr>
    <a:masterClrMapping/>
  </p:clrMapOvr>
  <p:transition advTm="527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227">
                                            <p:txEl>
                                              <p:pRg st="2" end="2"/>
                                            </p:txEl>
                                          </p:spTgt>
                                        </p:tgtEl>
                                        <p:attrNameLst>
                                          <p:attrName>style.visibility</p:attrName>
                                        </p:attrNameLst>
                                      </p:cBhvr>
                                      <p:to>
                                        <p:strVal val="visible"/>
                                      </p:to>
                                    </p:set>
                                    <p:anim calcmode="lin" valueType="num">
                                      <p:cBhvr additive="base">
                                        <p:cTn id="19" dur="500" fill="hold"/>
                                        <p:tgtEl>
                                          <p:spTgt spid="522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22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2227">
                                            <p:txEl>
                                              <p:pRg st="3" end="3"/>
                                            </p:txEl>
                                          </p:spTgt>
                                        </p:tgtEl>
                                        <p:attrNameLst>
                                          <p:attrName>style.visibility</p:attrName>
                                        </p:attrNameLst>
                                      </p:cBhvr>
                                      <p:to>
                                        <p:strVal val="visible"/>
                                      </p:to>
                                    </p:set>
                                    <p:anim calcmode="lin" valueType="num">
                                      <p:cBhvr additive="base">
                                        <p:cTn id="25" dur="500" fill="hold"/>
                                        <p:tgtEl>
                                          <p:spTgt spid="522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22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2227">
                                            <p:txEl>
                                              <p:pRg st="4" end="4"/>
                                            </p:txEl>
                                          </p:spTgt>
                                        </p:tgtEl>
                                        <p:attrNameLst>
                                          <p:attrName>style.visibility</p:attrName>
                                        </p:attrNameLst>
                                      </p:cBhvr>
                                      <p:to>
                                        <p:strVal val="visible"/>
                                      </p:to>
                                    </p:set>
                                    <p:anim calcmode="lin" valueType="num">
                                      <p:cBhvr additive="base">
                                        <p:cTn id="31" dur="500" fill="hold"/>
                                        <p:tgtEl>
                                          <p:spTgt spid="522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22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2227">
                                            <p:txEl>
                                              <p:pRg st="5" end="5"/>
                                            </p:txEl>
                                          </p:spTgt>
                                        </p:tgtEl>
                                        <p:attrNameLst>
                                          <p:attrName>style.visibility</p:attrName>
                                        </p:attrNameLst>
                                      </p:cBhvr>
                                      <p:to>
                                        <p:strVal val="visible"/>
                                      </p:to>
                                    </p:set>
                                    <p:anim calcmode="lin" valueType="num">
                                      <p:cBhvr additive="base">
                                        <p:cTn id="37" dur="500" fill="hold"/>
                                        <p:tgtEl>
                                          <p:spTgt spid="522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22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sz="4000"/>
              <a:t>What does </a:t>
            </a:r>
            <a:br>
              <a:rPr lang="en-US" altLang="en-US" sz="4000"/>
            </a:br>
            <a:r>
              <a:rPr lang="en-US" altLang="en-US" sz="4000"/>
              <a:t>special revelation tell us?</a:t>
            </a:r>
          </a:p>
        </p:txBody>
      </p:sp>
      <p:sp>
        <p:nvSpPr>
          <p:cNvPr id="56323" name="Rectangle 3"/>
          <p:cNvSpPr>
            <a:spLocks noGrp="1" noChangeArrowheads="1"/>
          </p:cNvSpPr>
          <p:nvPr>
            <p:ph type="body" idx="1"/>
          </p:nvPr>
        </p:nvSpPr>
        <p:spPr/>
        <p:txBody>
          <a:bodyPr/>
          <a:lstStyle/>
          <a:p>
            <a:pPr>
              <a:lnSpc>
                <a:spcPct val="90000"/>
              </a:lnSpc>
            </a:pPr>
            <a:r>
              <a:rPr lang="en-US" altLang="en-US"/>
              <a:t>It tells us much more about God and about us humans, giving explicit revelation:</a:t>
            </a:r>
          </a:p>
          <a:p>
            <a:pPr lvl="1">
              <a:lnSpc>
                <a:spcPct val="90000"/>
              </a:lnSpc>
            </a:pPr>
            <a:r>
              <a:rPr lang="en-US" altLang="en-US"/>
              <a:t>of God</a:t>
            </a:r>
            <a:r>
              <a:rPr lang="en-US" altLang="en-US">
                <a:cs typeface="Arial" charset="0"/>
              </a:rPr>
              <a:t>'</a:t>
            </a:r>
            <a:r>
              <a:rPr lang="en-US" altLang="en-US"/>
              <a:t>s nature,</a:t>
            </a:r>
          </a:p>
          <a:p>
            <a:pPr lvl="1">
              <a:lnSpc>
                <a:spcPct val="90000"/>
              </a:lnSpc>
            </a:pPr>
            <a:r>
              <a:rPr lang="en-US" altLang="en-US"/>
              <a:t>of God</a:t>
            </a:r>
            <a:r>
              <a:rPr lang="en-US" altLang="en-US">
                <a:cs typeface="Arial" charset="0"/>
              </a:rPr>
              <a:t>'</a:t>
            </a:r>
            <a:r>
              <a:rPr lang="en-US" altLang="en-US"/>
              <a:t>s requirements,</a:t>
            </a:r>
          </a:p>
          <a:p>
            <a:pPr lvl="1">
              <a:lnSpc>
                <a:spcPct val="90000"/>
              </a:lnSpc>
            </a:pPr>
            <a:r>
              <a:rPr lang="en-US" altLang="en-US"/>
              <a:t>of human nature, especially as corrupted by the fall.</a:t>
            </a:r>
          </a:p>
          <a:p>
            <a:pPr>
              <a:lnSpc>
                <a:spcPct val="90000"/>
              </a:lnSpc>
            </a:pPr>
            <a:r>
              <a:rPr lang="en-US" altLang="en-US"/>
              <a:t>It tells us the Good News:</a:t>
            </a:r>
          </a:p>
          <a:p>
            <a:pPr lvl="1">
              <a:lnSpc>
                <a:spcPct val="90000"/>
              </a:lnSpc>
            </a:pPr>
            <a:r>
              <a:rPr lang="en-US" altLang="en-US"/>
              <a:t>There is mercy through Jesus Christ.</a:t>
            </a:r>
          </a:p>
          <a:p>
            <a:pPr lvl="1">
              <a:lnSpc>
                <a:spcPct val="90000"/>
              </a:lnSpc>
            </a:pPr>
            <a:r>
              <a:rPr lang="en-US" altLang="en-US"/>
              <a:t>By Jesus, God can forgive and still be just.</a:t>
            </a:r>
          </a:p>
        </p:txBody>
      </p:sp>
    </p:spTree>
    <p:custDataLst>
      <p:tags r:id="rId1"/>
    </p:custDataLst>
  </p:cSld>
  <p:clrMapOvr>
    <a:masterClrMapping/>
  </p:clrMapOvr>
  <p:transition advTm="2691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 calcmode="lin" valueType="num">
                                      <p:cBhvr additive="base">
                                        <p:cTn id="7" dur="500" fill="hold"/>
                                        <p:tgtEl>
                                          <p:spTgt spid="563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63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6323">
                                            <p:txEl>
                                              <p:pRg st="1" end="1"/>
                                            </p:txEl>
                                          </p:spTgt>
                                        </p:tgtEl>
                                        <p:attrNameLst>
                                          <p:attrName>style.visibility</p:attrName>
                                        </p:attrNameLst>
                                      </p:cBhvr>
                                      <p:to>
                                        <p:strVal val="visible"/>
                                      </p:to>
                                    </p:set>
                                    <p:anim calcmode="lin" valueType="num">
                                      <p:cBhvr additive="base">
                                        <p:cTn id="13" dur="500" fill="hold"/>
                                        <p:tgtEl>
                                          <p:spTgt spid="563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63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6323">
                                            <p:txEl>
                                              <p:pRg st="2" end="2"/>
                                            </p:txEl>
                                          </p:spTgt>
                                        </p:tgtEl>
                                        <p:attrNameLst>
                                          <p:attrName>style.visibility</p:attrName>
                                        </p:attrNameLst>
                                      </p:cBhvr>
                                      <p:to>
                                        <p:strVal val="visible"/>
                                      </p:to>
                                    </p:set>
                                    <p:anim calcmode="lin" valueType="num">
                                      <p:cBhvr additive="base">
                                        <p:cTn id="19" dur="500" fill="hold"/>
                                        <p:tgtEl>
                                          <p:spTgt spid="563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63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6323">
                                            <p:txEl>
                                              <p:pRg st="3" end="3"/>
                                            </p:txEl>
                                          </p:spTgt>
                                        </p:tgtEl>
                                        <p:attrNameLst>
                                          <p:attrName>style.visibility</p:attrName>
                                        </p:attrNameLst>
                                      </p:cBhvr>
                                      <p:to>
                                        <p:strVal val="visible"/>
                                      </p:to>
                                    </p:set>
                                    <p:anim calcmode="lin" valueType="num">
                                      <p:cBhvr additive="base">
                                        <p:cTn id="25" dur="500" fill="hold"/>
                                        <p:tgtEl>
                                          <p:spTgt spid="563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63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6323">
                                            <p:txEl>
                                              <p:pRg st="4" end="4"/>
                                            </p:txEl>
                                          </p:spTgt>
                                        </p:tgtEl>
                                        <p:attrNameLst>
                                          <p:attrName>style.visibility</p:attrName>
                                        </p:attrNameLst>
                                      </p:cBhvr>
                                      <p:to>
                                        <p:strVal val="visible"/>
                                      </p:to>
                                    </p:set>
                                    <p:anim calcmode="lin" valueType="num">
                                      <p:cBhvr additive="base">
                                        <p:cTn id="31" dur="500" fill="hold"/>
                                        <p:tgtEl>
                                          <p:spTgt spid="563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63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6323">
                                            <p:txEl>
                                              <p:pRg st="5" end="5"/>
                                            </p:txEl>
                                          </p:spTgt>
                                        </p:tgtEl>
                                        <p:attrNameLst>
                                          <p:attrName>style.visibility</p:attrName>
                                        </p:attrNameLst>
                                      </p:cBhvr>
                                      <p:to>
                                        <p:strVal val="visible"/>
                                      </p:to>
                                    </p:set>
                                    <p:anim calcmode="lin" valueType="num">
                                      <p:cBhvr additive="base">
                                        <p:cTn id="37" dur="500" fill="hold"/>
                                        <p:tgtEl>
                                          <p:spTgt spid="5632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63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6323">
                                            <p:txEl>
                                              <p:pRg st="6" end="6"/>
                                            </p:txEl>
                                          </p:spTgt>
                                        </p:tgtEl>
                                        <p:attrNameLst>
                                          <p:attrName>style.visibility</p:attrName>
                                        </p:attrNameLst>
                                      </p:cBhvr>
                                      <p:to>
                                        <p:strVal val="visible"/>
                                      </p:to>
                                    </p:set>
                                    <p:anim calcmode="lin" valueType="num">
                                      <p:cBhvr additive="base">
                                        <p:cTn id="43" dur="500" fill="hold"/>
                                        <p:tgtEl>
                                          <p:spTgt spid="5632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632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a:t>Introduction</a:t>
            </a:r>
          </a:p>
        </p:txBody>
      </p:sp>
      <p:sp>
        <p:nvSpPr>
          <p:cNvPr id="10243" name="Rectangle 3"/>
          <p:cNvSpPr>
            <a:spLocks noGrp="1" noChangeArrowheads="1"/>
          </p:cNvSpPr>
          <p:nvPr>
            <p:ph type="body" idx="1"/>
          </p:nvPr>
        </p:nvSpPr>
        <p:spPr/>
        <p:txBody>
          <a:bodyPr/>
          <a:lstStyle/>
          <a:p>
            <a:r>
              <a:rPr lang="en-US" altLang="en-US" sz="2800"/>
              <a:t>Is there any evidence of God in our world?</a:t>
            </a:r>
          </a:p>
          <a:p>
            <a:pPr lvl="1"/>
            <a:r>
              <a:rPr lang="en-US" altLang="en-US" sz="2400"/>
              <a:t>This is often denied, but the Bible says, </a:t>
            </a:r>
            <a:r>
              <a:rPr lang="en-US" altLang="en-US" sz="2400">
                <a:cs typeface="Arial" charset="0"/>
              </a:rPr>
              <a:t>"</a:t>
            </a:r>
            <a:r>
              <a:rPr lang="en-US" altLang="en-US" sz="2400"/>
              <a:t>Yes, there is.</a:t>
            </a:r>
            <a:r>
              <a:rPr lang="en-US" altLang="en-US" sz="2400">
                <a:cs typeface="Arial" charset="0"/>
              </a:rPr>
              <a:t>"</a:t>
            </a:r>
          </a:p>
          <a:p>
            <a:pPr lvl="1"/>
            <a:r>
              <a:rPr lang="en-US" altLang="en-US" sz="2400"/>
              <a:t>Psalm 19:1 (NIV) The heavens declare the glory of God; the skies proclaim the work of his hands. </a:t>
            </a:r>
          </a:p>
          <a:p>
            <a:pPr lvl="1"/>
            <a:r>
              <a:rPr lang="en-US" altLang="en-US" sz="2400"/>
              <a:t>Romans 1:20 (NIV) For since the creation of the world God's invisible qualities</a:t>
            </a:r>
            <a:r>
              <a:rPr lang="en-US" altLang="en-US" sz="2400">
                <a:cs typeface="Arial" charset="0"/>
              </a:rPr>
              <a:t>–</a:t>
            </a:r>
            <a:r>
              <a:rPr lang="en-US" altLang="en-US" sz="2400"/>
              <a:t>his eternal power and divine nature</a:t>
            </a:r>
            <a:r>
              <a:rPr lang="en-US" altLang="en-US" sz="2400">
                <a:cs typeface="Arial" charset="0"/>
              </a:rPr>
              <a:t>–</a:t>
            </a:r>
            <a:r>
              <a:rPr lang="en-US" altLang="en-US" sz="2400"/>
              <a:t>have been clearly seen, being understood from what has been made, so that men are without excuse. </a:t>
            </a:r>
          </a:p>
        </p:txBody>
      </p:sp>
    </p:spTree>
    <p:custDataLst>
      <p:tags r:id="rId1"/>
    </p:custDataLst>
  </p:cSld>
  <p:clrMapOvr>
    <a:masterClrMapping/>
  </p:clrMapOvr>
  <p:transition advTm="5257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additive="base">
                                        <p:cTn id="19"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243">
                                            <p:txEl>
                                              <p:pRg st="3" end="3"/>
                                            </p:txEl>
                                          </p:spTgt>
                                        </p:tgtEl>
                                        <p:attrNameLst>
                                          <p:attrName>style.visibility</p:attrName>
                                        </p:attrNameLst>
                                      </p:cBhvr>
                                      <p:to>
                                        <p:strVal val="visible"/>
                                      </p:to>
                                    </p:set>
                                    <p:anim calcmode="lin" valueType="num">
                                      <p:cBhvr additive="base">
                                        <p:cTn id="25"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a:t>Conclusions</a:t>
            </a:r>
          </a:p>
        </p:txBody>
      </p:sp>
      <p:sp>
        <p:nvSpPr>
          <p:cNvPr id="57347" name="Rectangle 3"/>
          <p:cNvSpPr>
            <a:spLocks noGrp="1" noChangeArrowheads="1"/>
          </p:cNvSpPr>
          <p:nvPr>
            <p:ph type="body" idx="1"/>
          </p:nvPr>
        </p:nvSpPr>
        <p:spPr>
          <a:xfrm>
            <a:off x="457200" y="1600200"/>
            <a:ext cx="8229600" cy="4800600"/>
          </a:xfrm>
        </p:spPr>
        <p:txBody>
          <a:bodyPr/>
          <a:lstStyle/>
          <a:p>
            <a:pPr>
              <a:lnSpc>
                <a:spcPct val="90000"/>
              </a:lnSpc>
            </a:pPr>
            <a:r>
              <a:rPr lang="en-US" altLang="en-US"/>
              <a:t>What are you going to do about God’s revelation?</a:t>
            </a:r>
          </a:p>
          <a:p>
            <a:pPr lvl="1">
              <a:lnSpc>
                <a:spcPct val="90000"/>
              </a:lnSpc>
            </a:pPr>
            <a:r>
              <a:rPr lang="en-US" altLang="en-US"/>
              <a:t>Pretend it is not clear enough?</a:t>
            </a:r>
          </a:p>
          <a:p>
            <a:pPr lvl="2">
              <a:lnSpc>
                <a:spcPct val="90000"/>
              </a:lnSpc>
            </a:pPr>
            <a:r>
              <a:rPr lang="en-US" altLang="en-US"/>
              <a:t>Go on living the way you want to?</a:t>
            </a:r>
          </a:p>
          <a:p>
            <a:pPr lvl="2">
              <a:lnSpc>
                <a:spcPct val="90000"/>
              </a:lnSpc>
            </a:pPr>
            <a:r>
              <a:rPr lang="en-US" altLang="en-US"/>
              <a:t>Hoping that if there is a judgment God will agree with you, or at least let you off?</a:t>
            </a:r>
          </a:p>
          <a:p>
            <a:pPr lvl="1">
              <a:lnSpc>
                <a:spcPct val="90000"/>
              </a:lnSpc>
            </a:pPr>
            <a:r>
              <a:rPr lang="en-US" altLang="en-US"/>
              <a:t>Admit that God has made things sufficiently clear?</a:t>
            </a:r>
          </a:p>
          <a:p>
            <a:pPr lvl="2">
              <a:lnSpc>
                <a:spcPct val="90000"/>
              </a:lnSpc>
            </a:pPr>
            <a:r>
              <a:rPr lang="en-US" altLang="en-US"/>
              <a:t>Trust God that you will be better off letting Him have the place He deserves in your life?</a:t>
            </a:r>
          </a:p>
          <a:p>
            <a:pPr lvl="2">
              <a:lnSpc>
                <a:spcPct val="90000"/>
              </a:lnSpc>
            </a:pPr>
            <a:r>
              <a:rPr lang="en-US" altLang="en-US"/>
              <a:t>Come to Jesus for forgiveness?</a:t>
            </a:r>
          </a:p>
        </p:txBody>
      </p:sp>
    </p:spTree>
    <p:custDataLst>
      <p:tags r:id="rId1"/>
    </p:custDataLst>
  </p:cSld>
  <p:clrMapOvr>
    <a:masterClrMapping/>
  </p:clrMapOvr>
  <p:transition advTm="4327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additive="base">
                                        <p:cTn id="7" dur="500" fill="hold"/>
                                        <p:tgtEl>
                                          <p:spTgt spid="573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73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additive="base">
                                        <p:cTn id="13" dur="500" fill="hold"/>
                                        <p:tgtEl>
                                          <p:spTgt spid="573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3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7347">
                                            <p:txEl>
                                              <p:pRg st="2" end="2"/>
                                            </p:txEl>
                                          </p:spTgt>
                                        </p:tgtEl>
                                        <p:attrNameLst>
                                          <p:attrName>style.visibility</p:attrName>
                                        </p:attrNameLst>
                                      </p:cBhvr>
                                      <p:to>
                                        <p:strVal val="visible"/>
                                      </p:to>
                                    </p:set>
                                    <p:anim calcmode="lin" valueType="num">
                                      <p:cBhvr additive="base">
                                        <p:cTn id="19" dur="500" fill="hold"/>
                                        <p:tgtEl>
                                          <p:spTgt spid="573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73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7347">
                                            <p:txEl>
                                              <p:pRg st="3" end="3"/>
                                            </p:txEl>
                                          </p:spTgt>
                                        </p:tgtEl>
                                        <p:attrNameLst>
                                          <p:attrName>style.visibility</p:attrName>
                                        </p:attrNameLst>
                                      </p:cBhvr>
                                      <p:to>
                                        <p:strVal val="visible"/>
                                      </p:to>
                                    </p:set>
                                    <p:anim calcmode="lin" valueType="num">
                                      <p:cBhvr additive="base">
                                        <p:cTn id="25" dur="500" fill="hold"/>
                                        <p:tgtEl>
                                          <p:spTgt spid="573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73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7347">
                                            <p:txEl>
                                              <p:pRg st="4" end="4"/>
                                            </p:txEl>
                                          </p:spTgt>
                                        </p:tgtEl>
                                        <p:attrNameLst>
                                          <p:attrName>style.visibility</p:attrName>
                                        </p:attrNameLst>
                                      </p:cBhvr>
                                      <p:to>
                                        <p:strVal val="visible"/>
                                      </p:to>
                                    </p:set>
                                    <p:anim calcmode="lin" valueType="num">
                                      <p:cBhvr additive="base">
                                        <p:cTn id="31" dur="500" fill="hold"/>
                                        <p:tgtEl>
                                          <p:spTgt spid="573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73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7347">
                                            <p:txEl>
                                              <p:pRg st="5" end="5"/>
                                            </p:txEl>
                                          </p:spTgt>
                                        </p:tgtEl>
                                        <p:attrNameLst>
                                          <p:attrName>style.visibility</p:attrName>
                                        </p:attrNameLst>
                                      </p:cBhvr>
                                      <p:to>
                                        <p:strVal val="visible"/>
                                      </p:to>
                                    </p:set>
                                    <p:anim calcmode="lin" valueType="num">
                                      <p:cBhvr additive="base">
                                        <p:cTn id="37" dur="500" fill="hold"/>
                                        <p:tgtEl>
                                          <p:spTgt spid="5734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73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7347">
                                            <p:txEl>
                                              <p:pRg st="6" end="6"/>
                                            </p:txEl>
                                          </p:spTgt>
                                        </p:tgtEl>
                                        <p:attrNameLst>
                                          <p:attrName>style.visibility</p:attrName>
                                        </p:attrNameLst>
                                      </p:cBhvr>
                                      <p:to>
                                        <p:strVal val="visible"/>
                                      </p:to>
                                    </p:set>
                                    <p:anim calcmode="lin" valueType="num">
                                      <p:cBhvr additive="base">
                                        <p:cTn id="43" dur="500" fill="hold"/>
                                        <p:tgtEl>
                                          <p:spTgt spid="5734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73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a:t>Revelation Then &amp; Now</a:t>
            </a:r>
          </a:p>
        </p:txBody>
      </p:sp>
      <p:sp>
        <p:nvSpPr>
          <p:cNvPr id="58371" name="Rectangle 3"/>
          <p:cNvSpPr>
            <a:spLocks noGrp="1" noChangeArrowheads="1"/>
          </p:cNvSpPr>
          <p:nvPr>
            <p:ph type="body" idx="1"/>
          </p:nvPr>
        </p:nvSpPr>
        <p:spPr/>
        <p:txBody>
          <a:bodyPr/>
          <a:lstStyle/>
          <a:p>
            <a:pPr>
              <a:lnSpc>
                <a:spcPct val="90000"/>
              </a:lnSpc>
            </a:pPr>
            <a:r>
              <a:rPr lang="en-US" altLang="en-US" sz="2800"/>
              <a:t>Can we expect further revelation today like people had in Bible times?</a:t>
            </a:r>
          </a:p>
          <a:p>
            <a:pPr>
              <a:lnSpc>
                <a:spcPct val="90000"/>
              </a:lnSpc>
            </a:pPr>
            <a:r>
              <a:rPr lang="en-US" altLang="en-US" sz="2800"/>
              <a:t>Some think 1 Corinthians 13 rules this out:</a:t>
            </a:r>
          </a:p>
          <a:p>
            <a:pPr lvl="1">
              <a:lnSpc>
                <a:spcPct val="90000"/>
              </a:lnSpc>
            </a:pPr>
            <a:r>
              <a:rPr lang="en-US" altLang="en-US" sz="2400"/>
              <a:t>1Cor 13:8 (NIV) Love never fails. But where there are prophecies, they will cease; where there are tongues, they will be stilled; where there is knowledge, it will pass away. 9 For we know in part and we prophesy in part, 10 but when perfection comes, the imperfect disappears.</a:t>
            </a:r>
          </a:p>
          <a:p>
            <a:pPr lvl="1">
              <a:lnSpc>
                <a:spcPct val="90000"/>
              </a:lnSpc>
            </a:pPr>
            <a:r>
              <a:rPr lang="en-US" altLang="en-US" sz="2400"/>
              <a:t>However, the context suggests that this </a:t>
            </a:r>
            <a:r>
              <a:rPr lang="en-US" altLang="en-US" sz="2400">
                <a:cs typeface="Arial" charset="0"/>
              </a:rPr>
              <a:t>"</a:t>
            </a:r>
            <a:r>
              <a:rPr lang="en-US" altLang="en-US" sz="2400"/>
              <a:t>perfection</a:t>
            </a:r>
            <a:r>
              <a:rPr lang="en-US" altLang="en-US" sz="2400">
                <a:cs typeface="Arial" charset="0"/>
              </a:rPr>
              <a:t>"</a:t>
            </a:r>
            <a:r>
              <a:rPr lang="en-US" altLang="en-US" sz="2400"/>
              <a:t> comes at Jesus</a:t>
            </a:r>
            <a:r>
              <a:rPr lang="en-US" altLang="en-US" sz="2400">
                <a:cs typeface="Arial" charset="0"/>
              </a:rPr>
              <a:t>'</a:t>
            </a:r>
            <a:r>
              <a:rPr lang="en-US" altLang="en-US" sz="2400"/>
              <a:t> second coming, not when the canon is closed.</a:t>
            </a:r>
          </a:p>
        </p:txBody>
      </p:sp>
    </p:spTree>
    <p:custDataLst>
      <p:tags r:id="rId1"/>
    </p:custDataLst>
  </p:cSld>
  <p:clrMapOvr>
    <a:masterClrMapping/>
  </p:clrMapOvr>
  <p:transition advTm="4869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additive="base">
                                        <p:cTn id="7" dur="500" fill="hold"/>
                                        <p:tgtEl>
                                          <p:spTgt spid="583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83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371">
                                            <p:txEl>
                                              <p:pRg st="1" end="1"/>
                                            </p:txEl>
                                          </p:spTgt>
                                        </p:tgtEl>
                                        <p:attrNameLst>
                                          <p:attrName>style.visibility</p:attrName>
                                        </p:attrNameLst>
                                      </p:cBhvr>
                                      <p:to>
                                        <p:strVal val="visible"/>
                                      </p:to>
                                    </p:set>
                                    <p:anim calcmode="lin" valueType="num">
                                      <p:cBhvr additive="base">
                                        <p:cTn id="13" dur="500" fill="hold"/>
                                        <p:tgtEl>
                                          <p:spTgt spid="583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8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8371">
                                            <p:txEl>
                                              <p:pRg st="2" end="2"/>
                                            </p:txEl>
                                          </p:spTgt>
                                        </p:tgtEl>
                                        <p:attrNameLst>
                                          <p:attrName>style.visibility</p:attrName>
                                        </p:attrNameLst>
                                      </p:cBhvr>
                                      <p:to>
                                        <p:strVal val="visible"/>
                                      </p:to>
                                    </p:set>
                                    <p:anim calcmode="lin" valueType="num">
                                      <p:cBhvr additive="base">
                                        <p:cTn id="19" dur="500" fill="hold"/>
                                        <p:tgtEl>
                                          <p:spTgt spid="583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83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8371">
                                            <p:txEl>
                                              <p:pRg st="3" end="3"/>
                                            </p:txEl>
                                          </p:spTgt>
                                        </p:tgtEl>
                                        <p:attrNameLst>
                                          <p:attrName>style.visibility</p:attrName>
                                        </p:attrNameLst>
                                      </p:cBhvr>
                                      <p:to>
                                        <p:strVal val="visible"/>
                                      </p:to>
                                    </p:set>
                                    <p:anim calcmode="lin" valueType="num">
                                      <p:cBhvr additive="base">
                                        <p:cTn id="25" dur="500" fill="hold"/>
                                        <p:tgtEl>
                                          <p:spTgt spid="583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83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a:t>Bible on Further Revelation</a:t>
            </a:r>
          </a:p>
        </p:txBody>
      </p:sp>
      <p:sp>
        <p:nvSpPr>
          <p:cNvPr id="59395" name="Rectangle 3"/>
          <p:cNvSpPr>
            <a:spLocks noGrp="1" noChangeArrowheads="1"/>
          </p:cNvSpPr>
          <p:nvPr>
            <p:ph type="body" idx="1"/>
          </p:nvPr>
        </p:nvSpPr>
        <p:spPr/>
        <p:txBody>
          <a:bodyPr/>
          <a:lstStyle/>
          <a:p>
            <a:pPr>
              <a:lnSpc>
                <a:spcPct val="90000"/>
              </a:lnSpc>
            </a:pPr>
            <a:r>
              <a:rPr lang="en-US" altLang="en-US"/>
              <a:t>Revelation 22 tells us not to mess with God’s revelation:</a:t>
            </a:r>
          </a:p>
          <a:p>
            <a:pPr lvl="1">
              <a:lnSpc>
                <a:spcPct val="90000"/>
              </a:lnSpc>
            </a:pPr>
            <a:r>
              <a:rPr lang="en-US" altLang="en-US"/>
              <a:t>18 (NIV) I warn everyone who hears the words of the prophecy of this book: If anyone adds anything to them, God will add to him the plagues described in this book. 19 And if anyone takes words away from this book of prophecy, God will take away from him his share in the tree of life and in the holy city, which are described in this book. </a:t>
            </a:r>
          </a:p>
        </p:txBody>
      </p:sp>
    </p:spTree>
    <p:custDataLst>
      <p:tags r:id="rId1"/>
    </p:custDataLst>
  </p:cSld>
  <p:clrMapOvr>
    <a:masterClrMapping/>
  </p:clrMapOvr>
  <p:transition advTm="2814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checkerboard(across)">
                                      <p:cBhvr>
                                        <p:cTn id="7" dur="500"/>
                                        <p:tgtEl>
                                          <p:spTgt spid="593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9395">
                                            <p:txEl>
                                              <p:pRg st="1" end="1"/>
                                            </p:txEl>
                                          </p:spTgt>
                                        </p:tgtEl>
                                        <p:attrNameLst>
                                          <p:attrName>style.visibility</p:attrName>
                                        </p:attrNameLst>
                                      </p:cBhvr>
                                      <p:to>
                                        <p:strVal val="visible"/>
                                      </p:to>
                                    </p:set>
                                    <p:animEffect transition="in" filter="checkerboard(across)">
                                      <p:cBhvr>
                                        <p:cTn id="12" dur="500"/>
                                        <p:tgtEl>
                                          <p:spTgt spid="5939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en-US"/>
              <a:t>Bible on Further Revelation</a:t>
            </a:r>
          </a:p>
        </p:txBody>
      </p:sp>
      <p:sp>
        <p:nvSpPr>
          <p:cNvPr id="60419" name="Rectangle 3"/>
          <p:cNvSpPr>
            <a:spLocks noGrp="1" noChangeArrowheads="1"/>
          </p:cNvSpPr>
          <p:nvPr>
            <p:ph type="body" idx="1"/>
          </p:nvPr>
        </p:nvSpPr>
        <p:spPr/>
        <p:txBody>
          <a:bodyPr/>
          <a:lstStyle/>
          <a:p>
            <a:pPr>
              <a:lnSpc>
                <a:spcPct val="90000"/>
              </a:lnSpc>
            </a:pPr>
            <a:r>
              <a:rPr lang="en-US" altLang="en-US" sz="2800"/>
              <a:t>But this was in force from the beginning:</a:t>
            </a:r>
          </a:p>
          <a:p>
            <a:pPr lvl="1">
              <a:lnSpc>
                <a:spcPct val="90000"/>
              </a:lnSpc>
            </a:pPr>
            <a:r>
              <a:rPr lang="en-US" altLang="en-US" sz="2400"/>
              <a:t>Deuteronomy 4:1 (NIV) Hear now, O Israel, the decrees and laws I am about to teach you. Follow them so that you may live and may go in and take possession of the land that the LORD, the God of your fathers, is giving you. 2 Do not add to what I command you and do not subtract from it, but keep the commands of the LORD your God that I give you.</a:t>
            </a:r>
          </a:p>
          <a:p>
            <a:pPr lvl="1">
              <a:lnSpc>
                <a:spcPct val="90000"/>
              </a:lnSpc>
            </a:pPr>
            <a:r>
              <a:rPr lang="en-US" altLang="en-US" sz="2400"/>
              <a:t>Proverbs 30:5 (NIV) Every word of God is flawless; he is a shield to those who take refuge in him. 6 Do not add to his words, or he will rebuke you and prove you a liar.  </a:t>
            </a:r>
          </a:p>
        </p:txBody>
      </p:sp>
    </p:spTree>
    <p:custDataLst>
      <p:tags r:id="rId1"/>
    </p:custDataLst>
  </p:cSld>
  <p:clrMapOvr>
    <a:masterClrMapping/>
  </p:clrMapOvr>
  <p:transition advTm="591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Effect transition="in" filter="checkerboard(across)">
                                      <p:cBhvr>
                                        <p:cTn id="7" dur="500"/>
                                        <p:tgtEl>
                                          <p:spTgt spid="604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0419">
                                            <p:txEl>
                                              <p:pRg st="1" end="1"/>
                                            </p:txEl>
                                          </p:spTgt>
                                        </p:tgtEl>
                                        <p:attrNameLst>
                                          <p:attrName>style.visibility</p:attrName>
                                        </p:attrNameLst>
                                      </p:cBhvr>
                                      <p:to>
                                        <p:strVal val="visible"/>
                                      </p:to>
                                    </p:set>
                                    <p:animEffect transition="in" filter="checkerboard(across)">
                                      <p:cBhvr>
                                        <p:cTn id="12" dur="500"/>
                                        <p:tgtEl>
                                          <p:spTgt spid="604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0419">
                                            <p:txEl>
                                              <p:pRg st="2" end="2"/>
                                            </p:txEl>
                                          </p:spTgt>
                                        </p:tgtEl>
                                        <p:attrNameLst>
                                          <p:attrName>style.visibility</p:attrName>
                                        </p:attrNameLst>
                                      </p:cBhvr>
                                      <p:to>
                                        <p:strVal val="visible"/>
                                      </p:to>
                                    </p:set>
                                    <p:animEffect transition="in" filter="checkerboard(across)">
                                      <p:cBhvr>
                                        <p:cTn id="17" dur="500"/>
                                        <p:tgtEl>
                                          <p:spTgt spid="604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a:t>Bible on Further Revelation</a:t>
            </a:r>
          </a:p>
        </p:txBody>
      </p:sp>
      <p:sp>
        <p:nvSpPr>
          <p:cNvPr id="61443" name="Rectangle 3"/>
          <p:cNvSpPr>
            <a:spLocks noGrp="1" noChangeArrowheads="1"/>
          </p:cNvSpPr>
          <p:nvPr>
            <p:ph type="body" idx="1"/>
          </p:nvPr>
        </p:nvSpPr>
        <p:spPr/>
        <p:txBody>
          <a:bodyPr/>
          <a:lstStyle/>
          <a:p>
            <a:r>
              <a:rPr lang="en-US" altLang="en-US" sz="2800"/>
              <a:t>The structure of Revelation suggests it was designed to close the Bible, a kind of mirror image of Genesis:</a:t>
            </a:r>
          </a:p>
          <a:p>
            <a:pPr lvl="1"/>
            <a:r>
              <a:rPr lang="en-US" altLang="en-US" sz="2400"/>
              <a:t>Old creation – new creation</a:t>
            </a:r>
          </a:p>
          <a:p>
            <a:pPr lvl="1"/>
            <a:r>
              <a:rPr lang="en-US" altLang="en-US" sz="2400"/>
              <a:t>Tree of life – tree of life restored</a:t>
            </a:r>
          </a:p>
          <a:p>
            <a:pPr lvl="1"/>
            <a:r>
              <a:rPr lang="en-US" altLang="en-US" sz="2400"/>
              <a:t>Curse comes – curse removed</a:t>
            </a:r>
          </a:p>
          <a:p>
            <a:pPr lvl="1"/>
            <a:r>
              <a:rPr lang="en-US" altLang="en-US" sz="2400"/>
              <a:t>Death comes – death ended</a:t>
            </a:r>
          </a:p>
          <a:p>
            <a:r>
              <a:rPr lang="en-US" altLang="en-US" sz="2800"/>
              <a:t>In any case, the Bible provides us with tests for claims to have revelation from God.</a:t>
            </a:r>
          </a:p>
        </p:txBody>
      </p:sp>
    </p:spTree>
    <p:custDataLst>
      <p:tags r:id="rId1"/>
    </p:custDataLst>
  </p:cSld>
  <p:clrMapOvr>
    <a:masterClrMapping/>
  </p:clrMapOvr>
  <p:transition advTm="630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calcmode="lin" valueType="num">
                                      <p:cBhvr additive="base">
                                        <p:cTn id="7" dur="500" fill="hold"/>
                                        <p:tgtEl>
                                          <p:spTgt spid="6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43">
                                            <p:txEl>
                                              <p:pRg st="1" end="1"/>
                                            </p:txEl>
                                          </p:spTgt>
                                        </p:tgtEl>
                                        <p:attrNameLst>
                                          <p:attrName>style.visibility</p:attrName>
                                        </p:attrNameLst>
                                      </p:cBhvr>
                                      <p:to>
                                        <p:strVal val="visible"/>
                                      </p:to>
                                    </p:set>
                                    <p:anim calcmode="lin" valueType="num">
                                      <p:cBhvr additive="base">
                                        <p:cTn id="13" dur="500" fill="hold"/>
                                        <p:tgtEl>
                                          <p:spTgt spid="6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443">
                                            <p:txEl>
                                              <p:pRg st="2" end="2"/>
                                            </p:txEl>
                                          </p:spTgt>
                                        </p:tgtEl>
                                        <p:attrNameLst>
                                          <p:attrName>style.visibility</p:attrName>
                                        </p:attrNameLst>
                                      </p:cBhvr>
                                      <p:to>
                                        <p:strVal val="visible"/>
                                      </p:to>
                                    </p:set>
                                    <p:anim calcmode="lin" valueType="num">
                                      <p:cBhvr additive="base">
                                        <p:cTn id="19"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1443">
                                            <p:txEl>
                                              <p:pRg st="3" end="3"/>
                                            </p:txEl>
                                          </p:spTgt>
                                        </p:tgtEl>
                                        <p:attrNameLst>
                                          <p:attrName>style.visibility</p:attrName>
                                        </p:attrNameLst>
                                      </p:cBhvr>
                                      <p:to>
                                        <p:strVal val="visible"/>
                                      </p:to>
                                    </p:set>
                                    <p:anim calcmode="lin" valueType="num">
                                      <p:cBhvr additive="base">
                                        <p:cTn id="25" dur="500" fill="hold"/>
                                        <p:tgtEl>
                                          <p:spTgt spid="614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1443">
                                            <p:txEl>
                                              <p:pRg st="4" end="4"/>
                                            </p:txEl>
                                          </p:spTgt>
                                        </p:tgtEl>
                                        <p:attrNameLst>
                                          <p:attrName>style.visibility</p:attrName>
                                        </p:attrNameLst>
                                      </p:cBhvr>
                                      <p:to>
                                        <p:strVal val="visible"/>
                                      </p:to>
                                    </p:set>
                                    <p:anim calcmode="lin" valueType="num">
                                      <p:cBhvr additive="base">
                                        <p:cTn id="31" dur="500" fill="hold"/>
                                        <p:tgtEl>
                                          <p:spTgt spid="614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1443">
                                            <p:txEl>
                                              <p:pRg st="5" end="5"/>
                                            </p:txEl>
                                          </p:spTgt>
                                        </p:tgtEl>
                                        <p:attrNameLst>
                                          <p:attrName>style.visibility</p:attrName>
                                        </p:attrNameLst>
                                      </p:cBhvr>
                                      <p:to>
                                        <p:strVal val="visible"/>
                                      </p:to>
                                    </p:set>
                                    <p:anim calcmode="lin" valueType="num">
                                      <p:cBhvr additive="base">
                                        <p:cTn id="37" dur="500" fill="hold"/>
                                        <p:tgtEl>
                                          <p:spTgt spid="6144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144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a:t>Biblical Tests re/ Revelation</a:t>
            </a:r>
          </a:p>
        </p:txBody>
      </p:sp>
      <p:sp>
        <p:nvSpPr>
          <p:cNvPr id="62467" name="Rectangle 3"/>
          <p:cNvSpPr>
            <a:spLocks noGrp="1" noChangeArrowheads="1"/>
          </p:cNvSpPr>
          <p:nvPr>
            <p:ph type="body" idx="1"/>
          </p:nvPr>
        </p:nvSpPr>
        <p:spPr/>
        <p:txBody>
          <a:bodyPr/>
          <a:lstStyle/>
          <a:p>
            <a:r>
              <a:rPr lang="en-US" altLang="en-US" sz="2800"/>
              <a:t>No error in prediction</a:t>
            </a:r>
          </a:p>
          <a:p>
            <a:pPr lvl="1"/>
            <a:r>
              <a:rPr lang="en-US" altLang="en-US" sz="2400"/>
              <a:t>Deuteronomy 18:20 (NIV) But a prophet who presumes to speak in my name anything I have not commanded him to say, or a prophet who speaks in the name of other gods, must be put to death. 21 You may say to yourselves, </a:t>
            </a:r>
            <a:r>
              <a:rPr lang="en-US" altLang="en-US" sz="2400">
                <a:cs typeface="Arial" charset="0"/>
              </a:rPr>
              <a:t>"</a:t>
            </a:r>
            <a:r>
              <a:rPr lang="en-US" altLang="en-US" sz="2400"/>
              <a:t>How can we know when a message has not been spoken by the LORD?</a:t>
            </a:r>
            <a:r>
              <a:rPr lang="en-US" altLang="en-US" sz="2400">
                <a:cs typeface="Arial" charset="0"/>
              </a:rPr>
              <a:t>"</a:t>
            </a:r>
            <a:r>
              <a:rPr lang="en-US" altLang="en-US" sz="2400"/>
              <a:t> 22 If what a prophet proclaims in the name of the LORD does not take place or come true, that is a message the LORD has not spoken. That prophet has spoken presumptuously. Do not be afraid of him. </a:t>
            </a:r>
          </a:p>
        </p:txBody>
      </p:sp>
    </p:spTree>
    <p:custDataLst>
      <p:tags r:id="rId1"/>
    </p:custDataLst>
  </p:cSld>
  <p:clrMapOvr>
    <a:masterClrMapping/>
  </p:clrMapOvr>
  <p:transition advTm="3072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checkerboard(across)">
                                      <p:cBhvr>
                                        <p:cTn id="7" dur="500"/>
                                        <p:tgtEl>
                                          <p:spTgt spid="624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2467">
                                            <p:txEl>
                                              <p:pRg st="1" end="1"/>
                                            </p:txEl>
                                          </p:spTgt>
                                        </p:tgtEl>
                                        <p:attrNameLst>
                                          <p:attrName>style.visibility</p:attrName>
                                        </p:attrNameLst>
                                      </p:cBhvr>
                                      <p:to>
                                        <p:strVal val="visible"/>
                                      </p:to>
                                    </p:set>
                                    <p:animEffect transition="in" filter="checkerboard(across)">
                                      <p:cBhvr>
                                        <p:cTn id="12" dur="500"/>
                                        <p:tgtEl>
                                          <p:spTgt spid="6246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a:t>Biblical Tests re/ Revelation</a:t>
            </a:r>
          </a:p>
        </p:txBody>
      </p:sp>
      <p:sp>
        <p:nvSpPr>
          <p:cNvPr id="63491" name="Rectangle 3"/>
          <p:cNvSpPr>
            <a:spLocks noGrp="1" noChangeArrowheads="1"/>
          </p:cNvSpPr>
          <p:nvPr>
            <p:ph type="body" idx="1"/>
          </p:nvPr>
        </p:nvSpPr>
        <p:spPr/>
        <p:txBody>
          <a:bodyPr/>
          <a:lstStyle/>
          <a:p>
            <a:pPr>
              <a:lnSpc>
                <a:spcPct val="80000"/>
              </a:lnSpc>
            </a:pPr>
            <a:r>
              <a:rPr lang="en-US" altLang="en-US" sz="2800"/>
              <a:t>No false teaching:</a:t>
            </a:r>
          </a:p>
          <a:p>
            <a:pPr lvl="1">
              <a:lnSpc>
                <a:spcPct val="80000"/>
              </a:lnSpc>
            </a:pPr>
            <a:r>
              <a:rPr lang="en-US" altLang="en-US" sz="2400"/>
              <a:t>1 Corinthians 14:29 (NIV) Two or three prophets should speak, and the others should weigh carefully what is said. </a:t>
            </a:r>
          </a:p>
          <a:p>
            <a:pPr lvl="1">
              <a:lnSpc>
                <a:spcPct val="80000"/>
              </a:lnSpc>
            </a:pPr>
            <a:r>
              <a:rPr lang="en-US" altLang="en-US" sz="2400"/>
              <a:t>Deuteronomy 13:1 (NIV) If a prophet, or one who foretells by dreams, appears among you and announces to you a miraculous sign or wonder, 2 and if the sign or wonder of which he has spoken takes place, and he says, </a:t>
            </a:r>
            <a:r>
              <a:rPr lang="en-US" altLang="en-US" sz="2400">
                <a:cs typeface="Arial" charset="0"/>
              </a:rPr>
              <a:t>"</a:t>
            </a:r>
            <a:r>
              <a:rPr lang="en-US" altLang="en-US" sz="2400"/>
              <a:t>Let us follow other gods</a:t>
            </a:r>
            <a:r>
              <a:rPr lang="en-US" altLang="en-US" sz="2400">
                <a:cs typeface="Arial" charset="0"/>
              </a:rPr>
              <a:t>"</a:t>
            </a:r>
            <a:r>
              <a:rPr lang="en-US" altLang="en-US" sz="2400"/>
              <a:t> (gods you have not known) </a:t>
            </a:r>
            <a:r>
              <a:rPr lang="en-US" altLang="en-US" sz="2400">
                <a:cs typeface="Arial" charset="0"/>
              </a:rPr>
              <a:t>"</a:t>
            </a:r>
            <a:r>
              <a:rPr lang="en-US" altLang="en-US" sz="2400"/>
              <a:t>and let us worship them,</a:t>
            </a:r>
            <a:r>
              <a:rPr lang="en-US" altLang="en-US" sz="2400">
                <a:cs typeface="Arial" charset="0"/>
              </a:rPr>
              <a:t>"</a:t>
            </a:r>
            <a:r>
              <a:rPr lang="en-US" altLang="en-US" sz="2400"/>
              <a:t> 3 you must not listen to the words of that prophet or dreamer. The LORD your God is testing you to find out whether you love him with all your heart and with all your soul. </a:t>
            </a:r>
          </a:p>
        </p:txBody>
      </p:sp>
    </p:spTree>
    <p:custDataLst>
      <p:tags r:id="rId1"/>
    </p:custDataLst>
  </p:cSld>
  <p:clrMapOvr>
    <a:masterClrMapping/>
  </p:clrMapOvr>
  <p:transition advTm="3846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checkerboard(across)">
                                      <p:cBhvr>
                                        <p:cTn id="7" dur="500"/>
                                        <p:tgtEl>
                                          <p:spTgt spid="634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3491">
                                            <p:txEl>
                                              <p:pRg st="1" end="1"/>
                                            </p:txEl>
                                          </p:spTgt>
                                        </p:tgtEl>
                                        <p:attrNameLst>
                                          <p:attrName>style.visibility</p:attrName>
                                        </p:attrNameLst>
                                      </p:cBhvr>
                                      <p:to>
                                        <p:strVal val="visible"/>
                                      </p:to>
                                    </p:set>
                                    <p:animEffect transition="in" filter="checkerboard(across)">
                                      <p:cBhvr>
                                        <p:cTn id="12" dur="500"/>
                                        <p:tgtEl>
                                          <p:spTgt spid="634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3491">
                                            <p:txEl>
                                              <p:pRg st="2" end="2"/>
                                            </p:txEl>
                                          </p:spTgt>
                                        </p:tgtEl>
                                        <p:attrNameLst>
                                          <p:attrName>style.visibility</p:attrName>
                                        </p:attrNameLst>
                                      </p:cBhvr>
                                      <p:to>
                                        <p:strVal val="visible"/>
                                      </p:to>
                                    </p:set>
                                    <p:animEffect transition="in" filter="checkerboard(across)">
                                      <p:cBhvr>
                                        <p:cTn id="17" dur="500"/>
                                        <p:tgtEl>
                                          <p:spTgt spid="634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a:t>Biblical Tests re/ Revelation</a:t>
            </a:r>
          </a:p>
        </p:txBody>
      </p:sp>
      <p:sp>
        <p:nvSpPr>
          <p:cNvPr id="64515" name="Rectangle 3"/>
          <p:cNvSpPr>
            <a:spLocks noGrp="1" noChangeArrowheads="1"/>
          </p:cNvSpPr>
          <p:nvPr>
            <p:ph type="body" idx="1"/>
          </p:nvPr>
        </p:nvSpPr>
        <p:spPr>
          <a:xfrm>
            <a:off x="457200" y="1600200"/>
            <a:ext cx="8229600" cy="4953000"/>
          </a:xfrm>
        </p:spPr>
        <p:txBody>
          <a:bodyPr/>
          <a:lstStyle/>
          <a:p>
            <a:pPr>
              <a:lnSpc>
                <a:spcPct val="80000"/>
              </a:lnSpc>
            </a:pPr>
            <a:r>
              <a:rPr lang="en-US" altLang="en-US" sz="2400"/>
              <a:t>No false teaching (continued):</a:t>
            </a:r>
          </a:p>
          <a:p>
            <a:pPr lvl="1">
              <a:lnSpc>
                <a:spcPct val="80000"/>
              </a:lnSpc>
            </a:pPr>
            <a:r>
              <a:rPr lang="en-US" altLang="en-US" sz="2000"/>
              <a:t>1John 4:1-3 (NIV) Dear friends, do not believe every spirit, but test the spirits to see whether they are from God, because many false prophets have gone out into the world. 2 This is how you can recognize the Spirit of God: Every spirit that acknowledges that Jesus Christ has come in the flesh is from God, 3 but every spirit that does not acknowledge Jesus is not from God. This is the spirit of the antichrist, which you have heard is coming and even now is already in the world. </a:t>
            </a:r>
          </a:p>
          <a:p>
            <a:pPr lvl="1">
              <a:lnSpc>
                <a:spcPct val="80000"/>
              </a:lnSpc>
            </a:pPr>
            <a:r>
              <a:rPr lang="en-US" altLang="en-US" sz="2000"/>
              <a:t>Galatians 1:6-9 (NIV) I am astonished that you are so quickly deserting the one who called you by the grace of Christ and are turning to a different gospel</a:t>
            </a:r>
            <a:r>
              <a:rPr lang="en-US" altLang="en-US" sz="2000">
                <a:cs typeface="Arial" charset="0"/>
              </a:rPr>
              <a:t>–</a:t>
            </a:r>
            <a:r>
              <a:rPr lang="en-US" altLang="en-US" sz="2000"/>
              <a:t> 7 which is really no gospel at all. Evidently some people are throwing you into confusion and are trying to pervert the gospel of Christ. 8 But even if we or an angel from heaven should preach a gospel other than the one we preached to you, let him be eternally condemned! 9 As we have already said, so now I say again: If anybody is preaching to you a gospel other than what you accepted, let him be eternally condemned! </a:t>
            </a:r>
          </a:p>
        </p:txBody>
      </p:sp>
    </p:spTree>
    <p:custDataLst>
      <p:tags r:id="rId1"/>
    </p:custDataLst>
  </p:cSld>
  <p:clrMapOvr>
    <a:masterClrMapping/>
  </p:clrMapOvr>
  <p:transition advTm="6023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checkerboard(across)">
                                      <p:cBhvr>
                                        <p:cTn id="7" dur="500"/>
                                        <p:tgtEl>
                                          <p:spTgt spid="645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4515">
                                            <p:txEl>
                                              <p:pRg st="1" end="1"/>
                                            </p:txEl>
                                          </p:spTgt>
                                        </p:tgtEl>
                                        <p:attrNameLst>
                                          <p:attrName>style.visibility</p:attrName>
                                        </p:attrNameLst>
                                      </p:cBhvr>
                                      <p:to>
                                        <p:strVal val="visible"/>
                                      </p:to>
                                    </p:set>
                                    <p:animEffect transition="in" filter="checkerboard(across)">
                                      <p:cBhvr>
                                        <p:cTn id="12" dur="500"/>
                                        <p:tgtEl>
                                          <p:spTgt spid="645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4515">
                                            <p:txEl>
                                              <p:pRg st="2" end="2"/>
                                            </p:txEl>
                                          </p:spTgt>
                                        </p:tgtEl>
                                        <p:attrNameLst>
                                          <p:attrName>style.visibility</p:attrName>
                                        </p:attrNameLst>
                                      </p:cBhvr>
                                      <p:to>
                                        <p:strVal val="visible"/>
                                      </p:to>
                                    </p:set>
                                    <p:animEffect transition="in" filter="checkerboard(across)">
                                      <p:cBhvr>
                                        <p:cTn id="17" dur="500"/>
                                        <p:tgtEl>
                                          <p:spTgt spid="645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a:t>Conclusions</a:t>
            </a:r>
          </a:p>
        </p:txBody>
      </p:sp>
      <p:sp>
        <p:nvSpPr>
          <p:cNvPr id="65539" name="Rectangle 3"/>
          <p:cNvSpPr>
            <a:spLocks noGrp="1" noChangeArrowheads="1"/>
          </p:cNvSpPr>
          <p:nvPr>
            <p:ph type="body" idx="1"/>
          </p:nvPr>
        </p:nvSpPr>
        <p:spPr>
          <a:xfrm>
            <a:off x="457200" y="1600200"/>
            <a:ext cx="8229600" cy="4876800"/>
          </a:xfrm>
        </p:spPr>
        <p:txBody>
          <a:bodyPr/>
          <a:lstStyle/>
          <a:p>
            <a:r>
              <a:rPr lang="en-US" altLang="en-US" sz="2800"/>
              <a:t>We are not trying to rule out real revelation today (God can do what He wants!), but to test claimed revelation in order not to be led astray.</a:t>
            </a:r>
          </a:p>
          <a:p>
            <a:r>
              <a:rPr lang="en-US" altLang="en-US" sz="2800"/>
              <a:t>We cannot afford to let claimants bamboozle us:</a:t>
            </a:r>
          </a:p>
          <a:p>
            <a:pPr lvl="1"/>
            <a:r>
              <a:rPr lang="en-US" altLang="en-US" sz="2400"/>
              <a:t>Warning against blasphemy of Holy Spirit,</a:t>
            </a:r>
          </a:p>
          <a:p>
            <a:pPr lvl="1"/>
            <a:r>
              <a:rPr lang="en-US" altLang="en-US" sz="2400"/>
              <a:t>Claiming it is more spiritual to believe without tests.</a:t>
            </a:r>
          </a:p>
          <a:p>
            <a:r>
              <a:rPr lang="en-US" altLang="en-US" sz="2800"/>
              <a:t>God Himself commands us to test.</a:t>
            </a:r>
          </a:p>
          <a:p>
            <a:pPr lvl="1"/>
            <a:r>
              <a:rPr lang="en-US" altLang="en-US" sz="2400"/>
              <a:t>1Thessalonians 5:19 (NIV) Do not put out the Spirit's fire; 20 do not treat prophecies with contempt. 21 Test everything. Hold on to the good. 22 Avoid every kind of evil. </a:t>
            </a:r>
          </a:p>
        </p:txBody>
      </p:sp>
    </p:spTree>
    <p:custDataLst>
      <p:tags r:id="rId1"/>
    </p:custDataLst>
  </p:cSld>
  <p:clrMapOvr>
    <a:masterClrMapping/>
  </p:clrMapOvr>
  <p:transition advTm="4555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 calcmode="lin" valueType="num">
                                      <p:cBhvr additive="base">
                                        <p:cTn id="7" dur="500" fill="hold"/>
                                        <p:tgtEl>
                                          <p:spTgt spid="655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55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5539">
                                            <p:txEl>
                                              <p:pRg st="1" end="1"/>
                                            </p:txEl>
                                          </p:spTgt>
                                        </p:tgtEl>
                                        <p:attrNameLst>
                                          <p:attrName>style.visibility</p:attrName>
                                        </p:attrNameLst>
                                      </p:cBhvr>
                                      <p:to>
                                        <p:strVal val="visible"/>
                                      </p:to>
                                    </p:set>
                                    <p:anim calcmode="lin" valueType="num">
                                      <p:cBhvr additive="base">
                                        <p:cTn id="13" dur="500" fill="hold"/>
                                        <p:tgtEl>
                                          <p:spTgt spid="655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55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539">
                                            <p:txEl>
                                              <p:pRg st="2" end="2"/>
                                            </p:txEl>
                                          </p:spTgt>
                                        </p:tgtEl>
                                        <p:attrNameLst>
                                          <p:attrName>style.visibility</p:attrName>
                                        </p:attrNameLst>
                                      </p:cBhvr>
                                      <p:to>
                                        <p:strVal val="visible"/>
                                      </p:to>
                                    </p:set>
                                    <p:anim calcmode="lin" valueType="num">
                                      <p:cBhvr additive="base">
                                        <p:cTn id="19" dur="500" fill="hold"/>
                                        <p:tgtEl>
                                          <p:spTgt spid="655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55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5539">
                                            <p:txEl>
                                              <p:pRg st="3" end="3"/>
                                            </p:txEl>
                                          </p:spTgt>
                                        </p:tgtEl>
                                        <p:attrNameLst>
                                          <p:attrName>style.visibility</p:attrName>
                                        </p:attrNameLst>
                                      </p:cBhvr>
                                      <p:to>
                                        <p:strVal val="visible"/>
                                      </p:to>
                                    </p:set>
                                    <p:anim calcmode="lin" valueType="num">
                                      <p:cBhvr additive="base">
                                        <p:cTn id="25" dur="500" fill="hold"/>
                                        <p:tgtEl>
                                          <p:spTgt spid="655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55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5539">
                                            <p:txEl>
                                              <p:pRg st="4" end="4"/>
                                            </p:txEl>
                                          </p:spTgt>
                                        </p:tgtEl>
                                        <p:attrNameLst>
                                          <p:attrName>style.visibility</p:attrName>
                                        </p:attrNameLst>
                                      </p:cBhvr>
                                      <p:to>
                                        <p:strVal val="visible"/>
                                      </p:to>
                                    </p:set>
                                    <p:anim calcmode="lin" valueType="num">
                                      <p:cBhvr additive="base">
                                        <p:cTn id="31" dur="500" fill="hold"/>
                                        <p:tgtEl>
                                          <p:spTgt spid="655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55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5539">
                                            <p:txEl>
                                              <p:pRg st="5" end="5"/>
                                            </p:txEl>
                                          </p:spTgt>
                                        </p:tgtEl>
                                        <p:attrNameLst>
                                          <p:attrName>style.visibility</p:attrName>
                                        </p:attrNameLst>
                                      </p:cBhvr>
                                      <p:to>
                                        <p:strVal val="visible"/>
                                      </p:to>
                                    </p:set>
                                    <p:anim calcmode="lin" valueType="num">
                                      <p:cBhvr additive="base">
                                        <p:cTn id="37" dur="500" fill="hold"/>
                                        <p:tgtEl>
                                          <p:spTgt spid="6553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553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6" name="Picture 6" descr="creation-adam"/>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27000" y="895350"/>
            <a:ext cx="8890000" cy="5067300"/>
          </a:xfrm>
          <a:prstGeom prst="rect">
            <a:avLst/>
          </a:prstGeom>
          <a:noFill/>
          <a:extLst>
            <a:ext uri="{909E8E84-426E-40DD-AFC4-6F175D3DCCD1}">
              <a14:hiddenFill xmlns:a14="http://schemas.microsoft.com/office/drawing/2010/main">
                <a:solidFill>
                  <a:srgbClr val="FFFFFF"/>
                </a:solidFill>
              </a14:hiddenFill>
            </a:ext>
          </a:extLst>
        </p:spPr>
      </p:pic>
      <p:sp>
        <p:nvSpPr>
          <p:cNvPr id="66564" name="Rectangle 4"/>
          <p:cNvSpPr>
            <a:spLocks noGrp="1" noChangeArrowheads="1"/>
          </p:cNvSpPr>
          <p:nvPr>
            <p:ph type="ctrTitle"/>
          </p:nvPr>
        </p:nvSpPr>
        <p:spPr/>
        <p:txBody>
          <a:bodyPr/>
          <a:lstStyle/>
          <a:p>
            <a:r>
              <a:rPr lang="en-US" altLang="en-US" sz="7200"/>
              <a:t>The End</a:t>
            </a:r>
          </a:p>
        </p:txBody>
      </p:sp>
      <p:sp>
        <p:nvSpPr>
          <p:cNvPr id="66565" name="Rectangle 5"/>
          <p:cNvSpPr>
            <a:spLocks noGrp="1" noChangeArrowheads="1"/>
          </p:cNvSpPr>
          <p:nvPr>
            <p:ph type="subTitle" idx="1"/>
          </p:nvPr>
        </p:nvSpPr>
        <p:spPr/>
        <p:txBody>
          <a:bodyPr/>
          <a:lstStyle/>
          <a:p>
            <a:r>
              <a:rPr lang="en-US" altLang="en-US"/>
              <a:t>May we be on the lookout </a:t>
            </a:r>
          </a:p>
          <a:p>
            <a:r>
              <a:rPr lang="en-US" altLang="en-US"/>
              <a:t>for God in action!</a:t>
            </a:r>
          </a:p>
        </p:txBody>
      </p:sp>
    </p:spTree>
    <p:custDataLst>
      <p:tags r:id="rId1"/>
    </p:custDataLst>
  </p:cSld>
  <p:clrMapOvr>
    <a:masterClrMapping/>
  </p:clrMapOvr>
  <p:transition advTm="3906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6564"/>
                                        </p:tgtEl>
                                        <p:attrNameLst>
                                          <p:attrName>style.visibility</p:attrName>
                                        </p:attrNameLst>
                                      </p:cBhvr>
                                      <p:to>
                                        <p:strVal val="visible"/>
                                      </p:to>
                                    </p:set>
                                    <p:anim calcmode="lin" valueType="num">
                                      <p:cBhvr>
                                        <p:cTn id="7" dur="500" fill="hold"/>
                                        <p:tgtEl>
                                          <p:spTgt spid="66564"/>
                                        </p:tgtEl>
                                        <p:attrNameLst>
                                          <p:attrName>ppt_w</p:attrName>
                                        </p:attrNameLst>
                                      </p:cBhvr>
                                      <p:tavLst>
                                        <p:tav tm="0">
                                          <p:val>
                                            <p:fltVal val="0"/>
                                          </p:val>
                                        </p:tav>
                                        <p:tav tm="100000">
                                          <p:val>
                                            <p:strVal val="#ppt_w"/>
                                          </p:val>
                                        </p:tav>
                                      </p:tavLst>
                                    </p:anim>
                                    <p:anim calcmode="lin" valueType="num">
                                      <p:cBhvr>
                                        <p:cTn id="8" dur="500" fill="hold"/>
                                        <p:tgtEl>
                                          <p:spTgt spid="6656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66565">
                                            <p:txEl>
                                              <p:pRg st="0" end="0"/>
                                            </p:txEl>
                                          </p:spTgt>
                                        </p:tgtEl>
                                        <p:attrNameLst>
                                          <p:attrName>style.visibility</p:attrName>
                                        </p:attrNameLst>
                                      </p:cBhvr>
                                      <p:to>
                                        <p:strVal val="visible"/>
                                      </p:to>
                                    </p:set>
                                    <p:animEffect transition="in" filter="checkerboard(across)">
                                      <p:cBhvr>
                                        <p:cTn id="13" dur="500"/>
                                        <p:tgtEl>
                                          <p:spTgt spid="6656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66565">
                                            <p:txEl>
                                              <p:pRg st="1" end="1"/>
                                            </p:txEl>
                                          </p:spTgt>
                                        </p:tgtEl>
                                        <p:attrNameLst>
                                          <p:attrName>style.visibility</p:attrName>
                                        </p:attrNameLst>
                                      </p:cBhvr>
                                      <p:to>
                                        <p:strVal val="visible"/>
                                      </p:to>
                                    </p:set>
                                    <p:animEffect transition="in" filter="checkerboard(across)">
                                      <p:cBhvr>
                                        <p:cTn id="18" dur="500"/>
                                        <p:tgtEl>
                                          <p:spTgt spid="6656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p:bldP spid="6656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Introduction</a:t>
            </a:r>
          </a:p>
        </p:txBody>
      </p:sp>
      <p:sp>
        <p:nvSpPr>
          <p:cNvPr id="11267" name="Rectangle 3"/>
          <p:cNvSpPr>
            <a:spLocks noGrp="1" noChangeArrowheads="1"/>
          </p:cNvSpPr>
          <p:nvPr>
            <p:ph type="body" idx="1"/>
          </p:nvPr>
        </p:nvSpPr>
        <p:spPr/>
        <p:txBody>
          <a:bodyPr/>
          <a:lstStyle/>
          <a:p>
            <a:r>
              <a:rPr lang="en-US" altLang="en-US"/>
              <a:t>Psalm 19 – the heavens declare God</a:t>
            </a:r>
            <a:r>
              <a:rPr lang="en-US" altLang="en-US">
                <a:cs typeface="Arial" charset="0"/>
              </a:rPr>
              <a:t>'</a:t>
            </a:r>
            <a:r>
              <a:rPr lang="en-US" altLang="en-US"/>
              <a:t>s glory by means of his handiwork.</a:t>
            </a:r>
          </a:p>
          <a:p>
            <a:r>
              <a:rPr lang="en-US" altLang="en-US"/>
              <a:t>Romans 1 – mankind is without excuse for ignoring God, humans must suppress the truth to avoid Him.</a:t>
            </a:r>
          </a:p>
          <a:p>
            <a:r>
              <a:rPr lang="en-US" altLang="en-US"/>
              <a:t>Let’s look at some of this evidence.</a:t>
            </a:r>
          </a:p>
        </p:txBody>
      </p:sp>
    </p:spTree>
    <p:custDataLst>
      <p:tags r:id="rId1"/>
    </p:custDataLst>
  </p:cSld>
  <p:clrMapOvr>
    <a:masterClrMapping/>
  </p:clrMapOvr>
  <p:transition advTm="1677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additive="base">
                                        <p:cTn id="19"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a:t>Evidence from Cosmology</a:t>
            </a:r>
          </a:p>
        </p:txBody>
      </p:sp>
      <p:sp>
        <p:nvSpPr>
          <p:cNvPr id="12291" name="Rectangle 3"/>
          <p:cNvSpPr>
            <a:spLocks noGrp="1" noChangeArrowheads="1"/>
          </p:cNvSpPr>
          <p:nvPr>
            <p:ph type="body" idx="1"/>
          </p:nvPr>
        </p:nvSpPr>
        <p:spPr/>
        <p:txBody>
          <a:bodyPr/>
          <a:lstStyle/>
          <a:p>
            <a:pPr>
              <a:lnSpc>
                <a:spcPct val="90000"/>
              </a:lnSpc>
            </a:pPr>
            <a:r>
              <a:rPr lang="en-US" altLang="en-US"/>
              <a:t>The universe had an origin.</a:t>
            </a:r>
          </a:p>
          <a:p>
            <a:pPr lvl="1">
              <a:lnSpc>
                <a:spcPct val="90000"/>
              </a:lnSpc>
            </a:pPr>
            <a:r>
              <a:rPr lang="en-US" altLang="en-US"/>
              <a:t>The alternatives have bitten the dust over the past generation.</a:t>
            </a:r>
          </a:p>
          <a:p>
            <a:pPr lvl="1">
              <a:lnSpc>
                <a:spcPct val="90000"/>
              </a:lnSpc>
            </a:pPr>
            <a:r>
              <a:rPr lang="en-US" altLang="en-US"/>
              <a:t>Now the only alternative is to argue that our universe is a 3-D bubble expanding from a larger, invisible universe.</a:t>
            </a:r>
          </a:p>
          <a:p>
            <a:pPr>
              <a:lnSpc>
                <a:spcPct val="90000"/>
              </a:lnSpc>
            </a:pPr>
            <a:r>
              <a:rPr lang="en-US" altLang="en-US"/>
              <a:t>The universe shows evidence of design.</a:t>
            </a:r>
          </a:p>
          <a:p>
            <a:pPr>
              <a:lnSpc>
                <a:spcPct val="90000"/>
              </a:lnSpc>
            </a:pPr>
            <a:r>
              <a:rPr lang="en-US" altLang="en-US"/>
              <a:t>The universe points beyond itself to its Creator.</a:t>
            </a:r>
          </a:p>
        </p:txBody>
      </p:sp>
    </p:spTree>
    <p:custDataLst>
      <p:tags r:id="rId1"/>
    </p:custDataLst>
  </p:cSld>
  <p:clrMapOvr>
    <a:masterClrMapping/>
  </p:clrMapOvr>
  <p:transition advTm="836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5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291">
                                            <p:txEl>
                                              <p:pRg st="4" end="4"/>
                                            </p:txEl>
                                          </p:spTgt>
                                        </p:tgtEl>
                                        <p:attrNameLst>
                                          <p:attrName>style.visibility</p:attrName>
                                        </p:attrNameLst>
                                      </p:cBhvr>
                                      <p:to>
                                        <p:strVal val="visible"/>
                                      </p:to>
                                    </p:set>
                                    <p:anim calcmode="lin" valueType="num">
                                      <p:cBhvr additive="base">
                                        <p:cTn id="31" dur="5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2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a:t>Evidence from Life</a:t>
            </a:r>
          </a:p>
        </p:txBody>
      </p:sp>
      <p:sp>
        <p:nvSpPr>
          <p:cNvPr id="13315" name="Rectangle 3"/>
          <p:cNvSpPr>
            <a:spLocks noGrp="1" noChangeArrowheads="1"/>
          </p:cNvSpPr>
          <p:nvPr>
            <p:ph type="body" idx="1"/>
          </p:nvPr>
        </p:nvSpPr>
        <p:spPr/>
        <p:txBody>
          <a:bodyPr/>
          <a:lstStyle/>
          <a:p>
            <a:r>
              <a:rPr lang="en-US" altLang="en-US"/>
              <a:t>Life had an origin.</a:t>
            </a:r>
          </a:p>
          <a:p>
            <a:pPr lvl="1"/>
            <a:r>
              <a:rPr lang="en-US" altLang="en-US"/>
              <a:t>Some want to bring life here from elsewhere in the universe, but this does not ultimately avoid the problem, given the apparent history of the universe.</a:t>
            </a:r>
          </a:p>
          <a:p>
            <a:r>
              <a:rPr lang="en-US" altLang="en-US"/>
              <a:t>Life shows evidence of design.</a:t>
            </a:r>
          </a:p>
          <a:p>
            <a:pPr lvl="1"/>
            <a:r>
              <a:rPr lang="en-US" altLang="en-US"/>
              <a:t>Its complex, intelligible structure makes it look like an artifact.</a:t>
            </a:r>
          </a:p>
          <a:p>
            <a:r>
              <a:rPr lang="en-US" altLang="en-US"/>
              <a:t>Life points beyond itself to its Creator.</a:t>
            </a:r>
          </a:p>
        </p:txBody>
      </p:sp>
    </p:spTree>
    <p:custDataLst>
      <p:tags r:id="rId1"/>
    </p:custDataLst>
  </p:cSld>
  <p:clrMapOvr>
    <a:masterClrMapping/>
  </p:clrMapOvr>
  <p:transition advTm="4188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additive="base">
                                        <p:cTn id="25"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315">
                                            <p:txEl>
                                              <p:pRg st="4" end="4"/>
                                            </p:txEl>
                                          </p:spTgt>
                                        </p:tgtEl>
                                        <p:attrNameLst>
                                          <p:attrName>style.visibility</p:attrName>
                                        </p:attrNameLst>
                                      </p:cBhvr>
                                      <p:to>
                                        <p:strVal val="visible"/>
                                      </p:to>
                                    </p:set>
                                    <p:anim calcmode="lin" valueType="num">
                                      <p:cBhvr additive="base">
                                        <p:cTn id="31"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3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Evidence from Conscience</a:t>
            </a:r>
          </a:p>
        </p:txBody>
      </p:sp>
      <p:sp>
        <p:nvSpPr>
          <p:cNvPr id="14339" name="Rectangle 3"/>
          <p:cNvSpPr>
            <a:spLocks noGrp="1" noChangeArrowheads="1"/>
          </p:cNvSpPr>
          <p:nvPr>
            <p:ph type="body" idx="1"/>
          </p:nvPr>
        </p:nvSpPr>
        <p:spPr/>
        <p:txBody>
          <a:bodyPr/>
          <a:lstStyle/>
          <a:p>
            <a:pPr>
              <a:lnSpc>
                <a:spcPct val="90000"/>
              </a:lnSpc>
            </a:pPr>
            <a:r>
              <a:rPr lang="en-US" altLang="en-US"/>
              <a:t>Mankind has conscience, a set of standards by which humans judge themselves, and (mainly) others.</a:t>
            </a:r>
          </a:p>
          <a:p>
            <a:pPr>
              <a:lnSpc>
                <a:spcPct val="90000"/>
              </a:lnSpc>
            </a:pPr>
            <a:r>
              <a:rPr lang="en-US" altLang="en-US"/>
              <a:t>This is found in all cultures, and its content is very similar everywhere.</a:t>
            </a:r>
          </a:p>
          <a:p>
            <a:pPr lvl="1">
              <a:lnSpc>
                <a:spcPct val="90000"/>
              </a:lnSpc>
            </a:pPr>
            <a:r>
              <a:rPr lang="en-US" altLang="en-US"/>
              <a:t>See CS Lewis, </a:t>
            </a:r>
            <a:r>
              <a:rPr lang="en-US" altLang="en-US" i="1"/>
              <a:t>Mere Christianity</a:t>
            </a:r>
            <a:r>
              <a:rPr lang="en-US" altLang="en-US"/>
              <a:t> and</a:t>
            </a:r>
            <a:r>
              <a:rPr lang="en-US" altLang="en-US" i="1"/>
              <a:t> Abolition of Man.</a:t>
            </a:r>
            <a:endParaRPr lang="en-US" altLang="en-US"/>
          </a:p>
          <a:p>
            <a:pPr>
              <a:lnSpc>
                <a:spcPct val="90000"/>
              </a:lnSpc>
            </a:pPr>
            <a:r>
              <a:rPr lang="en-US" altLang="en-US"/>
              <a:t>Conscience does not appear to have evolved.</a:t>
            </a:r>
          </a:p>
        </p:txBody>
      </p:sp>
    </p:spTree>
    <p:custDataLst>
      <p:tags r:id="rId1"/>
    </p:custDataLst>
  </p:cSld>
  <p:clrMapOvr>
    <a:masterClrMapping/>
  </p:clrMapOvr>
  <p:transition advTm="387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additive="base">
                                        <p:cTn id="25"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4.6"/>
</p:tagLst>
</file>

<file path=ppt/tags/tag10.xml><?xml version="1.0" encoding="utf-8"?>
<p:tagLst xmlns:a="http://schemas.openxmlformats.org/drawingml/2006/main" xmlns:r="http://schemas.openxmlformats.org/officeDocument/2006/relationships" xmlns:p="http://schemas.openxmlformats.org/presentationml/2006/main">
  <p:tag name="TIMING" val="|0.3|1.3|3.7|9.5|16.9"/>
</p:tagLst>
</file>

<file path=ppt/tags/tag11.xml><?xml version="1.0" encoding="utf-8"?>
<p:tagLst xmlns:a="http://schemas.openxmlformats.org/drawingml/2006/main" xmlns:r="http://schemas.openxmlformats.org/officeDocument/2006/relationships" xmlns:p="http://schemas.openxmlformats.org/presentationml/2006/main">
  <p:tag name="TIMING" val="|0.6"/>
</p:tagLst>
</file>

<file path=ppt/tags/tag12.xml><?xml version="1.0" encoding="utf-8"?>
<p:tagLst xmlns:a="http://schemas.openxmlformats.org/drawingml/2006/main" xmlns:r="http://schemas.openxmlformats.org/officeDocument/2006/relationships" xmlns:p="http://schemas.openxmlformats.org/presentationml/2006/main">
  <p:tag name="TIMING" val="|0.4|10.6|4.4"/>
</p:tagLst>
</file>

<file path=ppt/tags/tag13.xml><?xml version="1.0" encoding="utf-8"?>
<p:tagLst xmlns:a="http://schemas.openxmlformats.org/drawingml/2006/main" xmlns:r="http://schemas.openxmlformats.org/officeDocument/2006/relationships" xmlns:p="http://schemas.openxmlformats.org/presentationml/2006/main">
  <p:tag name="TIMING" val="|0.7|8.1|16.6|5.6|26|14.2|14.9"/>
</p:tagLst>
</file>

<file path=ppt/tags/tag14.xml><?xml version="1.0" encoding="utf-8"?>
<p:tagLst xmlns:a="http://schemas.openxmlformats.org/drawingml/2006/main" xmlns:r="http://schemas.openxmlformats.org/officeDocument/2006/relationships" xmlns:p="http://schemas.openxmlformats.org/presentationml/2006/main">
  <p:tag name="TIMING" val="|0.2|2.5|34.2"/>
</p:tagLst>
</file>

<file path=ppt/tags/tag15.xml><?xml version="1.0" encoding="utf-8"?>
<p:tagLst xmlns:a="http://schemas.openxmlformats.org/drawingml/2006/main" xmlns:r="http://schemas.openxmlformats.org/officeDocument/2006/relationships" xmlns:p="http://schemas.openxmlformats.org/presentationml/2006/main">
  <p:tag name="TIMING" val="|0.6|16.3|25.1|4.2|32.4"/>
</p:tagLst>
</file>

<file path=ppt/tags/tag16.xml><?xml version="1.0" encoding="utf-8"?>
<p:tagLst xmlns:a="http://schemas.openxmlformats.org/drawingml/2006/main" xmlns:r="http://schemas.openxmlformats.org/officeDocument/2006/relationships" xmlns:p="http://schemas.openxmlformats.org/presentationml/2006/main">
  <p:tag name="TIMING" val="|0.5|5.6|19|15.9"/>
</p:tagLst>
</file>

<file path=ppt/tags/tag17.xml><?xml version="1.0" encoding="utf-8"?>
<p:tagLst xmlns:a="http://schemas.openxmlformats.org/drawingml/2006/main" xmlns:r="http://schemas.openxmlformats.org/officeDocument/2006/relationships" xmlns:p="http://schemas.openxmlformats.org/presentationml/2006/main">
  <p:tag name="TIMING" val="|0.6|5.9|10.5|10.9"/>
</p:tagLst>
</file>

<file path=ppt/tags/tag18.xml><?xml version="1.0" encoding="utf-8"?>
<p:tagLst xmlns:a="http://schemas.openxmlformats.org/drawingml/2006/main" xmlns:r="http://schemas.openxmlformats.org/officeDocument/2006/relationships" xmlns:p="http://schemas.openxmlformats.org/presentationml/2006/main">
  <p:tag name="TIMING" val="|0.3|3.5|22.3|19.5"/>
</p:tagLst>
</file>

<file path=ppt/tags/tag19.xml><?xml version="1.0" encoding="utf-8"?>
<p:tagLst xmlns:a="http://schemas.openxmlformats.org/drawingml/2006/main" xmlns:r="http://schemas.openxmlformats.org/officeDocument/2006/relationships" xmlns:p="http://schemas.openxmlformats.org/presentationml/2006/main">
  <p:tag name="TIMING" val="|0.5|0.9"/>
</p:tagLst>
</file>

<file path=ppt/tags/tag2.xml><?xml version="1.0" encoding="utf-8"?>
<p:tagLst xmlns:a="http://schemas.openxmlformats.org/drawingml/2006/main" xmlns:r="http://schemas.openxmlformats.org/officeDocument/2006/relationships" xmlns:p="http://schemas.openxmlformats.org/presentationml/2006/main">
  <p:tag name="TIMING" val="|1.1|2.9|1.8|1.9|3.3|1.5|1.8|2.3|1.9"/>
</p:tagLst>
</file>

<file path=ppt/tags/tag20.xml><?xml version="1.0" encoding="utf-8"?>
<p:tagLst xmlns:a="http://schemas.openxmlformats.org/drawingml/2006/main" xmlns:r="http://schemas.openxmlformats.org/officeDocument/2006/relationships" xmlns:p="http://schemas.openxmlformats.org/presentationml/2006/main">
  <p:tag name="TIMING" val="|0.5"/>
</p:tagLst>
</file>

<file path=ppt/tags/tag21.xml><?xml version="1.0" encoding="utf-8"?>
<p:tagLst xmlns:a="http://schemas.openxmlformats.org/drawingml/2006/main" xmlns:r="http://schemas.openxmlformats.org/officeDocument/2006/relationships" xmlns:p="http://schemas.openxmlformats.org/presentationml/2006/main">
  <p:tag name="TIMING" val="|0.9|24.5"/>
</p:tagLst>
</file>

<file path=ppt/tags/tag22.xml><?xml version="1.0" encoding="utf-8"?>
<p:tagLst xmlns:a="http://schemas.openxmlformats.org/drawingml/2006/main" xmlns:r="http://schemas.openxmlformats.org/officeDocument/2006/relationships" xmlns:p="http://schemas.openxmlformats.org/presentationml/2006/main">
  <p:tag name="TIMING" val="|0.4|20.1|4.3|2.9|5.1|6.2|3.6"/>
</p:tagLst>
</file>

<file path=ppt/tags/tag23.xml><?xml version="1.0" encoding="utf-8"?>
<p:tagLst xmlns:a="http://schemas.openxmlformats.org/drawingml/2006/main" xmlns:r="http://schemas.openxmlformats.org/officeDocument/2006/relationships" xmlns:p="http://schemas.openxmlformats.org/presentationml/2006/main">
  <p:tag name="TIMING" val="|0.3|10.3|7.9|4|5.1"/>
</p:tagLst>
</file>

<file path=ppt/tags/tag24.xml><?xml version="1.0" encoding="utf-8"?>
<p:tagLst xmlns:a="http://schemas.openxmlformats.org/drawingml/2006/main" xmlns:r="http://schemas.openxmlformats.org/officeDocument/2006/relationships" xmlns:p="http://schemas.openxmlformats.org/presentationml/2006/main">
  <p:tag name="TIMING" val="|0.5|1.1|7.8|8.4|7.5"/>
</p:tagLst>
</file>

<file path=ppt/tags/tag25.xml><?xml version="1.0" encoding="utf-8"?>
<p:tagLst xmlns:a="http://schemas.openxmlformats.org/drawingml/2006/main" xmlns:r="http://schemas.openxmlformats.org/officeDocument/2006/relationships" xmlns:p="http://schemas.openxmlformats.org/presentationml/2006/main">
  <p:tag name="TIMING" val="|18.8|3.8|10|9.3|8.9"/>
</p:tagLst>
</file>

<file path=ppt/tags/tag26.xml><?xml version="1.0" encoding="utf-8"?>
<p:tagLst xmlns:a="http://schemas.openxmlformats.org/drawingml/2006/main" xmlns:r="http://schemas.openxmlformats.org/officeDocument/2006/relationships" xmlns:p="http://schemas.openxmlformats.org/presentationml/2006/main">
  <p:tag name="TIMING" val="|0.3|4.9|30.5"/>
</p:tagLst>
</file>

<file path=ppt/tags/tag27.xml><?xml version="1.0" encoding="utf-8"?>
<p:tagLst xmlns:a="http://schemas.openxmlformats.org/drawingml/2006/main" xmlns:r="http://schemas.openxmlformats.org/officeDocument/2006/relationships" xmlns:p="http://schemas.openxmlformats.org/presentationml/2006/main">
  <p:tag name="TIMING" val="|0.3|3.6|55.9"/>
</p:tagLst>
</file>

<file path=ppt/tags/tag28.xml><?xml version="1.0" encoding="utf-8"?>
<p:tagLst xmlns:a="http://schemas.openxmlformats.org/drawingml/2006/main" xmlns:r="http://schemas.openxmlformats.org/officeDocument/2006/relationships" xmlns:p="http://schemas.openxmlformats.org/presentationml/2006/main">
  <p:tag name="TIMING" val="|3.2|4.5|74"/>
</p:tagLst>
</file>

<file path=ppt/tags/tag29.xml><?xml version="1.0" encoding="utf-8"?>
<p:tagLst xmlns:a="http://schemas.openxmlformats.org/drawingml/2006/main" xmlns:r="http://schemas.openxmlformats.org/officeDocument/2006/relationships" xmlns:p="http://schemas.openxmlformats.org/presentationml/2006/main">
  <p:tag name="TIMING" val="|0.3|1.5|5.7|16.1|6.2"/>
</p:tagLst>
</file>

<file path=ppt/tags/tag3.xml><?xml version="1.0" encoding="utf-8"?>
<p:tagLst xmlns:a="http://schemas.openxmlformats.org/drawingml/2006/main" xmlns:r="http://schemas.openxmlformats.org/officeDocument/2006/relationships" xmlns:p="http://schemas.openxmlformats.org/presentationml/2006/main">
  <p:tag name="TIMING" val="|0.6|1.1"/>
</p:tagLst>
</file>

<file path=ppt/tags/tag30.xml><?xml version="1.0" encoding="utf-8"?>
<p:tagLst xmlns:a="http://schemas.openxmlformats.org/drawingml/2006/main" xmlns:r="http://schemas.openxmlformats.org/officeDocument/2006/relationships" xmlns:p="http://schemas.openxmlformats.org/presentationml/2006/main">
  <p:tag name="TIMING" val="|0.3|11.1|44.5"/>
</p:tagLst>
</file>

<file path=ppt/tags/tag31.xml><?xml version="1.0" encoding="utf-8"?>
<p:tagLst xmlns:a="http://schemas.openxmlformats.org/drawingml/2006/main" xmlns:r="http://schemas.openxmlformats.org/officeDocument/2006/relationships" xmlns:p="http://schemas.openxmlformats.org/presentationml/2006/main">
  <p:tag name="TIMING" val="|0.5|7.9|13.8|2"/>
</p:tagLst>
</file>

<file path=ppt/tags/tag32.xml><?xml version="1.0" encoding="utf-8"?>
<p:tagLst xmlns:a="http://schemas.openxmlformats.org/drawingml/2006/main" xmlns:r="http://schemas.openxmlformats.org/officeDocument/2006/relationships" xmlns:p="http://schemas.openxmlformats.org/presentationml/2006/main">
  <p:tag name="TIMING" val="|1.1"/>
</p:tagLst>
</file>

<file path=ppt/tags/tag33.xml><?xml version="1.0" encoding="utf-8"?>
<p:tagLst xmlns:a="http://schemas.openxmlformats.org/drawingml/2006/main" xmlns:r="http://schemas.openxmlformats.org/officeDocument/2006/relationships" xmlns:p="http://schemas.openxmlformats.org/presentationml/2006/main">
  <p:tag name="TIMING" val="|0.5|2.3|7.6|5.8"/>
</p:tagLst>
</file>

<file path=ppt/tags/tag34.xml><?xml version="1.0" encoding="utf-8"?>
<p:tagLst xmlns:a="http://schemas.openxmlformats.org/drawingml/2006/main" xmlns:r="http://schemas.openxmlformats.org/officeDocument/2006/relationships" xmlns:p="http://schemas.openxmlformats.org/presentationml/2006/main">
  <p:tag name="TIMING" val="|2.3|4.3|24.1|16.3|5.5"/>
</p:tagLst>
</file>

<file path=ppt/tags/tag35.xml><?xml version="1.0" encoding="utf-8"?>
<p:tagLst xmlns:a="http://schemas.openxmlformats.org/drawingml/2006/main" xmlns:r="http://schemas.openxmlformats.org/officeDocument/2006/relationships" xmlns:p="http://schemas.openxmlformats.org/presentationml/2006/main">
  <p:tag name="TIMING" val="|0.4|1.1|13.9|34|1.1|70.8"/>
</p:tagLst>
</file>

<file path=ppt/tags/tag36.xml><?xml version="1.0" encoding="utf-8"?>
<p:tagLst xmlns:a="http://schemas.openxmlformats.org/drawingml/2006/main" xmlns:r="http://schemas.openxmlformats.org/officeDocument/2006/relationships" xmlns:p="http://schemas.openxmlformats.org/presentationml/2006/main">
  <p:tag name="TIMING" val="|0.3|1.2|56.7|43.2"/>
</p:tagLst>
</file>

<file path=ppt/tags/tag37.xml><?xml version="1.0" encoding="utf-8"?>
<p:tagLst xmlns:a="http://schemas.openxmlformats.org/drawingml/2006/main" xmlns:r="http://schemas.openxmlformats.org/officeDocument/2006/relationships" xmlns:p="http://schemas.openxmlformats.org/presentationml/2006/main">
  <p:tag name="TIMING" val="|0.6|20.6|18.3|27.4"/>
</p:tagLst>
</file>

<file path=ppt/tags/tag38.xml><?xml version="1.0" encoding="utf-8"?>
<p:tagLst xmlns:a="http://schemas.openxmlformats.org/drawingml/2006/main" xmlns:r="http://schemas.openxmlformats.org/officeDocument/2006/relationships" xmlns:p="http://schemas.openxmlformats.org/presentationml/2006/main">
  <p:tag name="TIMING" val="|0.3|5.9|14.3"/>
</p:tagLst>
</file>

<file path=ppt/tags/tag39.xml><?xml version="1.0" encoding="utf-8"?>
<p:tagLst xmlns:a="http://schemas.openxmlformats.org/drawingml/2006/main" xmlns:r="http://schemas.openxmlformats.org/officeDocument/2006/relationships" xmlns:p="http://schemas.openxmlformats.org/presentationml/2006/main">
  <p:tag name="TIMING" val="|0.5|1.4|33.1"/>
</p:tagLst>
</file>

<file path=ppt/tags/tag4.xml><?xml version="1.0" encoding="utf-8"?>
<p:tagLst xmlns:a="http://schemas.openxmlformats.org/drawingml/2006/main" xmlns:r="http://schemas.openxmlformats.org/officeDocument/2006/relationships" xmlns:p="http://schemas.openxmlformats.org/presentationml/2006/main">
  <p:tag name="TIMING" val="|0.6"/>
</p:tagLst>
</file>

<file path=ppt/tags/tag40.xml><?xml version="1.0" encoding="utf-8"?>
<p:tagLst xmlns:a="http://schemas.openxmlformats.org/drawingml/2006/main" xmlns:r="http://schemas.openxmlformats.org/officeDocument/2006/relationships" xmlns:p="http://schemas.openxmlformats.org/presentationml/2006/main">
  <p:tag name="TIMING" val="|0.3|1|61.3"/>
</p:tagLst>
</file>

<file path=ppt/tags/tag41.xml><?xml version="1.0" encoding="utf-8"?>
<p:tagLst xmlns:a="http://schemas.openxmlformats.org/drawingml/2006/main" xmlns:r="http://schemas.openxmlformats.org/officeDocument/2006/relationships" xmlns:p="http://schemas.openxmlformats.org/presentationml/2006/main">
  <p:tag name="TIMING" val="|0.3|3.4|60.2|37.8|2.1"/>
</p:tagLst>
</file>

<file path=ppt/tags/tag42.xml><?xml version="1.0" encoding="utf-8"?>
<p:tagLst xmlns:a="http://schemas.openxmlformats.org/drawingml/2006/main" xmlns:r="http://schemas.openxmlformats.org/officeDocument/2006/relationships" xmlns:p="http://schemas.openxmlformats.org/presentationml/2006/main">
  <p:tag name="TIMING" val="|0.9|1.5"/>
</p:tagLst>
</file>

<file path=ppt/tags/tag43.xml><?xml version="1.0" encoding="utf-8"?>
<p:tagLst xmlns:a="http://schemas.openxmlformats.org/drawingml/2006/main" xmlns:r="http://schemas.openxmlformats.org/officeDocument/2006/relationships" xmlns:p="http://schemas.openxmlformats.org/presentationml/2006/main">
  <p:tag name="TIMING" val="|0.5|3.2|4.1"/>
</p:tagLst>
</file>

<file path=ppt/tags/tag44.xml><?xml version="1.0" encoding="utf-8"?>
<p:tagLst xmlns:a="http://schemas.openxmlformats.org/drawingml/2006/main" xmlns:r="http://schemas.openxmlformats.org/officeDocument/2006/relationships" xmlns:p="http://schemas.openxmlformats.org/presentationml/2006/main">
  <p:tag name="TIMING" val="|27.2|7.5|24.6"/>
</p:tagLst>
</file>

<file path=ppt/tags/tag45.xml><?xml version="1.0" encoding="utf-8"?>
<p:tagLst xmlns:a="http://schemas.openxmlformats.org/drawingml/2006/main" xmlns:r="http://schemas.openxmlformats.org/officeDocument/2006/relationships" xmlns:p="http://schemas.openxmlformats.org/presentationml/2006/main">
  <p:tag name="TIMING" val="|0.2|3.7"/>
</p:tagLst>
</file>

<file path=ppt/tags/tag46.xml><?xml version="1.0" encoding="utf-8"?>
<p:tagLst xmlns:a="http://schemas.openxmlformats.org/drawingml/2006/main" xmlns:r="http://schemas.openxmlformats.org/officeDocument/2006/relationships" xmlns:p="http://schemas.openxmlformats.org/presentationml/2006/main">
  <p:tag name="TIMING" val="|0.2|2.3|20.3"/>
</p:tagLst>
</file>

<file path=ppt/tags/tag47.xml><?xml version="1.0" encoding="utf-8"?>
<p:tagLst xmlns:a="http://schemas.openxmlformats.org/drawingml/2006/main" xmlns:r="http://schemas.openxmlformats.org/officeDocument/2006/relationships" xmlns:p="http://schemas.openxmlformats.org/presentationml/2006/main">
  <p:tag name="TIMING" val="|0.3|4.1|4.2|9.1"/>
</p:tagLst>
</file>

<file path=ppt/tags/tag48.xml><?xml version="1.0" encoding="utf-8"?>
<p:tagLst xmlns:a="http://schemas.openxmlformats.org/drawingml/2006/main" xmlns:r="http://schemas.openxmlformats.org/officeDocument/2006/relationships" xmlns:p="http://schemas.openxmlformats.org/presentationml/2006/main">
  <p:tag name="TIMING" val="|0.3|16.8|7.4|1.3|6.8|5.5"/>
</p:tagLst>
</file>

<file path=ppt/tags/tag49.xml><?xml version="1.0" encoding="utf-8"?>
<p:tagLst xmlns:a="http://schemas.openxmlformats.org/drawingml/2006/main" xmlns:r="http://schemas.openxmlformats.org/officeDocument/2006/relationships" xmlns:p="http://schemas.openxmlformats.org/presentationml/2006/main">
  <p:tag name="TIMING" val="|0.3|2.6|0.9|1.1|4.5|4.2|6.1"/>
</p:tagLst>
</file>

<file path=ppt/tags/tag5.xml><?xml version="1.0" encoding="utf-8"?>
<p:tagLst xmlns:a="http://schemas.openxmlformats.org/drawingml/2006/main" xmlns:r="http://schemas.openxmlformats.org/officeDocument/2006/relationships" xmlns:p="http://schemas.openxmlformats.org/presentationml/2006/main">
  <p:tag name="TIMING" val="|0.5|2.5|5|23.4"/>
</p:tagLst>
</file>

<file path=ppt/tags/tag50.xml><?xml version="1.0" encoding="utf-8"?>
<p:tagLst xmlns:a="http://schemas.openxmlformats.org/drawingml/2006/main" xmlns:r="http://schemas.openxmlformats.org/officeDocument/2006/relationships" xmlns:p="http://schemas.openxmlformats.org/presentationml/2006/main">
  <p:tag name="TIMING" val="|0.3|4|8.1|1.7|4.9|3.2|11.3"/>
</p:tagLst>
</file>

<file path=ppt/tags/tag51.xml><?xml version="1.0" encoding="utf-8"?>
<p:tagLst xmlns:a="http://schemas.openxmlformats.org/drawingml/2006/main" xmlns:r="http://schemas.openxmlformats.org/officeDocument/2006/relationships" xmlns:p="http://schemas.openxmlformats.org/presentationml/2006/main">
  <p:tag name="TIMING" val="|1.9|6.3|2.8|27.2"/>
</p:tagLst>
</file>

<file path=ppt/tags/tag52.xml><?xml version="1.0" encoding="utf-8"?>
<p:tagLst xmlns:a="http://schemas.openxmlformats.org/drawingml/2006/main" xmlns:r="http://schemas.openxmlformats.org/officeDocument/2006/relationships" xmlns:p="http://schemas.openxmlformats.org/presentationml/2006/main">
  <p:tag name="TIMING" val="|0.3|4.2"/>
</p:tagLst>
</file>

<file path=ppt/tags/tag53.xml><?xml version="1.0" encoding="utf-8"?>
<p:tagLst xmlns:a="http://schemas.openxmlformats.org/drawingml/2006/main" xmlns:r="http://schemas.openxmlformats.org/officeDocument/2006/relationships" xmlns:p="http://schemas.openxmlformats.org/presentationml/2006/main">
  <p:tag name="TIMING" val="|0.3|3.7|24.6"/>
</p:tagLst>
</file>

<file path=ppt/tags/tag54.xml><?xml version="1.0" encoding="utf-8"?>
<p:tagLst xmlns:a="http://schemas.openxmlformats.org/drawingml/2006/main" xmlns:r="http://schemas.openxmlformats.org/officeDocument/2006/relationships" xmlns:p="http://schemas.openxmlformats.org/presentationml/2006/main">
  <p:tag name="TIMING" val="|0.3|5.9|7|11.3|10.1|16.5"/>
</p:tagLst>
</file>

<file path=ppt/tags/tag55.xml><?xml version="1.0" encoding="utf-8"?>
<p:tagLst xmlns:a="http://schemas.openxmlformats.org/drawingml/2006/main" xmlns:r="http://schemas.openxmlformats.org/officeDocument/2006/relationships" xmlns:p="http://schemas.openxmlformats.org/presentationml/2006/main">
  <p:tag name="TIMING" val="|0.9|3.1"/>
</p:tagLst>
</file>

<file path=ppt/tags/tag56.xml><?xml version="1.0" encoding="utf-8"?>
<p:tagLst xmlns:a="http://schemas.openxmlformats.org/drawingml/2006/main" xmlns:r="http://schemas.openxmlformats.org/officeDocument/2006/relationships" xmlns:p="http://schemas.openxmlformats.org/presentationml/2006/main">
  <p:tag name="TIMING" val="|0.3|1.4|11.6"/>
</p:tagLst>
</file>

<file path=ppt/tags/tag57.xml><?xml version="1.0" encoding="utf-8"?>
<p:tagLst xmlns:a="http://schemas.openxmlformats.org/drawingml/2006/main" xmlns:r="http://schemas.openxmlformats.org/officeDocument/2006/relationships" xmlns:p="http://schemas.openxmlformats.org/presentationml/2006/main">
  <p:tag name="TIMING" val="|0.3|1.5|26.8"/>
</p:tagLst>
</file>

<file path=ppt/tags/tag58.xml><?xml version="1.0" encoding="utf-8"?>
<p:tagLst xmlns:a="http://schemas.openxmlformats.org/drawingml/2006/main" xmlns:r="http://schemas.openxmlformats.org/officeDocument/2006/relationships" xmlns:p="http://schemas.openxmlformats.org/presentationml/2006/main">
  <p:tag name="TIMING" val="|0.3|10.5|3.1|6.1|6.4|3.1"/>
</p:tagLst>
</file>

<file path=ppt/tags/tag59.xml><?xml version="1.0" encoding="utf-8"?>
<p:tagLst xmlns:a="http://schemas.openxmlformats.org/drawingml/2006/main" xmlns:r="http://schemas.openxmlformats.org/officeDocument/2006/relationships" xmlns:p="http://schemas.openxmlformats.org/presentationml/2006/main">
  <p:tag name="TIMING" val="|0.7|4.5|1.3"/>
</p:tagLst>
</file>

<file path=ppt/tags/tag6.xml><?xml version="1.0" encoding="utf-8"?>
<p:tagLst xmlns:a="http://schemas.openxmlformats.org/drawingml/2006/main" xmlns:r="http://schemas.openxmlformats.org/officeDocument/2006/relationships" xmlns:p="http://schemas.openxmlformats.org/presentationml/2006/main">
  <p:tag name="TIMING" val="|0.6|3.1|6.7"/>
</p:tagLst>
</file>

<file path=ppt/tags/tag7.xml><?xml version="1.0" encoding="utf-8"?>
<p:tagLst xmlns:a="http://schemas.openxmlformats.org/drawingml/2006/main" xmlns:r="http://schemas.openxmlformats.org/officeDocument/2006/relationships" xmlns:p="http://schemas.openxmlformats.org/presentationml/2006/main">
  <p:tag name="TIMING" val="|0.7|6.1|19.4|30.9|8.6"/>
</p:tagLst>
</file>

<file path=ppt/tags/tag8.xml><?xml version="1.0" encoding="utf-8"?>
<p:tagLst xmlns:a="http://schemas.openxmlformats.org/drawingml/2006/main" xmlns:r="http://schemas.openxmlformats.org/officeDocument/2006/relationships" xmlns:p="http://schemas.openxmlformats.org/presentationml/2006/main">
  <p:tag name="TIMING" val="|0.4|3.4|18|9.6|5.5"/>
</p:tagLst>
</file>

<file path=ppt/tags/tag9.xml><?xml version="1.0" encoding="utf-8"?>
<p:tagLst xmlns:a="http://schemas.openxmlformats.org/drawingml/2006/main" xmlns:r="http://schemas.openxmlformats.org/officeDocument/2006/relationships" xmlns:p="http://schemas.openxmlformats.org/presentationml/2006/main">
  <p:tag name="TIMING" val="|0.4|12.4|4.6|14.7"/>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409</TotalTime>
  <Words>4622</Words>
  <Application>Microsoft Office PowerPoint</Application>
  <PresentationFormat>On-screen Show (4:3)</PresentationFormat>
  <Paragraphs>276</Paragraphs>
  <Slides>59</Slides>
  <Notes>0</Notes>
  <HiddenSlides>0</HiddenSlides>
  <MMClips>1</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Default Design</vt:lpstr>
      <vt:lpstr>God in Action</vt:lpstr>
      <vt:lpstr>God in Action</vt:lpstr>
      <vt:lpstr>God in Action:</vt:lpstr>
      <vt:lpstr>Evidence of God in Creation</vt:lpstr>
      <vt:lpstr>Introduction</vt:lpstr>
      <vt:lpstr>Introduction</vt:lpstr>
      <vt:lpstr>Evidence from Cosmology</vt:lpstr>
      <vt:lpstr>Evidence from Life</vt:lpstr>
      <vt:lpstr>Evidence from Conscience</vt:lpstr>
      <vt:lpstr>Evidence from Conscience</vt:lpstr>
      <vt:lpstr>Creation and Evolution</vt:lpstr>
      <vt:lpstr>Introduction</vt:lpstr>
      <vt:lpstr>Problems for the  Naturalistic Origin of Life</vt:lpstr>
      <vt:lpstr>Problems for the  Naturalistic Origin of Life</vt:lpstr>
      <vt:lpstr>Problems for the  Naturalistic Development of Life</vt:lpstr>
      <vt:lpstr>Problems for the  Naturalistic Development of Life</vt:lpstr>
      <vt:lpstr>Problems for the  Naturalistic Origin of Mankind</vt:lpstr>
      <vt:lpstr>Problems for the  Naturalistic Origin of Mankind</vt:lpstr>
      <vt:lpstr>God in Action:</vt:lpstr>
      <vt:lpstr>History as God's Story</vt:lpstr>
      <vt:lpstr>Is History Meaningless?</vt:lpstr>
      <vt:lpstr>Biblical Testimony</vt:lpstr>
      <vt:lpstr>Biblical Testimony</vt:lpstr>
      <vt:lpstr>Biblical Testimony</vt:lpstr>
      <vt:lpstr>What Does the History  of Societies Tell Us?</vt:lpstr>
      <vt:lpstr>What Does the History  of Societies Tell Us?</vt:lpstr>
      <vt:lpstr>What Does the History  of Societies Tell Us?</vt:lpstr>
      <vt:lpstr>What Does the History  of Individuals Tell Us?</vt:lpstr>
      <vt:lpstr>What Does the History  of Individuals Tell Us?</vt:lpstr>
      <vt:lpstr>What Does the History  of Individuals Tell Us?</vt:lpstr>
      <vt:lpstr>Conclusions</vt:lpstr>
      <vt:lpstr>Guidance &amp; Prayer</vt:lpstr>
      <vt:lpstr>Introduction</vt:lpstr>
      <vt:lpstr>How Does God Guide?</vt:lpstr>
      <vt:lpstr>How Does God Guide?</vt:lpstr>
      <vt:lpstr>How Does God Guide?</vt:lpstr>
      <vt:lpstr>Why Should We Pray?</vt:lpstr>
      <vt:lpstr>Why Should We Pray?</vt:lpstr>
      <vt:lpstr>Why Should We Pray?</vt:lpstr>
      <vt:lpstr>Why Should We Pray?</vt:lpstr>
      <vt:lpstr>Why Should We Pray?</vt:lpstr>
      <vt:lpstr>God in Action:</vt:lpstr>
      <vt:lpstr>Revelation: General &amp; Special</vt:lpstr>
      <vt:lpstr>What does  general revelation tell us?</vt:lpstr>
      <vt:lpstr>What does  general revelation tell us?</vt:lpstr>
      <vt:lpstr>What does  general revelation tell us?</vt:lpstr>
      <vt:lpstr>What does  general revelation tell us?</vt:lpstr>
      <vt:lpstr>What does  special revelation tell us?</vt:lpstr>
      <vt:lpstr>What does  special revelation tell us?</vt:lpstr>
      <vt:lpstr>Conclusions</vt:lpstr>
      <vt:lpstr>Revelation Then &amp; Now</vt:lpstr>
      <vt:lpstr>Bible on Further Revelation</vt:lpstr>
      <vt:lpstr>Bible on Further Revelation</vt:lpstr>
      <vt:lpstr>Bible on Further Revelation</vt:lpstr>
      <vt:lpstr>Biblical Tests re/ Revelation</vt:lpstr>
      <vt:lpstr>Biblical Tests re/ Revelation</vt:lpstr>
      <vt:lpstr>Biblical Tests re/ Revelation</vt:lpstr>
      <vt:lpstr>Conclusions</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 in Action</dc:title>
  <dc:creator>rnewman</dc:creator>
  <cp:lastModifiedBy>Newman</cp:lastModifiedBy>
  <cp:revision>181</cp:revision>
  <dcterms:created xsi:type="dcterms:W3CDTF">2007-09-06T18:04:44Z</dcterms:created>
  <dcterms:modified xsi:type="dcterms:W3CDTF">2015-07-04T15:47:57Z</dcterms:modified>
</cp:coreProperties>
</file>