
<file path=[Content_Types].xml><?xml version="1.0" encoding="utf-8"?>
<Types xmlns="http://schemas.openxmlformats.org/package/2006/content-types">
  <Default Extension="mp3"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8" r:id="rId9"/>
    <p:sldId id="263" r:id="rId10"/>
    <p:sldId id="264" r:id="rId11"/>
    <p:sldId id="265" r:id="rId12"/>
    <p:sldId id="266" r:id="rId13"/>
    <p:sldId id="267" r:id="rId14"/>
    <p:sldId id="270" r:id="rId15"/>
    <p:sldId id="269" r:id="rId16"/>
    <p:sldId id="271" r:id="rId17"/>
    <p:sldId id="272" r:id="rId18"/>
    <p:sldId id="273" r:id="rId19"/>
    <p:sldId id="274" r:id="rId20"/>
    <p:sldId id="276" r:id="rId21"/>
    <p:sldId id="275"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8379489-443B-48BC-B49D-CE767D8B5DC3}" type="slidenum">
              <a:rPr lang="en-US" altLang="en-US"/>
              <a:pPr/>
              <a:t>‹#›</a:t>
            </a:fld>
            <a:endParaRPr lang="en-US" altLang="en-US"/>
          </a:p>
        </p:txBody>
      </p:sp>
    </p:spTree>
    <p:extLst>
      <p:ext uri="{BB962C8B-B14F-4D97-AF65-F5344CB8AC3E}">
        <p14:creationId xmlns:p14="http://schemas.microsoft.com/office/powerpoint/2010/main" val="45872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4C65D8C-1019-49B4-A334-9A71D48C1E90}" type="slidenum">
              <a:rPr lang="en-US" altLang="en-US"/>
              <a:pPr/>
              <a:t>‹#›</a:t>
            </a:fld>
            <a:endParaRPr lang="en-US" altLang="en-US"/>
          </a:p>
        </p:txBody>
      </p:sp>
    </p:spTree>
    <p:extLst>
      <p:ext uri="{BB962C8B-B14F-4D97-AF65-F5344CB8AC3E}">
        <p14:creationId xmlns:p14="http://schemas.microsoft.com/office/powerpoint/2010/main" val="4277181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DF3C45A-6715-4A9E-9A9A-F1259A4DB921}" type="slidenum">
              <a:rPr lang="en-US" altLang="en-US"/>
              <a:pPr/>
              <a:t>‹#›</a:t>
            </a:fld>
            <a:endParaRPr lang="en-US" altLang="en-US"/>
          </a:p>
        </p:txBody>
      </p:sp>
    </p:spTree>
    <p:extLst>
      <p:ext uri="{BB962C8B-B14F-4D97-AF65-F5344CB8AC3E}">
        <p14:creationId xmlns:p14="http://schemas.microsoft.com/office/powerpoint/2010/main" val="202781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E6F010D-281C-48EB-B137-BC4152F0EEB5}" type="slidenum">
              <a:rPr lang="en-US" altLang="en-US"/>
              <a:pPr/>
              <a:t>‹#›</a:t>
            </a:fld>
            <a:endParaRPr lang="en-US" altLang="en-US"/>
          </a:p>
        </p:txBody>
      </p:sp>
    </p:spTree>
    <p:extLst>
      <p:ext uri="{BB962C8B-B14F-4D97-AF65-F5344CB8AC3E}">
        <p14:creationId xmlns:p14="http://schemas.microsoft.com/office/powerpoint/2010/main" val="380960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7A8ADEB-34DC-494A-AEA6-01484A777C8A}" type="slidenum">
              <a:rPr lang="en-US" altLang="en-US"/>
              <a:pPr/>
              <a:t>‹#›</a:t>
            </a:fld>
            <a:endParaRPr lang="en-US" altLang="en-US"/>
          </a:p>
        </p:txBody>
      </p:sp>
    </p:spTree>
    <p:extLst>
      <p:ext uri="{BB962C8B-B14F-4D97-AF65-F5344CB8AC3E}">
        <p14:creationId xmlns:p14="http://schemas.microsoft.com/office/powerpoint/2010/main" val="298562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13A1C13-8434-4E66-A797-A1D374E5D6C7}" type="slidenum">
              <a:rPr lang="en-US" altLang="en-US"/>
              <a:pPr/>
              <a:t>‹#›</a:t>
            </a:fld>
            <a:endParaRPr lang="en-US" altLang="en-US"/>
          </a:p>
        </p:txBody>
      </p:sp>
    </p:spTree>
    <p:extLst>
      <p:ext uri="{BB962C8B-B14F-4D97-AF65-F5344CB8AC3E}">
        <p14:creationId xmlns:p14="http://schemas.microsoft.com/office/powerpoint/2010/main" val="995513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246C565-501C-475F-A0BF-BA7C390DF6AE}" type="slidenum">
              <a:rPr lang="en-US" altLang="en-US"/>
              <a:pPr/>
              <a:t>‹#›</a:t>
            </a:fld>
            <a:endParaRPr lang="en-US" altLang="en-US"/>
          </a:p>
        </p:txBody>
      </p:sp>
    </p:spTree>
    <p:extLst>
      <p:ext uri="{BB962C8B-B14F-4D97-AF65-F5344CB8AC3E}">
        <p14:creationId xmlns:p14="http://schemas.microsoft.com/office/powerpoint/2010/main" val="2067626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6C72BEE-763E-4C80-9D42-71405E29CC5D}" type="slidenum">
              <a:rPr lang="en-US" altLang="en-US"/>
              <a:pPr/>
              <a:t>‹#›</a:t>
            </a:fld>
            <a:endParaRPr lang="en-US" altLang="en-US"/>
          </a:p>
        </p:txBody>
      </p:sp>
    </p:spTree>
    <p:extLst>
      <p:ext uri="{BB962C8B-B14F-4D97-AF65-F5344CB8AC3E}">
        <p14:creationId xmlns:p14="http://schemas.microsoft.com/office/powerpoint/2010/main" val="1674906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5EA1A11-C4B1-4A59-8316-3F87DF264D66}" type="slidenum">
              <a:rPr lang="en-US" altLang="en-US"/>
              <a:pPr/>
              <a:t>‹#›</a:t>
            </a:fld>
            <a:endParaRPr lang="en-US" altLang="en-US"/>
          </a:p>
        </p:txBody>
      </p:sp>
    </p:spTree>
    <p:extLst>
      <p:ext uri="{BB962C8B-B14F-4D97-AF65-F5344CB8AC3E}">
        <p14:creationId xmlns:p14="http://schemas.microsoft.com/office/powerpoint/2010/main" val="3184489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2938C42-9067-410E-8324-87C73D23C739}" type="slidenum">
              <a:rPr lang="en-US" altLang="en-US"/>
              <a:pPr/>
              <a:t>‹#›</a:t>
            </a:fld>
            <a:endParaRPr lang="en-US" altLang="en-US"/>
          </a:p>
        </p:txBody>
      </p:sp>
    </p:spTree>
    <p:extLst>
      <p:ext uri="{BB962C8B-B14F-4D97-AF65-F5344CB8AC3E}">
        <p14:creationId xmlns:p14="http://schemas.microsoft.com/office/powerpoint/2010/main" val="262331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8B06DBE-3B3F-435C-97A1-6FF40839D740}" type="slidenum">
              <a:rPr lang="en-US" altLang="en-US"/>
              <a:pPr/>
              <a:t>‹#›</a:t>
            </a:fld>
            <a:endParaRPr lang="en-US" altLang="en-US"/>
          </a:p>
        </p:txBody>
      </p:sp>
    </p:spTree>
    <p:extLst>
      <p:ext uri="{BB962C8B-B14F-4D97-AF65-F5344CB8AC3E}">
        <p14:creationId xmlns:p14="http://schemas.microsoft.com/office/powerpoint/2010/main" val="87812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27F02E4-63F2-425C-BE73-4F8E808B6324}" type="slidenum">
              <a:rPr lang="en-US" altLang="en-US"/>
              <a:pPr/>
              <a:t>‹#›</a:t>
            </a:fld>
            <a:endParaRPr lang="en-US" altLang="en-US"/>
          </a:p>
        </p:txBody>
      </p:sp>
    </p:spTree>
    <p:extLst>
      <p:ext uri="{BB962C8B-B14F-4D97-AF65-F5344CB8AC3E}">
        <p14:creationId xmlns:p14="http://schemas.microsoft.com/office/powerpoint/2010/main" val="3921305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F99A908-A109-4563-A1F1-11F42B8343F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king-david"/>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l="16399"/>
          <a:stretch>
            <a:fillRect/>
          </a:stretch>
        </p:blipFill>
        <p:spPr bwMode="auto">
          <a:xfrm>
            <a:off x="4268788" y="0"/>
            <a:ext cx="487521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ood shepherd2"/>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l="10579"/>
          <a:stretch>
            <a:fillRect/>
          </a:stretch>
        </p:blipFill>
        <p:spPr bwMode="auto">
          <a:xfrm>
            <a:off x="0" y="0"/>
            <a:ext cx="464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685800" y="1676400"/>
            <a:ext cx="7772400" cy="2228850"/>
          </a:xfrm>
        </p:spPr>
        <p:txBody>
          <a:bodyPr/>
          <a:lstStyle/>
          <a:p>
            <a:r>
              <a:rPr lang="en-US" altLang="en-US" sz="5400"/>
              <a:t>Psalm 23</a:t>
            </a:r>
            <a:br>
              <a:rPr lang="en-US" altLang="en-US" sz="5400"/>
            </a:br>
            <a:r>
              <a:rPr lang="en-US" altLang="en-US" sz="5400"/>
              <a:t>God: Our Shepherd,</a:t>
            </a:r>
            <a:br>
              <a:rPr lang="en-US" altLang="en-US" sz="5400"/>
            </a:br>
            <a:r>
              <a:rPr lang="en-US" altLang="en-US" sz="5400"/>
              <a:t>Our Host</a:t>
            </a:r>
          </a:p>
        </p:txBody>
      </p:sp>
      <p:sp>
        <p:nvSpPr>
          <p:cNvPr id="2051" name="Rectangle 3"/>
          <p:cNvSpPr>
            <a:spLocks noGrp="1" noChangeArrowheads="1"/>
          </p:cNvSpPr>
          <p:nvPr>
            <p:ph type="subTitle" idx="1"/>
          </p:nvPr>
        </p:nvSpPr>
        <p:spPr>
          <a:xfrm>
            <a:off x="1371600" y="4419600"/>
            <a:ext cx="6400800" cy="1752600"/>
          </a:xfrm>
        </p:spPr>
        <p:txBody>
          <a:bodyPr/>
          <a:lstStyle/>
          <a:p>
            <a:r>
              <a:rPr lang="en-US" altLang="en-US"/>
              <a:t>Robert C. Newman</a:t>
            </a:r>
          </a:p>
        </p:txBody>
      </p:sp>
      <p:pic>
        <p:nvPicPr>
          <p:cNvPr id="2" name="GodShepherdHost.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533400" y="5791200"/>
            <a:ext cx="609600" cy="609600"/>
          </a:xfrm>
          <a:prstGeom prst="rect">
            <a:avLst/>
          </a:prstGeom>
        </p:spPr>
      </p:pic>
    </p:spTree>
    <p:custDataLst>
      <p:tags r:id="rId1"/>
    </p:custDataLst>
  </p:cSld>
  <p:clrMapOvr>
    <a:masterClrMapping/>
  </p:clrMapOvr>
  <p:transition advTm="22132"/>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wipe(left)">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wipe(right)">
                                      <p:cBhvr>
                                        <p:cTn id="22" dur="500"/>
                                        <p:tgtEl>
                                          <p:spTgt spid="205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2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Verses 2-3</a:t>
            </a:r>
          </a:p>
        </p:txBody>
      </p:sp>
      <p:sp>
        <p:nvSpPr>
          <p:cNvPr id="14339" name="Rectangle 3"/>
          <p:cNvSpPr>
            <a:spLocks noGrp="1" noChangeArrowheads="1"/>
          </p:cNvSpPr>
          <p:nvPr>
            <p:ph type="body" idx="1"/>
          </p:nvPr>
        </p:nvSpPr>
        <p:spPr/>
        <p:txBody>
          <a:bodyPr/>
          <a:lstStyle/>
          <a:p>
            <a:r>
              <a:rPr lang="en-US" altLang="en-US" sz="2800"/>
              <a:t>See thoughtfulness of shepherd for his flock.</a:t>
            </a:r>
          </a:p>
          <a:p>
            <a:pPr lvl="1"/>
            <a:r>
              <a:rPr lang="en-US" altLang="en-US" sz="2400"/>
              <a:t>Domesticated sheep are not smart enough to fend for themselves.</a:t>
            </a:r>
          </a:p>
          <a:p>
            <a:pPr lvl="1"/>
            <a:r>
              <a:rPr lang="en-US" altLang="en-US" sz="2400" b="1"/>
              <a:t>We are not smart enough to fend for ourselves spiritually.</a:t>
            </a:r>
          </a:p>
          <a:p>
            <a:r>
              <a:rPr lang="en-US" altLang="en-US" sz="2800"/>
              <a:t>Leads them to water of refreshment.</a:t>
            </a:r>
          </a:p>
          <a:p>
            <a:pPr lvl="1"/>
            <a:r>
              <a:rPr lang="en-US" altLang="en-US" sz="2400"/>
              <a:t>Sheep will not drink from running water.</a:t>
            </a:r>
          </a:p>
          <a:p>
            <a:pPr lvl="1"/>
            <a:r>
              <a:rPr lang="en-US" altLang="en-US" sz="2400"/>
              <a:t>Water is usually drawn by shepherd from wells.</a:t>
            </a:r>
          </a:p>
          <a:p>
            <a:pPr lvl="1"/>
            <a:r>
              <a:rPr lang="en-US" altLang="en-US" sz="2400" b="1"/>
              <a:t>God provides our refreshment .  </a:t>
            </a:r>
          </a:p>
        </p:txBody>
      </p:sp>
    </p:spTree>
    <p:custDataLst>
      <p:tags r:id="rId1"/>
    </p:custDataLst>
  </p:cSld>
  <p:clrMapOvr>
    <a:masterClrMapping/>
  </p:clrMapOvr>
  <p:transition advTm="914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339">
                                            <p:txEl>
                                              <p:pRg st="6" end="6"/>
                                            </p:txEl>
                                          </p:spTgt>
                                        </p:tgtEl>
                                        <p:attrNameLst>
                                          <p:attrName>style.visibility</p:attrName>
                                        </p:attrNameLst>
                                      </p:cBhvr>
                                      <p:to>
                                        <p:strVal val="visible"/>
                                      </p:to>
                                    </p:set>
                                    <p:anim calcmode="lin" valueType="num">
                                      <p:cBhvr additive="base">
                                        <p:cTn id="43"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Verses 2-3</a:t>
            </a:r>
          </a:p>
        </p:txBody>
      </p:sp>
      <p:sp>
        <p:nvSpPr>
          <p:cNvPr id="15363" name="Rectangle 3"/>
          <p:cNvSpPr>
            <a:spLocks noGrp="1" noChangeArrowheads="1"/>
          </p:cNvSpPr>
          <p:nvPr>
            <p:ph type="body" idx="1"/>
          </p:nvPr>
        </p:nvSpPr>
        <p:spPr/>
        <p:txBody>
          <a:bodyPr/>
          <a:lstStyle/>
          <a:p>
            <a:r>
              <a:rPr lang="en-US" altLang="en-US"/>
              <a:t>Restores life </a:t>
            </a:r>
          </a:p>
          <a:p>
            <a:pPr lvl="1"/>
            <a:r>
              <a:rPr lang="en-US" altLang="en-US"/>
              <a:t>Probably the result of above; with rest and water, the sheep are able to go on. </a:t>
            </a:r>
          </a:p>
          <a:p>
            <a:pPr lvl="1"/>
            <a:r>
              <a:rPr lang="en-US" altLang="en-US" b="1"/>
              <a:t>Similarly God helps us keep on.</a:t>
            </a:r>
            <a:r>
              <a:rPr lang="en-US" altLang="en-US"/>
              <a:t> </a:t>
            </a:r>
          </a:p>
          <a:p>
            <a:pPr lvl="2"/>
            <a:r>
              <a:rPr lang="en-US" altLang="en-US"/>
              <a:t>Compare the promise in Isa 40:29-31. </a:t>
            </a:r>
          </a:p>
        </p:txBody>
      </p:sp>
    </p:spTree>
    <p:custDataLst>
      <p:tags r:id="rId1"/>
    </p:custDataLst>
  </p:cSld>
  <p:clrMapOvr>
    <a:masterClrMapping/>
  </p:clrMapOvr>
  <p:transition advTm="409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Isaiah 40:29-31</a:t>
            </a:r>
          </a:p>
        </p:txBody>
      </p:sp>
      <p:sp>
        <p:nvSpPr>
          <p:cNvPr id="16388" name="Text Box 4"/>
          <p:cNvSpPr txBox="1">
            <a:spLocks noChangeArrowheads="1"/>
          </p:cNvSpPr>
          <p:nvPr/>
        </p:nvSpPr>
        <p:spPr bwMode="auto">
          <a:xfrm>
            <a:off x="1447800" y="1828800"/>
            <a:ext cx="65532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29 (NIV) He gives strength to the weary </a:t>
            </a:r>
          </a:p>
          <a:p>
            <a:r>
              <a:rPr lang="en-US" altLang="en-US" sz="2800"/>
              <a:t>and increases the power of the weak. </a:t>
            </a:r>
          </a:p>
          <a:p>
            <a:r>
              <a:rPr lang="en-US" altLang="en-US" sz="2800"/>
              <a:t>30 Even youths grow tired and weary, </a:t>
            </a:r>
          </a:p>
          <a:p>
            <a:r>
              <a:rPr lang="en-US" altLang="en-US" sz="2800"/>
              <a:t>and young men stumble and fall; </a:t>
            </a:r>
          </a:p>
          <a:p>
            <a:r>
              <a:rPr lang="en-US" altLang="en-US" sz="2800"/>
              <a:t>31 but those who hope in the LORD </a:t>
            </a:r>
          </a:p>
          <a:p>
            <a:r>
              <a:rPr lang="en-US" altLang="en-US" sz="2800"/>
              <a:t>will renew their strength. </a:t>
            </a:r>
          </a:p>
          <a:p>
            <a:r>
              <a:rPr lang="en-US" altLang="en-US" sz="2800"/>
              <a:t>They will soar on wings like eagles; </a:t>
            </a:r>
          </a:p>
          <a:p>
            <a:r>
              <a:rPr lang="en-US" altLang="en-US" sz="2800"/>
              <a:t>they will run and not grow weary, </a:t>
            </a:r>
          </a:p>
          <a:p>
            <a:r>
              <a:rPr lang="en-US" altLang="en-US" sz="2800"/>
              <a:t>they will walk and not be faint. </a:t>
            </a:r>
          </a:p>
        </p:txBody>
      </p:sp>
    </p:spTree>
    <p:custDataLst>
      <p:tags r:id="rId1"/>
    </p:custDataLst>
  </p:cSld>
  <p:clrMapOvr>
    <a:masterClrMapping/>
  </p:clrMapOvr>
  <p:transition advTm="244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checkerboard(across)">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Verses 2-3</a:t>
            </a:r>
          </a:p>
        </p:txBody>
      </p:sp>
      <p:sp>
        <p:nvSpPr>
          <p:cNvPr id="18435" name="Rectangle 3"/>
          <p:cNvSpPr>
            <a:spLocks noGrp="1" noChangeArrowheads="1"/>
          </p:cNvSpPr>
          <p:nvPr>
            <p:ph type="body" idx="1"/>
          </p:nvPr>
        </p:nvSpPr>
        <p:spPr/>
        <p:txBody>
          <a:bodyPr/>
          <a:lstStyle/>
          <a:p>
            <a:r>
              <a:rPr lang="en-US" altLang="en-US"/>
              <a:t>Restores life </a:t>
            </a:r>
          </a:p>
          <a:p>
            <a:pPr lvl="1"/>
            <a:r>
              <a:rPr lang="en-US" altLang="en-US"/>
              <a:t>Probably the result of above; with rest and water, sheep able to go on </a:t>
            </a:r>
          </a:p>
          <a:p>
            <a:pPr lvl="1"/>
            <a:r>
              <a:rPr lang="en-US" altLang="en-US"/>
              <a:t>Similarly God helps us keep on, cp Isa 40:29-31. </a:t>
            </a:r>
          </a:p>
          <a:p>
            <a:r>
              <a:rPr lang="en-US" altLang="en-US"/>
              <a:t>Guidance in right paths </a:t>
            </a:r>
          </a:p>
          <a:p>
            <a:pPr lvl="1"/>
            <a:r>
              <a:rPr lang="en-US" altLang="en-US"/>
              <a:t>Shepherd's reputation depends on getting sheep to pasture, water, sheepfold, etc.</a:t>
            </a:r>
          </a:p>
          <a:p>
            <a:pPr lvl="1"/>
            <a:r>
              <a:rPr lang="en-US" altLang="en-US" b="1"/>
              <a:t>So God will guide us for His Name's sake. </a:t>
            </a:r>
          </a:p>
        </p:txBody>
      </p:sp>
    </p:spTree>
    <p:custDataLst>
      <p:tags r:id="rId1"/>
    </p:custDataLst>
  </p:cSld>
  <p:clrMapOvr>
    <a:masterClrMapping/>
  </p:clrMapOvr>
  <p:transition advTm="336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Verse 4</a:t>
            </a:r>
          </a:p>
        </p:txBody>
      </p:sp>
      <p:sp>
        <p:nvSpPr>
          <p:cNvPr id="22532" name="Text Box 4"/>
          <p:cNvSpPr txBox="1">
            <a:spLocks noChangeArrowheads="1"/>
          </p:cNvSpPr>
          <p:nvPr/>
        </p:nvSpPr>
        <p:spPr bwMode="auto">
          <a:xfrm>
            <a:off x="609600" y="1752600"/>
            <a:ext cx="79248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t>(4)	Indeed, when I walk in the valley of 	death-shadow,</a:t>
            </a:r>
          </a:p>
          <a:p>
            <a:r>
              <a:rPr lang="en-US" altLang="en-US" sz="3200"/>
              <a:t>		I will fear no evil, </a:t>
            </a:r>
          </a:p>
          <a:p>
            <a:r>
              <a:rPr lang="en-US" altLang="en-US" sz="3200"/>
              <a:t>			For You are with me;</a:t>
            </a:r>
          </a:p>
          <a:p>
            <a:r>
              <a:rPr lang="en-US" altLang="en-US" sz="3200"/>
              <a:t>		Your club and staff, </a:t>
            </a:r>
          </a:p>
          <a:p>
            <a:r>
              <a:rPr lang="en-US" altLang="en-US" sz="3200"/>
              <a:t>			They comfort me.</a:t>
            </a:r>
          </a:p>
        </p:txBody>
      </p:sp>
    </p:spTree>
    <p:custDataLst>
      <p:tags r:id="rId1"/>
    </p:custDataLst>
  </p:cSld>
  <p:clrMapOvr>
    <a:masterClrMapping/>
  </p:clrMapOvr>
  <p:transition advTm="130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checkerboard(across)">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Verse 4</a:t>
            </a:r>
          </a:p>
        </p:txBody>
      </p:sp>
      <p:sp>
        <p:nvSpPr>
          <p:cNvPr id="21507" name="Rectangle 3"/>
          <p:cNvSpPr>
            <a:spLocks noGrp="1" noChangeArrowheads="1"/>
          </p:cNvSpPr>
          <p:nvPr>
            <p:ph type="body" idx="1"/>
          </p:nvPr>
        </p:nvSpPr>
        <p:spPr/>
        <p:txBody>
          <a:bodyPr/>
          <a:lstStyle/>
          <a:p>
            <a:r>
              <a:rPr lang="en-US" altLang="en-US"/>
              <a:t>Sheep return home as deep shadows fall.</a:t>
            </a:r>
          </a:p>
          <a:p>
            <a:r>
              <a:rPr lang="en-US" altLang="en-US"/>
              <a:t>They are protected by the shepherd.</a:t>
            </a:r>
          </a:p>
          <a:p>
            <a:pPr lvl="1"/>
            <a:r>
              <a:rPr lang="en-US" altLang="en-US"/>
              <a:t>rod/club - from enemies </a:t>
            </a:r>
          </a:p>
          <a:p>
            <a:pPr lvl="1"/>
            <a:r>
              <a:rPr lang="en-US" altLang="en-US"/>
              <a:t>staff - from self </a:t>
            </a:r>
          </a:p>
          <a:p>
            <a:r>
              <a:rPr lang="en-US" altLang="en-US" b="1"/>
              <a:t>So God protects us, especially when death is near.</a:t>
            </a:r>
          </a:p>
        </p:txBody>
      </p:sp>
    </p:spTree>
    <p:custDataLst>
      <p:tags r:id="rId1"/>
    </p:custDataLst>
  </p:cSld>
  <p:clrMapOvr>
    <a:masterClrMapping/>
  </p:clrMapOvr>
  <p:transition advTm="958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descr="king-david"/>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t="12212" b="20004"/>
          <a:stretch>
            <a:fillRect/>
          </a:stretch>
        </p:blipFill>
        <p:spPr bwMode="auto">
          <a:xfrm>
            <a:off x="0" y="-428625"/>
            <a:ext cx="9144000" cy="7286625"/>
          </a:xfrm>
          <a:prstGeom prst="rect">
            <a:avLst/>
          </a:prstGeom>
          <a:noFill/>
          <a:extLst>
            <a:ext uri="{909E8E84-426E-40DD-AFC4-6F175D3DCCD1}">
              <a14:hiddenFill xmlns:a14="http://schemas.microsoft.com/office/drawing/2010/main">
                <a:solidFill>
                  <a:srgbClr val="FFFFFF"/>
                </a:solidFill>
              </a14:hiddenFill>
            </a:ext>
          </a:extLst>
        </p:spPr>
      </p:pic>
      <p:sp>
        <p:nvSpPr>
          <p:cNvPr id="24580" name="Rectangle 4"/>
          <p:cNvSpPr>
            <a:spLocks noGrp="1" noChangeArrowheads="1"/>
          </p:cNvSpPr>
          <p:nvPr>
            <p:ph type="ctrTitle"/>
          </p:nvPr>
        </p:nvSpPr>
        <p:spPr/>
        <p:txBody>
          <a:bodyPr/>
          <a:lstStyle/>
          <a:p>
            <a:r>
              <a:rPr lang="en-US" altLang="en-US"/>
              <a:t>God Our Host</a:t>
            </a:r>
          </a:p>
        </p:txBody>
      </p:sp>
      <p:sp>
        <p:nvSpPr>
          <p:cNvPr id="24581" name="Rectangle 5"/>
          <p:cNvSpPr>
            <a:spLocks noGrp="1" noChangeArrowheads="1"/>
          </p:cNvSpPr>
          <p:nvPr>
            <p:ph type="subTitle" idx="1"/>
          </p:nvPr>
        </p:nvSpPr>
        <p:spPr/>
        <p:txBody>
          <a:bodyPr/>
          <a:lstStyle/>
          <a:p>
            <a:r>
              <a:rPr lang="en-US" altLang="en-US"/>
              <a:t>Verses 5-6</a:t>
            </a:r>
          </a:p>
        </p:txBody>
      </p:sp>
    </p:spTree>
    <p:custDataLst>
      <p:tags r:id="rId1"/>
    </p:custDataLst>
  </p:cSld>
  <p:clrMapOvr>
    <a:masterClrMapping/>
  </p:clrMapOvr>
  <p:transition advTm="74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fill="hold"/>
                                        <p:tgtEl>
                                          <p:spTgt spid="24580"/>
                                        </p:tgtEl>
                                        <p:attrNameLst>
                                          <p:attrName>ppt_w</p:attrName>
                                        </p:attrNameLst>
                                      </p:cBhvr>
                                      <p:tavLst>
                                        <p:tav tm="0">
                                          <p:val>
                                            <p:fltVal val="0"/>
                                          </p:val>
                                        </p:tav>
                                        <p:tav tm="100000">
                                          <p:val>
                                            <p:strVal val="#ppt_w"/>
                                          </p:val>
                                        </p:tav>
                                      </p:tavLst>
                                    </p:anim>
                                    <p:anim calcmode="lin" valueType="num">
                                      <p:cBhvr>
                                        <p:cTn id="8" dur="500" fill="hold"/>
                                        <p:tgtEl>
                                          <p:spTgt spid="2458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4581">
                                            <p:txEl>
                                              <p:pRg st="0" end="0"/>
                                            </p:txEl>
                                          </p:spTgt>
                                        </p:tgtEl>
                                        <p:attrNameLst>
                                          <p:attrName>style.visibility</p:attrName>
                                        </p:attrNameLst>
                                      </p:cBhvr>
                                      <p:to>
                                        <p:strVal val="visible"/>
                                      </p:to>
                                    </p:set>
                                    <p:animEffect transition="in" filter="checkerboard(across)">
                                      <p:cBhvr>
                                        <p:cTn id="13" dur="500"/>
                                        <p:tgtEl>
                                          <p:spTgt spid="245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Verses 5-6</a:t>
            </a:r>
          </a:p>
        </p:txBody>
      </p:sp>
      <p:sp>
        <p:nvSpPr>
          <p:cNvPr id="26627" name="Rectangle 3"/>
          <p:cNvSpPr>
            <a:spLocks noGrp="1" noChangeArrowheads="1"/>
          </p:cNvSpPr>
          <p:nvPr>
            <p:ph type="body" idx="1"/>
          </p:nvPr>
        </p:nvSpPr>
        <p:spPr/>
        <p:txBody>
          <a:bodyPr/>
          <a:lstStyle/>
          <a:p>
            <a:r>
              <a:rPr lang="en-US" altLang="en-US"/>
              <a:t>Picture: </a:t>
            </a:r>
          </a:p>
          <a:p>
            <a:pPr lvl="1"/>
            <a:r>
              <a:rPr lang="en-US" altLang="en-US"/>
              <a:t>Some commentators try to maintain shepherd/sheep figure throughout psalm,</a:t>
            </a:r>
          </a:p>
          <a:p>
            <a:pPr lvl="1"/>
            <a:r>
              <a:rPr lang="en-US" altLang="en-US"/>
              <a:t>But it looks more like the figure shifts here, to that of a lifelong guest in the palace of a king.</a:t>
            </a:r>
          </a:p>
          <a:p>
            <a:r>
              <a:rPr lang="en-US" altLang="en-US"/>
              <a:t>Compare: </a:t>
            </a:r>
          </a:p>
          <a:p>
            <a:pPr lvl="1"/>
            <a:r>
              <a:rPr lang="en-US" altLang="en-US"/>
              <a:t>Mephibosheth, 2 Sam 9:11-13 </a:t>
            </a:r>
          </a:p>
          <a:p>
            <a:pPr lvl="1"/>
            <a:r>
              <a:rPr lang="en-US" altLang="en-US"/>
              <a:t>Barzillai &amp; Kimham, 2 Sam 19:33ff </a:t>
            </a:r>
          </a:p>
        </p:txBody>
      </p:sp>
    </p:spTree>
    <p:custDataLst>
      <p:tags r:id="rId1"/>
    </p:custDataLst>
  </p:cSld>
  <p:clrMapOvr>
    <a:masterClrMapping/>
  </p:clrMapOvr>
  <p:transition advTm="559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627">
                                            <p:txEl>
                                              <p:pRg st="5" end="5"/>
                                            </p:txEl>
                                          </p:spTgt>
                                        </p:tgtEl>
                                        <p:attrNameLst>
                                          <p:attrName>style.visibility</p:attrName>
                                        </p:attrNameLst>
                                      </p:cBhvr>
                                      <p:to>
                                        <p:strVal val="visible"/>
                                      </p:to>
                                    </p:set>
                                    <p:anim calcmode="lin" valueType="num">
                                      <p:cBhvr additive="base">
                                        <p:cTn id="37"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p:txBody>
          <a:bodyPr/>
          <a:lstStyle/>
          <a:p>
            <a:r>
              <a:rPr lang="en-US" altLang="en-US"/>
              <a:t>Mephibosheth</a:t>
            </a:r>
          </a:p>
        </p:txBody>
      </p:sp>
      <p:sp>
        <p:nvSpPr>
          <p:cNvPr id="27653" name="Text Box 5"/>
          <p:cNvSpPr txBox="1">
            <a:spLocks noChangeArrowheads="1"/>
          </p:cNvSpPr>
          <p:nvPr/>
        </p:nvSpPr>
        <p:spPr bwMode="auto">
          <a:xfrm>
            <a:off x="762000" y="19812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7654" name="Text Box 6"/>
          <p:cNvSpPr txBox="1">
            <a:spLocks noChangeArrowheads="1"/>
          </p:cNvSpPr>
          <p:nvPr/>
        </p:nvSpPr>
        <p:spPr bwMode="auto">
          <a:xfrm>
            <a:off x="990600" y="1676400"/>
            <a:ext cx="73152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2 Sam 9:11 (NIV) Then Ziba said to the king, "Your servant will do whatever my lord the king commands his servant to do." So Mephibosheth ate at David's table like one of the king's sons… </a:t>
            </a:r>
          </a:p>
          <a:p>
            <a:r>
              <a:rPr lang="en-US" altLang="en-US" sz="2800"/>
              <a:t>13 And Mephibosheth lived in Jerusalem, because he always ate at the king's table, and he was crippled in both feet. </a:t>
            </a:r>
          </a:p>
        </p:txBody>
      </p:sp>
    </p:spTree>
    <p:custDataLst>
      <p:tags r:id="rId1"/>
    </p:custDataLst>
  </p:cSld>
  <p:clrMapOvr>
    <a:masterClrMapping/>
  </p:clrMapOvr>
  <p:transition advTm="492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checkerboard(across)">
                                      <p:cBhvr>
                                        <p:cTn id="7"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p:txBody>
          <a:bodyPr/>
          <a:lstStyle/>
          <a:p>
            <a:r>
              <a:rPr lang="en-US" altLang="en-US"/>
              <a:t>Barzillai &amp; Kimham</a:t>
            </a:r>
          </a:p>
        </p:txBody>
      </p:sp>
      <p:sp>
        <p:nvSpPr>
          <p:cNvPr id="29701" name="Text Box 5"/>
          <p:cNvSpPr txBox="1">
            <a:spLocks noChangeArrowheads="1"/>
          </p:cNvSpPr>
          <p:nvPr/>
        </p:nvSpPr>
        <p:spPr bwMode="auto">
          <a:xfrm>
            <a:off x="685800" y="1600200"/>
            <a:ext cx="7696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2 Sam 19:33 (NIV) The king said to Barzillai, "Cross over with me and stay with me in Jerusalem, and I will provide for you." 34 But Barzillai answered the king, "How many more years will I live, that I should go up to Jerusalem with the king?... 37 Let your servant return, that I may die in my own town near the tomb of my father and mother. But here is your servant Kimham. Let him cross over with my lord the king. Do for him whatever pleases you." 38 The king said, "Kimham shall cross over with me, and I will do for him whatever pleases you. And anything you desire from me I will do for you." </a:t>
            </a:r>
          </a:p>
        </p:txBody>
      </p:sp>
    </p:spTree>
    <p:custDataLst>
      <p:tags r:id="rId1"/>
    </p:custDataLst>
  </p:cSld>
  <p:clrMapOvr>
    <a:masterClrMapping/>
  </p:clrMapOvr>
  <p:transition advTm="9233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checkerboard(across)">
                                      <p:cBhvr>
                                        <p:cTn id="7"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David the Author</a:t>
            </a:r>
          </a:p>
        </p:txBody>
      </p:sp>
      <p:sp>
        <p:nvSpPr>
          <p:cNvPr id="3075" name="Rectangle 3"/>
          <p:cNvSpPr>
            <a:spLocks noGrp="1" noChangeArrowheads="1"/>
          </p:cNvSpPr>
          <p:nvPr>
            <p:ph type="body" sz="half" idx="1"/>
          </p:nvPr>
        </p:nvSpPr>
        <p:spPr>
          <a:xfrm>
            <a:off x="381000" y="1600200"/>
            <a:ext cx="4648200" cy="4525963"/>
          </a:xfrm>
        </p:spPr>
        <p:txBody>
          <a:bodyPr/>
          <a:lstStyle/>
          <a:p>
            <a:pPr>
              <a:lnSpc>
                <a:spcPct val="90000"/>
              </a:lnSpc>
            </a:pPr>
            <a:r>
              <a:rPr lang="en-US" altLang="en-US" sz="2800"/>
              <a:t>David’s life experience provides the background for this psalm.</a:t>
            </a:r>
          </a:p>
          <a:p>
            <a:pPr>
              <a:lnSpc>
                <a:spcPct val="90000"/>
              </a:lnSpc>
            </a:pPr>
            <a:r>
              <a:rPr lang="en-US" altLang="en-US" sz="2800"/>
              <a:t>First part: God as Shepherd</a:t>
            </a:r>
          </a:p>
          <a:p>
            <a:pPr lvl="1">
              <a:lnSpc>
                <a:spcPct val="90000"/>
              </a:lnSpc>
            </a:pPr>
            <a:r>
              <a:rPr lang="en-US" altLang="en-US" sz="2400"/>
              <a:t>David was a shepherd for his father’s sheep.</a:t>
            </a:r>
          </a:p>
          <a:p>
            <a:pPr>
              <a:lnSpc>
                <a:spcPct val="90000"/>
              </a:lnSpc>
            </a:pPr>
            <a:r>
              <a:rPr lang="en-US" altLang="en-US" sz="2800"/>
              <a:t>Second part: God as Royal Host</a:t>
            </a:r>
          </a:p>
          <a:p>
            <a:pPr lvl="1">
              <a:lnSpc>
                <a:spcPct val="90000"/>
              </a:lnSpc>
            </a:pPr>
            <a:r>
              <a:rPr lang="en-US" altLang="en-US" sz="2400"/>
              <a:t>David became God’s king, had numerous guests in his palace.</a:t>
            </a:r>
          </a:p>
        </p:txBody>
      </p:sp>
      <p:pic>
        <p:nvPicPr>
          <p:cNvPr id="3077" name="Picture 5" descr="David2"/>
          <p:cNvPicPr>
            <a:picLocks noGrp="1" noChangeAspect="1" noChangeArrowheads="1"/>
          </p:cNvPicPr>
          <p:nvPr>
            <p:ph sz="half" idx="2"/>
          </p:nvPr>
        </p:nvPicPr>
        <p:blipFill>
          <a:blip r:embed="rId3">
            <a:lum bright="18000"/>
            <a:extLst>
              <a:ext uri="{28A0092B-C50C-407E-A947-70E740481C1C}">
                <a14:useLocalDpi xmlns:a14="http://schemas.microsoft.com/office/drawing/2010/main" val="0"/>
              </a:ext>
            </a:extLst>
          </a:blip>
          <a:srcRect r="18193"/>
          <a:stretch>
            <a:fillRect/>
          </a:stretch>
        </p:blipFill>
        <p:spPr>
          <a:xfrm>
            <a:off x="5410200" y="1676400"/>
            <a:ext cx="3233738"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42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The Transition</a:t>
            </a:r>
          </a:p>
        </p:txBody>
      </p:sp>
      <p:sp>
        <p:nvSpPr>
          <p:cNvPr id="33795" name="Rectangle 3"/>
          <p:cNvSpPr>
            <a:spLocks noGrp="1" noChangeArrowheads="1"/>
          </p:cNvSpPr>
          <p:nvPr>
            <p:ph type="body" idx="1"/>
          </p:nvPr>
        </p:nvSpPr>
        <p:spPr/>
        <p:txBody>
          <a:bodyPr/>
          <a:lstStyle/>
          <a:p>
            <a:r>
              <a:rPr lang="en-US" altLang="en-US"/>
              <a:t>Probably based on time:</a:t>
            </a:r>
          </a:p>
          <a:p>
            <a:pPr lvl="1"/>
            <a:r>
              <a:rPr lang="en-US" altLang="en-US"/>
              <a:t>Sheep come home in evening </a:t>
            </a:r>
          </a:p>
          <a:p>
            <a:pPr lvl="1"/>
            <a:r>
              <a:rPr lang="en-US" altLang="en-US"/>
              <a:t>Guest entertained at dinner in evening </a:t>
            </a:r>
          </a:p>
          <a:p>
            <a:r>
              <a:rPr lang="en-US" altLang="en-US"/>
              <a:t>Even more, the shift probably corresponds to our death (valley of death-shadow) and subsequent promotion from sheep to guest.</a:t>
            </a:r>
          </a:p>
        </p:txBody>
      </p:sp>
    </p:spTree>
    <p:custDataLst>
      <p:tags r:id="rId1"/>
    </p:custDataLst>
  </p:cSld>
  <p:clrMapOvr>
    <a:masterClrMapping/>
  </p:clrMapOvr>
  <p:transition advTm="440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Verses 5-6</a:t>
            </a:r>
          </a:p>
        </p:txBody>
      </p:sp>
      <p:sp>
        <p:nvSpPr>
          <p:cNvPr id="31748" name="Text Box 4"/>
          <p:cNvSpPr txBox="1">
            <a:spLocks noChangeArrowheads="1"/>
          </p:cNvSpPr>
          <p:nvPr/>
        </p:nvSpPr>
        <p:spPr bwMode="auto">
          <a:xfrm>
            <a:off x="762000" y="1752600"/>
            <a:ext cx="76200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(5)	You will set a table before me,</a:t>
            </a:r>
          </a:p>
          <a:p>
            <a:r>
              <a:rPr lang="en-US" altLang="en-US" sz="2800"/>
              <a:t>		In the presence of my enemies.</a:t>
            </a:r>
          </a:p>
          <a:p>
            <a:r>
              <a:rPr lang="en-US" altLang="en-US" sz="2800"/>
              <a:t>	You anoint my head with oil,</a:t>
            </a:r>
          </a:p>
          <a:p>
            <a:r>
              <a:rPr lang="en-US" altLang="en-US" sz="2800"/>
              <a:t>		My cup overflows.</a:t>
            </a:r>
          </a:p>
          <a:p>
            <a:r>
              <a:rPr lang="en-US" altLang="en-US" sz="2800"/>
              <a:t>(6) 	Surely Goodness and Kindness will 	attend me</a:t>
            </a:r>
          </a:p>
          <a:p>
            <a:r>
              <a:rPr lang="en-US" altLang="en-US" sz="2800"/>
              <a:t>		All the days of my life</a:t>
            </a:r>
          </a:p>
          <a:p>
            <a:r>
              <a:rPr lang="en-US" altLang="en-US" sz="2800"/>
              <a:t>	And I will dwell in the house of the LORD</a:t>
            </a:r>
          </a:p>
          <a:p>
            <a:r>
              <a:rPr lang="en-US" altLang="en-US" sz="2800"/>
              <a:t>		My whole life long.</a:t>
            </a:r>
          </a:p>
        </p:txBody>
      </p:sp>
    </p:spTree>
    <p:custDataLst>
      <p:tags r:id="rId1"/>
    </p:custDataLst>
  </p:cSld>
  <p:clrMapOvr>
    <a:masterClrMapping/>
  </p:clrMapOvr>
  <p:transition advTm="173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checkerboard(across)">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Verses 5-6</a:t>
            </a:r>
          </a:p>
        </p:txBody>
      </p:sp>
      <p:sp>
        <p:nvSpPr>
          <p:cNvPr id="34819" name="Rectangle 3"/>
          <p:cNvSpPr>
            <a:spLocks noGrp="1" noChangeArrowheads="1"/>
          </p:cNvSpPr>
          <p:nvPr>
            <p:ph type="body" idx="1"/>
          </p:nvPr>
        </p:nvSpPr>
        <p:spPr/>
        <p:txBody>
          <a:bodyPr/>
          <a:lstStyle/>
          <a:p>
            <a:pPr>
              <a:lnSpc>
                <a:spcPct val="90000"/>
              </a:lnSpc>
            </a:pPr>
            <a:r>
              <a:rPr lang="en-US" altLang="en-US"/>
              <a:t>Prepared table before enemies: </a:t>
            </a:r>
          </a:p>
          <a:p>
            <a:pPr lvl="1">
              <a:lnSpc>
                <a:spcPct val="90000"/>
              </a:lnSpc>
            </a:pPr>
            <a:r>
              <a:rPr lang="en-US" altLang="en-US" b="1"/>
              <a:t>Honor &amp; vindication provided by host </a:t>
            </a:r>
          </a:p>
          <a:p>
            <a:pPr lvl="1">
              <a:lnSpc>
                <a:spcPct val="90000"/>
              </a:lnSpc>
            </a:pPr>
            <a:r>
              <a:rPr lang="en-US" altLang="en-US"/>
              <a:t>Enemies spectators at banquet?</a:t>
            </a:r>
          </a:p>
          <a:p>
            <a:pPr lvl="2">
              <a:lnSpc>
                <a:spcPct val="90000"/>
              </a:lnSpc>
            </a:pPr>
            <a:r>
              <a:rPr lang="en-US" altLang="en-US"/>
              <a:t>One rabbinic parable has this</a:t>
            </a:r>
          </a:p>
          <a:p>
            <a:pPr lvl="2">
              <a:lnSpc>
                <a:spcPct val="90000"/>
              </a:lnSpc>
            </a:pPr>
            <a:r>
              <a:rPr lang="en-US" altLang="en-US"/>
              <a:t>So, too, parable of Rich Man &amp; Lazarus </a:t>
            </a:r>
          </a:p>
          <a:p>
            <a:pPr>
              <a:lnSpc>
                <a:spcPct val="90000"/>
              </a:lnSpc>
            </a:pPr>
            <a:r>
              <a:rPr lang="en-US" altLang="en-US"/>
              <a:t>Anointed head: </a:t>
            </a:r>
          </a:p>
          <a:p>
            <a:pPr lvl="1">
              <a:lnSpc>
                <a:spcPct val="90000"/>
              </a:lnSpc>
            </a:pPr>
            <a:r>
              <a:rPr lang="en-US" altLang="en-US"/>
              <a:t>When entering house, </a:t>
            </a:r>
            <a:r>
              <a:rPr lang="en-US" altLang="en-US" b="1"/>
              <a:t>honor</a:t>
            </a:r>
            <a:r>
              <a:rPr lang="en-US" altLang="en-US"/>
              <a:t> </a:t>
            </a:r>
          </a:p>
          <a:p>
            <a:pPr lvl="1">
              <a:lnSpc>
                <a:spcPct val="90000"/>
              </a:lnSpc>
            </a:pPr>
            <a:r>
              <a:rPr lang="en-US" altLang="en-US"/>
              <a:t>Perhaps also </a:t>
            </a:r>
            <a:r>
              <a:rPr lang="en-US" altLang="en-US" b="1"/>
              <a:t>joy</a:t>
            </a:r>
            <a:endParaRPr lang="en-US" altLang="en-US"/>
          </a:p>
          <a:p>
            <a:pPr lvl="2">
              <a:lnSpc>
                <a:spcPct val="90000"/>
              </a:lnSpc>
            </a:pPr>
            <a:r>
              <a:rPr lang="en-US" altLang="en-US"/>
              <a:t>Compare Ps 45:7; Ps 133.</a:t>
            </a:r>
          </a:p>
        </p:txBody>
      </p:sp>
    </p:spTree>
    <p:custDataLst>
      <p:tags r:id="rId1"/>
    </p:custDataLst>
  </p:cSld>
  <p:clrMapOvr>
    <a:masterClrMapping/>
  </p:clrMapOvr>
  <p:transition advTm="1695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additive="base">
                                        <p:cTn id="25"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819">
                                            <p:txEl>
                                              <p:pRg st="4" end="4"/>
                                            </p:txEl>
                                          </p:spTgt>
                                        </p:tgtEl>
                                        <p:attrNameLst>
                                          <p:attrName>style.visibility</p:attrName>
                                        </p:attrNameLst>
                                      </p:cBhvr>
                                      <p:to>
                                        <p:strVal val="visible"/>
                                      </p:to>
                                    </p:set>
                                    <p:anim calcmode="lin" valueType="num">
                                      <p:cBhvr additive="base">
                                        <p:cTn id="31"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819">
                                            <p:txEl>
                                              <p:pRg st="5" end="5"/>
                                            </p:txEl>
                                          </p:spTgt>
                                        </p:tgtEl>
                                        <p:attrNameLst>
                                          <p:attrName>style.visibility</p:attrName>
                                        </p:attrNameLst>
                                      </p:cBhvr>
                                      <p:to>
                                        <p:strVal val="visible"/>
                                      </p:to>
                                    </p:set>
                                    <p:anim calcmode="lin" valueType="num">
                                      <p:cBhvr additive="base">
                                        <p:cTn id="37" dur="5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8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4819">
                                            <p:txEl>
                                              <p:pRg st="6" end="6"/>
                                            </p:txEl>
                                          </p:spTgt>
                                        </p:tgtEl>
                                        <p:attrNameLst>
                                          <p:attrName>style.visibility</p:attrName>
                                        </p:attrNameLst>
                                      </p:cBhvr>
                                      <p:to>
                                        <p:strVal val="visible"/>
                                      </p:to>
                                    </p:set>
                                    <p:anim calcmode="lin" valueType="num">
                                      <p:cBhvr additive="base">
                                        <p:cTn id="43" dur="5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48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4819">
                                            <p:txEl>
                                              <p:pRg st="7" end="7"/>
                                            </p:txEl>
                                          </p:spTgt>
                                        </p:tgtEl>
                                        <p:attrNameLst>
                                          <p:attrName>style.visibility</p:attrName>
                                        </p:attrNameLst>
                                      </p:cBhvr>
                                      <p:to>
                                        <p:strVal val="visible"/>
                                      </p:to>
                                    </p:set>
                                    <p:anim calcmode="lin" valueType="num">
                                      <p:cBhvr additive="base">
                                        <p:cTn id="49" dur="500" fill="hold"/>
                                        <p:tgtEl>
                                          <p:spTgt spid="3481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48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4819">
                                            <p:txEl>
                                              <p:pRg st="8" end="8"/>
                                            </p:txEl>
                                          </p:spTgt>
                                        </p:tgtEl>
                                        <p:attrNameLst>
                                          <p:attrName>style.visibility</p:attrName>
                                        </p:attrNameLst>
                                      </p:cBhvr>
                                      <p:to>
                                        <p:strVal val="visible"/>
                                      </p:to>
                                    </p:set>
                                    <p:anim calcmode="lin" valueType="num">
                                      <p:cBhvr additive="base">
                                        <p:cTn id="55" dur="500" fill="hold"/>
                                        <p:tgtEl>
                                          <p:spTgt spid="3481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48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lstStyle/>
          <a:p>
            <a:r>
              <a:rPr lang="en-US" altLang="en-US"/>
              <a:t>Psalm 45:7</a:t>
            </a:r>
          </a:p>
        </p:txBody>
      </p:sp>
      <p:sp>
        <p:nvSpPr>
          <p:cNvPr id="35845" name="Text Box 5"/>
          <p:cNvSpPr txBox="1">
            <a:spLocks noChangeArrowheads="1"/>
          </p:cNvSpPr>
          <p:nvPr/>
        </p:nvSpPr>
        <p:spPr bwMode="auto">
          <a:xfrm>
            <a:off x="914400" y="2133600"/>
            <a:ext cx="73152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(NIV) You love righteousness and hate wickedness; </a:t>
            </a:r>
          </a:p>
          <a:p>
            <a:r>
              <a:rPr lang="en-US" altLang="en-US" sz="2800"/>
              <a:t>therefore God, your God, has set you above your companions </a:t>
            </a:r>
          </a:p>
          <a:p>
            <a:r>
              <a:rPr lang="en-US" altLang="en-US" sz="2800"/>
              <a:t>by anointing you with the oil of joy. </a:t>
            </a:r>
          </a:p>
        </p:txBody>
      </p:sp>
    </p:spTree>
    <p:custDataLst>
      <p:tags r:id="rId1"/>
    </p:custDataLst>
  </p:cSld>
  <p:clrMapOvr>
    <a:masterClrMapping/>
  </p:clrMapOvr>
  <p:transition advTm="288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checkerboard(across)">
                                      <p:cBhvr>
                                        <p:cTn id="7" dur="5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Psalm 133</a:t>
            </a:r>
          </a:p>
        </p:txBody>
      </p:sp>
      <p:sp>
        <p:nvSpPr>
          <p:cNvPr id="37892" name="Text Box 4"/>
          <p:cNvSpPr txBox="1">
            <a:spLocks noChangeArrowheads="1"/>
          </p:cNvSpPr>
          <p:nvPr/>
        </p:nvSpPr>
        <p:spPr bwMode="auto">
          <a:xfrm>
            <a:off x="1066800" y="1676400"/>
            <a:ext cx="70104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1 (NIV) How good and pleasant it is </a:t>
            </a:r>
          </a:p>
          <a:p>
            <a:r>
              <a:rPr lang="en-US" altLang="en-US" sz="2800"/>
              <a:t>when brothers live together in unity! </a:t>
            </a:r>
          </a:p>
          <a:p>
            <a:r>
              <a:rPr lang="en-US" altLang="en-US" sz="2800"/>
              <a:t>2 It is like precious oil poured on the head, </a:t>
            </a:r>
          </a:p>
          <a:p>
            <a:r>
              <a:rPr lang="en-US" altLang="en-US" sz="2800"/>
              <a:t>running down on the beard, </a:t>
            </a:r>
          </a:p>
          <a:p>
            <a:r>
              <a:rPr lang="en-US" altLang="en-US" sz="2800"/>
              <a:t>running down on Aaron's beard, </a:t>
            </a:r>
          </a:p>
          <a:p>
            <a:r>
              <a:rPr lang="en-US" altLang="en-US" sz="2800"/>
              <a:t>down upon the collar of his robes. </a:t>
            </a:r>
          </a:p>
          <a:p>
            <a:r>
              <a:rPr lang="en-US" altLang="en-US" sz="2800"/>
              <a:t>3 It is as if the dew of Hermon </a:t>
            </a:r>
          </a:p>
          <a:p>
            <a:r>
              <a:rPr lang="en-US" altLang="en-US" sz="2800"/>
              <a:t>were falling on Mount Zion. </a:t>
            </a:r>
          </a:p>
          <a:p>
            <a:r>
              <a:rPr lang="en-US" altLang="en-US" sz="2800"/>
              <a:t>For there the LORD bestows his blessing, </a:t>
            </a:r>
          </a:p>
          <a:p>
            <a:r>
              <a:rPr lang="en-US" altLang="en-US" sz="2800"/>
              <a:t>even life forevermore. </a:t>
            </a:r>
          </a:p>
        </p:txBody>
      </p:sp>
    </p:spTree>
    <p:custDataLst>
      <p:tags r:id="rId1"/>
    </p:custDataLst>
  </p:cSld>
  <p:clrMapOvr>
    <a:masterClrMapping/>
  </p:clrMapOvr>
  <p:transition advTm="446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checkerboard(across)">
                                      <p:cBhvr>
                                        <p:cTn id="7"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Verses 5-6</a:t>
            </a:r>
          </a:p>
        </p:txBody>
      </p:sp>
      <p:sp>
        <p:nvSpPr>
          <p:cNvPr id="39939" name="Rectangle 3"/>
          <p:cNvSpPr>
            <a:spLocks noGrp="1" noChangeArrowheads="1"/>
          </p:cNvSpPr>
          <p:nvPr>
            <p:ph type="body" idx="1"/>
          </p:nvPr>
        </p:nvSpPr>
        <p:spPr/>
        <p:txBody>
          <a:bodyPr/>
          <a:lstStyle/>
          <a:p>
            <a:pPr>
              <a:lnSpc>
                <a:spcPct val="90000"/>
              </a:lnSpc>
            </a:pPr>
            <a:r>
              <a:rPr lang="en-US" altLang="en-US"/>
              <a:t>Full cup: </a:t>
            </a:r>
          </a:p>
          <a:p>
            <a:pPr lvl="1">
              <a:lnSpc>
                <a:spcPct val="90000"/>
              </a:lnSpc>
            </a:pPr>
            <a:r>
              <a:rPr lang="en-US" altLang="en-US"/>
              <a:t>Welcome</a:t>
            </a:r>
          </a:p>
          <a:p>
            <a:pPr lvl="1">
              <a:lnSpc>
                <a:spcPct val="90000"/>
              </a:lnSpc>
            </a:pPr>
            <a:r>
              <a:rPr lang="en-US" altLang="en-US"/>
              <a:t>Filled to brim to symbolize </a:t>
            </a:r>
            <a:r>
              <a:rPr lang="en-US" altLang="en-US" b="1"/>
              <a:t>abundance</a:t>
            </a:r>
            <a:r>
              <a:rPr lang="en-US" altLang="en-US"/>
              <a:t> </a:t>
            </a:r>
          </a:p>
          <a:p>
            <a:pPr>
              <a:lnSpc>
                <a:spcPct val="90000"/>
              </a:lnSpc>
            </a:pPr>
            <a:r>
              <a:rPr lang="en-US" altLang="en-US"/>
              <a:t>Goodness, Loving-Kindness </a:t>
            </a:r>
          </a:p>
          <a:p>
            <a:pPr lvl="1">
              <a:lnSpc>
                <a:spcPct val="90000"/>
              </a:lnSpc>
            </a:pPr>
            <a:r>
              <a:rPr lang="en-US" altLang="en-US"/>
              <a:t>Apparently these are personified as waiters closely attending on guest.</a:t>
            </a:r>
          </a:p>
          <a:p>
            <a:pPr>
              <a:lnSpc>
                <a:spcPct val="90000"/>
              </a:lnSpc>
            </a:pPr>
            <a:r>
              <a:rPr lang="en-US" altLang="en-US"/>
              <a:t>Dwelling in house: </a:t>
            </a:r>
          </a:p>
          <a:p>
            <a:pPr lvl="1">
              <a:lnSpc>
                <a:spcPct val="90000"/>
              </a:lnSpc>
            </a:pPr>
            <a:r>
              <a:rPr lang="en-US" altLang="en-US"/>
              <a:t>Not the temple, but the king's palace </a:t>
            </a:r>
          </a:p>
          <a:p>
            <a:pPr lvl="1">
              <a:lnSpc>
                <a:spcPct val="90000"/>
              </a:lnSpc>
            </a:pPr>
            <a:r>
              <a:rPr lang="en-US" altLang="en-US" b="1"/>
              <a:t>So communion, fellowship</a:t>
            </a:r>
            <a:r>
              <a:rPr lang="en-US" altLang="en-US"/>
              <a:t> </a:t>
            </a:r>
          </a:p>
        </p:txBody>
      </p:sp>
    </p:spTree>
    <p:custDataLst>
      <p:tags r:id="rId1"/>
    </p:custDataLst>
  </p:cSld>
  <p:clrMapOvr>
    <a:masterClrMapping/>
  </p:clrMapOvr>
  <p:transition advTm="1606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anim calcmode="lin" valueType="num">
                                      <p:cBhvr additive="base">
                                        <p:cTn id="25" dur="5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939">
                                            <p:txEl>
                                              <p:pRg st="4" end="4"/>
                                            </p:txEl>
                                          </p:spTgt>
                                        </p:tgtEl>
                                        <p:attrNameLst>
                                          <p:attrName>style.visibility</p:attrName>
                                        </p:attrNameLst>
                                      </p:cBhvr>
                                      <p:to>
                                        <p:strVal val="visible"/>
                                      </p:to>
                                    </p:set>
                                    <p:anim calcmode="lin" valueType="num">
                                      <p:cBhvr additive="base">
                                        <p:cTn id="31" dur="5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9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9939">
                                            <p:txEl>
                                              <p:pRg st="5" end="5"/>
                                            </p:txEl>
                                          </p:spTgt>
                                        </p:tgtEl>
                                        <p:attrNameLst>
                                          <p:attrName>style.visibility</p:attrName>
                                        </p:attrNameLst>
                                      </p:cBhvr>
                                      <p:to>
                                        <p:strVal val="visible"/>
                                      </p:to>
                                    </p:set>
                                    <p:anim calcmode="lin" valueType="num">
                                      <p:cBhvr additive="base">
                                        <p:cTn id="37" dur="500" fill="hold"/>
                                        <p:tgtEl>
                                          <p:spTgt spid="399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9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9939">
                                            <p:txEl>
                                              <p:pRg st="6" end="6"/>
                                            </p:txEl>
                                          </p:spTgt>
                                        </p:tgtEl>
                                        <p:attrNameLst>
                                          <p:attrName>style.visibility</p:attrName>
                                        </p:attrNameLst>
                                      </p:cBhvr>
                                      <p:to>
                                        <p:strVal val="visible"/>
                                      </p:to>
                                    </p:set>
                                    <p:anim calcmode="lin" valueType="num">
                                      <p:cBhvr additive="base">
                                        <p:cTn id="43" dur="500" fill="hold"/>
                                        <p:tgtEl>
                                          <p:spTgt spid="3993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99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9939">
                                            <p:txEl>
                                              <p:pRg st="7" end="7"/>
                                            </p:txEl>
                                          </p:spTgt>
                                        </p:tgtEl>
                                        <p:attrNameLst>
                                          <p:attrName>style.visibility</p:attrName>
                                        </p:attrNameLst>
                                      </p:cBhvr>
                                      <p:to>
                                        <p:strVal val="visible"/>
                                      </p:to>
                                    </p:set>
                                    <p:anim calcmode="lin" valueType="num">
                                      <p:cBhvr additive="base">
                                        <p:cTn id="49" dur="500" fill="hold"/>
                                        <p:tgtEl>
                                          <p:spTgt spid="3993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993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Verses 5-6</a:t>
            </a:r>
          </a:p>
        </p:txBody>
      </p:sp>
      <p:sp>
        <p:nvSpPr>
          <p:cNvPr id="40963" name="Rectangle 3"/>
          <p:cNvSpPr>
            <a:spLocks noGrp="1" noChangeArrowheads="1"/>
          </p:cNvSpPr>
          <p:nvPr>
            <p:ph type="body" idx="1"/>
          </p:nvPr>
        </p:nvSpPr>
        <p:spPr>
          <a:xfrm>
            <a:off x="914400" y="4191000"/>
            <a:ext cx="7543800" cy="2057400"/>
          </a:xfrm>
        </p:spPr>
        <p:txBody>
          <a:bodyPr/>
          <a:lstStyle/>
          <a:p>
            <a:r>
              <a:rPr lang="en-US" altLang="en-US"/>
              <a:t>Lifelong guest: </a:t>
            </a:r>
          </a:p>
          <a:p>
            <a:pPr lvl="1"/>
            <a:r>
              <a:rPr lang="en-US" altLang="en-US"/>
              <a:t>Hebrew has ‘for length of days.’</a:t>
            </a:r>
          </a:p>
          <a:p>
            <a:pPr lvl="1"/>
            <a:r>
              <a:rPr lang="en-US" altLang="en-US"/>
              <a:t>Going from picture to reality, this translates to </a:t>
            </a:r>
            <a:r>
              <a:rPr lang="en-US" altLang="en-US" b="1"/>
              <a:t>eternal life</a:t>
            </a:r>
            <a:r>
              <a:rPr lang="en-US" altLang="en-US"/>
              <a:t> with God.</a:t>
            </a:r>
          </a:p>
        </p:txBody>
      </p:sp>
      <p:sp>
        <p:nvSpPr>
          <p:cNvPr id="40964" name="Text Box 4"/>
          <p:cNvSpPr txBox="1">
            <a:spLocks noChangeArrowheads="1"/>
          </p:cNvSpPr>
          <p:nvPr/>
        </p:nvSpPr>
        <p:spPr bwMode="auto">
          <a:xfrm>
            <a:off x="609600" y="1600200"/>
            <a:ext cx="78486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(6) 	Surely Goodness and Kindness will 	attend me</a:t>
            </a:r>
          </a:p>
          <a:p>
            <a:r>
              <a:rPr lang="en-US" altLang="en-US" sz="2800"/>
              <a:t>		All the days of my life</a:t>
            </a:r>
          </a:p>
          <a:p>
            <a:r>
              <a:rPr lang="en-US" altLang="en-US" sz="2800"/>
              <a:t>	And I will dwell in the house of the LORD</a:t>
            </a:r>
          </a:p>
          <a:p>
            <a:r>
              <a:rPr lang="en-US" altLang="en-US" sz="2800"/>
              <a:t>		My whole life long.</a:t>
            </a:r>
          </a:p>
        </p:txBody>
      </p:sp>
    </p:spTree>
    <p:custDataLst>
      <p:tags r:id="rId1"/>
    </p:custDataLst>
  </p:cSld>
  <p:clrMapOvr>
    <a:masterClrMapping/>
  </p:clrMapOvr>
  <p:transition advTm="839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checkerboard(across)">
                                      <p:cBhvr>
                                        <p:cTn id="7" dur="500"/>
                                        <p:tgtEl>
                                          <p:spTgt spid="409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anim calcmode="lin" valueType="num">
                                      <p:cBhvr additive="base">
                                        <p:cTn id="12"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63">
                                            <p:txEl>
                                              <p:pRg st="1" end="1"/>
                                            </p:txEl>
                                          </p:spTgt>
                                        </p:tgtEl>
                                        <p:attrNameLst>
                                          <p:attrName>style.visibility</p:attrName>
                                        </p:attrNameLst>
                                      </p:cBhvr>
                                      <p:to>
                                        <p:strVal val="visible"/>
                                      </p:to>
                                    </p:set>
                                    <p:anim calcmode="lin" valueType="num">
                                      <p:cBhvr additive="base">
                                        <p:cTn id="18"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63">
                                            <p:txEl>
                                              <p:pRg st="2" end="2"/>
                                            </p:txEl>
                                          </p:spTgt>
                                        </p:tgtEl>
                                        <p:attrNameLst>
                                          <p:attrName>style.visibility</p:attrName>
                                        </p:attrNameLst>
                                      </p:cBhvr>
                                      <p:to>
                                        <p:strVal val="visible"/>
                                      </p:to>
                                    </p:set>
                                    <p:anim calcmode="lin" valueType="num">
                                      <p:cBhvr additive="base">
                                        <p:cTn id="24"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p:bldP spid="4096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Conclusions</a:t>
            </a:r>
          </a:p>
        </p:txBody>
      </p:sp>
      <p:sp>
        <p:nvSpPr>
          <p:cNvPr id="41987" name="Rectangle 3"/>
          <p:cNvSpPr>
            <a:spLocks noGrp="1" noChangeArrowheads="1"/>
          </p:cNvSpPr>
          <p:nvPr>
            <p:ph type="body" idx="1"/>
          </p:nvPr>
        </p:nvSpPr>
        <p:spPr/>
        <p:txBody>
          <a:bodyPr/>
          <a:lstStyle/>
          <a:p>
            <a:r>
              <a:rPr lang="en-US" altLang="en-US"/>
              <a:t>Contrast picture of: </a:t>
            </a:r>
          </a:p>
          <a:p>
            <a:pPr lvl="1"/>
            <a:r>
              <a:rPr lang="en-US" altLang="en-US"/>
              <a:t>Sheep w/ shepherd vs. </a:t>
            </a:r>
          </a:p>
          <a:p>
            <a:pPr lvl="1"/>
            <a:r>
              <a:rPr lang="en-US" altLang="en-US"/>
              <a:t>Guest w/ host </a:t>
            </a:r>
          </a:p>
          <a:p>
            <a:pPr lvl="1"/>
            <a:r>
              <a:rPr lang="en-US" altLang="en-US"/>
              <a:t>So it gives us a glimmer of the difference between life now and the life beyond.</a:t>
            </a:r>
          </a:p>
          <a:p>
            <a:r>
              <a:rPr lang="en-US" altLang="en-US"/>
              <a:t>Are you now one of God's sheep, and so a guest later, or not? </a:t>
            </a:r>
          </a:p>
          <a:p>
            <a:pPr lvl="1"/>
            <a:r>
              <a:rPr lang="en-US" altLang="en-US"/>
              <a:t>See John 10:24ff</a:t>
            </a:r>
          </a:p>
        </p:txBody>
      </p:sp>
    </p:spTree>
    <p:custDataLst>
      <p:tags r:id="rId1"/>
    </p:custDataLst>
  </p:cSld>
  <p:clrMapOvr>
    <a:masterClrMapping/>
  </p:clrMapOvr>
  <p:transition advTm="524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987">
                                            <p:txEl>
                                              <p:pRg st="4" end="4"/>
                                            </p:txEl>
                                          </p:spTgt>
                                        </p:tgtEl>
                                        <p:attrNameLst>
                                          <p:attrName>style.visibility</p:attrName>
                                        </p:attrNameLst>
                                      </p:cBhvr>
                                      <p:to>
                                        <p:strVal val="visible"/>
                                      </p:to>
                                    </p:set>
                                    <p:anim calcmode="lin" valueType="num">
                                      <p:cBhvr additive="base">
                                        <p:cTn id="31" dur="5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987">
                                            <p:txEl>
                                              <p:pRg st="5" end="5"/>
                                            </p:txEl>
                                          </p:spTgt>
                                        </p:tgtEl>
                                        <p:attrNameLst>
                                          <p:attrName>style.visibility</p:attrName>
                                        </p:attrNameLst>
                                      </p:cBhvr>
                                      <p:to>
                                        <p:strVal val="visible"/>
                                      </p:to>
                                    </p:set>
                                    <p:anim calcmode="lin" valueType="num">
                                      <p:cBhvr additive="base">
                                        <p:cTn id="37" dur="500" fill="hold"/>
                                        <p:tgtEl>
                                          <p:spTgt spid="419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John 10:24ff</a:t>
            </a:r>
          </a:p>
        </p:txBody>
      </p:sp>
      <p:sp>
        <p:nvSpPr>
          <p:cNvPr id="43012" name="Text Box 4"/>
          <p:cNvSpPr txBox="1">
            <a:spLocks noChangeArrowheads="1"/>
          </p:cNvSpPr>
          <p:nvPr/>
        </p:nvSpPr>
        <p:spPr bwMode="auto">
          <a:xfrm>
            <a:off x="838200" y="1752600"/>
            <a:ext cx="74676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24 (NIV) The Jews gathered around him, saying, "How long will you keep us in suspense? If you are the Messiah, tell us plainly." 25 Jesus answered, "I did tell you, but you do not believe. The miracles I do in my Father's name speak for me, 26 but you do not believe because you are not my sheep. 27 My sheep listen to my voice; I know them, and they follow me. 28 I give them eternal life, and they shall never perish; no one can snatch them out of my hand. 29 My Father, who has given them to me, is greater than all; no one can snatch them out of my Father's hand. 30 I and the Father are one." </a:t>
            </a:r>
          </a:p>
        </p:txBody>
      </p:sp>
    </p:spTree>
    <p:custDataLst>
      <p:tags r:id="rId1"/>
    </p:custDataLst>
  </p:cSld>
  <p:clrMapOvr>
    <a:masterClrMapping/>
  </p:clrMapOvr>
  <p:transition advTm="816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checkerboard(across)">
                                      <p:cBhvr>
                                        <p:cTn id="7"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2" name="Picture 6" descr="MC900128540[1]"/>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914400" y="933450"/>
            <a:ext cx="7315200" cy="4991100"/>
          </a:xfrm>
          <a:prstGeom prst="rect">
            <a:avLst/>
          </a:prstGeom>
          <a:noFill/>
          <a:extLst>
            <a:ext uri="{909E8E84-426E-40DD-AFC4-6F175D3DCCD1}">
              <a14:hiddenFill xmlns:a14="http://schemas.microsoft.com/office/drawing/2010/main">
                <a:solidFill>
                  <a:srgbClr val="FFFFFF"/>
                </a:solidFill>
              </a14:hiddenFill>
            </a:ext>
          </a:extLst>
        </p:spPr>
      </p:pic>
      <p:sp>
        <p:nvSpPr>
          <p:cNvPr id="45060" name="Rectangle 4"/>
          <p:cNvSpPr>
            <a:spLocks noGrp="1" noChangeArrowheads="1"/>
          </p:cNvSpPr>
          <p:nvPr>
            <p:ph type="ctrTitle"/>
          </p:nvPr>
        </p:nvSpPr>
        <p:spPr/>
        <p:txBody>
          <a:bodyPr/>
          <a:lstStyle/>
          <a:p>
            <a:r>
              <a:rPr lang="en-US" altLang="en-US" sz="5400"/>
              <a:t>The End</a:t>
            </a:r>
          </a:p>
        </p:txBody>
      </p:sp>
      <p:sp>
        <p:nvSpPr>
          <p:cNvPr id="45061" name="Rectangle 5"/>
          <p:cNvSpPr>
            <a:spLocks noGrp="1" noChangeArrowheads="1"/>
          </p:cNvSpPr>
          <p:nvPr>
            <p:ph type="subTitle" idx="1"/>
          </p:nvPr>
        </p:nvSpPr>
        <p:spPr/>
        <p:txBody>
          <a:bodyPr/>
          <a:lstStyle/>
          <a:p>
            <a:r>
              <a:rPr lang="en-US" altLang="en-US"/>
              <a:t>May You Be a Guest </a:t>
            </a:r>
          </a:p>
          <a:p>
            <a:r>
              <a:rPr lang="en-US" altLang="en-US"/>
              <a:t>at God’s Banquet!</a:t>
            </a:r>
          </a:p>
        </p:txBody>
      </p:sp>
    </p:spTree>
    <p:custDataLst>
      <p:tags r:id="rId1"/>
    </p:custDataLst>
  </p:cSld>
  <p:clrMapOvr>
    <a:masterClrMapping/>
  </p:clrMapOvr>
  <p:transition advTm="228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p:cTn id="7" dur="500" fill="hold"/>
                                        <p:tgtEl>
                                          <p:spTgt spid="45060"/>
                                        </p:tgtEl>
                                        <p:attrNameLst>
                                          <p:attrName>ppt_w</p:attrName>
                                        </p:attrNameLst>
                                      </p:cBhvr>
                                      <p:tavLst>
                                        <p:tav tm="0">
                                          <p:val>
                                            <p:fltVal val="0"/>
                                          </p:val>
                                        </p:tav>
                                        <p:tav tm="100000">
                                          <p:val>
                                            <p:strVal val="#ppt_w"/>
                                          </p:val>
                                        </p:tav>
                                      </p:tavLst>
                                    </p:anim>
                                    <p:anim calcmode="lin" valueType="num">
                                      <p:cBhvr>
                                        <p:cTn id="8" dur="500" fill="hold"/>
                                        <p:tgtEl>
                                          <p:spTgt spid="4506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5061">
                                            <p:txEl>
                                              <p:pRg st="0" end="0"/>
                                            </p:txEl>
                                          </p:spTgt>
                                        </p:tgtEl>
                                        <p:attrNameLst>
                                          <p:attrName>style.visibility</p:attrName>
                                        </p:attrNameLst>
                                      </p:cBhvr>
                                      <p:to>
                                        <p:strVal val="visible"/>
                                      </p:to>
                                    </p:set>
                                    <p:animEffect transition="in" filter="checkerboard(across)">
                                      <p:cBhvr>
                                        <p:cTn id="13" dur="500"/>
                                        <p:tgtEl>
                                          <p:spTgt spid="4506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5061">
                                            <p:txEl>
                                              <p:pRg st="1" end="1"/>
                                            </p:txEl>
                                          </p:spTgt>
                                        </p:tgtEl>
                                        <p:attrNameLst>
                                          <p:attrName>style.visibility</p:attrName>
                                        </p:attrNameLst>
                                      </p:cBhvr>
                                      <p:to>
                                        <p:strVal val="visible"/>
                                      </p:to>
                                    </p:set>
                                    <p:animEffect transition="in" filter="checkerboard(across)">
                                      <p:cBhvr>
                                        <p:cTn id="18" dur="500"/>
                                        <p:tgtEl>
                                          <p:spTgt spid="450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The Psalm Translated</a:t>
            </a:r>
          </a:p>
        </p:txBody>
      </p:sp>
      <p:sp>
        <p:nvSpPr>
          <p:cNvPr id="4100" name="Text Box 4"/>
          <p:cNvSpPr txBox="1">
            <a:spLocks noChangeArrowheads="1"/>
          </p:cNvSpPr>
          <p:nvPr/>
        </p:nvSpPr>
        <p:spPr bwMode="auto">
          <a:xfrm>
            <a:off x="609600" y="1676400"/>
            <a:ext cx="8077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A sacred song to musical accompaniment, </a:t>
            </a:r>
          </a:p>
          <a:p>
            <a:r>
              <a:rPr lang="en-US" altLang="en-US" sz="2400"/>
              <a:t>	composed by David</a:t>
            </a:r>
          </a:p>
          <a:p>
            <a:endParaRPr lang="en-US" altLang="en-US" sz="2400"/>
          </a:p>
          <a:p>
            <a:r>
              <a:rPr lang="en-US" altLang="en-US" sz="2400"/>
              <a:t>(1)	The LORD is my shepherd</a:t>
            </a:r>
          </a:p>
          <a:p>
            <a:r>
              <a:rPr lang="en-US" altLang="en-US" sz="2400"/>
              <a:t>		I lack nothing.</a:t>
            </a:r>
          </a:p>
          <a:p>
            <a:r>
              <a:rPr lang="en-US" altLang="en-US" sz="2400"/>
              <a:t>(2)	In pastures of tender grass </a:t>
            </a:r>
          </a:p>
          <a:p>
            <a:r>
              <a:rPr lang="en-US" altLang="en-US" sz="2400"/>
              <a:t>		He makes me lie down,</a:t>
            </a:r>
          </a:p>
          <a:p>
            <a:r>
              <a:rPr lang="en-US" altLang="en-US" sz="2400"/>
              <a:t>	To waters of refreshment </a:t>
            </a:r>
          </a:p>
          <a:p>
            <a:r>
              <a:rPr lang="en-US" altLang="en-US" sz="2400"/>
              <a:t>		He leads me;</a:t>
            </a:r>
          </a:p>
          <a:p>
            <a:r>
              <a:rPr lang="en-US" altLang="en-US" sz="2400"/>
              <a:t>(3)	He revives my life.</a:t>
            </a:r>
          </a:p>
          <a:p>
            <a:r>
              <a:rPr lang="en-US" altLang="en-US" sz="2400"/>
              <a:t>	He leads me in right paths </a:t>
            </a:r>
          </a:p>
          <a:p>
            <a:r>
              <a:rPr lang="en-US" altLang="en-US" sz="2400"/>
              <a:t>		For His name's sake.</a:t>
            </a:r>
          </a:p>
        </p:txBody>
      </p:sp>
    </p:spTree>
    <p:custDataLst>
      <p:tags r:id="rId1"/>
    </p:custDataLst>
  </p:cSld>
  <p:clrMapOvr>
    <a:masterClrMapping/>
  </p:clrMapOvr>
  <p:transition advTm="2741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heckerboard(across)">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r>
              <a:rPr lang="en-US" altLang="en-US"/>
              <a:t>The Psalm Translated</a:t>
            </a:r>
          </a:p>
        </p:txBody>
      </p:sp>
      <p:sp>
        <p:nvSpPr>
          <p:cNvPr id="6149" name="Text Box 5"/>
          <p:cNvSpPr txBox="1">
            <a:spLocks noChangeArrowheads="1"/>
          </p:cNvSpPr>
          <p:nvPr/>
        </p:nvSpPr>
        <p:spPr bwMode="auto">
          <a:xfrm>
            <a:off x="609600" y="2209800"/>
            <a:ext cx="7924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(4)	Indeed, when I walk in the valley of death-shadow</a:t>
            </a:r>
          </a:p>
          <a:p>
            <a:r>
              <a:rPr lang="en-US" altLang="en-US" sz="2400"/>
              <a:t>		I will fear no evil, </a:t>
            </a:r>
          </a:p>
          <a:p>
            <a:r>
              <a:rPr lang="en-US" altLang="en-US" sz="2400"/>
              <a:t>			For You are with me;</a:t>
            </a:r>
          </a:p>
          <a:p>
            <a:r>
              <a:rPr lang="en-US" altLang="en-US" sz="2400"/>
              <a:t>		Your club and staff, </a:t>
            </a:r>
          </a:p>
          <a:p>
            <a:r>
              <a:rPr lang="en-US" altLang="en-US" sz="2400"/>
              <a:t>			They comfort me.</a:t>
            </a:r>
          </a:p>
        </p:txBody>
      </p:sp>
    </p:spTree>
    <p:custDataLst>
      <p:tags r:id="rId1"/>
    </p:custDataLst>
  </p:cSld>
  <p:clrMapOvr>
    <a:masterClrMapping/>
  </p:clrMapOvr>
  <p:transition advTm="101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checkerboard(across)">
                                      <p:cBhvr>
                                        <p:cTn id="7"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r>
              <a:rPr lang="en-US" altLang="en-US"/>
              <a:t>The Psalm Translated</a:t>
            </a:r>
          </a:p>
        </p:txBody>
      </p:sp>
      <p:sp>
        <p:nvSpPr>
          <p:cNvPr id="8197" name="Text Box 5"/>
          <p:cNvSpPr txBox="1">
            <a:spLocks noChangeArrowheads="1"/>
          </p:cNvSpPr>
          <p:nvPr/>
        </p:nvSpPr>
        <p:spPr bwMode="auto">
          <a:xfrm>
            <a:off x="914400" y="1752600"/>
            <a:ext cx="75438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(5)	You will set a table before me,</a:t>
            </a:r>
          </a:p>
          <a:p>
            <a:r>
              <a:rPr lang="en-US" altLang="en-US" sz="2400"/>
              <a:t>		In the presence of my enemies.</a:t>
            </a:r>
          </a:p>
          <a:p>
            <a:r>
              <a:rPr lang="en-US" altLang="en-US" sz="2400"/>
              <a:t>	You anoint my head with oil,</a:t>
            </a:r>
          </a:p>
          <a:p>
            <a:r>
              <a:rPr lang="en-US" altLang="en-US" sz="2400"/>
              <a:t>		My cup overflows.</a:t>
            </a:r>
          </a:p>
          <a:p>
            <a:r>
              <a:rPr lang="en-US" altLang="en-US" sz="2400"/>
              <a:t>(6) 	Surely Goodness and Kindness will attend me</a:t>
            </a:r>
          </a:p>
          <a:p>
            <a:r>
              <a:rPr lang="en-US" altLang="en-US" sz="2400"/>
              <a:t>		All the days of my life</a:t>
            </a:r>
          </a:p>
          <a:p>
            <a:r>
              <a:rPr lang="en-US" altLang="en-US" sz="2400"/>
              <a:t>	And I will dwell in the house of the LORD</a:t>
            </a:r>
          </a:p>
          <a:p>
            <a:r>
              <a:rPr lang="en-US" altLang="en-US" sz="2400"/>
              <a:t>		My whole life long.</a:t>
            </a:r>
          </a:p>
        </p:txBody>
      </p:sp>
    </p:spTree>
    <p:custDataLst>
      <p:tags r:id="rId1"/>
    </p:custDataLst>
  </p:cSld>
  <p:clrMapOvr>
    <a:masterClrMapping/>
  </p:clrMapOvr>
  <p:transition advTm="202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checkerboard(across)">
                                      <p:cBhvr>
                                        <p:cTn id="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good shepherd1"/>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4"/>
          <p:cNvSpPr>
            <a:spLocks noGrp="1" noChangeArrowheads="1"/>
          </p:cNvSpPr>
          <p:nvPr>
            <p:ph type="ctrTitle"/>
          </p:nvPr>
        </p:nvSpPr>
        <p:spPr/>
        <p:txBody>
          <a:bodyPr/>
          <a:lstStyle/>
          <a:p>
            <a:r>
              <a:rPr lang="en-US" altLang="en-US"/>
              <a:t>God Our Shepherd</a:t>
            </a:r>
          </a:p>
        </p:txBody>
      </p:sp>
      <p:sp>
        <p:nvSpPr>
          <p:cNvPr id="10245" name="Rectangle 5"/>
          <p:cNvSpPr>
            <a:spLocks noGrp="1" noChangeArrowheads="1"/>
          </p:cNvSpPr>
          <p:nvPr>
            <p:ph type="subTitle" idx="1"/>
          </p:nvPr>
        </p:nvSpPr>
        <p:spPr/>
        <p:txBody>
          <a:bodyPr/>
          <a:lstStyle/>
          <a:p>
            <a:r>
              <a:rPr lang="en-US" altLang="en-US"/>
              <a:t>Verses 1-4</a:t>
            </a:r>
          </a:p>
        </p:txBody>
      </p:sp>
    </p:spTree>
    <p:custDataLst>
      <p:tags r:id="rId1"/>
    </p:custDataLst>
  </p:cSld>
  <p:clrMapOvr>
    <a:masterClrMapping/>
  </p:clrMapOvr>
  <p:transition advTm="691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500" fill="hold"/>
                                        <p:tgtEl>
                                          <p:spTgt spid="10244"/>
                                        </p:tgtEl>
                                        <p:attrNameLst>
                                          <p:attrName>ppt_w</p:attrName>
                                        </p:attrNameLst>
                                      </p:cBhvr>
                                      <p:tavLst>
                                        <p:tav tm="0">
                                          <p:val>
                                            <p:fltVal val="0"/>
                                          </p:val>
                                        </p:tav>
                                        <p:tav tm="100000">
                                          <p:val>
                                            <p:strVal val="#ppt_w"/>
                                          </p:val>
                                        </p:tav>
                                      </p:tavLst>
                                    </p:anim>
                                    <p:anim calcmode="lin" valueType="num">
                                      <p:cBhvr>
                                        <p:cTn id="8" dur="500" fill="hold"/>
                                        <p:tgtEl>
                                          <p:spTgt spid="1024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0245">
                                            <p:txEl>
                                              <p:pRg st="0" end="0"/>
                                            </p:txEl>
                                          </p:spTgt>
                                        </p:tgtEl>
                                        <p:attrNameLst>
                                          <p:attrName>style.visibility</p:attrName>
                                        </p:attrNameLst>
                                      </p:cBhvr>
                                      <p:to>
                                        <p:strVal val="visible"/>
                                      </p:to>
                                    </p:set>
                                    <p:animEffect transition="in" filter="checkerboard(across)">
                                      <p:cBhvr>
                                        <p:cTn id="13" dur="500"/>
                                        <p:tgtEl>
                                          <p:spTgt spid="102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Verse 1</a:t>
            </a:r>
          </a:p>
        </p:txBody>
      </p:sp>
      <p:sp>
        <p:nvSpPr>
          <p:cNvPr id="12291" name="Rectangle 3"/>
          <p:cNvSpPr>
            <a:spLocks noGrp="1" noChangeArrowheads="1"/>
          </p:cNvSpPr>
          <p:nvPr>
            <p:ph type="body" idx="1"/>
          </p:nvPr>
        </p:nvSpPr>
        <p:spPr>
          <a:xfrm>
            <a:off x="1600200" y="2514600"/>
            <a:ext cx="5943600" cy="3429000"/>
          </a:xfrm>
        </p:spPr>
        <p:txBody>
          <a:bodyPr/>
          <a:lstStyle/>
          <a:p>
            <a:r>
              <a:rPr lang="en-US" altLang="en-US"/>
              <a:t>Verse 1 is a summary:</a:t>
            </a:r>
          </a:p>
          <a:p>
            <a:r>
              <a:rPr lang="en-US" altLang="en-US"/>
              <a:t>Just as the sheep of a good shepherd lack nothing they need, </a:t>
            </a:r>
          </a:p>
          <a:p>
            <a:r>
              <a:rPr lang="en-US" altLang="en-US"/>
              <a:t>so we as God's people lack nothing we need.</a:t>
            </a:r>
          </a:p>
        </p:txBody>
      </p:sp>
      <p:sp>
        <p:nvSpPr>
          <p:cNvPr id="12292" name="Text Box 4"/>
          <p:cNvSpPr txBox="1">
            <a:spLocks noChangeArrowheads="1"/>
          </p:cNvSpPr>
          <p:nvPr/>
        </p:nvSpPr>
        <p:spPr bwMode="auto">
          <a:xfrm>
            <a:off x="1447800" y="1447800"/>
            <a:ext cx="5486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(1)	The LORD is my shepherd</a:t>
            </a:r>
          </a:p>
          <a:p>
            <a:r>
              <a:rPr lang="en-US" altLang="en-US" sz="2800"/>
              <a:t>		I lack nothing</a:t>
            </a:r>
            <a:r>
              <a:rPr lang="en-US" altLang="en-US"/>
              <a:t>.</a:t>
            </a:r>
          </a:p>
        </p:txBody>
      </p:sp>
    </p:spTree>
    <p:custDataLst>
      <p:tags r:id="rId1"/>
    </p:custDataLst>
  </p:cSld>
  <p:clrMapOvr>
    <a:masterClrMapping/>
  </p:clrMapOvr>
  <p:transition advTm="337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checkerboard(across)">
                                      <p:cBhvr>
                                        <p:cTn id="7" dur="500"/>
                                        <p:tgtEl>
                                          <p:spTgt spid="12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 calcmode="lin" valueType="num">
                                      <p:cBhvr additive="base">
                                        <p:cTn id="12"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291">
                                            <p:txEl>
                                              <p:pRg st="1" end="1"/>
                                            </p:txEl>
                                          </p:spTgt>
                                        </p:tgtEl>
                                        <p:attrNameLst>
                                          <p:attrName>style.visibility</p:attrName>
                                        </p:attrNameLst>
                                      </p:cBhvr>
                                      <p:to>
                                        <p:strVal val="visible"/>
                                      </p:to>
                                    </p:set>
                                    <p:anim calcmode="lin" valueType="num">
                                      <p:cBhvr additive="base">
                                        <p:cTn id="18"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291">
                                            <p:txEl>
                                              <p:pRg st="2" end="2"/>
                                            </p:txEl>
                                          </p:spTgt>
                                        </p:tgtEl>
                                        <p:attrNameLst>
                                          <p:attrName>style.visibility</p:attrName>
                                        </p:attrNameLst>
                                      </p:cBhvr>
                                      <p:to>
                                        <p:strVal val="visible"/>
                                      </p:to>
                                    </p:set>
                                    <p:anim calcmode="lin" valueType="num">
                                      <p:cBhvr additive="base">
                                        <p:cTn id="24"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P spid="1229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r>
              <a:rPr lang="en-US" altLang="en-US"/>
              <a:t>Verses 2-3</a:t>
            </a:r>
          </a:p>
        </p:txBody>
      </p:sp>
      <p:sp>
        <p:nvSpPr>
          <p:cNvPr id="19461" name="Text Box 5"/>
          <p:cNvSpPr txBox="1">
            <a:spLocks noChangeArrowheads="1"/>
          </p:cNvSpPr>
          <p:nvPr/>
        </p:nvSpPr>
        <p:spPr bwMode="auto">
          <a:xfrm>
            <a:off x="914400" y="1752600"/>
            <a:ext cx="73152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t>(2)	In pastures of tender grass </a:t>
            </a:r>
          </a:p>
          <a:p>
            <a:r>
              <a:rPr lang="en-US" altLang="en-US" sz="3200"/>
              <a:t>		He makes me lie down,</a:t>
            </a:r>
          </a:p>
          <a:p>
            <a:r>
              <a:rPr lang="en-US" altLang="en-US" sz="3200"/>
              <a:t>	To waters of refreshment </a:t>
            </a:r>
          </a:p>
          <a:p>
            <a:r>
              <a:rPr lang="en-US" altLang="en-US" sz="3200"/>
              <a:t>		He leads me;</a:t>
            </a:r>
          </a:p>
          <a:p>
            <a:r>
              <a:rPr lang="en-US" altLang="en-US" sz="3200"/>
              <a:t>(3)	He revives my life.</a:t>
            </a:r>
          </a:p>
          <a:p>
            <a:r>
              <a:rPr lang="en-US" altLang="en-US" sz="3200"/>
              <a:t>	He leads me in right paths </a:t>
            </a:r>
          </a:p>
          <a:p>
            <a:r>
              <a:rPr lang="en-US" altLang="en-US" sz="3200"/>
              <a:t>		For His name's sake.</a:t>
            </a:r>
          </a:p>
        </p:txBody>
      </p:sp>
    </p:spTree>
    <p:custDataLst>
      <p:tags r:id="rId1"/>
    </p:custDataLst>
  </p:cSld>
  <p:clrMapOvr>
    <a:masterClrMapping/>
  </p:clrMapOvr>
  <p:transition advTm="132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checkerboard(across)">
                                      <p:cBhvr>
                                        <p:cTn id="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Verses 2-3</a:t>
            </a:r>
          </a:p>
        </p:txBody>
      </p:sp>
      <p:sp>
        <p:nvSpPr>
          <p:cNvPr id="13315" name="Rectangle 3"/>
          <p:cNvSpPr>
            <a:spLocks noGrp="1" noChangeArrowheads="1"/>
          </p:cNvSpPr>
          <p:nvPr>
            <p:ph type="body" idx="1"/>
          </p:nvPr>
        </p:nvSpPr>
        <p:spPr/>
        <p:txBody>
          <a:bodyPr/>
          <a:lstStyle/>
          <a:p>
            <a:r>
              <a:rPr lang="en-US" altLang="en-US"/>
              <a:t>These appear to follow the shepherd and sheep through a typical day.</a:t>
            </a:r>
          </a:p>
          <a:p>
            <a:r>
              <a:rPr lang="en-US" altLang="en-US"/>
              <a:t>Tender grass - pretty rare in wilderness areas where sheep are usually herded</a:t>
            </a:r>
          </a:p>
          <a:p>
            <a:pPr lvl="1"/>
            <a:r>
              <a:rPr lang="en-US" altLang="en-US" b="1"/>
              <a:t>God provides our needed sustenance</a:t>
            </a:r>
            <a:r>
              <a:rPr lang="en-US" altLang="en-US"/>
              <a:t>.</a:t>
            </a:r>
          </a:p>
          <a:p>
            <a:r>
              <a:rPr lang="en-US" altLang="en-US"/>
              <a:t>Calls the sheep together at noon to huddle and lie down 	for rest.</a:t>
            </a:r>
          </a:p>
          <a:p>
            <a:pPr lvl="1"/>
            <a:r>
              <a:rPr lang="en-US" altLang="en-US" b="1"/>
              <a:t>God provides the rest we need. </a:t>
            </a:r>
          </a:p>
        </p:txBody>
      </p:sp>
    </p:spTree>
    <p:custDataLst>
      <p:tags r:id="rId1"/>
    </p:custDataLst>
  </p:cSld>
  <p:clrMapOvr>
    <a:masterClrMapping/>
  </p:clrMapOvr>
  <p:transition advTm="580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6|1.8|1.8|2.3"/>
</p:tagLst>
</file>

<file path=ppt/tags/tag10.xml><?xml version="1.0" encoding="utf-8"?>
<p:tagLst xmlns:a="http://schemas.openxmlformats.org/drawingml/2006/main" xmlns:r="http://schemas.openxmlformats.org/officeDocument/2006/relationships" xmlns:p="http://schemas.openxmlformats.org/presentationml/2006/main">
  <p:tag name="TIMING" val="|0.4|6.5|8.1|14.7|12|3.6|39.6"/>
</p:tagLst>
</file>

<file path=ppt/tags/tag11.xml><?xml version="1.0" encoding="utf-8"?>
<p:tagLst xmlns:a="http://schemas.openxmlformats.org/drawingml/2006/main" xmlns:r="http://schemas.openxmlformats.org/officeDocument/2006/relationships" xmlns:p="http://schemas.openxmlformats.org/presentationml/2006/main">
  <p:tag name="TIMING" val="|1|5|21.1|6.6"/>
</p:tagLst>
</file>

<file path=ppt/tags/tag12.xml><?xml version="1.0" encoding="utf-8"?>
<p:tagLst xmlns:a="http://schemas.openxmlformats.org/drawingml/2006/main" xmlns:r="http://schemas.openxmlformats.org/officeDocument/2006/relationships" xmlns:p="http://schemas.openxmlformats.org/presentationml/2006/main">
  <p:tag name="TIMING" val="|2"/>
</p:tagLst>
</file>

<file path=ppt/tags/tag13.xml><?xml version="1.0" encoding="utf-8"?>
<p:tagLst xmlns:a="http://schemas.openxmlformats.org/drawingml/2006/main" xmlns:r="http://schemas.openxmlformats.org/officeDocument/2006/relationships" xmlns:p="http://schemas.openxmlformats.org/presentationml/2006/main">
  <p:tag name="TIMING" val="|0.6|0.8|4.9|2|4|15.3"/>
</p:tagLst>
</file>

<file path=ppt/tags/tag14.xml><?xml version="1.0" encoding="utf-8"?>
<p:tagLst xmlns:a="http://schemas.openxmlformats.org/drawingml/2006/main" xmlns:r="http://schemas.openxmlformats.org/officeDocument/2006/relationships" xmlns:p="http://schemas.openxmlformats.org/presentationml/2006/main">
  <p:tag name="TIMING" val="|2.5"/>
</p:tagLst>
</file>

<file path=ppt/tags/tag15.xml><?xml version="1.0" encoding="utf-8"?>
<p:tagLst xmlns:a="http://schemas.openxmlformats.org/drawingml/2006/main" xmlns:r="http://schemas.openxmlformats.org/officeDocument/2006/relationships" xmlns:p="http://schemas.openxmlformats.org/presentationml/2006/main">
  <p:tag name="TIMING" val="|8.5|7.6|9|9.5|29.3"/>
</p:tagLst>
</file>

<file path=ppt/tags/tag16.xml><?xml version="1.0" encoding="utf-8"?>
<p:tagLst xmlns:a="http://schemas.openxmlformats.org/drawingml/2006/main" xmlns:r="http://schemas.openxmlformats.org/officeDocument/2006/relationships" xmlns:p="http://schemas.openxmlformats.org/presentationml/2006/main">
  <p:tag name="TIMING" val="|1.3|1.4"/>
</p:tagLst>
</file>

<file path=ppt/tags/tag17.xml><?xml version="1.0" encoding="utf-8"?>
<p:tagLst xmlns:a="http://schemas.openxmlformats.org/drawingml/2006/main" xmlns:r="http://schemas.openxmlformats.org/officeDocument/2006/relationships" xmlns:p="http://schemas.openxmlformats.org/presentationml/2006/main">
  <p:tag name="TIMING" val="|0.4|1.3|7.3|17.5|6.5|10.8"/>
</p:tagLst>
</file>

<file path=ppt/tags/tag18.xml><?xml version="1.0" encoding="utf-8"?>
<p:tagLst xmlns:a="http://schemas.openxmlformats.org/drawingml/2006/main" xmlns:r="http://schemas.openxmlformats.org/officeDocument/2006/relationships" xmlns:p="http://schemas.openxmlformats.org/presentationml/2006/main">
  <p:tag name="TIMING" val="|3.4"/>
</p:tagLst>
</file>

<file path=ppt/tags/tag19.xml><?xml version="1.0" encoding="utf-8"?>
<p:tagLst xmlns:a="http://schemas.openxmlformats.org/drawingml/2006/main" xmlns:r="http://schemas.openxmlformats.org/officeDocument/2006/relationships" xmlns:p="http://schemas.openxmlformats.org/presentationml/2006/main">
  <p:tag name="TIMING" val="|20.8"/>
</p:tagLst>
</file>

<file path=ppt/tags/tag2.xml><?xml version="1.0" encoding="utf-8"?>
<p:tagLst xmlns:a="http://schemas.openxmlformats.org/drawingml/2006/main" xmlns:r="http://schemas.openxmlformats.org/officeDocument/2006/relationships" xmlns:p="http://schemas.openxmlformats.org/presentationml/2006/main">
  <p:tag name="TIMING" val="|2.1|4.4|4.5|5.6|7.8"/>
</p:tagLst>
</file>

<file path=ppt/tags/tag20.xml><?xml version="1.0" encoding="utf-8"?>
<p:tagLst xmlns:a="http://schemas.openxmlformats.org/drawingml/2006/main" xmlns:r="http://schemas.openxmlformats.org/officeDocument/2006/relationships" xmlns:p="http://schemas.openxmlformats.org/presentationml/2006/main">
  <p:tag name="TIMING" val="|6.1|11.2|3.5|3.6"/>
</p:tagLst>
</file>

<file path=ppt/tags/tag21.xml><?xml version="1.0" encoding="utf-8"?>
<p:tagLst xmlns:a="http://schemas.openxmlformats.org/drawingml/2006/main" xmlns:r="http://schemas.openxmlformats.org/officeDocument/2006/relationships" xmlns:p="http://schemas.openxmlformats.org/presentationml/2006/main">
  <p:tag name="TIMING" val="|1"/>
</p:tagLst>
</file>

<file path=ppt/tags/tag22.xml><?xml version="1.0" encoding="utf-8"?>
<p:tagLst xmlns:a="http://schemas.openxmlformats.org/drawingml/2006/main" xmlns:r="http://schemas.openxmlformats.org/officeDocument/2006/relationships" xmlns:p="http://schemas.openxmlformats.org/presentationml/2006/main">
  <p:tag name="TIMING" val="|1.8|23.3|7.9|6.9|11|45.8|17.2|37.6|12"/>
</p:tagLst>
</file>

<file path=ppt/tags/tag23.xml><?xml version="1.0" encoding="utf-8"?>
<p:tagLst xmlns:a="http://schemas.openxmlformats.org/drawingml/2006/main" xmlns:r="http://schemas.openxmlformats.org/officeDocument/2006/relationships" xmlns:p="http://schemas.openxmlformats.org/presentationml/2006/main">
  <p:tag name="TIMING" val="|1"/>
</p:tagLst>
</file>

<file path=ppt/tags/tag24.xml><?xml version="1.0" encoding="utf-8"?>
<p:tagLst xmlns:a="http://schemas.openxmlformats.org/drawingml/2006/main" xmlns:r="http://schemas.openxmlformats.org/officeDocument/2006/relationships" xmlns:p="http://schemas.openxmlformats.org/presentationml/2006/main">
  <p:tag name="TIMING" val="|5.5"/>
</p:tagLst>
</file>

<file path=ppt/tags/tag25.xml><?xml version="1.0" encoding="utf-8"?>
<p:tagLst xmlns:a="http://schemas.openxmlformats.org/drawingml/2006/main" xmlns:r="http://schemas.openxmlformats.org/officeDocument/2006/relationships" xmlns:p="http://schemas.openxmlformats.org/presentationml/2006/main">
  <p:tag name="TIMING" val="|2.1|12.5|10.7|24.2|9.1|27.1|22.1|34.1"/>
</p:tagLst>
</file>

<file path=ppt/tags/tag26.xml><?xml version="1.0" encoding="utf-8"?>
<p:tagLst xmlns:a="http://schemas.openxmlformats.org/drawingml/2006/main" xmlns:r="http://schemas.openxmlformats.org/officeDocument/2006/relationships" xmlns:p="http://schemas.openxmlformats.org/presentationml/2006/main">
  <p:tag name="TIMING" val="|1.5|19.6|10.2|17.2"/>
</p:tagLst>
</file>

<file path=ppt/tags/tag27.xml><?xml version="1.0" encoding="utf-8"?>
<p:tagLst xmlns:a="http://schemas.openxmlformats.org/drawingml/2006/main" xmlns:r="http://schemas.openxmlformats.org/officeDocument/2006/relationships" xmlns:p="http://schemas.openxmlformats.org/presentationml/2006/main">
  <p:tag name="TIMING" val="|11.1|2.7|3.4|5.4|11.4|12"/>
</p:tagLst>
</file>

<file path=ppt/tags/tag28.xml><?xml version="1.0" encoding="utf-8"?>
<p:tagLst xmlns:a="http://schemas.openxmlformats.org/drawingml/2006/main" xmlns:r="http://schemas.openxmlformats.org/officeDocument/2006/relationships" xmlns:p="http://schemas.openxmlformats.org/presentationml/2006/main">
  <p:tag name="TIMING" val="|0.4"/>
</p:tagLst>
</file>

<file path=ppt/tags/tag29.xml><?xml version="1.0" encoding="utf-8"?>
<p:tagLst xmlns:a="http://schemas.openxmlformats.org/drawingml/2006/main" xmlns:r="http://schemas.openxmlformats.org/officeDocument/2006/relationships" xmlns:p="http://schemas.openxmlformats.org/presentationml/2006/main">
  <p:tag name="TIMING" val="|1|5.4|2.3"/>
</p:tagLst>
</file>

<file path=ppt/tags/tag3.xml><?xml version="1.0" encoding="utf-8"?>
<p:tagLst xmlns:a="http://schemas.openxmlformats.org/drawingml/2006/main" xmlns:r="http://schemas.openxmlformats.org/officeDocument/2006/relationships" xmlns:p="http://schemas.openxmlformats.org/presentationml/2006/main">
  <p:tag name="TIMING" val="|6.7"/>
</p:tagLst>
</file>

<file path=ppt/tags/tag4.xml><?xml version="1.0" encoding="utf-8"?>
<p:tagLst xmlns:a="http://schemas.openxmlformats.org/drawingml/2006/main" xmlns:r="http://schemas.openxmlformats.org/officeDocument/2006/relationships" xmlns:p="http://schemas.openxmlformats.org/presentationml/2006/main">
  <p:tag name="TIMING" val="|0.3"/>
</p:tagLst>
</file>

<file path=ppt/tags/tag5.xml><?xml version="1.0" encoding="utf-8"?>
<p:tagLst xmlns:a="http://schemas.openxmlformats.org/drawingml/2006/main" xmlns:r="http://schemas.openxmlformats.org/officeDocument/2006/relationships" xmlns:p="http://schemas.openxmlformats.org/presentationml/2006/main">
  <p:tag name="TIMING" val="|0.5"/>
</p:tagLst>
</file>

<file path=ppt/tags/tag6.xml><?xml version="1.0" encoding="utf-8"?>
<p:tagLst xmlns:a="http://schemas.openxmlformats.org/drawingml/2006/main" xmlns:r="http://schemas.openxmlformats.org/officeDocument/2006/relationships" xmlns:p="http://schemas.openxmlformats.org/presentationml/2006/main">
  <p:tag name="TIMING" val="|0.7|1.5"/>
</p:tagLst>
</file>

<file path=ppt/tags/tag7.xml><?xml version="1.0" encoding="utf-8"?>
<p:tagLst xmlns:a="http://schemas.openxmlformats.org/drawingml/2006/main" xmlns:r="http://schemas.openxmlformats.org/officeDocument/2006/relationships" xmlns:p="http://schemas.openxmlformats.org/presentationml/2006/main">
  <p:tag name="TIMING" val="|0.5|2.8|10.5|4.6"/>
</p:tagLst>
</file>

<file path=ppt/tags/tag8.xml><?xml version="1.0" encoding="utf-8"?>
<p:tagLst xmlns:a="http://schemas.openxmlformats.org/drawingml/2006/main" xmlns:r="http://schemas.openxmlformats.org/officeDocument/2006/relationships" xmlns:p="http://schemas.openxmlformats.org/presentationml/2006/main">
  <p:tag name="TIMING" val="|1.4"/>
</p:tagLst>
</file>

<file path=ppt/tags/tag9.xml><?xml version="1.0" encoding="utf-8"?>
<p:tagLst xmlns:a="http://schemas.openxmlformats.org/drawingml/2006/main" xmlns:r="http://schemas.openxmlformats.org/officeDocument/2006/relationships" xmlns:p="http://schemas.openxmlformats.org/presentationml/2006/main">
  <p:tag name="TIMING" val="|1.1|7.3|15.7|21.1|6.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219</TotalTime>
  <Words>1193</Words>
  <Application>Microsoft Office PowerPoint</Application>
  <PresentationFormat>On-screen Show (4:3)</PresentationFormat>
  <Paragraphs>182</Paragraphs>
  <Slides>29</Slides>
  <Notes>0</Notes>
  <HiddenSlides>0</HiddenSlides>
  <MMClips>1</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Psalm 23 God: Our Shepherd, Our Host</vt:lpstr>
      <vt:lpstr>David the Author</vt:lpstr>
      <vt:lpstr>The Psalm Translated</vt:lpstr>
      <vt:lpstr>The Psalm Translated</vt:lpstr>
      <vt:lpstr>The Psalm Translated</vt:lpstr>
      <vt:lpstr>God Our Shepherd</vt:lpstr>
      <vt:lpstr>Verse 1</vt:lpstr>
      <vt:lpstr>Verses 2-3</vt:lpstr>
      <vt:lpstr>Verses 2-3</vt:lpstr>
      <vt:lpstr>Verses 2-3</vt:lpstr>
      <vt:lpstr>Verses 2-3</vt:lpstr>
      <vt:lpstr>Isaiah 40:29-31</vt:lpstr>
      <vt:lpstr>Verses 2-3</vt:lpstr>
      <vt:lpstr>Verse 4</vt:lpstr>
      <vt:lpstr>Verse 4</vt:lpstr>
      <vt:lpstr>God Our Host</vt:lpstr>
      <vt:lpstr>Verses 5-6</vt:lpstr>
      <vt:lpstr>Mephibosheth</vt:lpstr>
      <vt:lpstr>Barzillai &amp; Kimham</vt:lpstr>
      <vt:lpstr>The Transition</vt:lpstr>
      <vt:lpstr>Verses 5-6</vt:lpstr>
      <vt:lpstr>Verses 5-6</vt:lpstr>
      <vt:lpstr>Psalm 45:7</vt:lpstr>
      <vt:lpstr>Psalm 133</vt:lpstr>
      <vt:lpstr>Verses 5-6</vt:lpstr>
      <vt:lpstr>Verses 5-6</vt:lpstr>
      <vt:lpstr>Conclusions</vt:lpstr>
      <vt:lpstr>John 10:24ff</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Our Shepherd, Our Host</dc:title>
  <dc:creator>rnewman</dc:creator>
  <cp:lastModifiedBy>Newman</cp:lastModifiedBy>
  <cp:revision>174</cp:revision>
  <dcterms:created xsi:type="dcterms:W3CDTF">2010-09-11T18:52:14Z</dcterms:created>
  <dcterms:modified xsi:type="dcterms:W3CDTF">2015-07-04T17:03:38Z</dcterms:modified>
</cp:coreProperties>
</file>