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E3AFA4-75C8-4515-9DDF-BA64F1FA33EE}" type="slidenum">
              <a:rPr lang="en-US" altLang="en-US"/>
              <a:pPr>
                <a:defRPr/>
              </a:pPr>
              <a:t>‹#›</a:t>
            </a:fld>
            <a:endParaRPr lang="en-US" altLang="en-US"/>
          </a:p>
        </p:txBody>
      </p:sp>
    </p:spTree>
    <p:extLst>
      <p:ext uri="{BB962C8B-B14F-4D97-AF65-F5344CB8AC3E}">
        <p14:creationId xmlns:p14="http://schemas.microsoft.com/office/powerpoint/2010/main" val="3851931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62BAD25-9443-46D1-BAF6-E1A65253ACF3}" type="slidenum">
              <a:rPr lang="en-US" altLang="en-US"/>
              <a:pPr>
                <a:defRPr/>
              </a:pPr>
              <a:t>‹#›</a:t>
            </a:fld>
            <a:endParaRPr lang="en-US" altLang="en-US"/>
          </a:p>
        </p:txBody>
      </p:sp>
    </p:spTree>
    <p:extLst>
      <p:ext uri="{BB962C8B-B14F-4D97-AF65-F5344CB8AC3E}">
        <p14:creationId xmlns:p14="http://schemas.microsoft.com/office/powerpoint/2010/main" val="42371827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5995071-DFF0-4C3F-B1C6-467DE16CEB44}" type="slidenum">
              <a:rPr lang="en-US" altLang="en-US"/>
              <a:pPr>
                <a:defRPr/>
              </a:pPr>
              <a:t>‹#›</a:t>
            </a:fld>
            <a:endParaRPr lang="en-US" altLang="en-US"/>
          </a:p>
        </p:txBody>
      </p:sp>
    </p:spTree>
    <p:extLst>
      <p:ext uri="{BB962C8B-B14F-4D97-AF65-F5344CB8AC3E}">
        <p14:creationId xmlns:p14="http://schemas.microsoft.com/office/powerpoint/2010/main" val="4398297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F7382B2-CCFD-46E7-BCFD-BE29DE510ED1}" type="slidenum">
              <a:rPr lang="en-US" altLang="en-US"/>
              <a:pPr>
                <a:defRPr/>
              </a:pPr>
              <a:t>‹#›</a:t>
            </a:fld>
            <a:endParaRPr lang="en-US" altLang="en-US"/>
          </a:p>
        </p:txBody>
      </p:sp>
    </p:spTree>
    <p:extLst>
      <p:ext uri="{BB962C8B-B14F-4D97-AF65-F5344CB8AC3E}">
        <p14:creationId xmlns:p14="http://schemas.microsoft.com/office/powerpoint/2010/main" val="2021200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E7A08D-DB05-4E56-9C91-6155178FE9BF}" type="slidenum">
              <a:rPr lang="en-US" altLang="en-US"/>
              <a:pPr>
                <a:defRPr/>
              </a:pPr>
              <a:t>‹#›</a:t>
            </a:fld>
            <a:endParaRPr lang="en-US" altLang="en-US"/>
          </a:p>
        </p:txBody>
      </p:sp>
    </p:spTree>
    <p:extLst>
      <p:ext uri="{BB962C8B-B14F-4D97-AF65-F5344CB8AC3E}">
        <p14:creationId xmlns:p14="http://schemas.microsoft.com/office/powerpoint/2010/main" val="19986389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5491C02-BA08-447F-B648-C639C8BCB4F6}" type="slidenum">
              <a:rPr lang="en-US" altLang="en-US"/>
              <a:pPr>
                <a:defRPr/>
              </a:pPr>
              <a:t>‹#›</a:t>
            </a:fld>
            <a:endParaRPr lang="en-US" altLang="en-US"/>
          </a:p>
        </p:txBody>
      </p:sp>
    </p:spTree>
    <p:extLst>
      <p:ext uri="{BB962C8B-B14F-4D97-AF65-F5344CB8AC3E}">
        <p14:creationId xmlns:p14="http://schemas.microsoft.com/office/powerpoint/2010/main" val="37821790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00944E7-39A8-4C23-B177-71AD9A57DFFC}" type="slidenum">
              <a:rPr lang="en-US" altLang="en-US"/>
              <a:pPr>
                <a:defRPr/>
              </a:pPr>
              <a:t>‹#›</a:t>
            </a:fld>
            <a:endParaRPr lang="en-US" altLang="en-US"/>
          </a:p>
        </p:txBody>
      </p:sp>
    </p:spTree>
    <p:extLst>
      <p:ext uri="{BB962C8B-B14F-4D97-AF65-F5344CB8AC3E}">
        <p14:creationId xmlns:p14="http://schemas.microsoft.com/office/powerpoint/2010/main" val="23896501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D3ECC8E-18B9-4F0C-985C-32B53450EB06}" type="slidenum">
              <a:rPr lang="en-US" altLang="en-US"/>
              <a:pPr>
                <a:defRPr/>
              </a:pPr>
              <a:t>‹#›</a:t>
            </a:fld>
            <a:endParaRPr lang="en-US" altLang="en-US"/>
          </a:p>
        </p:txBody>
      </p:sp>
    </p:spTree>
    <p:extLst>
      <p:ext uri="{BB962C8B-B14F-4D97-AF65-F5344CB8AC3E}">
        <p14:creationId xmlns:p14="http://schemas.microsoft.com/office/powerpoint/2010/main" val="15266234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D5178C1-BC68-4DFB-8949-D6CC0A35E85D}" type="slidenum">
              <a:rPr lang="en-US" altLang="en-US"/>
              <a:pPr>
                <a:defRPr/>
              </a:pPr>
              <a:t>‹#›</a:t>
            </a:fld>
            <a:endParaRPr lang="en-US" altLang="en-US"/>
          </a:p>
        </p:txBody>
      </p:sp>
    </p:spTree>
    <p:extLst>
      <p:ext uri="{BB962C8B-B14F-4D97-AF65-F5344CB8AC3E}">
        <p14:creationId xmlns:p14="http://schemas.microsoft.com/office/powerpoint/2010/main" val="20816331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6DF04B4-91E2-4888-AA23-E3026CF3102A}" type="slidenum">
              <a:rPr lang="en-US" altLang="en-US"/>
              <a:pPr>
                <a:defRPr/>
              </a:pPr>
              <a:t>‹#›</a:t>
            </a:fld>
            <a:endParaRPr lang="en-US" altLang="en-US"/>
          </a:p>
        </p:txBody>
      </p:sp>
    </p:spTree>
    <p:extLst>
      <p:ext uri="{BB962C8B-B14F-4D97-AF65-F5344CB8AC3E}">
        <p14:creationId xmlns:p14="http://schemas.microsoft.com/office/powerpoint/2010/main" val="408163158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AE0BC3A-F010-4CD2-B071-52F3A6A2ED84}" type="slidenum">
              <a:rPr lang="en-US" altLang="en-US"/>
              <a:pPr>
                <a:defRPr/>
              </a:pPr>
              <a:t>‹#›</a:t>
            </a:fld>
            <a:endParaRPr lang="en-US" altLang="en-US"/>
          </a:p>
        </p:txBody>
      </p:sp>
    </p:spTree>
    <p:extLst>
      <p:ext uri="{BB962C8B-B14F-4D97-AF65-F5344CB8AC3E}">
        <p14:creationId xmlns:p14="http://schemas.microsoft.com/office/powerpoint/2010/main" val="14957495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403E348-1096-485C-941B-8A53CEE5A3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tn_workers-p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747713"/>
            <a:ext cx="40386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ctrTitle"/>
          </p:nvPr>
        </p:nvSpPr>
        <p:spPr>
          <a:xfrm>
            <a:off x="4038600" y="2130425"/>
            <a:ext cx="4419600" cy="1470025"/>
          </a:xfrm>
        </p:spPr>
        <p:txBody>
          <a:bodyPr/>
          <a:lstStyle/>
          <a:p>
            <a:pPr eaLnBrk="1" hangingPunct="1"/>
            <a:r>
              <a:rPr lang="en-US" altLang="en-US" sz="5400" smtClean="0">
                <a:latin typeface="Arial Black" pitchFamily="34" charset="0"/>
              </a:rPr>
              <a:t>God &amp; Reward</a:t>
            </a:r>
          </a:p>
        </p:txBody>
      </p:sp>
      <p:sp>
        <p:nvSpPr>
          <p:cNvPr id="2051" name="Rectangle 3"/>
          <p:cNvSpPr>
            <a:spLocks noGrp="1" noChangeArrowheads="1"/>
          </p:cNvSpPr>
          <p:nvPr>
            <p:ph type="subTitle" idx="1"/>
          </p:nvPr>
        </p:nvSpPr>
        <p:spPr>
          <a:xfrm>
            <a:off x="1371600" y="4343400"/>
            <a:ext cx="6400800" cy="1752600"/>
          </a:xfrm>
        </p:spPr>
        <p:txBody>
          <a:bodyPr/>
          <a:lstStyle/>
          <a:p>
            <a:pPr eaLnBrk="1" hangingPunct="1"/>
            <a:r>
              <a:rPr lang="en-US" altLang="en-US" smtClean="0"/>
              <a:t>Parable of the Vineyard Workers</a:t>
            </a:r>
          </a:p>
          <a:p>
            <a:pPr eaLnBrk="1" hangingPunct="1"/>
            <a:r>
              <a:rPr lang="en-US" altLang="en-US" i="1" smtClean="0"/>
              <a:t>Robert C. Newman</a:t>
            </a:r>
          </a:p>
        </p:txBody>
      </p:sp>
      <p:pic>
        <p:nvPicPr>
          <p:cNvPr id="3" name="GodReward.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62000" y="5486400"/>
            <a:ext cx="609600" cy="609600"/>
          </a:xfrm>
          <a:prstGeom prst="rect">
            <a:avLst/>
          </a:prstGeom>
        </p:spPr>
      </p:pic>
    </p:spTree>
    <p:custDataLst>
      <p:tags r:id="rId1"/>
    </p:custDataLst>
  </p:cSld>
  <p:clrMapOvr>
    <a:masterClrMapping/>
  </p:clrMapOvr>
  <p:transition advTm="142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3"/>
                </p:tgtEl>
              </p:cMediaNode>
            </p:audio>
          </p:childTnLst>
        </p:cTn>
      </p:par>
    </p:tnLst>
    <p:bldLst>
      <p:bldP spid="2" grpId="0"/>
      <p:bldP spid="2051" grpId="0" build="p"/>
    </p:bldLst>
  </p:timing>
  <p:extLst mod="1">
    <p:ext uri="{E180D4A7-C9FB-4DFB-919C-405C955672EB}">
      <p14:showEvtLst xmlns:p14="http://schemas.microsoft.com/office/powerpoint/2010/main">
        <p14:playEvt time="0"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Imagery</a:t>
            </a:r>
          </a:p>
        </p:txBody>
      </p:sp>
      <p:sp>
        <p:nvSpPr>
          <p:cNvPr id="15363" name="Rectangle 3"/>
          <p:cNvSpPr>
            <a:spLocks noGrp="1" noChangeArrowheads="1"/>
          </p:cNvSpPr>
          <p:nvPr>
            <p:ph type="body" idx="1"/>
          </p:nvPr>
        </p:nvSpPr>
        <p:spPr>
          <a:xfrm>
            <a:off x="457200" y="1600200"/>
            <a:ext cx="8229600" cy="609600"/>
          </a:xfrm>
        </p:spPr>
        <p:txBody>
          <a:bodyPr/>
          <a:lstStyle/>
          <a:p>
            <a:pPr eaLnBrk="1" hangingPunct="1"/>
            <a:r>
              <a:rPr lang="en-US" altLang="en-US" smtClean="0"/>
              <a:t>Compare the very similar rabbinic parable:</a:t>
            </a:r>
          </a:p>
          <a:p>
            <a:pPr eaLnBrk="1" hangingPunct="1">
              <a:buFontTx/>
              <a:buNone/>
            </a:pPr>
            <a:endParaRPr lang="en-US" altLang="en-US" smtClean="0"/>
          </a:p>
        </p:txBody>
      </p:sp>
      <p:sp>
        <p:nvSpPr>
          <p:cNvPr id="15364" name="Text Box 4"/>
          <p:cNvSpPr txBox="1">
            <a:spLocks noChangeArrowheads="1"/>
          </p:cNvSpPr>
          <p:nvPr/>
        </p:nvSpPr>
        <p:spPr bwMode="auto">
          <a:xfrm>
            <a:off x="762000" y="2667000"/>
            <a:ext cx="77724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a:t>A king had a vineyard for which he engaged many laborers, one of whom was especially apt and skillful.  What did the king do?  He took this laborer from his work, and walked through the garden conversing with him.  When the laborers came for their hire in the evening, the skillful laborer also appeared among them and received a full day’s wages from the king.  The other laborers were angry at this and said, “We have toiled the whole day, while this man has worked but two hours; why does the king give him the full hire, even as to us?”  the king said to them, “Why are you angry?  Through his skill he has done more in the two hours than you have all day.” JT, Ber 2.5c</a:t>
            </a:r>
          </a:p>
        </p:txBody>
      </p:sp>
    </p:spTree>
    <p:custDataLst>
      <p:tags r:id="rId1"/>
    </p:custDataLst>
  </p:cSld>
  <p:clrMapOvr>
    <a:masterClrMapping/>
  </p:clrMapOvr>
  <p:transition advTm="599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checkerboard(across)">
                                      <p:cBhvr>
                                        <p:cTn id="13"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Imagery</a:t>
            </a:r>
          </a:p>
        </p:txBody>
      </p:sp>
      <p:sp>
        <p:nvSpPr>
          <p:cNvPr id="16387" name="Rectangle 3"/>
          <p:cNvSpPr>
            <a:spLocks noGrp="1" noChangeArrowheads="1"/>
          </p:cNvSpPr>
          <p:nvPr>
            <p:ph type="body" idx="1"/>
          </p:nvPr>
        </p:nvSpPr>
        <p:spPr/>
        <p:txBody>
          <a:bodyPr/>
          <a:lstStyle/>
          <a:p>
            <a:pPr eaLnBrk="1" hangingPunct="1"/>
            <a:r>
              <a:rPr lang="en-US" altLang="en-US" smtClean="0"/>
              <a:t>In both our parable and this rabbinic parable, the same images are used:</a:t>
            </a:r>
          </a:p>
          <a:p>
            <a:pPr lvl="1" eaLnBrk="1" hangingPunct="1"/>
            <a:r>
              <a:rPr lang="en-US" altLang="en-US" smtClean="0"/>
              <a:t>Owner = God</a:t>
            </a:r>
          </a:p>
          <a:p>
            <a:pPr lvl="1" eaLnBrk="1" hangingPunct="1"/>
            <a:r>
              <a:rPr lang="en-US" altLang="en-US" smtClean="0"/>
              <a:t>Workers = humans</a:t>
            </a:r>
          </a:p>
          <a:p>
            <a:pPr lvl="1" eaLnBrk="1" hangingPunct="1"/>
            <a:r>
              <a:rPr lang="en-US" altLang="en-US" smtClean="0"/>
              <a:t>Day = lifespan</a:t>
            </a:r>
          </a:p>
          <a:p>
            <a:pPr lvl="1" eaLnBrk="1" hangingPunct="1"/>
            <a:r>
              <a:rPr lang="en-US" altLang="en-US" smtClean="0"/>
              <a:t>Payment = reward</a:t>
            </a:r>
          </a:p>
        </p:txBody>
      </p:sp>
    </p:spTree>
    <p:custDataLst>
      <p:tags r:id="rId1"/>
    </p:custDataLst>
  </p:cSld>
  <p:clrMapOvr>
    <a:masterClrMapping/>
  </p:clrMapOvr>
  <p:transition advTm="286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Unusual Features</a:t>
            </a:r>
          </a:p>
        </p:txBody>
      </p:sp>
      <p:sp>
        <p:nvSpPr>
          <p:cNvPr id="17411" name="Rectangle 3"/>
          <p:cNvSpPr>
            <a:spLocks noGrp="1" noChangeArrowheads="1"/>
          </p:cNvSpPr>
          <p:nvPr>
            <p:ph type="body" idx="1"/>
          </p:nvPr>
        </p:nvSpPr>
        <p:spPr/>
        <p:txBody>
          <a:bodyPr/>
          <a:lstStyle/>
          <a:p>
            <a:pPr eaLnBrk="1" hangingPunct="1"/>
            <a:r>
              <a:rPr lang="en-US" altLang="en-US" smtClean="0"/>
              <a:t>From the NT, we see that unusual or striking features in a parable are often the crux or main point of the parable:</a:t>
            </a:r>
          </a:p>
          <a:p>
            <a:pPr lvl="1" eaLnBrk="1" hangingPunct="1"/>
            <a:r>
              <a:rPr lang="en-US" altLang="en-US" smtClean="0"/>
              <a:t>Prodigal Son: father running to meet him</a:t>
            </a:r>
          </a:p>
          <a:p>
            <a:pPr lvl="1" eaLnBrk="1" hangingPunct="1"/>
            <a:r>
              <a:rPr lang="en-US" altLang="en-US" smtClean="0"/>
              <a:t>Two Debtors: king cancelling forgiveness</a:t>
            </a:r>
          </a:p>
          <a:p>
            <a:pPr lvl="1" eaLnBrk="1" hangingPunct="1"/>
            <a:r>
              <a:rPr lang="en-US" altLang="en-US" smtClean="0"/>
              <a:t>Tenants: owner sending his son</a:t>
            </a:r>
          </a:p>
        </p:txBody>
      </p:sp>
    </p:spTree>
    <p:custDataLst>
      <p:tags r:id="rId1"/>
    </p:custDataLst>
  </p:cSld>
  <p:clrMapOvr>
    <a:masterClrMapping/>
  </p:clrMapOvr>
  <p:transition advTm="945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Big Points of Dispute</a:t>
            </a:r>
          </a:p>
        </p:txBody>
      </p:sp>
      <p:sp>
        <p:nvSpPr>
          <p:cNvPr id="18435" name="Rectangle 3"/>
          <p:cNvSpPr>
            <a:spLocks noGrp="1" noChangeArrowheads="1"/>
          </p:cNvSpPr>
          <p:nvPr>
            <p:ph type="body" idx="1"/>
          </p:nvPr>
        </p:nvSpPr>
        <p:spPr/>
        <p:txBody>
          <a:bodyPr/>
          <a:lstStyle/>
          <a:p>
            <a:pPr eaLnBrk="1" hangingPunct="1"/>
            <a:r>
              <a:rPr lang="en-US" altLang="en-US" smtClean="0"/>
              <a:t>Do the workers represent:</a:t>
            </a:r>
          </a:p>
          <a:p>
            <a:pPr lvl="1" eaLnBrk="1" hangingPunct="1"/>
            <a:r>
              <a:rPr lang="en-US" altLang="en-US" smtClean="0"/>
              <a:t>Only saved people?</a:t>
            </a:r>
          </a:p>
          <a:p>
            <a:pPr lvl="1" eaLnBrk="1" hangingPunct="1"/>
            <a:r>
              <a:rPr lang="en-US" altLang="en-US" smtClean="0"/>
              <a:t>Both saved &amp; unsaved?</a:t>
            </a:r>
          </a:p>
          <a:p>
            <a:pPr eaLnBrk="1" hangingPunct="1"/>
            <a:r>
              <a:rPr lang="en-US" altLang="en-US" smtClean="0"/>
              <a:t>Does the wage represent:</a:t>
            </a:r>
          </a:p>
          <a:p>
            <a:pPr lvl="1" eaLnBrk="1" hangingPunct="1"/>
            <a:r>
              <a:rPr lang="en-US" altLang="en-US" smtClean="0"/>
              <a:t>Reward for service?</a:t>
            </a:r>
          </a:p>
          <a:p>
            <a:pPr lvl="1" eaLnBrk="1" hangingPunct="1"/>
            <a:r>
              <a:rPr lang="en-US" altLang="en-US" smtClean="0"/>
              <a:t>Salvation?</a:t>
            </a:r>
          </a:p>
        </p:txBody>
      </p:sp>
    </p:spTree>
    <p:custDataLst>
      <p:tags r:id="rId1"/>
    </p:custDataLst>
  </p:cSld>
  <p:clrMapOvr>
    <a:masterClrMapping/>
  </p:clrMapOvr>
  <p:transition advTm="283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Big Points of Dispute</a:t>
            </a:r>
          </a:p>
        </p:txBody>
      </p:sp>
      <p:sp>
        <p:nvSpPr>
          <p:cNvPr id="19459" name="Rectangle 3"/>
          <p:cNvSpPr>
            <a:spLocks noGrp="1" noChangeArrowheads="1"/>
          </p:cNvSpPr>
          <p:nvPr>
            <p:ph type="body" idx="1"/>
          </p:nvPr>
        </p:nvSpPr>
        <p:spPr>
          <a:xfrm>
            <a:off x="457200" y="1600200"/>
            <a:ext cx="8229600" cy="4876800"/>
          </a:xfrm>
        </p:spPr>
        <p:txBody>
          <a:bodyPr/>
          <a:lstStyle/>
          <a:p>
            <a:pPr eaLnBrk="1" hangingPunct="1">
              <a:lnSpc>
                <a:spcPct val="90000"/>
              </a:lnSpc>
            </a:pPr>
            <a:r>
              <a:rPr lang="en-US" altLang="en-US" smtClean="0"/>
              <a:t>The context slightly favors the former in each case, since the parable follows &amp; is connected to Peter’s question (Mt 19:27)  “We have left everything to follow you! What then will there be for us?”</a:t>
            </a:r>
          </a:p>
          <a:p>
            <a:pPr eaLnBrk="1" hangingPunct="1">
              <a:lnSpc>
                <a:spcPct val="90000"/>
              </a:lnSpc>
            </a:pPr>
            <a:r>
              <a:rPr lang="en-US" altLang="en-US" smtClean="0"/>
              <a:t>In any case, we are not told the answer to these questions.</a:t>
            </a:r>
          </a:p>
          <a:p>
            <a:pPr eaLnBrk="1" hangingPunct="1">
              <a:lnSpc>
                <a:spcPct val="90000"/>
              </a:lnSpc>
            </a:pPr>
            <a:r>
              <a:rPr lang="en-US" altLang="en-US" smtClean="0"/>
              <a:t>The parable has important lessons which don’t depend on answering these disputes. </a:t>
            </a:r>
          </a:p>
          <a:p>
            <a:pPr eaLnBrk="1" hangingPunct="1">
              <a:lnSpc>
                <a:spcPct val="90000"/>
              </a:lnSpc>
            </a:pPr>
            <a:endParaRPr lang="en-US" altLang="en-US" smtClean="0"/>
          </a:p>
        </p:txBody>
      </p:sp>
    </p:spTree>
    <p:custDataLst>
      <p:tags r:id="rId1"/>
    </p:custDataLst>
  </p:cSld>
  <p:clrMapOvr>
    <a:masterClrMapping/>
  </p:clrMapOvr>
  <p:transition advTm="512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tn_workers-p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40481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Grp="1" noChangeArrowheads="1"/>
          </p:cNvSpPr>
          <p:nvPr>
            <p:ph type="ctrTitle"/>
          </p:nvPr>
        </p:nvSpPr>
        <p:spPr>
          <a:xfrm>
            <a:off x="685800" y="3657600"/>
            <a:ext cx="7772400" cy="1470025"/>
          </a:xfrm>
        </p:spPr>
        <p:txBody>
          <a:bodyPr/>
          <a:lstStyle/>
          <a:p>
            <a:pPr eaLnBrk="1" hangingPunct="1"/>
            <a:r>
              <a:rPr lang="en-US" altLang="en-US" smtClean="0"/>
              <a:t>Lessons from the Parable</a:t>
            </a:r>
          </a:p>
        </p:txBody>
      </p:sp>
      <p:sp>
        <p:nvSpPr>
          <p:cNvPr id="16388" name="Rectangle 5"/>
          <p:cNvSpPr>
            <a:spLocks noGrp="1" noChangeArrowheads="1"/>
          </p:cNvSpPr>
          <p:nvPr>
            <p:ph type="subTitle" idx="1"/>
          </p:nvPr>
        </p:nvSpPr>
        <p:spPr/>
        <p:txBody>
          <a:bodyPr/>
          <a:lstStyle/>
          <a:p>
            <a:pPr eaLnBrk="1" hangingPunct="1"/>
            <a:endParaRPr lang="en-US" altLang="en-US" smtClean="0"/>
          </a:p>
        </p:txBody>
      </p:sp>
    </p:spTree>
    <p:custDataLst>
      <p:tags r:id="rId1"/>
    </p:custDataLst>
  </p:cSld>
  <p:clrMapOvr>
    <a:masterClrMapping/>
  </p:clrMapOvr>
  <p:transition advTm="67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Look at the Payment</a:t>
            </a:r>
          </a:p>
        </p:txBody>
      </p:sp>
      <p:sp>
        <p:nvSpPr>
          <p:cNvPr id="22531" name="Rectangle 3"/>
          <p:cNvSpPr>
            <a:spLocks noGrp="1" noChangeArrowheads="1"/>
          </p:cNvSpPr>
          <p:nvPr>
            <p:ph type="body" idx="1"/>
          </p:nvPr>
        </p:nvSpPr>
        <p:spPr>
          <a:xfrm>
            <a:off x="1676400" y="2209800"/>
            <a:ext cx="6096000" cy="3429000"/>
          </a:xfrm>
        </p:spPr>
        <p:txBody>
          <a:bodyPr/>
          <a:lstStyle/>
          <a:p>
            <a:pPr eaLnBrk="1" hangingPunct="1"/>
            <a:r>
              <a:rPr lang="en-US" altLang="en-US" smtClean="0"/>
              <a:t>No one got less than was just, i.e.:</a:t>
            </a:r>
          </a:p>
          <a:p>
            <a:pPr lvl="1" eaLnBrk="1" hangingPunct="1"/>
            <a:r>
              <a:rPr lang="en-US" altLang="en-US" smtClean="0"/>
              <a:t>Less than what they had agreed to work for.</a:t>
            </a:r>
          </a:p>
          <a:p>
            <a:pPr eaLnBrk="1" hangingPunct="1"/>
            <a:r>
              <a:rPr lang="en-US" altLang="en-US" smtClean="0"/>
              <a:t>Lesson 1:</a:t>
            </a:r>
          </a:p>
          <a:p>
            <a:pPr lvl="1" eaLnBrk="1" hangingPunct="1"/>
            <a:r>
              <a:rPr lang="en-US" altLang="en-US" smtClean="0"/>
              <a:t>God will never be unjust.</a:t>
            </a:r>
          </a:p>
        </p:txBody>
      </p:sp>
    </p:spTree>
    <p:custDataLst>
      <p:tags r:id="rId1"/>
    </p:custDataLst>
  </p:cSld>
  <p:clrMapOvr>
    <a:masterClrMapping/>
  </p:clrMapOvr>
  <p:transition advTm="243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Details of Bargaining</a:t>
            </a:r>
          </a:p>
        </p:txBody>
      </p:sp>
      <p:sp>
        <p:nvSpPr>
          <p:cNvPr id="23555" name="Rectangle 3"/>
          <p:cNvSpPr>
            <a:spLocks noGrp="1" noChangeArrowheads="1"/>
          </p:cNvSpPr>
          <p:nvPr>
            <p:ph type="body" idx="1"/>
          </p:nvPr>
        </p:nvSpPr>
        <p:spPr/>
        <p:txBody>
          <a:bodyPr/>
          <a:lstStyle/>
          <a:p>
            <a:pPr eaLnBrk="1" hangingPunct="1"/>
            <a:r>
              <a:rPr lang="en-US" altLang="en-US" smtClean="0"/>
              <a:t>1</a:t>
            </a:r>
            <a:r>
              <a:rPr lang="en-US" altLang="en-US" baseline="30000" smtClean="0"/>
              <a:t>st</a:t>
            </a:r>
            <a:r>
              <a:rPr lang="en-US" altLang="en-US" smtClean="0"/>
              <a:t> group bargains to get satisfactory wage.</a:t>
            </a:r>
          </a:p>
          <a:p>
            <a:pPr eaLnBrk="1" hangingPunct="1"/>
            <a:r>
              <a:rPr lang="en-US" altLang="en-US" smtClean="0"/>
              <a:t>2</a:t>
            </a:r>
            <a:r>
              <a:rPr lang="en-US" altLang="en-US" baseline="30000" smtClean="0"/>
              <a:t>nd</a:t>
            </a:r>
            <a:r>
              <a:rPr lang="en-US" altLang="en-US" smtClean="0"/>
              <a:t> accepts promise to be paid justly.</a:t>
            </a:r>
          </a:p>
          <a:p>
            <a:pPr eaLnBrk="1" hangingPunct="1"/>
            <a:r>
              <a:rPr lang="en-US" altLang="en-US" smtClean="0"/>
              <a:t>3</a:t>
            </a:r>
            <a:r>
              <a:rPr lang="en-US" altLang="en-US" baseline="30000" smtClean="0"/>
              <a:t>rd</a:t>
            </a:r>
            <a:r>
              <a:rPr lang="en-US" altLang="en-US" smtClean="0"/>
              <a:t> just accepts opportunity to work.</a:t>
            </a:r>
          </a:p>
          <a:p>
            <a:pPr eaLnBrk="1" hangingPunct="1"/>
            <a:r>
              <a:rPr lang="en-US" altLang="en-US" smtClean="0"/>
              <a:t>All receive the same amount, but last gets best hourly wage, 2</a:t>
            </a:r>
            <a:r>
              <a:rPr lang="en-US" altLang="en-US" baseline="30000" smtClean="0"/>
              <a:t>nd</a:t>
            </a:r>
            <a:r>
              <a:rPr lang="en-US" altLang="en-US" smtClean="0"/>
              <a:t> next, 1</a:t>
            </a:r>
            <a:r>
              <a:rPr lang="en-US" altLang="en-US" baseline="30000" smtClean="0"/>
              <a:t>st</a:t>
            </a:r>
            <a:r>
              <a:rPr lang="en-US" altLang="en-US" smtClean="0"/>
              <a:t> worst.</a:t>
            </a:r>
          </a:p>
          <a:p>
            <a:pPr eaLnBrk="1" hangingPunct="1"/>
            <a:r>
              <a:rPr lang="en-US" altLang="en-US" smtClean="0"/>
              <a:t>Lesson 2: You will get your best deal with God by trusting, not by bargaining.</a:t>
            </a:r>
          </a:p>
        </p:txBody>
      </p:sp>
    </p:spTree>
    <p:custDataLst>
      <p:tags r:id="rId1"/>
    </p:custDataLst>
  </p:cSld>
  <p:clrMapOvr>
    <a:masterClrMapping/>
  </p:clrMapOvr>
  <p:transition advTm="746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Workers’ Complaint</a:t>
            </a:r>
          </a:p>
        </p:txBody>
      </p:sp>
      <p:sp>
        <p:nvSpPr>
          <p:cNvPr id="24579" name="Rectangle 3"/>
          <p:cNvSpPr>
            <a:spLocks noGrp="1" noChangeArrowheads="1"/>
          </p:cNvSpPr>
          <p:nvPr>
            <p:ph type="body" idx="1"/>
          </p:nvPr>
        </p:nvSpPr>
        <p:spPr>
          <a:xfrm>
            <a:off x="1676400" y="1905000"/>
            <a:ext cx="6324600" cy="2819400"/>
          </a:xfrm>
        </p:spPr>
        <p:txBody>
          <a:bodyPr/>
          <a:lstStyle/>
          <a:p>
            <a:pPr eaLnBrk="1" hangingPunct="1"/>
            <a:r>
              <a:rPr lang="en-US" altLang="en-US" smtClean="0"/>
              <a:t>Unhappy that others got a better deal than they did.</a:t>
            </a:r>
          </a:p>
          <a:p>
            <a:pPr eaLnBrk="1" hangingPunct="1"/>
            <a:r>
              <a:rPr lang="en-US" altLang="en-US" smtClean="0"/>
              <a:t>Lesson 3: We all tend to complain when someone else gets something we didn’t.</a:t>
            </a:r>
          </a:p>
        </p:txBody>
      </p:sp>
    </p:spTree>
    <p:custDataLst>
      <p:tags r:id="rId1"/>
    </p:custDataLst>
  </p:cSld>
  <p:clrMapOvr>
    <a:masterClrMapping/>
  </p:clrMapOvr>
  <p:transition advTm="246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Owner’s Answer</a:t>
            </a:r>
          </a:p>
        </p:txBody>
      </p:sp>
      <p:sp>
        <p:nvSpPr>
          <p:cNvPr id="25603" name="Rectangle 3"/>
          <p:cNvSpPr>
            <a:spLocks noGrp="1" noChangeArrowheads="1"/>
          </p:cNvSpPr>
          <p:nvPr>
            <p:ph type="body" idx="1"/>
          </p:nvPr>
        </p:nvSpPr>
        <p:spPr/>
        <p:txBody>
          <a:bodyPr/>
          <a:lstStyle/>
          <a:p>
            <a:pPr eaLnBrk="1" hangingPunct="1"/>
            <a:r>
              <a:rPr lang="en-US" altLang="en-US" sz="2800" smtClean="0"/>
              <a:t>Lesson 4: God never cheats us.  We always get at least as much as we deserve.</a:t>
            </a:r>
          </a:p>
          <a:p>
            <a:pPr eaLnBrk="1" hangingPunct="1"/>
            <a:r>
              <a:rPr lang="en-US" altLang="en-US" sz="2800" smtClean="0"/>
              <a:t>Lesson 5: God may wish to give another something he doesn’t give us.  Isn’t this the essence of grace?</a:t>
            </a:r>
          </a:p>
          <a:p>
            <a:pPr eaLnBrk="1" hangingPunct="1"/>
            <a:r>
              <a:rPr lang="en-US" altLang="en-US" sz="2800" smtClean="0"/>
              <a:t>Lesson 6: There is always a certain freedom in disposing of one’s property.</a:t>
            </a:r>
          </a:p>
          <a:p>
            <a:pPr eaLnBrk="1" hangingPunct="1"/>
            <a:r>
              <a:rPr lang="en-US" altLang="en-US" sz="2800" smtClean="0"/>
              <a:t>Lesson 7: Beware of covetousness &amp; jealousy. The last will be first &amp; the first last.</a:t>
            </a:r>
          </a:p>
        </p:txBody>
      </p:sp>
    </p:spTree>
    <p:custDataLst>
      <p:tags r:id="rId1"/>
    </p:custDataLst>
  </p:cSld>
  <p:clrMapOvr>
    <a:masterClrMapping/>
  </p:clrMapOvr>
  <p:transition advTm="1121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Rewards</a:t>
            </a:r>
          </a:p>
        </p:txBody>
      </p:sp>
      <p:sp>
        <p:nvSpPr>
          <p:cNvPr id="3075" name="Rectangle 3"/>
          <p:cNvSpPr>
            <a:spLocks noGrp="1" noChangeArrowheads="1"/>
          </p:cNvSpPr>
          <p:nvPr>
            <p:ph type="body" idx="1"/>
          </p:nvPr>
        </p:nvSpPr>
        <p:spPr/>
        <p:txBody>
          <a:bodyPr/>
          <a:lstStyle/>
          <a:p>
            <a:pPr eaLnBrk="1" hangingPunct="1">
              <a:lnSpc>
                <a:spcPct val="90000"/>
              </a:lnSpc>
            </a:pPr>
            <a:r>
              <a:rPr lang="en-US" altLang="en-US" smtClean="0"/>
              <a:t>There are a number of passages in the Bible that deal with the matter of how God will reward those who serve him.  For example:</a:t>
            </a:r>
          </a:p>
          <a:p>
            <a:pPr lvl="1" eaLnBrk="1" hangingPunct="1">
              <a:lnSpc>
                <a:spcPct val="90000"/>
              </a:lnSpc>
            </a:pPr>
            <a:r>
              <a:rPr lang="en-US" altLang="en-US" smtClean="0"/>
              <a:t>Jesus’ parable of the talents (Mt 25:14-30)</a:t>
            </a:r>
          </a:p>
          <a:p>
            <a:pPr lvl="1" eaLnBrk="1" hangingPunct="1">
              <a:lnSpc>
                <a:spcPct val="90000"/>
              </a:lnSpc>
            </a:pPr>
            <a:r>
              <a:rPr lang="en-US" altLang="en-US" smtClean="0"/>
              <a:t>Jesus’ parable of the pounds (Lk 19:11-27)</a:t>
            </a:r>
          </a:p>
          <a:p>
            <a:pPr eaLnBrk="1" hangingPunct="1">
              <a:lnSpc>
                <a:spcPct val="90000"/>
              </a:lnSpc>
            </a:pPr>
            <a:r>
              <a:rPr lang="en-US" altLang="en-US" smtClean="0"/>
              <a:t>Here, however, we want to look at Jesus’ parable of the vineyard workers, found in Matthew 20:1-16.</a:t>
            </a:r>
          </a:p>
        </p:txBody>
      </p:sp>
    </p:spTree>
    <p:custDataLst>
      <p:tags r:id="rId1"/>
    </p:custDataLst>
  </p:cSld>
  <p:clrMapOvr>
    <a:masterClrMapping/>
  </p:clrMapOvr>
  <p:transition advTm="327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tn_workers-p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40481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ctrTitle"/>
          </p:nvPr>
        </p:nvSpPr>
        <p:spPr>
          <a:xfrm>
            <a:off x="2209800" y="2130425"/>
            <a:ext cx="6248400" cy="1470025"/>
          </a:xfrm>
        </p:spPr>
        <p:txBody>
          <a:bodyPr/>
          <a:lstStyle/>
          <a:p>
            <a:pPr eaLnBrk="1" hangingPunct="1"/>
            <a:r>
              <a:rPr lang="en-US" altLang="en-US" smtClean="0"/>
              <a:t>The End</a:t>
            </a:r>
          </a:p>
        </p:txBody>
      </p:sp>
      <p:sp>
        <p:nvSpPr>
          <p:cNvPr id="26629" name="Rectangle 5"/>
          <p:cNvSpPr>
            <a:spLocks noGrp="1" noChangeArrowheads="1"/>
          </p:cNvSpPr>
          <p:nvPr>
            <p:ph type="subTitle" idx="1"/>
          </p:nvPr>
        </p:nvSpPr>
        <p:spPr>
          <a:xfrm>
            <a:off x="3048000" y="3886200"/>
            <a:ext cx="4724400" cy="1752600"/>
          </a:xfrm>
        </p:spPr>
        <p:txBody>
          <a:bodyPr/>
          <a:lstStyle/>
          <a:p>
            <a:pPr eaLnBrk="1" hangingPunct="1"/>
            <a:r>
              <a:rPr lang="en-US" altLang="en-US" smtClean="0"/>
              <a:t>Work hard!</a:t>
            </a:r>
          </a:p>
          <a:p>
            <a:pPr eaLnBrk="1" hangingPunct="1"/>
            <a:r>
              <a:rPr lang="en-US" altLang="en-US" smtClean="0"/>
              <a:t>Trust God!</a:t>
            </a:r>
          </a:p>
        </p:txBody>
      </p:sp>
    </p:spTree>
    <p:custDataLst>
      <p:tags r:id="rId1"/>
    </p:custDataLst>
  </p:cSld>
  <p:clrMapOvr>
    <a:masterClrMapping/>
  </p:clrMapOvr>
  <p:transition advTm="224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6629">
                                            <p:txEl>
                                              <p:pRg st="0" end="0"/>
                                            </p:txEl>
                                          </p:spTgt>
                                        </p:tgtEl>
                                        <p:attrNameLst>
                                          <p:attrName>style.visibility</p:attrName>
                                        </p:attrNameLst>
                                      </p:cBhvr>
                                      <p:to>
                                        <p:strVal val="visible"/>
                                      </p:to>
                                    </p:set>
                                    <p:animEffect transition="in" filter="checkerboard(across)">
                                      <p:cBhvr>
                                        <p:cTn id="13" dur="500"/>
                                        <p:tgtEl>
                                          <p:spTgt spid="2662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6629">
                                            <p:txEl>
                                              <p:pRg st="1" end="1"/>
                                            </p:txEl>
                                          </p:spTgt>
                                        </p:tgtEl>
                                        <p:attrNameLst>
                                          <p:attrName>style.visibility</p:attrName>
                                        </p:attrNameLst>
                                      </p:cBhvr>
                                      <p:to>
                                        <p:strVal val="visible"/>
                                      </p:to>
                                    </p:set>
                                    <p:animEffect transition="in" filter="checkerboard(across)">
                                      <p:cBhvr>
                                        <p:cTn id="18" dur="500"/>
                                        <p:tgtEl>
                                          <p:spTgt spid="266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altLang="en-US" sz="4000" smtClean="0"/>
              <a:t>Parable of the Vineyard Workers</a:t>
            </a:r>
          </a:p>
        </p:txBody>
      </p:sp>
      <p:sp>
        <p:nvSpPr>
          <p:cNvPr id="4101" name="Text Box 5"/>
          <p:cNvSpPr txBox="1">
            <a:spLocks noChangeArrowheads="1"/>
          </p:cNvSpPr>
          <p:nvPr/>
        </p:nvSpPr>
        <p:spPr bwMode="auto">
          <a:xfrm>
            <a:off x="685800" y="1547813"/>
            <a:ext cx="79248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Matt 20:1 (NIV) For the kingdom of heaven is like a landowner who went out early in the morning to hire men to work in his vineyard. 2 He agreed to pay them a denarius for the day and sent them into his vineyard. 3 About the third hour he went out and saw others standing in the marketplace doing nothing. 4 He told them, “You also go and work in my vineyard, and I will pay you whatever is right.” 5 So they went. He went out again about the sixth hour and the ninth hour and did the same thing. 6 About the eleventh hour he went out and found still others standing around. He asked them, “Why have you been standing here all day long doing nothing?” 7 “Because no one has hired us,” they answered. He said to them, “You also go and work in my vineyard.” 8 When evening came, the owner of the vineyard said to his foreman, “Call the workers and pay them their wages, beginning with the last ones hired and going on to the first.” </a:t>
            </a:r>
          </a:p>
        </p:txBody>
      </p:sp>
    </p:spTree>
    <p:custDataLst>
      <p:tags r:id="rId1"/>
    </p:custDataLst>
  </p:cSld>
  <p:clrMapOvr>
    <a:masterClrMapping/>
  </p:clrMapOvr>
  <p:transition advTm="675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checkerboard(across)">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4000" smtClean="0"/>
              <a:t>Parable of the Vineyard Workers</a:t>
            </a:r>
          </a:p>
        </p:txBody>
      </p:sp>
      <p:sp>
        <p:nvSpPr>
          <p:cNvPr id="6148" name="Text Box 4"/>
          <p:cNvSpPr txBox="1">
            <a:spLocks noChangeArrowheads="1"/>
          </p:cNvSpPr>
          <p:nvPr/>
        </p:nvSpPr>
        <p:spPr bwMode="auto">
          <a:xfrm>
            <a:off x="762000" y="1676400"/>
            <a:ext cx="77724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Matt 20:9 (NIV) The workers who were hired about the eleventh hour came and each received a denarius. 10 So when those came who were hired first, they expected to receive more. But each one of them also received a denarius. 11 When they received it, they began to grumble against the landowner. 12 “These men who were hired last worked only one hour,” they said, “and you have made them equal to us who have borne the burden of the work and the heat of the day.” 13 But he answered one of them, “Friend, I am not being unfair to you. Didn't you agree to work for a denarius? 14 Take your pay and go. I want to give the man who was hired last the same as I gave you. 15 Don't I have the right to do what I want with my own money? Or are you envious because I am generous?” 16 So the last will be first, and the first will be last.</a:t>
            </a:r>
            <a:r>
              <a:rPr lang="en-US" altLang="en-US" sz="1800"/>
              <a:t> </a:t>
            </a:r>
          </a:p>
        </p:txBody>
      </p:sp>
    </p:spTree>
    <p:custDataLst>
      <p:tags r:id="rId1"/>
    </p:custDataLst>
  </p:cSld>
  <p:clrMapOvr>
    <a:masterClrMapping/>
  </p:clrMapOvr>
  <p:transition advTm="535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heckerboard(across)">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VineyardParable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667000"/>
            <a:ext cx="4343400"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ctrTitle"/>
          </p:nvPr>
        </p:nvSpPr>
        <p:spPr>
          <a:xfrm>
            <a:off x="533400" y="914400"/>
            <a:ext cx="6096000" cy="1470025"/>
          </a:xfrm>
        </p:spPr>
        <p:txBody>
          <a:bodyPr/>
          <a:lstStyle/>
          <a:p>
            <a:pPr eaLnBrk="1" hangingPunct="1"/>
            <a:r>
              <a:rPr lang="en-US" altLang="en-US" smtClean="0"/>
              <a:t>The Story</a:t>
            </a:r>
          </a:p>
        </p:txBody>
      </p:sp>
      <p:sp>
        <p:nvSpPr>
          <p:cNvPr id="6148" name="Rectangle 5"/>
          <p:cNvSpPr>
            <a:spLocks noGrp="1" noChangeArrowheads="1"/>
          </p:cNvSpPr>
          <p:nvPr>
            <p:ph type="subTitle" idx="1"/>
          </p:nvPr>
        </p:nvSpPr>
        <p:spPr/>
        <p:txBody>
          <a:bodyPr/>
          <a:lstStyle/>
          <a:p>
            <a:pPr eaLnBrk="1" hangingPunct="1"/>
            <a:endParaRPr lang="en-US" altLang="en-US" smtClean="0"/>
          </a:p>
        </p:txBody>
      </p:sp>
    </p:spTree>
    <p:custDataLst>
      <p:tags r:id="rId1"/>
    </p:custDataLst>
  </p:cSld>
  <p:clrMapOvr>
    <a:masterClrMapping/>
  </p:clrMapOvr>
  <p:transition advTm="231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The Vineyard Workers</a:t>
            </a:r>
          </a:p>
        </p:txBody>
      </p:sp>
      <p:sp>
        <p:nvSpPr>
          <p:cNvPr id="10243" name="Rectangle 3"/>
          <p:cNvSpPr>
            <a:spLocks noGrp="1" noChangeArrowheads="1"/>
          </p:cNvSpPr>
          <p:nvPr>
            <p:ph type="body" idx="1"/>
          </p:nvPr>
        </p:nvSpPr>
        <p:spPr/>
        <p:txBody>
          <a:bodyPr/>
          <a:lstStyle/>
          <a:p>
            <a:pPr eaLnBrk="1" hangingPunct="1"/>
            <a:r>
              <a:rPr lang="en-US" altLang="en-US" smtClean="0"/>
              <a:t>An everyday situation in first century Palestine:</a:t>
            </a:r>
          </a:p>
          <a:p>
            <a:pPr lvl="1" eaLnBrk="1" hangingPunct="1"/>
            <a:r>
              <a:rPr lang="en-US" altLang="en-US" smtClean="0"/>
              <a:t>Large landowners</a:t>
            </a:r>
          </a:p>
          <a:p>
            <a:pPr lvl="1" eaLnBrk="1" hangingPunct="1"/>
            <a:r>
              <a:rPr lang="en-US" altLang="en-US" smtClean="0"/>
              <a:t>Many landless day-laborers</a:t>
            </a:r>
          </a:p>
          <a:p>
            <a:pPr eaLnBrk="1" hangingPunct="1"/>
            <a:r>
              <a:rPr lang="en-US" altLang="en-US" smtClean="0"/>
              <a:t>The hiring procedure:</a:t>
            </a:r>
          </a:p>
          <a:p>
            <a:pPr lvl="1" eaLnBrk="1" hangingPunct="1"/>
            <a:r>
              <a:rPr lang="en-US" altLang="en-US" smtClean="0"/>
              <a:t>Landowner hiring throughout the day</a:t>
            </a:r>
          </a:p>
          <a:p>
            <a:pPr lvl="1" eaLnBrk="1" hangingPunct="1"/>
            <a:r>
              <a:rPr lang="en-US" altLang="en-US" smtClean="0"/>
              <a:t>Not surprising given that it is sufficiently important to havest the grapes quickly</a:t>
            </a:r>
          </a:p>
        </p:txBody>
      </p:sp>
    </p:spTree>
    <p:custDataLst>
      <p:tags r:id="rId1"/>
    </p:custDataLst>
  </p:cSld>
  <p:clrMapOvr>
    <a:masterClrMapping/>
  </p:clrMapOvr>
  <p:transition advTm="445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The Payment Plan</a:t>
            </a:r>
          </a:p>
        </p:txBody>
      </p:sp>
      <p:sp>
        <p:nvSpPr>
          <p:cNvPr id="11267" name="Rectangle 3"/>
          <p:cNvSpPr>
            <a:spLocks noGrp="1" noChangeArrowheads="1"/>
          </p:cNvSpPr>
          <p:nvPr>
            <p:ph type="body" idx="1"/>
          </p:nvPr>
        </p:nvSpPr>
        <p:spPr/>
        <p:txBody>
          <a:bodyPr/>
          <a:lstStyle/>
          <a:p>
            <a:pPr eaLnBrk="1" hangingPunct="1"/>
            <a:r>
              <a:rPr lang="en-US" altLang="en-US" smtClean="0"/>
              <a:t>This is unusual!</a:t>
            </a:r>
          </a:p>
          <a:p>
            <a:pPr eaLnBrk="1" hangingPunct="1"/>
            <a:r>
              <a:rPr lang="en-US" altLang="en-US" smtClean="0"/>
              <a:t>Paying the same amount to the one-hour workers could be seen as unusual charity for the unemployed.</a:t>
            </a:r>
          </a:p>
          <a:p>
            <a:pPr eaLnBrk="1" hangingPunct="1"/>
            <a:r>
              <a:rPr lang="en-US" altLang="en-US" smtClean="0"/>
              <a:t>Paying them before (&amp; in the presence of) others is certainly asking for trouble!</a:t>
            </a:r>
          </a:p>
          <a:p>
            <a:pPr eaLnBrk="1" hangingPunct="1"/>
            <a:r>
              <a:rPr lang="en-US" altLang="en-US" smtClean="0"/>
              <a:t>But the owner gives his reasoning to the complaining workers.</a:t>
            </a:r>
          </a:p>
        </p:txBody>
      </p:sp>
    </p:spTree>
    <p:custDataLst>
      <p:tags r:id="rId1"/>
    </p:custDataLst>
  </p:cSld>
  <p:clrMapOvr>
    <a:masterClrMapping/>
  </p:clrMapOvr>
  <p:transition advTm="262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ctrTitle"/>
          </p:nvPr>
        </p:nvSpPr>
        <p:spPr>
          <a:xfrm>
            <a:off x="914400" y="990600"/>
            <a:ext cx="7772400" cy="1470025"/>
          </a:xfrm>
        </p:spPr>
        <p:txBody>
          <a:bodyPr/>
          <a:lstStyle/>
          <a:p>
            <a:pPr eaLnBrk="1" hangingPunct="1"/>
            <a:r>
              <a:rPr lang="en-US" altLang="en-US" smtClean="0"/>
              <a:t>Interpreting the Story</a:t>
            </a:r>
          </a:p>
        </p:txBody>
      </p:sp>
      <p:sp>
        <p:nvSpPr>
          <p:cNvPr id="9219" name="Rectangle 5"/>
          <p:cNvSpPr>
            <a:spLocks noGrp="1" noChangeArrowheads="1"/>
          </p:cNvSpPr>
          <p:nvPr>
            <p:ph type="subTitle" idx="1"/>
          </p:nvPr>
        </p:nvSpPr>
        <p:spPr/>
        <p:txBody>
          <a:bodyPr/>
          <a:lstStyle/>
          <a:p>
            <a:pPr eaLnBrk="1" hangingPunct="1"/>
            <a:endParaRPr lang="en-US" altLang="en-US" smtClean="0"/>
          </a:p>
        </p:txBody>
      </p:sp>
      <p:pic>
        <p:nvPicPr>
          <p:cNvPr id="9220" name="Picture 6" descr="paying"/>
          <p:cNvPicPr>
            <a:picLocks noChangeAspect="1" noChangeArrowheads="1"/>
          </p:cNvPicPr>
          <p:nvPr/>
        </p:nvPicPr>
        <p:blipFill>
          <a:blip r:embed="rId3">
            <a:extLst>
              <a:ext uri="{28A0092B-C50C-407E-A947-70E740481C1C}">
                <a14:useLocalDpi xmlns:a14="http://schemas.microsoft.com/office/drawing/2010/main" val="0"/>
              </a:ext>
            </a:extLst>
          </a:blip>
          <a:srcRect l="1956"/>
          <a:stretch>
            <a:fillRect/>
          </a:stretch>
        </p:blipFill>
        <p:spPr bwMode="auto">
          <a:xfrm>
            <a:off x="914400" y="2971800"/>
            <a:ext cx="38195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27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Imagery</a:t>
            </a:r>
          </a:p>
        </p:txBody>
      </p:sp>
      <p:sp>
        <p:nvSpPr>
          <p:cNvPr id="14339" name="Rectangle 3"/>
          <p:cNvSpPr>
            <a:spLocks noGrp="1" noChangeArrowheads="1"/>
          </p:cNvSpPr>
          <p:nvPr>
            <p:ph type="body" idx="1"/>
          </p:nvPr>
        </p:nvSpPr>
        <p:spPr/>
        <p:txBody>
          <a:bodyPr/>
          <a:lstStyle/>
          <a:p>
            <a:pPr eaLnBrk="1" hangingPunct="1"/>
            <a:r>
              <a:rPr lang="en-US" altLang="en-US" smtClean="0"/>
              <a:t>As with other NT and rabbinic parables, it is common to construct narratives using OT metaphors.  Compare:</a:t>
            </a:r>
          </a:p>
          <a:p>
            <a:pPr lvl="1" eaLnBrk="1" hangingPunct="1"/>
            <a:r>
              <a:rPr lang="en-US" altLang="en-US" smtClean="0"/>
              <a:t>Job 7:1-2: </a:t>
            </a:r>
            <a:r>
              <a:rPr lang="en-US" altLang="en-US" sz="2400" smtClean="0"/>
              <a:t>“Does not man have hard service on earth? Are not his days like those of a hired man? 2 Like a slave longing for the evening shadows, or a hired man waiting eagerly for his wages…” </a:t>
            </a:r>
          </a:p>
          <a:p>
            <a:pPr lvl="1" eaLnBrk="1" hangingPunct="1"/>
            <a:r>
              <a:rPr lang="en-US" altLang="en-US" smtClean="0"/>
              <a:t>John 9:4: </a:t>
            </a:r>
            <a:r>
              <a:rPr lang="en-US" altLang="en-US" sz="2400" smtClean="0"/>
              <a:t>“As long as it is day, we must do the work of him who sent me. Night is coming, when no one can work.” </a:t>
            </a:r>
            <a:endParaRPr lang="en-US" altLang="en-US" smtClean="0"/>
          </a:p>
        </p:txBody>
      </p:sp>
    </p:spTree>
    <p:custDataLst>
      <p:tags r:id="rId1"/>
    </p:custDataLst>
  </p:cSld>
  <p:clrMapOvr>
    <a:masterClrMapping/>
  </p:clrMapOvr>
  <p:transition advTm="556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2|3.1|2.6"/>
</p:tagLst>
</file>

<file path=ppt/tags/tag10.xml><?xml version="1.0" encoding="utf-8"?>
<p:tagLst xmlns:a="http://schemas.openxmlformats.org/drawingml/2006/main" xmlns:r="http://schemas.openxmlformats.org/officeDocument/2006/relationships" xmlns:p="http://schemas.openxmlformats.org/presentationml/2006/main">
  <p:tag name="TIMING" val="|1.8|6.1"/>
</p:tagLst>
</file>

<file path=ppt/tags/tag11.xml><?xml version="1.0" encoding="utf-8"?>
<p:tagLst xmlns:a="http://schemas.openxmlformats.org/drawingml/2006/main" xmlns:r="http://schemas.openxmlformats.org/officeDocument/2006/relationships" xmlns:p="http://schemas.openxmlformats.org/presentationml/2006/main">
  <p:tag name="TIMING" val="|0.7|4.4|7.2|4.1|4.7"/>
</p:tagLst>
</file>

<file path=ppt/tags/tag12.xml><?xml version="1.0" encoding="utf-8"?>
<p:tagLst xmlns:a="http://schemas.openxmlformats.org/drawingml/2006/main" xmlns:r="http://schemas.openxmlformats.org/officeDocument/2006/relationships" xmlns:p="http://schemas.openxmlformats.org/presentationml/2006/main">
  <p:tag name="TIMING" val="|2.3|8|21.8|22.4"/>
</p:tagLst>
</file>

<file path=ppt/tags/tag13.xml><?xml version="1.0" encoding="utf-8"?>
<p:tagLst xmlns:a="http://schemas.openxmlformats.org/drawingml/2006/main" xmlns:r="http://schemas.openxmlformats.org/officeDocument/2006/relationships" xmlns:p="http://schemas.openxmlformats.org/presentationml/2006/main">
  <p:tag name="TIMING" val="|6.1|1.9|5.6|3.9|2|3.5"/>
</p:tagLst>
</file>

<file path=ppt/tags/tag14.xml><?xml version="1.0" encoding="utf-8"?>
<p:tagLst xmlns:a="http://schemas.openxmlformats.org/drawingml/2006/main" xmlns:r="http://schemas.openxmlformats.org/officeDocument/2006/relationships" xmlns:p="http://schemas.openxmlformats.org/presentationml/2006/main">
  <p:tag name="TIMING" val="|0.6|32.4|9"/>
</p:tagLst>
</file>

<file path=ppt/tags/tag15.xml><?xml version="1.0" encoding="utf-8"?>
<p:tagLst xmlns:a="http://schemas.openxmlformats.org/drawingml/2006/main" xmlns:r="http://schemas.openxmlformats.org/officeDocument/2006/relationships" xmlns:p="http://schemas.openxmlformats.org/presentationml/2006/main">
  <p:tag name="TIMING" val="|1.8"/>
</p:tagLst>
</file>

<file path=ppt/tags/tag16.xml><?xml version="1.0" encoding="utf-8"?>
<p:tagLst xmlns:a="http://schemas.openxmlformats.org/drawingml/2006/main" xmlns:r="http://schemas.openxmlformats.org/officeDocument/2006/relationships" xmlns:p="http://schemas.openxmlformats.org/presentationml/2006/main">
  <p:tag name="TIMING" val="|3.1|3.9|8.8|2.7"/>
</p:tagLst>
</file>

<file path=ppt/tags/tag17.xml><?xml version="1.0" encoding="utf-8"?>
<p:tagLst xmlns:a="http://schemas.openxmlformats.org/drawingml/2006/main" xmlns:r="http://schemas.openxmlformats.org/officeDocument/2006/relationships" xmlns:p="http://schemas.openxmlformats.org/presentationml/2006/main">
  <p:tag name="TIMING" val="|3.6|17|7.7|5.9|21.9"/>
</p:tagLst>
</file>

<file path=ppt/tags/tag18.xml><?xml version="1.0" encoding="utf-8"?>
<p:tagLst xmlns:a="http://schemas.openxmlformats.org/drawingml/2006/main" xmlns:r="http://schemas.openxmlformats.org/officeDocument/2006/relationships" xmlns:p="http://schemas.openxmlformats.org/presentationml/2006/main">
  <p:tag name="TIMING" val="|3.5|8.2"/>
</p:tagLst>
</file>

<file path=ppt/tags/tag19.xml><?xml version="1.0" encoding="utf-8"?>
<p:tagLst xmlns:a="http://schemas.openxmlformats.org/drawingml/2006/main" xmlns:r="http://schemas.openxmlformats.org/officeDocument/2006/relationships" xmlns:p="http://schemas.openxmlformats.org/presentationml/2006/main">
  <p:tag name="TIMING" val="|4.3|7.7|29.5|16.9"/>
</p:tagLst>
</file>

<file path=ppt/tags/tag2.xml><?xml version="1.0" encoding="utf-8"?>
<p:tagLst xmlns:a="http://schemas.openxmlformats.org/drawingml/2006/main" xmlns:r="http://schemas.openxmlformats.org/officeDocument/2006/relationships" xmlns:p="http://schemas.openxmlformats.org/presentationml/2006/main">
  <p:tag name="TIMING" val="|3.4|6.7|5.9|6.7"/>
</p:tagLst>
</file>

<file path=ppt/tags/tag20.xml><?xml version="1.0" encoding="utf-8"?>
<p:tagLst xmlns:a="http://schemas.openxmlformats.org/drawingml/2006/main" xmlns:r="http://schemas.openxmlformats.org/officeDocument/2006/relationships" xmlns:p="http://schemas.openxmlformats.org/presentationml/2006/main">
  <p:tag name="TIMING" val="|0.8|7.2|2"/>
</p:tagLst>
</file>

<file path=ppt/tags/tag3.xml><?xml version="1.0" encoding="utf-8"?>
<p:tagLst xmlns:a="http://schemas.openxmlformats.org/drawingml/2006/main" xmlns:r="http://schemas.openxmlformats.org/officeDocument/2006/relationships" xmlns:p="http://schemas.openxmlformats.org/presentationml/2006/main">
  <p:tag name="TIMING" val="|2.9"/>
</p:tagLst>
</file>

<file path=ppt/tags/tag4.xml><?xml version="1.0" encoding="utf-8"?>
<p:tagLst xmlns:a="http://schemas.openxmlformats.org/drawingml/2006/main" xmlns:r="http://schemas.openxmlformats.org/officeDocument/2006/relationships" xmlns:p="http://schemas.openxmlformats.org/presentationml/2006/main">
  <p:tag name="TIMING" val="|0.5"/>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6.xml><?xml version="1.0" encoding="utf-8"?>
<p:tagLst xmlns:a="http://schemas.openxmlformats.org/drawingml/2006/main" xmlns:r="http://schemas.openxmlformats.org/officeDocument/2006/relationships" xmlns:p="http://schemas.openxmlformats.org/presentationml/2006/main">
  <p:tag name="TIMING" val="|4|7.2|4|5.7|3.9|7.5"/>
</p:tagLst>
</file>

<file path=ppt/tags/tag7.xml><?xml version="1.0" encoding="utf-8"?>
<p:tagLst xmlns:a="http://schemas.openxmlformats.org/drawingml/2006/main" xmlns:r="http://schemas.openxmlformats.org/officeDocument/2006/relationships" xmlns:p="http://schemas.openxmlformats.org/presentationml/2006/main">
  <p:tag name="TIMING" val="|1.4|2.6|7.3|7.8"/>
</p:tagLst>
</file>

<file path=ppt/tags/tag8.xml><?xml version="1.0" encoding="utf-8"?>
<p:tagLst xmlns:a="http://schemas.openxmlformats.org/drawingml/2006/main" xmlns:r="http://schemas.openxmlformats.org/officeDocument/2006/relationships" xmlns:p="http://schemas.openxmlformats.org/presentationml/2006/main">
  <p:tag name="TIMING" val="|3.1"/>
</p:tagLst>
</file>

<file path=ppt/tags/tag9.xml><?xml version="1.0" encoding="utf-8"?>
<p:tagLst xmlns:a="http://schemas.openxmlformats.org/drawingml/2006/main" xmlns:r="http://schemas.openxmlformats.org/officeDocument/2006/relationships" xmlns:p="http://schemas.openxmlformats.org/presentationml/2006/main">
  <p:tag name="TIMING" val="|3.4|12.5|28.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157</TotalTime>
  <Words>1233</Words>
  <Application>Microsoft Office PowerPoint</Application>
  <PresentationFormat>On-screen Show (4:3)</PresentationFormat>
  <Paragraphs>78</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God &amp; Reward</vt:lpstr>
      <vt:lpstr>Rewards</vt:lpstr>
      <vt:lpstr>Parable of the Vineyard Workers</vt:lpstr>
      <vt:lpstr>Parable of the Vineyard Workers</vt:lpstr>
      <vt:lpstr>The Story</vt:lpstr>
      <vt:lpstr>The Vineyard Workers</vt:lpstr>
      <vt:lpstr>The Payment Plan</vt:lpstr>
      <vt:lpstr>Interpreting the Story</vt:lpstr>
      <vt:lpstr>Imagery</vt:lpstr>
      <vt:lpstr>Imagery</vt:lpstr>
      <vt:lpstr>Imagery</vt:lpstr>
      <vt:lpstr>Unusual Features</vt:lpstr>
      <vt:lpstr>Big Points of Dispute</vt:lpstr>
      <vt:lpstr>Big Points of Dispute</vt:lpstr>
      <vt:lpstr>Lessons from the Parable</vt:lpstr>
      <vt:lpstr>Look at the Payment</vt:lpstr>
      <vt:lpstr>Details of Bargaining</vt:lpstr>
      <vt:lpstr>Workers’ Complaint</vt:lpstr>
      <vt:lpstr>Owner’s Answer</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&amp; Reward</dc:title>
  <dc:creator>rnewman</dc:creator>
  <cp:lastModifiedBy>Newman</cp:lastModifiedBy>
  <cp:revision>59</cp:revision>
  <dcterms:created xsi:type="dcterms:W3CDTF">2010-09-25T13:45:19Z</dcterms:created>
  <dcterms:modified xsi:type="dcterms:W3CDTF">2015-07-02T23:46:17Z</dcterms:modified>
</cp:coreProperties>
</file>