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9"/>
  </p:handoutMasterIdLst>
  <p:sldIdLst>
    <p:sldId id="256" r:id="rId2"/>
    <p:sldId id="257" r:id="rId3"/>
    <p:sldId id="268" r:id="rId4"/>
    <p:sldId id="258" r:id="rId5"/>
    <p:sldId id="259" r:id="rId6"/>
    <p:sldId id="260" r:id="rId7"/>
    <p:sldId id="261" r:id="rId8"/>
    <p:sldId id="262" r:id="rId9"/>
    <p:sldId id="264" r:id="rId10"/>
    <p:sldId id="265" r:id="rId11"/>
    <p:sldId id="266" r:id="rId12"/>
    <p:sldId id="269" r:id="rId13"/>
    <p:sldId id="267" r:id="rId14"/>
    <p:sldId id="270" r:id="rId15"/>
    <p:sldId id="271" r:id="rId16"/>
    <p:sldId id="272" r:id="rId17"/>
    <p:sldId id="273"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0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2662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2662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2662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9B7F4E2-566D-4560-A301-1D9F0131D93E}" type="slidenum">
              <a:rPr lang="en-US" altLang="en-US"/>
              <a:pPr/>
              <a:t>‹#›</a:t>
            </a:fld>
            <a:endParaRPr lang="en-US" altLang="en-US"/>
          </a:p>
        </p:txBody>
      </p:sp>
    </p:spTree>
    <p:extLst>
      <p:ext uri="{BB962C8B-B14F-4D97-AF65-F5344CB8AC3E}">
        <p14:creationId xmlns:p14="http://schemas.microsoft.com/office/powerpoint/2010/main" val="281290969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4282FDB-39F5-47A1-BF26-D86678C53D2B}" type="slidenum">
              <a:rPr lang="en-US" altLang="en-US"/>
              <a:pPr/>
              <a:t>‹#›</a:t>
            </a:fld>
            <a:endParaRPr lang="en-US" altLang="en-US"/>
          </a:p>
        </p:txBody>
      </p:sp>
    </p:spTree>
    <p:extLst>
      <p:ext uri="{BB962C8B-B14F-4D97-AF65-F5344CB8AC3E}">
        <p14:creationId xmlns:p14="http://schemas.microsoft.com/office/powerpoint/2010/main" val="219848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C8AA0B7-84A1-4244-95FD-C6DC8A8E96B3}" type="slidenum">
              <a:rPr lang="en-US" altLang="en-US"/>
              <a:pPr/>
              <a:t>‹#›</a:t>
            </a:fld>
            <a:endParaRPr lang="en-US" altLang="en-US"/>
          </a:p>
        </p:txBody>
      </p:sp>
    </p:spTree>
    <p:extLst>
      <p:ext uri="{BB962C8B-B14F-4D97-AF65-F5344CB8AC3E}">
        <p14:creationId xmlns:p14="http://schemas.microsoft.com/office/powerpoint/2010/main" val="3097471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C548499-DD52-4E4A-BCB7-39F16B7C6751}" type="slidenum">
              <a:rPr lang="en-US" altLang="en-US"/>
              <a:pPr/>
              <a:t>‹#›</a:t>
            </a:fld>
            <a:endParaRPr lang="en-US" altLang="en-US"/>
          </a:p>
        </p:txBody>
      </p:sp>
    </p:spTree>
    <p:extLst>
      <p:ext uri="{BB962C8B-B14F-4D97-AF65-F5344CB8AC3E}">
        <p14:creationId xmlns:p14="http://schemas.microsoft.com/office/powerpoint/2010/main" val="17639417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DF7C4B68-37AB-4B80-AC92-3CA4B8A7B9A6}" type="slidenum">
              <a:rPr lang="en-US" altLang="en-US"/>
              <a:pPr/>
              <a:t>‹#›</a:t>
            </a:fld>
            <a:endParaRPr lang="en-US" altLang="en-US"/>
          </a:p>
        </p:txBody>
      </p:sp>
    </p:spTree>
    <p:extLst>
      <p:ext uri="{BB962C8B-B14F-4D97-AF65-F5344CB8AC3E}">
        <p14:creationId xmlns:p14="http://schemas.microsoft.com/office/powerpoint/2010/main" val="2665262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A276CD9-0CEC-4AA7-9782-15A11D0AEF78}" type="slidenum">
              <a:rPr lang="en-US" altLang="en-US"/>
              <a:pPr/>
              <a:t>‹#›</a:t>
            </a:fld>
            <a:endParaRPr lang="en-US" altLang="en-US"/>
          </a:p>
        </p:txBody>
      </p:sp>
    </p:spTree>
    <p:extLst>
      <p:ext uri="{BB962C8B-B14F-4D97-AF65-F5344CB8AC3E}">
        <p14:creationId xmlns:p14="http://schemas.microsoft.com/office/powerpoint/2010/main" val="762524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2D5ED86-7B4A-485A-8A7E-86500C6A5C11}" type="slidenum">
              <a:rPr lang="en-US" altLang="en-US"/>
              <a:pPr/>
              <a:t>‹#›</a:t>
            </a:fld>
            <a:endParaRPr lang="en-US" altLang="en-US"/>
          </a:p>
        </p:txBody>
      </p:sp>
    </p:spTree>
    <p:extLst>
      <p:ext uri="{BB962C8B-B14F-4D97-AF65-F5344CB8AC3E}">
        <p14:creationId xmlns:p14="http://schemas.microsoft.com/office/powerpoint/2010/main" val="1864104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9BF1889-5714-4DFB-ACF6-55A469F8CD9C}" type="slidenum">
              <a:rPr lang="en-US" altLang="en-US"/>
              <a:pPr/>
              <a:t>‹#›</a:t>
            </a:fld>
            <a:endParaRPr lang="en-US" altLang="en-US"/>
          </a:p>
        </p:txBody>
      </p:sp>
    </p:spTree>
    <p:extLst>
      <p:ext uri="{BB962C8B-B14F-4D97-AF65-F5344CB8AC3E}">
        <p14:creationId xmlns:p14="http://schemas.microsoft.com/office/powerpoint/2010/main" val="2425101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D9EF1B60-A1D4-4BBC-B4EB-245EDBB08619}" type="slidenum">
              <a:rPr lang="en-US" altLang="en-US"/>
              <a:pPr/>
              <a:t>‹#›</a:t>
            </a:fld>
            <a:endParaRPr lang="en-US" altLang="en-US"/>
          </a:p>
        </p:txBody>
      </p:sp>
    </p:spTree>
    <p:extLst>
      <p:ext uri="{BB962C8B-B14F-4D97-AF65-F5344CB8AC3E}">
        <p14:creationId xmlns:p14="http://schemas.microsoft.com/office/powerpoint/2010/main" val="2138428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DE12E9AD-E5B7-46D0-B193-1E54F6EB9996}" type="slidenum">
              <a:rPr lang="en-US" altLang="en-US"/>
              <a:pPr/>
              <a:t>‹#›</a:t>
            </a:fld>
            <a:endParaRPr lang="en-US" altLang="en-US"/>
          </a:p>
        </p:txBody>
      </p:sp>
    </p:spTree>
    <p:extLst>
      <p:ext uri="{BB962C8B-B14F-4D97-AF65-F5344CB8AC3E}">
        <p14:creationId xmlns:p14="http://schemas.microsoft.com/office/powerpoint/2010/main" val="4038832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C7620029-F6BA-4B36-8F58-97AAE2F011F8}" type="slidenum">
              <a:rPr lang="en-US" altLang="en-US"/>
              <a:pPr/>
              <a:t>‹#›</a:t>
            </a:fld>
            <a:endParaRPr lang="en-US" altLang="en-US"/>
          </a:p>
        </p:txBody>
      </p:sp>
    </p:spTree>
    <p:extLst>
      <p:ext uri="{BB962C8B-B14F-4D97-AF65-F5344CB8AC3E}">
        <p14:creationId xmlns:p14="http://schemas.microsoft.com/office/powerpoint/2010/main" val="2077110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4074FEF-50E8-49AF-B1F1-F11B71EF931E}" type="slidenum">
              <a:rPr lang="en-US" altLang="en-US"/>
              <a:pPr/>
              <a:t>‹#›</a:t>
            </a:fld>
            <a:endParaRPr lang="en-US" altLang="en-US"/>
          </a:p>
        </p:txBody>
      </p:sp>
    </p:spTree>
    <p:extLst>
      <p:ext uri="{BB962C8B-B14F-4D97-AF65-F5344CB8AC3E}">
        <p14:creationId xmlns:p14="http://schemas.microsoft.com/office/powerpoint/2010/main" val="3631009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D8CFEA7-F441-4662-958B-6291F7F08867}" type="slidenum">
              <a:rPr lang="en-US" altLang="en-US"/>
              <a:pPr/>
              <a:t>‹#›</a:t>
            </a:fld>
            <a:endParaRPr lang="en-US" altLang="en-US"/>
          </a:p>
        </p:txBody>
      </p:sp>
    </p:spTree>
    <p:extLst>
      <p:ext uri="{BB962C8B-B14F-4D97-AF65-F5344CB8AC3E}">
        <p14:creationId xmlns:p14="http://schemas.microsoft.com/office/powerpoint/2010/main" val="731571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A7929575-2019-4E53-AC9C-05F0E588548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13.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tags" Target="../tags/tag8.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Augustus"/>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171450" y="195263"/>
            <a:ext cx="8801100" cy="6467475"/>
          </a:xfrm>
          <a:prstGeom prst="rect">
            <a:avLst/>
          </a:prstGeom>
          <a:noFill/>
          <a:extLst>
            <a:ext uri="{909E8E84-426E-40DD-AFC4-6F175D3DCCD1}">
              <a14:hiddenFill xmlns:a14="http://schemas.microsoft.com/office/drawing/2010/main">
                <a:solidFill>
                  <a:srgbClr val="FFFFFF"/>
                </a:solidFill>
              </a14:hiddenFill>
            </a:ext>
          </a:extLst>
        </p:spPr>
      </p:pic>
      <p:sp>
        <p:nvSpPr>
          <p:cNvPr id="2050" name="Rectangle 2"/>
          <p:cNvSpPr>
            <a:spLocks noGrp="1" noChangeArrowheads="1"/>
          </p:cNvSpPr>
          <p:nvPr>
            <p:ph type="ctrTitle"/>
          </p:nvPr>
        </p:nvSpPr>
        <p:spPr/>
        <p:txBody>
          <a:bodyPr/>
          <a:lstStyle/>
          <a:p>
            <a:r>
              <a:rPr lang="en-US" altLang="en-US" sz="6000">
                <a:latin typeface="Arial Black" pitchFamily="34" charset="0"/>
              </a:rPr>
              <a:t>God &amp; Caesar</a:t>
            </a:r>
          </a:p>
        </p:txBody>
      </p:sp>
      <p:sp>
        <p:nvSpPr>
          <p:cNvPr id="2051" name="Rectangle 3"/>
          <p:cNvSpPr>
            <a:spLocks noGrp="1" noChangeArrowheads="1"/>
          </p:cNvSpPr>
          <p:nvPr>
            <p:ph type="subTitle" idx="1"/>
          </p:nvPr>
        </p:nvSpPr>
        <p:spPr/>
        <p:txBody>
          <a:bodyPr/>
          <a:lstStyle/>
          <a:p>
            <a:r>
              <a:rPr lang="en-US" altLang="en-US"/>
              <a:t>Matthew 22:15-22</a:t>
            </a:r>
          </a:p>
          <a:p>
            <a:r>
              <a:rPr lang="en-US" altLang="en-US" i="1"/>
              <a:t>Robert C. Newman</a:t>
            </a:r>
          </a:p>
        </p:txBody>
      </p:sp>
      <p:pic>
        <p:nvPicPr>
          <p:cNvPr id="2" name="God&amp;Caesar.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609600" y="5791200"/>
            <a:ext cx="609600" cy="609600"/>
          </a:xfrm>
          <a:prstGeom prst="rect">
            <a:avLst/>
          </a:prstGeom>
        </p:spPr>
      </p:pic>
    </p:spTree>
    <p:custDataLst>
      <p:tags r:id="rId1"/>
    </p:custDataLst>
  </p:cSld>
  <p:clrMapOvr>
    <a:masterClrMapping/>
  </p:clrMapOvr>
  <p:transition advTm="16403"/>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p:cTn id="11" dur="500" fill="hold"/>
                                        <p:tgtEl>
                                          <p:spTgt spid="2050"/>
                                        </p:tgtEl>
                                        <p:attrNameLst>
                                          <p:attrName>ppt_w</p:attrName>
                                        </p:attrNameLst>
                                      </p:cBhvr>
                                      <p:tavLst>
                                        <p:tav tm="0">
                                          <p:val>
                                            <p:fltVal val="0"/>
                                          </p:val>
                                        </p:tav>
                                        <p:tav tm="100000">
                                          <p:val>
                                            <p:strVal val="#ppt_w"/>
                                          </p:val>
                                        </p:tav>
                                      </p:tavLst>
                                    </p:anim>
                                    <p:anim calcmode="lin" valueType="num">
                                      <p:cBhvr>
                                        <p:cTn id="12" dur="500" fill="hold"/>
                                        <p:tgtEl>
                                          <p:spTgt spid="2050"/>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051">
                                            <p:txEl>
                                              <p:pRg st="0" end="0"/>
                                            </p:txEl>
                                          </p:spTgt>
                                        </p:tgtEl>
                                        <p:attrNameLst>
                                          <p:attrName>style.visibility</p:attrName>
                                        </p:attrNameLst>
                                      </p:cBhvr>
                                      <p:to>
                                        <p:strVal val="visible"/>
                                      </p:to>
                                    </p:set>
                                    <p:animEffect transition="in" filter="checkerboard(across)">
                                      <p:cBhvr>
                                        <p:cTn id="17" dur="500"/>
                                        <p:tgtEl>
                                          <p:spTgt spid="2051">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051">
                                            <p:txEl>
                                              <p:pRg st="1" end="1"/>
                                            </p:txEl>
                                          </p:spTgt>
                                        </p:tgtEl>
                                        <p:attrNameLst>
                                          <p:attrName>style.visibility</p:attrName>
                                        </p:attrNameLst>
                                      </p:cBhvr>
                                      <p:to>
                                        <p:strVal val="visible"/>
                                      </p:to>
                                    </p:set>
                                    <p:animEffect transition="in" filter="checkerboard(across)">
                                      <p:cBhvr>
                                        <p:cTn id="22" dur="500"/>
                                        <p:tgtEl>
                                          <p:spTgt spid="20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23" fill="hold" display="0">
                  <p:stCondLst>
                    <p:cond delay="indefinite"/>
                  </p:stCondLst>
                  <p:endCondLst>
                    <p:cond evt="onStopAudio" delay="0">
                      <p:tgtEl>
                        <p:sldTgt/>
                      </p:tgtEl>
                    </p:cond>
                  </p:endCondLst>
                </p:cTn>
                <p:tgtEl>
                  <p:spTgt spid="2"/>
                </p:tgtEl>
              </p:cMediaNode>
            </p:audio>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a:t>Paying Roman Taxes</a:t>
            </a:r>
          </a:p>
        </p:txBody>
      </p:sp>
      <p:sp>
        <p:nvSpPr>
          <p:cNvPr id="15363" name="Rectangle 3"/>
          <p:cNvSpPr>
            <a:spLocks noGrp="1" noChangeArrowheads="1"/>
          </p:cNvSpPr>
          <p:nvPr>
            <p:ph type="body" idx="1"/>
          </p:nvPr>
        </p:nvSpPr>
        <p:spPr>
          <a:xfrm>
            <a:off x="457200" y="1524000"/>
            <a:ext cx="8229600" cy="4525963"/>
          </a:xfrm>
        </p:spPr>
        <p:txBody>
          <a:bodyPr/>
          <a:lstStyle/>
          <a:p>
            <a:pPr>
              <a:lnSpc>
                <a:spcPct val="90000"/>
              </a:lnSpc>
            </a:pPr>
            <a:r>
              <a:rPr lang="en-US" altLang="en-US"/>
              <a:t>The Pharisees figured they had devised the perfect plot to discredit Jesus:</a:t>
            </a:r>
          </a:p>
          <a:p>
            <a:pPr>
              <a:lnSpc>
                <a:spcPct val="90000"/>
              </a:lnSpc>
            </a:pPr>
            <a:r>
              <a:rPr lang="en-US" altLang="en-US"/>
              <a:t>If Jesus said to pay taxes, then:</a:t>
            </a:r>
          </a:p>
          <a:p>
            <a:pPr lvl="1">
              <a:lnSpc>
                <a:spcPct val="90000"/>
              </a:lnSpc>
            </a:pPr>
            <a:r>
              <a:rPr lang="en-US" altLang="en-US"/>
              <a:t>They could accuse him of tacitly accepting idolatry and Roman rule.</a:t>
            </a:r>
          </a:p>
          <a:p>
            <a:pPr lvl="1">
              <a:lnSpc>
                <a:spcPct val="90000"/>
              </a:lnSpc>
            </a:pPr>
            <a:r>
              <a:rPr lang="en-US" altLang="en-US"/>
              <a:t>This would ruin his influence with the people.</a:t>
            </a:r>
          </a:p>
          <a:p>
            <a:pPr>
              <a:lnSpc>
                <a:spcPct val="90000"/>
              </a:lnSpc>
            </a:pPr>
            <a:r>
              <a:rPr lang="en-US" altLang="en-US"/>
              <a:t>If he said not to pay taxes, then:</a:t>
            </a:r>
          </a:p>
          <a:p>
            <a:pPr lvl="1">
              <a:lnSpc>
                <a:spcPct val="90000"/>
              </a:lnSpc>
            </a:pPr>
            <a:r>
              <a:rPr lang="en-US" altLang="en-US"/>
              <a:t>The Herodians could accuse him to Pilate.</a:t>
            </a:r>
          </a:p>
          <a:p>
            <a:pPr lvl="1">
              <a:lnSpc>
                <a:spcPct val="90000"/>
              </a:lnSpc>
            </a:pPr>
            <a:r>
              <a:rPr lang="en-US" altLang="en-US"/>
              <a:t>He could be executed for sedition.</a:t>
            </a:r>
          </a:p>
        </p:txBody>
      </p:sp>
    </p:spTree>
    <p:custDataLst>
      <p:tags r:id="rId1"/>
    </p:custDataLst>
  </p:cSld>
  <p:clrMapOvr>
    <a:masterClrMapping/>
  </p:clrMapOvr>
  <p:transition advTm="7551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63">
                                            <p:txEl>
                                              <p:pRg st="1" end="1"/>
                                            </p:txEl>
                                          </p:spTgt>
                                        </p:tgtEl>
                                        <p:attrNameLst>
                                          <p:attrName>style.visibility</p:attrName>
                                        </p:attrNameLst>
                                      </p:cBhvr>
                                      <p:to>
                                        <p:strVal val="visible"/>
                                      </p:to>
                                    </p:set>
                                    <p:anim calcmode="lin" valueType="num">
                                      <p:cBhvr additive="base">
                                        <p:cTn id="13" dur="5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363">
                                            <p:txEl>
                                              <p:pRg st="2" end="2"/>
                                            </p:txEl>
                                          </p:spTgt>
                                        </p:tgtEl>
                                        <p:attrNameLst>
                                          <p:attrName>style.visibility</p:attrName>
                                        </p:attrNameLst>
                                      </p:cBhvr>
                                      <p:to>
                                        <p:strVal val="visible"/>
                                      </p:to>
                                    </p:set>
                                    <p:anim calcmode="lin" valueType="num">
                                      <p:cBhvr additive="base">
                                        <p:cTn id="19" dur="5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363">
                                            <p:txEl>
                                              <p:pRg st="3" end="3"/>
                                            </p:txEl>
                                          </p:spTgt>
                                        </p:tgtEl>
                                        <p:attrNameLst>
                                          <p:attrName>style.visibility</p:attrName>
                                        </p:attrNameLst>
                                      </p:cBhvr>
                                      <p:to>
                                        <p:strVal val="visible"/>
                                      </p:to>
                                    </p:set>
                                    <p:anim calcmode="lin" valueType="num">
                                      <p:cBhvr additive="base">
                                        <p:cTn id="25" dur="500" fill="hold"/>
                                        <p:tgtEl>
                                          <p:spTgt spid="1536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36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363">
                                            <p:txEl>
                                              <p:pRg st="4" end="4"/>
                                            </p:txEl>
                                          </p:spTgt>
                                        </p:tgtEl>
                                        <p:attrNameLst>
                                          <p:attrName>style.visibility</p:attrName>
                                        </p:attrNameLst>
                                      </p:cBhvr>
                                      <p:to>
                                        <p:strVal val="visible"/>
                                      </p:to>
                                    </p:set>
                                    <p:anim calcmode="lin" valueType="num">
                                      <p:cBhvr additive="base">
                                        <p:cTn id="31" dur="500" fill="hold"/>
                                        <p:tgtEl>
                                          <p:spTgt spid="1536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36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363">
                                            <p:txEl>
                                              <p:pRg st="5" end="5"/>
                                            </p:txEl>
                                          </p:spTgt>
                                        </p:tgtEl>
                                        <p:attrNameLst>
                                          <p:attrName>style.visibility</p:attrName>
                                        </p:attrNameLst>
                                      </p:cBhvr>
                                      <p:to>
                                        <p:strVal val="visible"/>
                                      </p:to>
                                    </p:set>
                                    <p:anim calcmode="lin" valueType="num">
                                      <p:cBhvr additive="base">
                                        <p:cTn id="37" dur="500" fill="hold"/>
                                        <p:tgtEl>
                                          <p:spTgt spid="1536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536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363">
                                            <p:txEl>
                                              <p:pRg st="6" end="6"/>
                                            </p:txEl>
                                          </p:spTgt>
                                        </p:tgtEl>
                                        <p:attrNameLst>
                                          <p:attrName>style.visibility</p:attrName>
                                        </p:attrNameLst>
                                      </p:cBhvr>
                                      <p:to>
                                        <p:strVal val="visible"/>
                                      </p:to>
                                    </p:set>
                                    <p:anim calcmode="lin" valueType="num">
                                      <p:cBhvr additive="base">
                                        <p:cTn id="43" dur="500" fill="hold"/>
                                        <p:tgtEl>
                                          <p:spTgt spid="1536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536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a:t>Jesus’ Response</a:t>
            </a:r>
          </a:p>
        </p:txBody>
      </p:sp>
      <p:sp>
        <p:nvSpPr>
          <p:cNvPr id="16387" name="Rectangle 3"/>
          <p:cNvSpPr>
            <a:spLocks noGrp="1" noChangeArrowheads="1"/>
          </p:cNvSpPr>
          <p:nvPr>
            <p:ph type="body" idx="1"/>
          </p:nvPr>
        </p:nvSpPr>
        <p:spPr/>
        <p:txBody>
          <a:bodyPr/>
          <a:lstStyle/>
          <a:p>
            <a:r>
              <a:rPr lang="en-US" altLang="en-US" sz="2800"/>
              <a:t>Jesus sees through their plan, asks </a:t>
            </a:r>
            <a:r>
              <a:rPr lang="en-US" altLang="en-US" sz="2800" i="1"/>
              <a:t>them</a:t>
            </a:r>
            <a:r>
              <a:rPr lang="en-US" altLang="en-US" sz="2800"/>
              <a:t> for a coin of the taxation (the denarius above).</a:t>
            </a:r>
          </a:p>
          <a:p>
            <a:r>
              <a:rPr lang="en-US" altLang="en-US" sz="2800"/>
              <a:t>Probably they think he is stalling for time, so they rush to provide one.</a:t>
            </a:r>
          </a:p>
          <a:p>
            <a:r>
              <a:rPr lang="en-US" altLang="en-US" sz="2800"/>
              <a:t>But in doing this, they inadvertently admit that they are using such coins themselves!</a:t>
            </a:r>
          </a:p>
          <a:p>
            <a:r>
              <a:rPr lang="en-US" altLang="en-US" sz="2800"/>
              <a:t>From then on, the rest of Jesus’ answer leaves them shot down, with nothing to use to accuse Jesus, either to the people or the Romans!</a:t>
            </a:r>
          </a:p>
        </p:txBody>
      </p:sp>
    </p:spTree>
    <p:custDataLst>
      <p:tags r:id="rId1"/>
    </p:custDataLst>
  </p:cSld>
  <p:clrMapOvr>
    <a:masterClrMapping/>
  </p:clrMapOvr>
  <p:transition advTm="5412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anim calcmode="lin" valueType="num">
                                      <p:cBhvr additive="base">
                                        <p:cTn id="13" dur="5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anim calcmode="lin" valueType="num">
                                      <p:cBhvr additive="base">
                                        <p:cTn id="19"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387">
                                            <p:txEl>
                                              <p:pRg st="3" end="3"/>
                                            </p:txEl>
                                          </p:spTgt>
                                        </p:tgtEl>
                                        <p:attrNameLst>
                                          <p:attrName>style.visibility</p:attrName>
                                        </p:attrNameLst>
                                      </p:cBhvr>
                                      <p:to>
                                        <p:strVal val="visible"/>
                                      </p:to>
                                    </p:set>
                                    <p:anim calcmode="lin" valueType="num">
                                      <p:cBhvr additive="base">
                                        <p:cTn id="25" dur="500" fill="hold"/>
                                        <p:tgtEl>
                                          <p:spTgt spid="163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38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a:t>Jesus’ Response</a:t>
            </a:r>
          </a:p>
        </p:txBody>
      </p:sp>
      <p:sp>
        <p:nvSpPr>
          <p:cNvPr id="20483" name="Rectangle 3"/>
          <p:cNvSpPr>
            <a:spLocks noGrp="1" noChangeArrowheads="1"/>
          </p:cNvSpPr>
          <p:nvPr>
            <p:ph type="body" idx="1"/>
          </p:nvPr>
        </p:nvSpPr>
        <p:spPr/>
        <p:txBody>
          <a:bodyPr/>
          <a:lstStyle/>
          <a:p>
            <a:pPr>
              <a:lnSpc>
                <a:spcPct val="90000"/>
              </a:lnSpc>
            </a:pPr>
            <a:r>
              <a:rPr lang="en-US" altLang="en-US"/>
              <a:t>Jesus asks them whose picture &amp; inscription is on the coin.</a:t>
            </a:r>
          </a:p>
          <a:p>
            <a:pPr>
              <a:lnSpc>
                <a:spcPct val="90000"/>
              </a:lnSpc>
            </a:pPr>
            <a:r>
              <a:rPr lang="en-US" altLang="en-US"/>
              <a:t>They answer “Caesar’s.”</a:t>
            </a:r>
          </a:p>
          <a:p>
            <a:pPr>
              <a:lnSpc>
                <a:spcPct val="90000"/>
              </a:lnSpc>
            </a:pPr>
            <a:r>
              <a:rPr lang="en-US" altLang="en-US"/>
              <a:t>As is often seen on coins of this period, the name of the ruler is given in the genitive case, meaning “belonging to…”</a:t>
            </a:r>
          </a:p>
          <a:p>
            <a:pPr>
              <a:lnSpc>
                <a:spcPct val="90000"/>
              </a:lnSpc>
            </a:pPr>
            <a:r>
              <a:rPr lang="en-US" altLang="en-US"/>
              <a:t>So Jesus tells them to give back to Caesar what belongs to him, &amp; give back to God what belongs to Him!</a:t>
            </a:r>
          </a:p>
        </p:txBody>
      </p:sp>
    </p:spTree>
    <p:custDataLst>
      <p:tags r:id="rId1"/>
    </p:custDataLst>
  </p:cSld>
  <p:clrMapOvr>
    <a:masterClrMapping/>
  </p:clrMapOvr>
  <p:transition advTm="10567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additive="base">
                                        <p:cTn id="7" dur="5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483">
                                            <p:txEl>
                                              <p:pRg st="1" end="1"/>
                                            </p:txEl>
                                          </p:spTgt>
                                        </p:tgtEl>
                                        <p:attrNameLst>
                                          <p:attrName>style.visibility</p:attrName>
                                        </p:attrNameLst>
                                      </p:cBhvr>
                                      <p:to>
                                        <p:strVal val="visible"/>
                                      </p:to>
                                    </p:set>
                                    <p:anim calcmode="lin" valueType="num">
                                      <p:cBhvr additive="base">
                                        <p:cTn id="13" dur="500" fill="hold"/>
                                        <p:tgtEl>
                                          <p:spTgt spid="204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4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483">
                                            <p:txEl>
                                              <p:pRg st="2" end="2"/>
                                            </p:txEl>
                                          </p:spTgt>
                                        </p:tgtEl>
                                        <p:attrNameLst>
                                          <p:attrName>style.visibility</p:attrName>
                                        </p:attrNameLst>
                                      </p:cBhvr>
                                      <p:to>
                                        <p:strVal val="visible"/>
                                      </p:to>
                                    </p:set>
                                    <p:anim calcmode="lin" valueType="num">
                                      <p:cBhvr additive="base">
                                        <p:cTn id="19" dur="500" fill="hold"/>
                                        <p:tgtEl>
                                          <p:spTgt spid="2048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4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483">
                                            <p:txEl>
                                              <p:pRg st="3" end="3"/>
                                            </p:txEl>
                                          </p:spTgt>
                                        </p:tgtEl>
                                        <p:attrNameLst>
                                          <p:attrName>style.visibility</p:attrName>
                                        </p:attrNameLst>
                                      </p:cBhvr>
                                      <p:to>
                                        <p:strVal val="visible"/>
                                      </p:to>
                                    </p:set>
                                    <p:anim calcmode="lin" valueType="num">
                                      <p:cBhvr additive="base">
                                        <p:cTn id="25" dur="500" fill="hold"/>
                                        <p:tgtEl>
                                          <p:spTgt spid="2048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48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6" name="Picture 8" descr="creationGod"/>
          <p:cNvPicPr>
            <a:picLocks noChangeAspect="1" noChangeArrowheads="1"/>
          </p:cNvPicPr>
          <p:nvPr/>
        </p:nvPicPr>
        <p:blipFill>
          <a:blip r:embed="rId3">
            <a:lum bright="40000" contrast="-40000"/>
            <a:extLst>
              <a:ext uri="{28A0092B-C50C-407E-A947-70E740481C1C}">
                <a14:useLocalDpi xmlns:a14="http://schemas.microsoft.com/office/drawing/2010/main" val="0"/>
              </a:ext>
            </a:extLst>
          </a:blip>
          <a:srcRect/>
          <a:stretch>
            <a:fillRect/>
          </a:stretch>
        </p:blipFill>
        <p:spPr bwMode="auto">
          <a:xfrm>
            <a:off x="5181600" y="381000"/>
            <a:ext cx="3116263" cy="4067175"/>
          </a:xfrm>
          <a:prstGeom prst="rect">
            <a:avLst/>
          </a:prstGeom>
          <a:noFill/>
          <a:extLst>
            <a:ext uri="{909E8E84-426E-40DD-AFC4-6F175D3DCCD1}">
              <a14:hiddenFill xmlns:a14="http://schemas.microsoft.com/office/drawing/2010/main">
                <a:solidFill>
                  <a:srgbClr val="FFFFFF"/>
                </a:solidFill>
              </a14:hiddenFill>
            </a:ext>
          </a:extLst>
        </p:spPr>
      </p:pic>
      <p:pic>
        <p:nvPicPr>
          <p:cNvPr id="17415" name="Picture 7" descr="TibDenarius2"/>
          <p:cNvPicPr>
            <a:picLocks noChangeAspect="1" noChangeArrowheads="1"/>
          </p:cNvPicPr>
          <p:nvPr/>
        </p:nvPicPr>
        <p:blipFill>
          <a:blip r:embed="rId4">
            <a:lum bright="50000" contrast="-50000"/>
            <a:extLst>
              <a:ext uri="{28A0092B-C50C-407E-A947-70E740481C1C}">
                <a14:useLocalDpi xmlns:a14="http://schemas.microsoft.com/office/drawing/2010/main" val="0"/>
              </a:ext>
            </a:extLst>
          </a:blip>
          <a:srcRect r="49921"/>
          <a:stretch>
            <a:fillRect/>
          </a:stretch>
        </p:blipFill>
        <p:spPr bwMode="auto">
          <a:xfrm>
            <a:off x="914400" y="3200400"/>
            <a:ext cx="3025775" cy="3124200"/>
          </a:xfrm>
          <a:prstGeom prst="rect">
            <a:avLst/>
          </a:prstGeom>
          <a:noFill/>
          <a:extLst>
            <a:ext uri="{909E8E84-426E-40DD-AFC4-6F175D3DCCD1}">
              <a14:hiddenFill xmlns:a14="http://schemas.microsoft.com/office/drawing/2010/main">
                <a:solidFill>
                  <a:srgbClr val="FFFFFF"/>
                </a:solidFill>
              </a14:hiddenFill>
            </a:ext>
          </a:extLst>
        </p:spPr>
      </p:pic>
      <p:sp>
        <p:nvSpPr>
          <p:cNvPr id="17412" name="Rectangle 4"/>
          <p:cNvSpPr>
            <a:spLocks noGrp="1" noChangeArrowheads="1"/>
          </p:cNvSpPr>
          <p:nvPr>
            <p:ph type="ctrTitle"/>
          </p:nvPr>
        </p:nvSpPr>
        <p:spPr/>
        <p:txBody>
          <a:bodyPr/>
          <a:lstStyle/>
          <a:p>
            <a:r>
              <a:rPr lang="en-US" altLang="en-US"/>
              <a:t>The Message</a:t>
            </a:r>
          </a:p>
        </p:txBody>
      </p:sp>
      <p:sp>
        <p:nvSpPr>
          <p:cNvPr id="17413" name="Rectangle 5"/>
          <p:cNvSpPr>
            <a:spLocks noGrp="1" noChangeArrowheads="1"/>
          </p:cNvSpPr>
          <p:nvPr>
            <p:ph type="subTitle" idx="1"/>
          </p:nvPr>
        </p:nvSpPr>
        <p:spPr>
          <a:xfrm>
            <a:off x="1143000" y="3886200"/>
            <a:ext cx="6400800" cy="1752600"/>
          </a:xfrm>
        </p:spPr>
        <p:txBody>
          <a:bodyPr/>
          <a:lstStyle/>
          <a:p>
            <a:endParaRPr lang="en-US" altLang="en-US"/>
          </a:p>
        </p:txBody>
      </p:sp>
    </p:spTree>
    <p:custDataLst>
      <p:tags r:id="rId1"/>
    </p:custDataLst>
  </p:cSld>
  <p:clrMapOvr>
    <a:masterClrMapping/>
  </p:clrMapOvr>
  <p:transition advTm="2118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7412"/>
                                        </p:tgtEl>
                                        <p:attrNameLst>
                                          <p:attrName>style.visibility</p:attrName>
                                        </p:attrNameLst>
                                      </p:cBhvr>
                                      <p:to>
                                        <p:strVal val="visible"/>
                                      </p:to>
                                    </p:set>
                                    <p:anim calcmode="lin" valueType="num">
                                      <p:cBhvr>
                                        <p:cTn id="7" dur="500" fill="hold"/>
                                        <p:tgtEl>
                                          <p:spTgt spid="17412"/>
                                        </p:tgtEl>
                                        <p:attrNameLst>
                                          <p:attrName>ppt_w</p:attrName>
                                        </p:attrNameLst>
                                      </p:cBhvr>
                                      <p:tavLst>
                                        <p:tav tm="0">
                                          <p:val>
                                            <p:fltVal val="0"/>
                                          </p:val>
                                        </p:tav>
                                        <p:tav tm="100000">
                                          <p:val>
                                            <p:strVal val="#ppt_w"/>
                                          </p:val>
                                        </p:tav>
                                      </p:tavLst>
                                    </p:anim>
                                    <p:anim calcmode="lin" valueType="num">
                                      <p:cBhvr>
                                        <p:cTn id="8" dur="500" fill="hold"/>
                                        <p:tgtEl>
                                          <p:spTgt spid="174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a:t>Give to Caesar…</a:t>
            </a:r>
          </a:p>
        </p:txBody>
      </p:sp>
      <p:sp>
        <p:nvSpPr>
          <p:cNvPr id="21507" name="Rectangle 3"/>
          <p:cNvSpPr>
            <a:spLocks noGrp="1" noChangeArrowheads="1"/>
          </p:cNvSpPr>
          <p:nvPr>
            <p:ph type="body" idx="1"/>
          </p:nvPr>
        </p:nvSpPr>
        <p:spPr/>
        <p:txBody>
          <a:bodyPr/>
          <a:lstStyle/>
          <a:p>
            <a:r>
              <a:rPr lang="en-US" altLang="en-US"/>
              <a:t>Give your government the honor that God demands for it.</a:t>
            </a:r>
          </a:p>
          <a:p>
            <a:pPr lvl="1"/>
            <a:r>
              <a:rPr lang="en-US" altLang="en-US"/>
              <a:t>It is established by God &amp; is to receive some of the honor due to Him.</a:t>
            </a:r>
          </a:p>
          <a:p>
            <a:pPr lvl="1"/>
            <a:r>
              <a:rPr lang="en-US" altLang="en-US"/>
              <a:t>Our duty to government is not dependent on how good it is or what it does for us.</a:t>
            </a:r>
          </a:p>
          <a:p>
            <a:pPr lvl="1"/>
            <a:r>
              <a:rPr lang="en-US" altLang="en-US"/>
              <a:t>We owe to government the payment of taxes, showing respect, &amp; helping to make it better (so much as lies within our power).</a:t>
            </a:r>
          </a:p>
        </p:txBody>
      </p:sp>
    </p:spTree>
    <p:custDataLst>
      <p:tags r:id="rId1"/>
    </p:custDataLst>
  </p:cSld>
  <p:clrMapOvr>
    <a:masterClrMapping/>
  </p:clrMapOvr>
  <p:transition advTm="21479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507">
                                            <p:txEl>
                                              <p:pRg st="1" end="1"/>
                                            </p:txEl>
                                          </p:spTgt>
                                        </p:tgtEl>
                                        <p:attrNameLst>
                                          <p:attrName>style.visibility</p:attrName>
                                        </p:attrNameLst>
                                      </p:cBhvr>
                                      <p:to>
                                        <p:strVal val="visible"/>
                                      </p:to>
                                    </p:set>
                                    <p:anim calcmode="lin" valueType="num">
                                      <p:cBhvr additive="base">
                                        <p:cTn id="13" dur="5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507">
                                            <p:txEl>
                                              <p:pRg st="2" end="2"/>
                                            </p:txEl>
                                          </p:spTgt>
                                        </p:tgtEl>
                                        <p:attrNameLst>
                                          <p:attrName>style.visibility</p:attrName>
                                        </p:attrNameLst>
                                      </p:cBhvr>
                                      <p:to>
                                        <p:strVal val="visible"/>
                                      </p:to>
                                    </p:set>
                                    <p:anim calcmode="lin" valueType="num">
                                      <p:cBhvr additive="base">
                                        <p:cTn id="19" dur="5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5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507">
                                            <p:txEl>
                                              <p:pRg st="3" end="3"/>
                                            </p:txEl>
                                          </p:spTgt>
                                        </p:tgtEl>
                                        <p:attrNameLst>
                                          <p:attrName>style.visibility</p:attrName>
                                        </p:attrNameLst>
                                      </p:cBhvr>
                                      <p:to>
                                        <p:strVal val="visible"/>
                                      </p:to>
                                    </p:set>
                                    <p:anim calcmode="lin" valueType="num">
                                      <p:cBhvr additive="base">
                                        <p:cTn id="25" dur="500" fill="hold"/>
                                        <p:tgtEl>
                                          <p:spTgt spid="2150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50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a:t>Give to God…</a:t>
            </a:r>
          </a:p>
        </p:txBody>
      </p:sp>
      <p:sp>
        <p:nvSpPr>
          <p:cNvPr id="22531" name="Rectangle 3"/>
          <p:cNvSpPr>
            <a:spLocks noGrp="1" noChangeArrowheads="1"/>
          </p:cNvSpPr>
          <p:nvPr>
            <p:ph type="body" idx="1"/>
          </p:nvPr>
        </p:nvSpPr>
        <p:spPr/>
        <p:txBody>
          <a:bodyPr/>
          <a:lstStyle/>
          <a:p>
            <a:r>
              <a:rPr lang="en-US" altLang="en-US"/>
              <a:t>Give God the honor He demands.</a:t>
            </a:r>
          </a:p>
          <a:p>
            <a:pPr lvl="1"/>
            <a:r>
              <a:rPr lang="en-US" altLang="en-US"/>
              <a:t>All things come from Him, every good &amp; perfect gift, so we owe him everything.</a:t>
            </a:r>
          </a:p>
          <a:p>
            <a:pPr lvl="1"/>
            <a:r>
              <a:rPr lang="en-US" altLang="en-US"/>
              <a:t>He needs nothing from us, so we cannot profit Him, nor earn favor with Him.</a:t>
            </a:r>
          </a:p>
          <a:p>
            <a:pPr lvl="1"/>
            <a:r>
              <a:rPr lang="en-US" altLang="en-US"/>
              <a:t>We are to worship Him, not a human ruler.</a:t>
            </a:r>
          </a:p>
          <a:p>
            <a:pPr lvl="1"/>
            <a:r>
              <a:rPr lang="en-US" altLang="en-US"/>
              <a:t>We were designed to find our real fulfilment in loving &amp; serving Him, so honoring &amp; obeying God is totally to our advantage!</a:t>
            </a:r>
          </a:p>
        </p:txBody>
      </p:sp>
    </p:spTree>
    <p:custDataLst>
      <p:tags r:id="rId1"/>
    </p:custDataLst>
  </p:cSld>
  <p:clrMapOvr>
    <a:masterClrMapping/>
  </p:clrMapOvr>
  <p:transition advTm="12524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531">
                                            <p:txEl>
                                              <p:pRg st="1" end="1"/>
                                            </p:txEl>
                                          </p:spTgt>
                                        </p:tgtEl>
                                        <p:attrNameLst>
                                          <p:attrName>style.visibility</p:attrName>
                                        </p:attrNameLst>
                                      </p:cBhvr>
                                      <p:to>
                                        <p:strVal val="visible"/>
                                      </p:to>
                                    </p:set>
                                    <p:anim calcmode="lin" valueType="num">
                                      <p:cBhvr additive="base">
                                        <p:cTn id="13" dur="5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5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531">
                                            <p:txEl>
                                              <p:pRg st="2" end="2"/>
                                            </p:txEl>
                                          </p:spTgt>
                                        </p:tgtEl>
                                        <p:attrNameLst>
                                          <p:attrName>style.visibility</p:attrName>
                                        </p:attrNameLst>
                                      </p:cBhvr>
                                      <p:to>
                                        <p:strVal val="visible"/>
                                      </p:to>
                                    </p:set>
                                    <p:anim calcmode="lin" valueType="num">
                                      <p:cBhvr additive="base">
                                        <p:cTn id="19" dur="5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5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531">
                                            <p:txEl>
                                              <p:pRg st="3" end="3"/>
                                            </p:txEl>
                                          </p:spTgt>
                                        </p:tgtEl>
                                        <p:attrNameLst>
                                          <p:attrName>style.visibility</p:attrName>
                                        </p:attrNameLst>
                                      </p:cBhvr>
                                      <p:to>
                                        <p:strVal val="visible"/>
                                      </p:to>
                                    </p:set>
                                    <p:anim calcmode="lin" valueType="num">
                                      <p:cBhvr additive="base">
                                        <p:cTn id="25" dur="500" fill="hold"/>
                                        <p:tgtEl>
                                          <p:spTgt spid="2253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53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531">
                                            <p:txEl>
                                              <p:pRg st="4" end="4"/>
                                            </p:txEl>
                                          </p:spTgt>
                                        </p:tgtEl>
                                        <p:attrNameLst>
                                          <p:attrName>style.visibility</p:attrName>
                                        </p:attrNameLst>
                                      </p:cBhvr>
                                      <p:to>
                                        <p:strVal val="visible"/>
                                      </p:to>
                                    </p:set>
                                    <p:anim calcmode="lin" valueType="num">
                                      <p:cBhvr additive="base">
                                        <p:cTn id="31" dur="500" fill="hold"/>
                                        <p:tgtEl>
                                          <p:spTgt spid="2253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253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a:t>You Can’t Outsmart God</a:t>
            </a:r>
          </a:p>
        </p:txBody>
      </p:sp>
      <p:sp>
        <p:nvSpPr>
          <p:cNvPr id="23555" name="Rectangle 3"/>
          <p:cNvSpPr>
            <a:spLocks noGrp="1" noChangeArrowheads="1"/>
          </p:cNvSpPr>
          <p:nvPr>
            <p:ph type="body" idx="1"/>
          </p:nvPr>
        </p:nvSpPr>
        <p:spPr/>
        <p:txBody>
          <a:bodyPr/>
          <a:lstStyle/>
          <a:p>
            <a:r>
              <a:rPr lang="en-US" altLang="en-US"/>
              <a:t>As the Pharisees &amp; Herodians tried to do with Jesus.</a:t>
            </a:r>
          </a:p>
          <a:p>
            <a:r>
              <a:rPr lang="en-US" altLang="en-US"/>
              <a:t>They were trying to reap the benefits of Roman government without paying taxes, showing respect, or supporting the ruler.</a:t>
            </a:r>
          </a:p>
          <a:p>
            <a:r>
              <a:rPr lang="en-US" altLang="en-US"/>
              <a:t>They were acting the same way toward God.</a:t>
            </a:r>
          </a:p>
          <a:p>
            <a:r>
              <a:rPr lang="en-US" altLang="en-US"/>
              <a:t>How do we stand with God &amp; government?</a:t>
            </a:r>
          </a:p>
        </p:txBody>
      </p:sp>
    </p:spTree>
    <p:custDataLst>
      <p:tags r:id="rId1"/>
    </p:custDataLst>
  </p:cSld>
  <p:clrMapOvr>
    <a:masterClrMapping/>
  </p:clrMapOvr>
  <p:transition advTm="9566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additive="base">
                                        <p:cTn id="7" dur="5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555">
                                            <p:txEl>
                                              <p:pRg st="1" end="1"/>
                                            </p:txEl>
                                          </p:spTgt>
                                        </p:tgtEl>
                                        <p:attrNameLst>
                                          <p:attrName>style.visibility</p:attrName>
                                        </p:attrNameLst>
                                      </p:cBhvr>
                                      <p:to>
                                        <p:strVal val="visible"/>
                                      </p:to>
                                    </p:set>
                                    <p:anim calcmode="lin" valueType="num">
                                      <p:cBhvr additive="base">
                                        <p:cTn id="13" dur="5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5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555">
                                            <p:txEl>
                                              <p:pRg st="2" end="2"/>
                                            </p:txEl>
                                          </p:spTgt>
                                        </p:tgtEl>
                                        <p:attrNameLst>
                                          <p:attrName>style.visibility</p:attrName>
                                        </p:attrNameLst>
                                      </p:cBhvr>
                                      <p:to>
                                        <p:strVal val="visible"/>
                                      </p:to>
                                    </p:set>
                                    <p:anim calcmode="lin" valueType="num">
                                      <p:cBhvr additive="base">
                                        <p:cTn id="19" dur="5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5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555">
                                            <p:txEl>
                                              <p:pRg st="3" end="3"/>
                                            </p:txEl>
                                          </p:spTgt>
                                        </p:tgtEl>
                                        <p:attrNameLst>
                                          <p:attrName>style.visibility</p:attrName>
                                        </p:attrNameLst>
                                      </p:cBhvr>
                                      <p:to>
                                        <p:strVal val="visible"/>
                                      </p:to>
                                    </p:set>
                                    <p:anim calcmode="lin" valueType="num">
                                      <p:cBhvr additive="base">
                                        <p:cTn id="25" dur="500" fill="hold"/>
                                        <p:tgtEl>
                                          <p:spTgt spid="2355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55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2" name="Picture 6" descr="Augustus"/>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171450" y="195263"/>
            <a:ext cx="8801100" cy="6467475"/>
          </a:xfrm>
          <a:prstGeom prst="rect">
            <a:avLst/>
          </a:prstGeom>
          <a:noFill/>
          <a:extLst>
            <a:ext uri="{909E8E84-426E-40DD-AFC4-6F175D3DCCD1}">
              <a14:hiddenFill xmlns:a14="http://schemas.microsoft.com/office/drawing/2010/main">
                <a:solidFill>
                  <a:srgbClr val="FFFFFF"/>
                </a:solidFill>
              </a14:hiddenFill>
            </a:ext>
          </a:extLst>
        </p:spPr>
      </p:pic>
      <p:sp>
        <p:nvSpPr>
          <p:cNvPr id="24580" name="Rectangle 4"/>
          <p:cNvSpPr>
            <a:spLocks noGrp="1" noChangeArrowheads="1"/>
          </p:cNvSpPr>
          <p:nvPr>
            <p:ph type="ctrTitle"/>
          </p:nvPr>
        </p:nvSpPr>
        <p:spPr/>
        <p:txBody>
          <a:bodyPr/>
          <a:lstStyle/>
          <a:p>
            <a:r>
              <a:rPr lang="en-US" altLang="en-US" sz="6000"/>
              <a:t>The End</a:t>
            </a:r>
          </a:p>
        </p:txBody>
      </p:sp>
      <p:sp>
        <p:nvSpPr>
          <p:cNvPr id="24581" name="Rectangle 5"/>
          <p:cNvSpPr>
            <a:spLocks noGrp="1" noChangeArrowheads="1"/>
          </p:cNvSpPr>
          <p:nvPr>
            <p:ph type="subTitle" idx="1"/>
          </p:nvPr>
        </p:nvSpPr>
        <p:spPr/>
        <p:txBody>
          <a:bodyPr/>
          <a:lstStyle/>
          <a:p>
            <a:r>
              <a:rPr lang="en-US" altLang="en-US"/>
              <a:t>Give to Caesar what is Caesar's, and to God what is God's.</a:t>
            </a:r>
          </a:p>
        </p:txBody>
      </p:sp>
    </p:spTree>
    <p:custDataLst>
      <p:tags r:id="rId1"/>
    </p:custDataLst>
  </p:cSld>
  <p:clrMapOvr>
    <a:masterClrMapping/>
  </p:clrMapOvr>
  <p:transition advTm="143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4580"/>
                                        </p:tgtEl>
                                        <p:attrNameLst>
                                          <p:attrName>style.visibility</p:attrName>
                                        </p:attrNameLst>
                                      </p:cBhvr>
                                      <p:to>
                                        <p:strVal val="visible"/>
                                      </p:to>
                                    </p:set>
                                    <p:anim calcmode="lin" valueType="num">
                                      <p:cBhvr>
                                        <p:cTn id="7" dur="500" fill="hold"/>
                                        <p:tgtEl>
                                          <p:spTgt spid="24580"/>
                                        </p:tgtEl>
                                        <p:attrNameLst>
                                          <p:attrName>ppt_w</p:attrName>
                                        </p:attrNameLst>
                                      </p:cBhvr>
                                      <p:tavLst>
                                        <p:tav tm="0">
                                          <p:val>
                                            <p:fltVal val="0"/>
                                          </p:val>
                                        </p:tav>
                                        <p:tav tm="100000">
                                          <p:val>
                                            <p:strVal val="#ppt_w"/>
                                          </p:val>
                                        </p:tav>
                                      </p:tavLst>
                                    </p:anim>
                                    <p:anim calcmode="lin" valueType="num">
                                      <p:cBhvr>
                                        <p:cTn id="8" dur="500" fill="hold"/>
                                        <p:tgtEl>
                                          <p:spTgt spid="2458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4581">
                                            <p:txEl>
                                              <p:pRg st="0" end="0"/>
                                            </p:txEl>
                                          </p:spTgt>
                                        </p:tgtEl>
                                        <p:attrNameLst>
                                          <p:attrName>style.visibility</p:attrName>
                                        </p:attrNameLst>
                                      </p:cBhvr>
                                      <p:to>
                                        <p:strVal val="visible"/>
                                      </p:to>
                                    </p:set>
                                    <p:animEffect transition="in" filter="checkerboard(across)">
                                      <p:cBhvr>
                                        <p:cTn id="13" dur="500"/>
                                        <p:tgtEl>
                                          <p:spTgt spid="2458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p:bldP spid="2458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Grp="1" noChangeArrowheads="1"/>
          </p:cNvSpPr>
          <p:nvPr>
            <p:ph type="title"/>
          </p:nvPr>
        </p:nvSpPr>
        <p:spPr/>
        <p:txBody>
          <a:bodyPr/>
          <a:lstStyle/>
          <a:p>
            <a:r>
              <a:rPr lang="en-US" altLang="en-US"/>
              <a:t>Matthew 22:15-22</a:t>
            </a:r>
          </a:p>
        </p:txBody>
      </p:sp>
      <p:sp>
        <p:nvSpPr>
          <p:cNvPr id="3077" name="Text Box 5"/>
          <p:cNvSpPr txBox="1">
            <a:spLocks noChangeArrowheads="1"/>
          </p:cNvSpPr>
          <p:nvPr/>
        </p:nvSpPr>
        <p:spPr bwMode="auto">
          <a:xfrm>
            <a:off x="228600" y="1295400"/>
            <a:ext cx="8686800" cy="52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Matt 22:15 (NIV) Then the Pharisees went out and laid plans to trap him in his words. 16 They sent their disciples to him along with the Herodians.  "Teacher," they said, "we know you are a man of integrity and that you teach the way of God in accordance with the truth. You aren't swayed by men, because you pay no attention to who they are.  17 Tell us then, what is your opinion? Is it right to pay taxes to Caesar or not?" 18 But Jesus, knowing their evil intent, said, "You hypocrites, why are you trying to trap me? 19 Show me the coin used for paying the tax." They brought him a denarius, 20 and he asked them, "Whose portrait is this? And whose inscription?" 21 "Caesar's," they replied. Then he said to them, "Give to Caesar what is Caesar's, and to God what is God's." 22 When they heard this, they were amazed. So they left him and went away. </a:t>
            </a:r>
          </a:p>
        </p:txBody>
      </p:sp>
    </p:spTree>
    <p:custDataLst>
      <p:tags r:id="rId1"/>
    </p:custDataLst>
  </p:cSld>
  <p:clrMapOvr>
    <a:masterClrMapping/>
  </p:clrMapOvr>
  <p:transition advTm="5808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077"/>
                                        </p:tgtEl>
                                        <p:attrNameLst>
                                          <p:attrName>style.visibility</p:attrName>
                                        </p:attrNameLst>
                                      </p:cBhvr>
                                      <p:to>
                                        <p:strVal val="visible"/>
                                      </p:to>
                                    </p:set>
                                    <p:animEffect transition="in" filter="checkerboard(across)">
                                      <p:cBhvr>
                                        <p:cTn id="7"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Roman Empire"/>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381000" y="708025"/>
            <a:ext cx="8382000" cy="5441950"/>
          </a:xfrm>
          <a:prstGeom prst="rect">
            <a:avLst/>
          </a:prstGeom>
          <a:noFill/>
          <a:extLst>
            <a:ext uri="{909E8E84-426E-40DD-AFC4-6F175D3DCCD1}">
              <a14:hiddenFill xmlns:a14="http://schemas.microsoft.com/office/drawing/2010/main">
                <a:solidFill>
                  <a:srgbClr val="FFFFFF"/>
                </a:solidFill>
              </a14:hiddenFill>
            </a:ext>
          </a:extLst>
        </p:spPr>
      </p:pic>
      <p:sp>
        <p:nvSpPr>
          <p:cNvPr id="19459" name="Rectangle 3"/>
          <p:cNvSpPr>
            <a:spLocks noGrp="1" noChangeArrowheads="1"/>
          </p:cNvSpPr>
          <p:nvPr>
            <p:ph type="ctrTitle"/>
          </p:nvPr>
        </p:nvSpPr>
        <p:spPr/>
        <p:txBody>
          <a:bodyPr/>
          <a:lstStyle/>
          <a:p>
            <a:r>
              <a:rPr lang="en-US" altLang="en-US"/>
              <a:t>The Background</a:t>
            </a:r>
          </a:p>
        </p:txBody>
      </p:sp>
      <p:sp>
        <p:nvSpPr>
          <p:cNvPr id="19460" name="Rectangle 4"/>
          <p:cNvSpPr>
            <a:spLocks noGrp="1" noChangeArrowheads="1"/>
          </p:cNvSpPr>
          <p:nvPr>
            <p:ph type="subTitle" idx="1"/>
          </p:nvPr>
        </p:nvSpPr>
        <p:spPr/>
        <p:txBody>
          <a:bodyPr/>
          <a:lstStyle/>
          <a:p>
            <a:r>
              <a:rPr lang="en-US" altLang="en-US"/>
              <a:t>Political &amp; Religious</a:t>
            </a:r>
          </a:p>
        </p:txBody>
      </p:sp>
    </p:spTree>
    <p:custDataLst>
      <p:tags r:id="rId1"/>
    </p:custDataLst>
  </p:cSld>
  <p:clrMapOvr>
    <a:masterClrMapping/>
  </p:clrMapOvr>
  <p:transition advTm="951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9459"/>
                                        </p:tgtEl>
                                        <p:attrNameLst>
                                          <p:attrName>style.visibility</p:attrName>
                                        </p:attrNameLst>
                                      </p:cBhvr>
                                      <p:to>
                                        <p:strVal val="visible"/>
                                      </p:to>
                                    </p:set>
                                    <p:anim calcmode="lin" valueType="num">
                                      <p:cBhvr>
                                        <p:cTn id="7" dur="500" fill="hold"/>
                                        <p:tgtEl>
                                          <p:spTgt spid="19459"/>
                                        </p:tgtEl>
                                        <p:attrNameLst>
                                          <p:attrName>ppt_w</p:attrName>
                                        </p:attrNameLst>
                                      </p:cBhvr>
                                      <p:tavLst>
                                        <p:tav tm="0">
                                          <p:val>
                                            <p:fltVal val="0"/>
                                          </p:val>
                                        </p:tav>
                                        <p:tav tm="100000">
                                          <p:val>
                                            <p:strVal val="#ppt_w"/>
                                          </p:val>
                                        </p:tav>
                                      </p:tavLst>
                                    </p:anim>
                                    <p:anim calcmode="lin" valueType="num">
                                      <p:cBhvr>
                                        <p:cTn id="8" dur="500" fill="hold"/>
                                        <p:tgtEl>
                                          <p:spTgt spid="19459"/>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19460">
                                            <p:txEl>
                                              <p:pRg st="0" end="0"/>
                                            </p:txEl>
                                          </p:spTgt>
                                        </p:tgtEl>
                                        <p:attrNameLst>
                                          <p:attrName>style.visibility</p:attrName>
                                        </p:attrNameLst>
                                      </p:cBhvr>
                                      <p:to>
                                        <p:strVal val="visible"/>
                                      </p:to>
                                    </p:set>
                                    <p:animEffect transition="in" filter="checkerboard(across)">
                                      <p:cBhvr>
                                        <p:cTn id="13" dur="500"/>
                                        <p:tgtEl>
                                          <p:spTgt spid="1946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p:bldP spid="19460"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a:t>Political Background</a:t>
            </a:r>
          </a:p>
        </p:txBody>
      </p:sp>
      <p:sp>
        <p:nvSpPr>
          <p:cNvPr id="5123" name="Rectangle 3"/>
          <p:cNvSpPr>
            <a:spLocks noGrp="1" noChangeArrowheads="1"/>
          </p:cNvSpPr>
          <p:nvPr>
            <p:ph type="body" idx="1"/>
          </p:nvPr>
        </p:nvSpPr>
        <p:spPr/>
        <p:txBody>
          <a:bodyPr/>
          <a:lstStyle/>
          <a:p>
            <a:r>
              <a:rPr lang="en-US" altLang="en-US"/>
              <a:t>In 63 BC, Palestine was conquered by Rome, ending about 80 years of Jewish independence.</a:t>
            </a:r>
          </a:p>
          <a:p>
            <a:r>
              <a:rPr lang="en-US" altLang="en-US"/>
              <a:t>Following two generations under Jewish client rulers, in 6 AD the Romans sent in their own governors.</a:t>
            </a:r>
          </a:p>
          <a:p>
            <a:r>
              <a:rPr lang="en-US" altLang="en-US"/>
              <a:t>In 30 AD, at the time of Jesus’ ministry, this governor was Pontius Pilate.</a:t>
            </a:r>
          </a:p>
        </p:txBody>
      </p:sp>
    </p:spTree>
    <p:custDataLst>
      <p:tags r:id="rId1"/>
    </p:custDataLst>
  </p:cSld>
  <p:clrMapOvr>
    <a:masterClrMapping/>
  </p:clrMapOvr>
  <p:transition advTm="3297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3">
                                            <p:txEl>
                                              <p:pRg st="1" end="1"/>
                                            </p:txEl>
                                          </p:spTgt>
                                        </p:tgtEl>
                                        <p:attrNameLst>
                                          <p:attrName>style.visibility</p:attrName>
                                        </p:attrNameLst>
                                      </p:cBhvr>
                                      <p:to>
                                        <p:strVal val="visible"/>
                                      </p:to>
                                    </p:set>
                                    <p:anim calcmode="lin" valueType="num">
                                      <p:cBhvr additive="base">
                                        <p:cTn id="13" dur="500" fill="hold"/>
                                        <p:tgtEl>
                                          <p:spTgt spid="51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123">
                                            <p:txEl>
                                              <p:pRg st="2" end="2"/>
                                            </p:txEl>
                                          </p:spTgt>
                                        </p:tgtEl>
                                        <p:attrNameLst>
                                          <p:attrName>style.visibility</p:attrName>
                                        </p:attrNameLst>
                                      </p:cBhvr>
                                      <p:to>
                                        <p:strVal val="visible"/>
                                      </p:to>
                                    </p:set>
                                    <p:anim calcmode="lin" valueType="num">
                                      <p:cBhvr additive="base">
                                        <p:cTn id="19" dur="500" fill="hold"/>
                                        <p:tgtEl>
                                          <p:spTgt spid="51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a:t>Pontius Pilate</a:t>
            </a:r>
          </a:p>
        </p:txBody>
      </p:sp>
      <p:sp>
        <p:nvSpPr>
          <p:cNvPr id="6147" name="Rectangle 3"/>
          <p:cNvSpPr>
            <a:spLocks noGrp="1" noChangeArrowheads="1"/>
          </p:cNvSpPr>
          <p:nvPr>
            <p:ph type="body" idx="1"/>
          </p:nvPr>
        </p:nvSpPr>
        <p:spPr/>
        <p:txBody>
          <a:bodyPr/>
          <a:lstStyle/>
          <a:p>
            <a:r>
              <a:rPr lang="en-US" altLang="en-US"/>
              <a:t>According to Josephus &amp; the Bible, Pilate was a rather insensitive ruler.</a:t>
            </a:r>
          </a:p>
          <a:p>
            <a:pPr lvl="1"/>
            <a:r>
              <a:rPr lang="en-US" altLang="en-US"/>
              <a:t>He had tried to bring the Roman army’s standards into Jerusalem, in spite of their having pagan symbols on them.</a:t>
            </a:r>
          </a:p>
          <a:p>
            <a:pPr lvl="1"/>
            <a:r>
              <a:rPr lang="en-US" altLang="en-US"/>
              <a:t>He had appropriated Temple money to build an aqueduct.</a:t>
            </a:r>
          </a:p>
          <a:p>
            <a:pPr lvl="1"/>
            <a:r>
              <a:rPr lang="en-US" altLang="en-US"/>
              <a:t>He had used violence against suspected rebels, even in the Temple on one occasion.</a:t>
            </a:r>
          </a:p>
        </p:txBody>
      </p:sp>
    </p:spTree>
    <p:custDataLst>
      <p:tags r:id="rId1"/>
    </p:custDataLst>
  </p:cSld>
  <p:clrMapOvr>
    <a:masterClrMapping/>
  </p:clrMapOvr>
  <p:transition advTm="7362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additive="base">
                                        <p:cTn id="7" dur="500" fill="hold"/>
                                        <p:tgtEl>
                                          <p:spTgt spid="61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147">
                                            <p:txEl>
                                              <p:pRg st="1" end="1"/>
                                            </p:txEl>
                                          </p:spTgt>
                                        </p:tgtEl>
                                        <p:attrNameLst>
                                          <p:attrName>style.visibility</p:attrName>
                                        </p:attrNameLst>
                                      </p:cBhvr>
                                      <p:to>
                                        <p:strVal val="visible"/>
                                      </p:to>
                                    </p:set>
                                    <p:anim calcmode="lin" valueType="num">
                                      <p:cBhvr additive="base">
                                        <p:cTn id="13" dur="500" fill="hold"/>
                                        <p:tgtEl>
                                          <p:spTgt spid="61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147">
                                            <p:txEl>
                                              <p:pRg st="2" end="2"/>
                                            </p:txEl>
                                          </p:spTgt>
                                        </p:tgtEl>
                                        <p:attrNameLst>
                                          <p:attrName>style.visibility</p:attrName>
                                        </p:attrNameLst>
                                      </p:cBhvr>
                                      <p:to>
                                        <p:strVal val="visible"/>
                                      </p:to>
                                    </p:set>
                                    <p:anim calcmode="lin" valueType="num">
                                      <p:cBhvr additive="base">
                                        <p:cTn id="19" dur="500" fill="hold"/>
                                        <p:tgtEl>
                                          <p:spTgt spid="614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147">
                                            <p:txEl>
                                              <p:pRg st="3" end="3"/>
                                            </p:txEl>
                                          </p:spTgt>
                                        </p:tgtEl>
                                        <p:attrNameLst>
                                          <p:attrName>style.visibility</p:attrName>
                                        </p:attrNameLst>
                                      </p:cBhvr>
                                      <p:to>
                                        <p:strVal val="visible"/>
                                      </p:to>
                                    </p:set>
                                    <p:anim calcmode="lin" valueType="num">
                                      <p:cBhvr additive="base">
                                        <p:cTn id="25" dur="500" fill="hold"/>
                                        <p:tgtEl>
                                          <p:spTgt spid="614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14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a:t>Jewish Reaction to Roman Rule</a:t>
            </a:r>
          </a:p>
        </p:txBody>
      </p:sp>
      <p:sp>
        <p:nvSpPr>
          <p:cNvPr id="7171" name="Rectangle 3"/>
          <p:cNvSpPr>
            <a:spLocks noGrp="1" noChangeArrowheads="1"/>
          </p:cNvSpPr>
          <p:nvPr>
            <p:ph type="body" idx="1"/>
          </p:nvPr>
        </p:nvSpPr>
        <p:spPr/>
        <p:txBody>
          <a:bodyPr/>
          <a:lstStyle/>
          <a:p>
            <a:pPr>
              <a:lnSpc>
                <a:spcPct val="90000"/>
              </a:lnSpc>
            </a:pPr>
            <a:r>
              <a:rPr lang="en-US" altLang="en-US"/>
              <a:t>This varied among the people &amp; the diverse Jewish groups, but was generally negative:</a:t>
            </a:r>
          </a:p>
          <a:p>
            <a:pPr lvl="1">
              <a:lnSpc>
                <a:spcPct val="90000"/>
              </a:lnSpc>
            </a:pPr>
            <a:r>
              <a:rPr lang="en-US" altLang="en-US"/>
              <a:t>The Sadducees were the most favorable, as they profited from Roman rule.</a:t>
            </a:r>
          </a:p>
          <a:p>
            <a:pPr lvl="1">
              <a:lnSpc>
                <a:spcPct val="90000"/>
              </a:lnSpc>
            </a:pPr>
            <a:r>
              <a:rPr lang="en-US" altLang="en-US"/>
              <a:t>The Herodians were apparently next, though they preferred that Herod’s family rule.</a:t>
            </a:r>
          </a:p>
          <a:p>
            <a:pPr lvl="1">
              <a:lnSpc>
                <a:spcPct val="90000"/>
              </a:lnSpc>
            </a:pPr>
            <a:r>
              <a:rPr lang="en-US" altLang="en-US"/>
              <a:t>The Pharisees were anti-Roman but cautious.</a:t>
            </a:r>
          </a:p>
          <a:p>
            <a:pPr lvl="1">
              <a:lnSpc>
                <a:spcPct val="90000"/>
              </a:lnSpc>
            </a:pPr>
            <a:r>
              <a:rPr lang="en-US" altLang="en-US"/>
              <a:t>The Zealots were fiercely anti-Roman, willing to assassinate opponents &amp; start a revolt.</a:t>
            </a:r>
          </a:p>
        </p:txBody>
      </p:sp>
    </p:spTree>
    <p:custDataLst>
      <p:tags r:id="rId1"/>
    </p:custDataLst>
  </p:cSld>
  <p:clrMapOvr>
    <a:masterClrMapping/>
  </p:clrMapOvr>
  <p:transition advTm="11353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additive="base">
                                        <p:cTn id="13"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 calcmode="lin" valueType="num">
                                      <p:cBhvr additive="base">
                                        <p:cTn id="19"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171">
                                            <p:txEl>
                                              <p:pRg st="3" end="3"/>
                                            </p:txEl>
                                          </p:spTgt>
                                        </p:tgtEl>
                                        <p:attrNameLst>
                                          <p:attrName>style.visibility</p:attrName>
                                        </p:attrNameLst>
                                      </p:cBhvr>
                                      <p:to>
                                        <p:strVal val="visible"/>
                                      </p:to>
                                    </p:set>
                                    <p:anim calcmode="lin" valueType="num">
                                      <p:cBhvr additive="base">
                                        <p:cTn id="25"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171">
                                            <p:txEl>
                                              <p:pRg st="4" end="4"/>
                                            </p:txEl>
                                          </p:spTgt>
                                        </p:tgtEl>
                                        <p:attrNameLst>
                                          <p:attrName>style.visibility</p:attrName>
                                        </p:attrNameLst>
                                      </p:cBhvr>
                                      <p:to>
                                        <p:strVal val="visible"/>
                                      </p:to>
                                    </p:set>
                                    <p:anim calcmode="lin" valueType="num">
                                      <p:cBhvr additive="base">
                                        <p:cTn id="31"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a:t>Religious Background</a:t>
            </a:r>
          </a:p>
        </p:txBody>
      </p:sp>
      <p:sp>
        <p:nvSpPr>
          <p:cNvPr id="8195" name="Rectangle 3"/>
          <p:cNvSpPr>
            <a:spLocks noGrp="1" noChangeArrowheads="1"/>
          </p:cNvSpPr>
          <p:nvPr>
            <p:ph type="body" idx="1"/>
          </p:nvPr>
        </p:nvSpPr>
        <p:spPr/>
        <p:txBody>
          <a:bodyPr/>
          <a:lstStyle/>
          <a:p>
            <a:pPr>
              <a:lnSpc>
                <a:spcPct val="90000"/>
              </a:lnSpc>
            </a:pPr>
            <a:r>
              <a:rPr lang="en-US" altLang="en-US"/>
              <a:t>Since Augustus’ time, the Roman emperor or his </a:t>
            </a:r>
            <a:r>
              <a:rPr lang="en-US" altLang="en-US" i="1"/>
              <a:t>genius</a:t>
            </a:r>
            <a:r>
              <a:rPr lang="en-US" altLang="en-US"/>
              <a:t> had often been worshiped in the Eastern Roman Empire.</a:t>
            </a:r>
          </a:p>
          <a:p>
            <a:pPr>
              <a:lnSpc>
                <a:spcPct val="90000"/>
              </a:lnSpc>
            </a:pPr>
            <a:r>
              <a:rPr lang="en-US" altLang="en-US"/>
              <a:t>Pontius Pilate had put a picture of the pagan priest’s staff (</a:t>
            </a:r>
            <a:r>
              <a:rPr lang="en-US" altLang="en-US" i="1"/>
              <a:t>lituus</a:t>
            </a:r>
            <a:r>
              <a:rPr lang="en-US" altLang="en-US"/>
              <a:t>) on copper coins minted for use in Judea.</a:t>
            </a:r>
          </a:p>
          <a:p>
            <a:pPr>
              <a:lnSpc>
                <a:spcPct val="90000"/>
              </a:lnSpc>
            </a:pPr>
            <a:r>
              <a:rPr lang="en-US" altLang="en-US"/>
              <a:t>Silver &amp; gold coins had a picture of the emperor on the front, with inscriptions &amp; symbols that were offensive to Jews.</a:t>
            </a:r>
          </a:p>
        </p:txBody>
      </p:sp>
    </p:spTree>
    <p:custDataLst>
      <p:tags r:id="rId1"/>
    </p:custDataLst>
  </p:cSld>
  <p:clrMapOvr>
    <a:masterClrMapping/>
  </p:clrMapOvr>
  <p:transition advTm="7938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195">
                                            <p:txEl>
                                              <p:pRg st="1" end="1"/>
                                            </p:txEl>
                                          </p:spTgt>
                                        </p:tgtEl>
                                        <p:attrNameLst>
                                          <p:attrName>style.visibility</p:attrName>
                                        </p:attrNameLst>
                                      </p:cBhvr>
                                      <p:to>
                                        <p:strVal val="visible"/>
                                      </p:to>
                                    </p:set>
                                    <p:anim calcmode="lin" valueType="num">
                                      <p:cBhvr additive="base">
                                        <p:cTn id="13" dur="500" fill="hold"/>
                                        <p:tgtEl>
                                          <p:spTgt spid="81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195">
                                            <p:txEl>
                                              <p:pRg st="2" end="2"/>
                                            </p:txEl>
                                          </p:spTgt>
                                        </p:tgtEl>
                                        <p:attrNameLst>
                                          <p:attrName>style.visibility</p:attrName>
                                        </p:attrNameLst>
                                      </p:cBhvr>
                                      <p:to>
                                        <p:strVal val="visible"/>
                                      </p:to>
                                    </p:set>
                                    <p:anim calcmode="lin" valueType="num">
                                      <p:cBhvr additive="base">
                                        <p:cTn id="19" dur="500" fill="hold"/>
                                        <p:tgtEl>
                                          <p:spTgt spid="819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19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6" name="Picture 10" descr="TibDenariusRever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4114800"/>
            <a:ext cx="2430463" cy="2430463"/>
          </a:xfrm>
          <a:prstGeom prst="rect">
            <a:avLst/>
          </a:prstGeom>
          <a:noFill/>
          <a:extLst>
            <a:ext uri="{909E8E84-426E-40DD-AFC4-6F175D3DCCD1}">
              <a14:hiddenFill xmlns:a14="http://schemas.microsoft.com/office/drawing/2010/main">
                <a:solidFill>
                  <a:srgbClr val="FFFFFF"/>
                </a:solidFill>
              </a14:hiddenFill>
            </a:ext>
          </a:extLst>
        </p:spPr>
      </p:pic>
      <p:sp>
        <p:nvSpPr>
          <p:cNvPr id="9220" name="Rectangle 4"/>
          <p:cNvSpPr>
            <a:spLocks noGrp="1" noChangeArrowheads="1"/>
          </p:cNvSpPr>
          <p:nvPr>
            <p:ph type="title"/>
          </p:nvPr>
        </p:nvSpPr>
        <p:spPr/>
        <p:txBody>
          <a:bodyPr/>
          <a:lstStyle/>
          <a:p>
            <a:r>
              <a:rPr lang="en-US" altLang="en-US"/>
              <a:t>Silver Denarius</a:t>
            </a:r>
          </a:p>
        </p:txBody>
      </p:sp>
      <p:sp>
        <p:nvSpPr>
          <p:cNvPr id="9221" name="Rectangle 5"/>
          <p:cNvSpPr>
            <a:spLocks noGrp="1" noChangeArrowheads="1"/>
          </p:cNvSpPr>
          <p:nvPr>
            <p:ph type="body" sz="half" idx="1"/>
          </p:nvPr>
        </p:nvSpPr>
        <p:spPr/>
        <p:txBody>
          <a:bodyPr/>
          <a:lstStyle/>
          <a:p>
            <a:r>
              <a:rPr lang="en-US" altLang="en-US" sz="2800"/>
              <a:t>Front: picture of Tiberius, with text: “Tiberius Caesar Augustus, Son of the Divine Augustus”</a:t>
            </a:r>
          </a:p>
          <a:p>
            <a:r>
              <a:rPr lang="en-US" altLang="en-US" sz="2800"/>
              <a:t>Rear: picture of a  goddess(?) with text: “Pontifex Maximus” (i.e., the chief priest of the Roman religion).</a:t>
            </a:r>
          </a:p>
        </p:txBody>
      </p:sp>
      <p:pic>
        <p:nvPicPr>
          <p:cNvPr id="9225" name="Picture 9" descr="TibDenarius1"/>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922963" y="1447800"/>
            <a:ext cx="2571750" cy="2667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11494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9225"/>
                                        </p:tgtEl>
                                        <p:attrNameLst>
                                          <p:attrName>style.visibility</p:attrName>
                                        </p:attrNameLst>
                                      </p:cBhvr>
                                      <p:to>
                                        <p:strVal val="visible"/>
                                      </p:to>
                                    </p:set>
                                    <p:animEffect transition="in" filter="checkerboard(across)">
                                      <p:cBhvr>
                                        <p:cTn id="7" dur="500"/>
                                        <p:tgtEl>
                                          <p:spTgt spid="92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221">
                                            <p:txEl>
                                              <p:pRg st="0" end="0"/>
                                            </p:txEl>
                                          </p:spTgt>
                                        </p:tgtEl>
                                        <p:attrNameLst>
                                          <p:attrName>style.visibility</p:attrName>
                                        </p:attrNameLst>
                                      </p:cBhvr>
                                      <p:to>
                                        <p:strVal val="visible"/>
                                      </p:to>
                                    </p:set>
                                    <p:animEffect transition="in" filter="checkerboard(across)">
                                      <p:cBhvr>
                                        <p:cTn id="12" dur="500"/>
                                        <p:tgtEl>
                                          <p:spTgt spid="922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9226"/>
                                        </p:tgtEl>
                                        <p:attrNameLst>
                                          <p:attrName>style.visibility</p:attrName>
                                        </p:attrNameLst>
                                      </p:cBhvr>
                                      <p:to>
                                        <p:strVal val="visible"/>
                                      </p:to>
                                    </p:set>
                                    <p:animEffect transition="in" filter="checkerboard(across)">
                                      <p:cBhvr>
                                        <p:cTn id="17" dur="500"/>
                                        <p:tgtEl>
                                          <p:spTgt spid="922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9221">
                                            <p:txEl>
                                              <p:pRg st="1" end="1"/>
                                            </p:txEl>
                                          </p:spTgt>
                                        </p:tgtEl>
                                        <p:attrNameLst>
                                          <p:attrName>style.visibility</p:attrName>
                                        </p:attrNameLst>
                                      </p:cBhvr>
                                      <p:to>
                                        <p:strVal val="visible"/>
                                      </p:to>
                                    </p:set>
                                    <p:animEffect transition="in" filter="checkerboard(across)">
                                      <p:cBhvr>
                                        <p:cTn id="22" dur="500"/>
                                        <p:tgtEl>
                                          <p:spTgt spid="922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8" name="Picture 6" descr="JesDebate"/>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971550" y="157163"/>
            <a:ext cx="7200900" cy="6543675"/>
          </a:xfrm>
          <a:prstGeom prst="rect">
            <a:avLst/>
          </a:prstGeom>
          <a:noFill/>
          <a:extLst>
            <a:ext uri="{909E8E84-426E-40DD-AFC4-6F175D3DCCD1}">
              <a14:hiddenFill xmlns:a14="http://schemas.microsoft.com/office/drawing/2010/main">
                <a:solidFill>
                  <a:srgbClr val="FFFFFF"/>
                </a:solidFill>
              </a14:hiddenFill>
            </a:ext>
          </a:extLst>
        </p:spPr>
      </p:pic>
      <p:sp>
        <p:nvSpPr>
          <p:cNvPr id="13316" name="Rectangle 4"/>
          <p:cNvSpPr>
            <a:spLocks noGrp="1" noChangeArrowheads="1"/>
          </p:cNvSpPr>
          <p:nvPr>
            <p:ph type="ctrTitle"/>
          </p:nvPr>
        </p:nvSpPr>
        <p:spPr/>
        <p:txBody>
          <a:bodyPr/>
          <a:lstStyle/>
          <a:p>
            <a:r>
              <a:rPr lang="en-US" altLang="en-US"/>
              <a:t>The Confrontation</a:t>
            </a:r>
          </a:p>
        </p:txBody>
      </p:sp>
      <p:sp>
        <p:nvSpPr>
          <p:cNvPr id="13317" name="Rectangle 5"/>
          <p:cNvSpPr>
            <a:spLocks noGrp="1" noChangeArrowheads="1"/>
          </p:cNvSpPr>
          <p:nvPr>
            <p:ph type="subTitle" idx="1"/>
          </p:nvPr>
        </p:nvSpPr>
        <p:spPr/>
        <p:txBody>
          <a:bodyPr/>
          <a:lstStyle/>
          <a:p>
            <a:endParaRPr lang="en-US" altLang="en-US"/>
          </a:p>
        </p:txBody>
      </p:sp>
    </p:spTree>
    <p:custDataLst>
      <p:tags r:id="rId1"/>
    </p:custDataLst>
  </p:cSld>
  <p:clrMapOvr>
    <a:masterClrMapping/>
  </p:clrMapOvr>
  <p:transition advTm="688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3316"/>
                                        </p:tgtEl>
                                        <p:attrNameLst>
                                          <p:attrName>style.visibility</p:attrName>
                                        </p:attrNameLst>
                                      </p:cBhvr>
                                      <p:to>
                                        <p:strVal val="visible"/>
                                      </p:to>
                                    </p:set>
                                    <p:anim calcmode="lin" valueType="num">
                                      <p:cBhvr>
                                        <p:cTn id="7" dur="500" fill="hold"/>
                                        <p:tgtEl>
                                          <p:spTgt spid="13316"/>
                                        </p:tgtEl>
                                        <p:attrNameLst>
                                          <p:attrName>ppt_w</p:attrName>
                                        </p:attrNameLst>
                                      </p:cBhvr>
                                      <p:tavLst>
                                        <p:tav tm="0">
                                          <p:val>
                                            <p:fltVal val="0"/>
                                          </p:val>
                                        </p:tav>
                                        <p:tav tm="100000">
                                          <p:val>
                                            <p:strVal val="#ppt_w"/>
                                          </p:val>
                                        </p:tav>
                                      </p:tavLst>
                                    </p:anim>
                                    <p:anim calcmode="lin" valueType="num">
                                      <p:cBhvr>
                                        <p:cTn id="8" dur="500" fill="hold"/>
                                        <p:tgtEl>
                                          <p:spTgt spid="133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2|1.9|3.4"/>
</p:tagLst>
</file>

<file path=ppt/tags/tag10.xml><?xml version="1.0" encoding="utf-8"?>
<p:tagLst xmlns:a="http://schemas.openxmlformats.org/drawingml/2006/main" xmlns:r="http://schemas.openxmlformats.org/officeDocument/2006/relationships" xmlns:p="http://schemas.openxmlformats.org/presentationml/2006/main">
  <p:tag name="TIMING" val="|5.3|15|3.2|14.9|8.7|3.4|8.7"/>
</p:tagLst>
</file>

<file path=ppt/tags/tag11.xml><?xml version="1.0" encoding="utf-8"?>
<p:tagLst xmlns:a="http://schemas.openxmlformats.org/drawingml/2006/main" xmlns:r="http://schemas.openxmlformats.org/officeDocument/2006/relationships" xmlns:p="http://schemas.openxmlformats.org/presentationml/2006/main">
  <p:tag name="TIMING" val="|2.7|10.6|8.3|19.6"/>
</p:tagLst>
</file>

<file path=ppt/tags/tag12.xml><?xml version="1.0" encoding="utf-8"?>
<p:tagLst xmlns:a="http://schemas.openxmlformats.org/drawingml/2006/main" xmlns:r="http://schemas.openxmlformats.org/officeDocument/2006/relationships" xmlns:p="http://schemas.openxmlformats.org/presentationml/2006/main">
  <p:tag name="TIMING" val="|0.3|4.5|8.8|24.5"/>
</p:tagLst>
</file>

<file path=ppt/tags/tag13.xml><?xml version="1.0" encoding="utf-8"?>
<p:tagLst xmlns:a="http://schemas.openxmlformats.org/drawingml/2006/main" xmlns:r="http://schemas.openxmlformats.org/officeDocument/2006/relationships" xmlns:p="http://schemas.openxmlformats.org/presentationml/2006/main">
  <p:tag name="TIMING" val="|0.9"/>
</p:tagLst>
</file>

<file path=ppt/tags/tag14.xml><?xml version="1.0" encoding="utf-8"?>
<p:tagLst xmlns:a="http://schemas.openxmlformats.org/drawingml/2006/main" xmlns:r="http://schemas.openxmlformats.org/officeDocument/2006/relationships" xmlns:p="http://schemas.openxmlformats.org/presentationml/2006/main">
  <p:tag name="TIMING" val="|15.2|19.5|45.6|74.3"/>
</p:tagLst>
</file>

<file path=ppt/tags/tag15.xml><?xml version="1.0" encoding="utf-8"?>
<p:tagLst xmlns:a="http://schemas.openxmlformats.org/drawingml/2006/main" xmlns:r="http://schemas.openxmlformats.org/officeDocument/2006/relationships" xmlns:p="http://schemas.openxmlformats.org/presentationml/2006/main">
  <p:tag name="TIMING" val="|1.7|4.2|20.7|24.9|47.3"/>
</p:tagLst>
</file>

<file path=ppt/tags/tag16.xml><?xml version="1.0" encoding="utf-8"?>
<p:tagLst xmlns:a="http://schemas.openxmlformats.org/drawingml/2006/main" xmlns:r="http://schemas.openxmlformats.org/officeDocument/2006/relationships" xmlns:p="http://schemas.openxmlformats.org/presentationml/2006/main">
  <p:tag name="TIMING" val="|5.7|8.9|18.8|24.1"/>
</p:tagLst>
</file>

<file path=ppt/tags/tag17.xml><?xml version="1.0" encoding="utf-8"?>
<p:tagLst xmlns:a="http://schemas.openxmlformats.org/drawingml/2006/main" xmlns:r="http://schemas.openxmlformats.org/officeDocument/2006/relationships" xmlns:p="http://schemas.openxmlformats.org/presentationml/2006/main">
  <p:tag name="TIMING" val="|0.6|2.1"/>
</p:tagLst>
</file>

<file path=ppt/tags/tag2.xml><?xml version="1.0" encoding="utf-8"?>
<p:tagLst xmlns:a="http://schemas.openxmlformats.org/drawingml/2006/main" xmlns:r="http://schemas.openxmlformats.org/officeDocument/2006/relationships" xmlns:p="http://schemas.openxmlformats.org/presentationml/2006/main">
  <p:tag name="TIMING" val="|2.6"/>
</p:tagLst>
</file>

<file path=ppt/tags/tag3.xml><?xml version="1.0" encoding="utf-8"?>
<p:tagLst xmlns:a="http://schemas.openxmlformats.org/drawingml/2006/main" xmlns:r="http://schemas.openxmlformats.org/officeDocument/2006/relationships" xmlns:p="http://schemas.openxmlformats.org/presentationml/2006/main">
  <p:tag name="TIMING" val="|1.5|1.9"/>
</p:tagLst>
</file>

<file path=ppt/tags/tag4.xml><?xml version="1.0" encoding="utf-8"?>
<p:tagLst xmlns:a="http://schemas.openxmlformats.org/drawingml/2006/main" xmlns:r="http://schemas.openxmlformats.org/officeDocument/2006/relationships" xmlns:p="http://schemas.openxmlformats.org/presentationml/2006/main">
  <p:tag name="TIMING" val="|1.4|14.3|10.7"/>
</p:tagLst>
</file>

<file path=ppt/tags/tag5.xml><?xml version="1.0" encoding="utf-8"?>
<p:tagLst xmlns:a="http://schemas.openxmlformats.org/drawingml/2006/main" xmlns:r="http://schemas.openxmlformats.org/officeDocument/2006/relationships" xmlns:p="http://schemas.openxmlformats.org/presentationml/2006/main">
  <p:tag name="TIMING" val="|6.8|9.2|27.7|19.2"/>
</p:tagLst>
</file>

<file path=ppt/tags/tag6.xml><?xml version="1.0" encoding="utf-8"?>
<p:tagLst xmlns:a="http://schemas.openxmlformats.org/drawingml/2006/main" xmlns:r="http://schemas.openxmlformats.org/officeDocument/2006/relationships" xmlns:p="http://schemas.openxmlformats.org/presentationml/2006/main">
  <p:tag name="TIMING" val="|2.1|24.1|19.5|22|14.5"/>
</p:tagLst>
</file>

<file path=ppt/tags/tag7.xml><?xml version="1.0" encoding="utf-8"?>
<p:tagLst xmlns:a="http://schemas.openxmlformats.org/drawingml/2006/main" xmlns:r="http://schemas.openxmlformats.org/officeDocument/2006/relationships" xmlns:p="http://schemas.openxmlformats.org/presentationml/2006/main">
  <p:tag name="TIMING" val="|3.4|21|30.6"/>
</p:tagLst>
</file>

<file path=ppt/tags/tag8.xml><?xml version="1.0" encoding="utf-8"?>
<p:tagLst xmlns:a="http://schemas.openxmlformats.org/drawingml/2006/main" xmlns:r="http://schemas.openxmlformats.org/officeDocument/2006/relationships" xmlns:p="http://schemas.openxmlformats.org/presentationml/2006/main">
  <p:tag name="TIMING" val="|5.1|5|40.7|9"/>
</p:tagLst>
</file>

<file path=ppt/tags/tag9.xml><?xml version="1.0" encoding="utf-8"?>
<p:tagLst xmlns:a="http://schemas.openxmlformats.org/drawingml/2006/main" xmlns:r="http://schemas.openxmlformats.org/officeDocument/2006/relationships" xmlns:p="http://schemas.openxmlformats.org/presentationml/2006/main">
  <p:tag name="TIMING" val="|0.7"/>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TotalTime>
  <Words>988</Words>
  <Application>Microsoft Office PowerPoint</Application>
  <PresentationFormat>On-screen Show (4:3)</PresentationFormat>
  <Paragraphs>67</Paragraphs>
  <Slides>17</Slides>
  <Notes>0</Notes>
  <HiddenSlides>0</HiddenSlides>
  <MMClips>1</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Default Design</vt:lpstr>
      <vt:lpstr>God &amp; Caesar</vt:lpstr>
      <vt:lpstr>Matthew 22:15-22</vt:lpstr>
      <vt:lpstr>The Background</vt:lpstr>
      <vt:lpstr>Political Background</vt:lpstr>
      <vt:lpstr>Pontius Pilate</vt:lpstr>
      <vt:lpstr>Jewish Reaction to Roman Rule</vt:lpstr>
      <vt:lpstr>Religious Background</vt:lpstr>
      <vt:lpstr>Silver Denarius</vt:lpstr>
      <vt:lpstr>The Confrontation</vt:lpstr>
      <vt:lpstr>Paying Roman Taxes</vt:lpstr>
      <vt:lpstr>Jesus’ Response</vt:lpstr>
      <vt:lpstr>Jesus’ Response</vt:lpstr>
      <vt:lpstr>The Message</vt:lpstr>
      <vt:lpstr>Give to Caesar…</vt:lpstr>
      <vt:lpstr>Give to God…</vt:lpstr>
      <vt:lpstr>You Can’t Outsmart God</vt:lpstr>
      <vt:lpstr>The End</vt:lpstr>
    </vt:vector>
  </TitlesOfParts>
  <Company>Biblical Theological Seminary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 &amp; Caesar</dc:title>
  <dc:creator>rnewman</dc:creator>
  <cp:lastModifiedBy>Newman</cp:lastModifiedBy>
  <cp:revision>95</cp:revision>
  <dcterms:created xsi:type="dcterms:W3CDTF">2010-09-18T14:13:29Z</dcterms:created>
  <dcterms:modified xsi:type="dcterms:W3CDTF">2015-07-04T15:40:48Z</dcterms:modified>
</cp:coreProperties>
</file>