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78"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21FD73-FBEB-490A-96F3-59B6B8FD4386}" type="slidenum">
              <a:rPr lang="en-US" altLang="en-US"/>
              <a:pPr/>
              <a:t>‹#›</a:t>
            </a:fld>
            <a:endParaRPr lang="en-US" altLang="en-US"/>
          </a:p>
        </p:txBody>
      </p:sp>
    </p:spTree>
    <p:extLst>
      <p:ext uri="{BB962C8B-B14F-4D97-AF65-F5344CB8AC3E}">
        <p14:creationId xmlns:p14="http://schemas.microsoft.com/office/powerpoint/2010/main" val="425780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828356-90CF-4B57-B356-0E6A0027974B}" type="slidenum">
              <a:rPr lang="en-US" altLang="en-US"/>
              <a:pPr/>
              <a:t>‹#›</a:t>
            </a:fld>
            <a:endParaRPr lang="en-US" altLang="en-US"/>
          </a:p>
        </p:txBody>
      </p:sp>
    </p:spTree>
    <p:extLst>
      <p:ext uri="{BB962C8B-B14F-4D97-AF65-F5344CB8AC3E}">
        <p14:creationId xmlns:p14="http://schemas.microsoft.com/office/powerpoint/2010/main" val="153327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AD5319-E1D3-477F-8088-AE97A3BC626B}" type="slidenum">
              <a:rPr lang="en-US" altLang="en-US"/>
              <a:pPr/>
              <a:t>‹#›</a:t>
            </a:fld>
            <a:endParaRPr lang="en-US" altLang="en-US"/>
          </a:p>
        </p:txBody>
      </p:sp>
    </p:spTree>
    <p:extLst>
      <p:ext uri="{BB962C8B-B14F-4D97-AF65-F5344CB8AC3E}">
        <p14:creationId xmlns:p14="http://schemas.microsoft.com/office/powerpoint/2010/main" val="341323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86A3F2F-FDC3-4C30-94F6-1696FB802CFD}" type="slidenum">
              <a:rPr lang="en-US" altLang="en-US"/>
              <a:pPr/>
              <a:t>‹#›</a:t>
            </a:fld>
            <a:endParaRPr lang="en-US" altLang="en-US"/>
          </a:p>
        </p:txBody>
      </p:sp>
    </p:spTree>
    <p:extLst>
      <p:ext uri="{BB962C8B-B14F-4D97-AF65-F5344CB8AC3E}">
        <p14:creationId xmlns:p14="http://schemas.microsoft.com/office/powerpoint/2010/main" val="31974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B0C2AE-86EB-4E4E-B928-BED0007C09E6}" type="slidenum">
              <a:rPr lang="en-US" altLang="en-US"/>
              <a:pPr/>
              <a:t>‹#›</a:t>
            </a:fld>
            <a:endParaRPr lang="en-US" altLang="en-US"/>
          </a:p>
        </p:txBody>
      </p:sp>
    </p:spTree>
    <p:extLst>
      <p:ext uri="{BB962C8B-B14F-4D97-AF65-F5344CB8AC3E}">
        <p14:creationId xmlns:p14="http://schemas.microsoft.com/office/powerpoint/2010/main" val="413558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CDB338-7988-42AE-A1B3-DF8F35613E44}" type="slidenum">
              <a:rPr lang="en-US" altLang="en-US"/>
              <a:pPr/>
              <a:t>‹#›</a:t>
            </a:fld>
            <a:endParaRPr lang="en-US" altLang="en-US"/>
          </a:p>
        </p:txBody>
      </p:sp>
    </p:spTree>
    <p:extLst>
      <p:ext uri="{BB962C8B-B14F-4D97-AF65-F5344CB8AC3E}">
        <p14:creationId xmlns:p14="http://schemas.microsoft.com/office/powerpoint/2010/main" val="366166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6AC90A-3DA1-40DB-9151-4F5556F0F0F7}" type="slidenum">
              <a:rPr lang="en-US" altLang="en-US"/>
              <a:pPr/>
              <a:t>‹#›</a:t>
            </a:fld>
            <a:endParaRPr lang="en-US" altLang="en-US"/>
          </a:p>
        </p:txBody>
      </p:sp>
    </p:spTree>
    <p:extLst>
      <p:ext uri="{BB962C8B-B14F-4D97-AF65-F5344CB8AC3E}">
        <p14:creationId xmlns:p14="http://schemas.microsoft.com/office/powerpoint/2010/main" val="180647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E1E7619-26FB-4113-9ACB-2E4F403BECA5}" type="slidenum">
              <a:rPr lang="en-US" altLang="en-US"/>
              <a:pPr/>
              <a:t>‹#›</a:t>
            </a:fld>
            <a:endParaRPr lang="en-US" altLang="en-US"/>
          </a:p>
        </p:txBody>
      </p:sp>
    </p:spTree>
    <p:extLst>
      <p:ext uri="{BB962C8B-B14F-4D97-AF65-F5344CB8AC3E}">
        <p14:creationId xmlns:p14="http://schemas.microsoft.com/office/powerpoint/2010/main" val="199434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A72C331-C0BB-4B90-957B-91B8F479C52A}" type="slidenum">
              <a:rPr lang="en-US" altLang="en-US"/>
              <a:pPr/>
              <a:t>‹#›</a:t>
            </a:fld>
            <a:endParaRPr lang="en-US" altLang="en-US"/>
          </a:p>
        </p:txBody>
      </p:sp>
    </p:spTree>
    <p:extLst>
      <p:ext uri="{BB962C8B-B14F-4D97-AF65-F5344CB8AC3E}">
        <p14:creationId xmlns:p14="http://schemas.microsoft.com/office/powerpoint/2010/main" val="197145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DF6D15C-1E0A-41BB-A460-373C1BF59F38}" type="slidenum">
              <a:rPr lang="en-US" altLang="en-US"/>
              <a:pPr/>
              <a:t>‹#›</a:t>
            </a:fld>
            <a:endParaRPr lang="en-US" altLang="en-US"/>
          </a:p>
        </p:txBody>
      </p:sp>
    </p:spTree>
    <p:extLst>
      <p:ext uri="{BB962C8B-B14F-4D97-AF65-F5344CB8AC3E}">
        <p14:creationId xmlns:p14="http://schemas.microsoft.com/office/powerpoint/2010/main" val="128528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71ACCB0-9DDB-43D5-A27C-21090EE21662}" type="slidenum">
              <a:rPr lang="en-US" altLang="en-US"/>
              <a:pPr/>
              <a:t>‹#›</a:t>
            </a:fld>
            <a:endParaRPr lang="en-US" altLang="en-US"/>
          </a:p>
        </p:txBody>
      </p:sp>
    </p:spTree>
    <p:extLst>
      <p:ext uri="{BB962C8B-B14F-4D97-AF65-F5344CB8AC3E}">
        <p14:creationId xmlns:p14="http://schemas.microsoft.com/office/powerpoint/2010/main" val="282740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A6674F-9207-4EB8-BFDD-41A3BD50414E}" type="slidenum">
              <a:rPr lang="en-US" altLang="en-US"/>
              <a:pPr/>
              <a:t>‹#›</a:t>
            </a:fld>
            <a:endParaRPr lang="en-US" altLang="en-US"/>
          </a:p>
        </p:txBody>
      </p:sp>
    </p:spTree>
    <p:extLst>
      <p:ext uri="{BB962C8B-B14F-4D97-AF65-F5344CB8AC3E}">
        <p14:creationId xmlns:p14="http://schemas.microsoft.com/office/powerpoint/2010/main" val="275858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D1B185-04DC-4C37-B73A-DD963D0FEB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azarus_richman"/>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457450" y="685800"/>
            <a:ext cx="42291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A Glimpse Beyond This Life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GlimpseBeyond.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867400"/>
            <a:ext cx="609600" cy="609600"/>
          </a:xfrm>
          <a:prstGeom prst="rect">
            <a:avLst/>
          </a:prstGeom>
        </p:spPr>
      </p:pic>
    </p:spTree>
    <p:custDataLst>
      <p:tags r:id="rId1"/>
    </p:custDataLst>
  </p:cSld>
  <p:clrMapOvr>
    <a:masterClrMapping/>
  </p:clrMapOvr>
  <p:transition advTm="2870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John 13</a:t>
            </a:r>
          </a:p>
        </p:txBody>
      </p:sp>
      <p:sp>
        <p:nvSpPr>
          <p:cNvPr id="30723" name="Rectangle 3"/>
          <p:cNvSpPr>
            <a:spLocks noGrp="1" noChangeArrowheads="1"/>
          </p:cNvSpPr>
          <p:nvPr>
            <p:ph type="body" idx="1"/>
          </p:nvPr>
        </p:nvSpPr>
        <p:spPr>
          <a:xfrm>
            <a:off x="457200" y="1600200"/>
            <a:ext cx="8229600" cy="4953000"/>
          </a:xfrm>
        </p:spPr>
        <p:txBody>
          <a:bodyPr/>
          <a:lstStyle/>
          <a:p>
            <a:pPr>
              <a:lnSpc>
                <a:spcPct val="80000"/>
              </a:lnSpc>
              <a:spcBef>
                <a:spcPct val="0"/>
              </a:spcBef>
            </a:pPr>
            <a:r>
              <a:rPr lang="en-US" altLang="en-US" sz="2800"/>
              <a:t>21 (NIV) After he had said this, Jesus was troubled in spirit and testified, "I tell you the truth, one of you is going to betray me." 22 His disciples stared at one another, at a loss to know which of them he meant. 23 One of them, the disciple whom Jesus loved, was reclining next to him (literally, in his bosom). 24 Simon Peter motioned to this disciple and said, "Ask him which one he means." 25 Leaning back against Jesus, he asked him, "Lord, who is it?" </a:t>
            </a:r>
          </a:p>
          <a:p>
            <a:pPr>
              <a:lnSpc>
                <a:spcPct val="80000"/>
              </a:lnSpc>
            </a:pPr>
            <a:r>
              <a:rPr lang="en-US" altLang="en-US" sz="2800"/>
              <a:t>This usage suggests that Lazarus is banqueting with Abraham, like “the disciple whom Jesus loved” is with Jesus.</a:t>
            </a:r>
          </a:p>
        </p:txBody>
      </p:sp>
    </p:spTree>
    <p:custDataLst>
      <p:tags r:id="rId1"/>
    </p:custDataLst>
  </p:cSld>
  <p:clrMapOvr>
    <a:masterClrMapping/>
  </p:clrMapOvr>
  <p:transition advTm="136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Note the Contrasts</a:t>
            </a:r>
          </a:p>
        </p:txBody>
      </p:sp>
      <p:sp>
        <p:nvSpPr>
          <p:cNvPr id="14339" name="Rectangle 3"/>
          <p:cNvSpPr>
            <a:spLocks noGrp="1" noChangeArrowheads="1"/>
          </p:cNvSpPr>
          <p:nvPr>
            <p:ph type="body" idx="1"/>
          </p:nvPr>
        </p:nvSpPr>
        <p:spPr/>
        <p:txBody>
          <a:bodyPr/>
          <a:lstStyle/>
          <a:p>
            <a:pPr>
              <a:lnSpc>
                <a:spcPct val="90000"/>
              </a:lnSpc>
            </a:pPr>
            <a:r>
              <a:rPr lang="en-US" altLang="en-US"/>
              <a:t>In this life:</a:t>
            </a:r>
          </a:p>
          <a:p>
            <a:pPr lvl="1">
              <a:lnSpc>
                <a:spcPct val="90000"/>
              </a:lnSpc>
            </a:pPr>
            <a:r>
              <a:rPr lang="en-US" altLang="en-US"/>
              <a:t>Rich man feasting, Lazarus begging.</a:t>
            </a:r>
          </a:p>
          <a:p>
            <a:pPr>
              <a:lnSpc>
                <a:spcPct val="90000"/>
              </a:lnSpc>
            </a:pPr>
            <a:r>
              <a:rPr lang="en-US" altLang="en-US"/>
              <a:t>Beyond:</a:t>
            </a:r>
          </a:p>
          <a:p>
            <a:pPr lvl="1">
              <a:lnSpc>
                <a:spcPct val="90000"/>
              </a:lnSpc>
            </a:pPr>
            <a:r>
              <a:rPr lang="en-US" altLang="en-US"/>
              <a:t>Rich man begging, Lazarus feasting.</a:t>
            </a:r>
          </a:p>
          <a:p>
            <a:pPr>
              <a:lnSpc>
                <a:spcPct val="90000"/>
              </a:lnSpc>
            </a:pPr>
            <a:r>
              <a:rPr lang="en-US" altLang="en-US"/>
              <a:t>In this life:</a:t>
            </a:r>
          </a:p>
          <a:p>
            <a:pPr lvl="1">
              <a:lnSpc>
                <a:spcPct val="90000"/>
              </a:lnSpc>
            </a:pPr>
            <a:r>
              <a:rPr lang="en-US" altLang="en-US"/>
              <a:t>Rich man could have helped, knows Lazarus</a:t>
            </a:r>
            <a:r>
              <a:rPr lang="en-US" altLang="en-US">
                <a:cs typeface="Arial" charset="0"/>
              </a:rPr>
              <a:t>'</a:t>
            </a:r>
            <a:r>
              <a:rPr lang="en-US" altLang="en-US"/>
              <a:t> name.</a:t>
            </a:r>
          </a:p>
          <a:p>
            <a:pPr>
              <a:lnSpc>
                <a:spcPct val="90000"/>
              </a:lnSpc>
            </a:pPr>
            <a:r>
              <a:rPr lang="en-US" altLang="en-US"/>
              <a:t>Beyond:</a:t>
            </a:r>
          </a:p>
          <a:p>
            <a:pPr lvl="1">
              <a:lnSpc>
                <a:spcPct val="90000"/>
              </a:lnSpc>
            </a:pPr>
            <a:r>
              <a:rPr lang="en-US" altLang="en-US"/>
              <a:t>Lazarus cannot help rich man.</a:t>
            </a:r>
          </a:p>
        </p:txBody>
      </p:sp>
    </p:spTree>
    <p:custDataLst>
      <p:tags r:id="rId1"/>
    </p:custDataLst>
  </p:cSld>
  <p:clrMapOvr>
    <a:masterClrMapping/>
  </p:clrMapOvr>
  <p:transition advTm="552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Abraham</a:t>
            </a:r>
            <a:r>
              <a:rPr lang="en-US" altLang="en-US">
                <a:cs typeface="Arial" charset="0"/>
              </a:rPr>
              <a:t>'</a:t>
            </a:r>
            <a:r>
              <a:rPr lang="en-US" altLang="en-US"/>
              <a:t>s Remark</a:t>
            </a:r>
          </a:p>
        </p:txBody>
      </p:sp>
      <p:sp>
        <p:nvSpPr>
          <p:cNvPr id="15363" name="Rectangle 3"/>
          <p:cNvSpPr>
            <a:spLocks noGrp="1" noChangeArrowheads="1"/>
          </p:cNvSpPr>
          <p:nvPr>
            <p:ph type="body" idx="1"/>
          </p:nvPr>
        </p:nvSpPr>
        <p:spPr/>
        <p:txBody>
          <a:bodyPr/>
          <a:lstStyle/>
          <a:p>
            <a:pPr>
              <a:lnSpc>
                <a:spcPct val="90000"/>
              </a:lnSpc>
            </a:pPr>
            <a:r>
              <a:rPr lang="en-US" altLang="en-US"/>
              <a:t>25 But Abraham replied, </a:t>
            </a:r>
            <a:r>
              <a:rPr lang="en-US" altLang="en-US">
                <a:cs typeface="Arial" charset="0"/>
              </a:rPr>
              <a:t>"</a:t>
            </a:r>
            <a:r>
              <a:rPr lang="en-US" altLang="en-US"/>
              <a:t>Son, remember that in your lifetime you received your good things, while Lazarus received bad things, but now he is comforted here and you are in agony.</a:t>
            </a:r>
            <a:r>
              <a:rPr lang="en-US" altLang="en-US">
                <a:cs typeface="Arial" charset="0"/>
              </a:rPr>
              <a:t>"</a:t>
            </a:r>
          </a:p>
          <a:p>
            <a:pPr>
              <a:lnSpc>
                <a:spcPct val="90000"/>
              </a:lnSpc>
            </a:pPr>
            <a:r>
              <a:rPr lang="en-US" altLang="en-US"/>
              <a:t>I suggest this means:</a:t>
            </a:r>
          </a:p>
          <a:p>
            <a:pPr lvl="1">
              <a:lnSpc>
                <a:spcPct val="90000"/>
              </a:lnSpc>
            </a:pPr>
            <a:r>
              <a:rPr lang="en-US" altLang="en-US"/>
              <a:t>For those who ignore God, all the good things they</a:t>
            </a:r>
            <a:r>
              <a:rPr lang="en-US" altLang="en-US">
                <a:cs typeface="Arial" charset="0"/>
              </a:rPr>
              <a:t>'ll</a:t>
            </a:r>
            <a:r>
              <a:rPr lang="en-US" altLang="en-US"/>
              <a:t> ever have will come to them in this life.</a:t>
            </a:r>
          </a:p>
          <a:p>
            <a:pPr lvl="1">
              <a:lnSpc>
                <a:spcPct val="90000"/>
              </a:lnSpc>
            </a:pPr>
            <a:r>
              <a:rPr lang="en-US" altLang="en-US"/>
              <a:t>For those who trust God, all the bad things they</a:t>
            </a:r>
            <a:r>
              <a:rPr lang="en-US" altLang="en-US">
                <a:cs typeface="Arial" charset="0"/>
              </a:rPr>
              <a:t>'</a:t>
            </a:r>
            <a:r>
              <a:rPr lang="en-US" altLang="en-US"/>
              <a:t>ll ever have will come to them in this life.</a:t>
            </a:r>
          </a:p>
        </p:txBody>
      </p:sp>
    </p:spTree>
    <p:custDataLst>
      <p:tags r:id="rId1"/>
    </p:custDataLst>
  </p:cSld>
  <p:clrMapOvr>
    <a:masterClrMapping/>
  </p:clrMapOvr>
  <p:transition advTm="734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Rich Man</a:t>
            </a:r>
            <a:r>
              <a:rPr lang="en-US" altLang="en-US">
                <a:cs typeface="Arial" charset="0"/>
              </a:rPr>
              <a:t>'</a:t>
            </a:r>
            <a:r>
              <a:rPr lang="en-US" altLang="en-US"/>
              <a:t>s Response</a:t>
            </a:r>
          </a:p>
        </p:txBody>
      </p:sp>
      <p:sp>
        <p:nvSpPr>
          <p:cNvPr id="16387" name="Rectangle 3"/>
          <p:cNvSpPr>
            <a:spLocks noGrp="1" noChangeArrowheads="1"/>
          </p:cNvSpPr>
          <p:nvPr>
            <p:ph type="body" idx="1"/>
          </p:nvPr>
        </p:nvSpPr>
        <p:spPr/>
        <p:txBody>
          <a:bodyPr/>
          <a:lstStyle/>
          <a:p>
            <a:r>
              <a:rPr lang="en-US" altLang="en-US"/>
              <a:t>He continues to sin, even while he is in torment.</a:t>
            </a:r>
          </a:p>
          <a:p>
            <a:r>
              <a:rPr lang="en-US" altLang="en-US"/>
              <a:t>Perhaps this explains the eternality of hell.</a:t>
            </a:r>
          </a:p>
          <a:p>
            <a:pPr lvl="1"/>
            <a:r>
              <a:rPr lang="en-US" altLang="en-US"/>
              <a:t>Would think a finite sin means a finite punishment…</a:t>
            </a:r>
          </a:p>
          <a:p>
            <a:pPr lvl="1"/>
            <a:r>
              <a:rPr lang="en-US" altLang="en-US"/>
              <a:t>…but, having rejected God</a:t>
            </a:r>
            <a:r>
              <a:rPr lang="en-US" altLang="en-US">
                <a:cs typeface="Arial" charset="0"/>
              </a:rPr>
              <a:t>'</a:t>
            </a:r>
            <a:r>
              <a:rPr lang="en-US" altLang="en-US"/>
              <a:t>s only remedy for sin, nothing remains but to keep on sinning</a:t>
            </a:r>
          </a:p>
          <a:p>
            <a:pPr lvl="1"/>
            <a:r>
              <a:rPr lang="en-US" altLang="en-US"/>
              <a:t>…and to keep on receiving punishment for each new sin.</a:t>
            </a:r>
          </a:p>
        </p:txBody>
      </p:sp>
    </p:spTree>
    <p:custDataLst>
      <p:tags r:id="rId1"/>
    </p:custDataLst>
  </p:cSld>
  <p:clrMapOvr>
    <a:masterClrMapping/>
  </p:clrMapOvr>
  <p:transition advTm="82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Rich Man</a:t>
            </a:r>
            <a:r>
              <a:rPr lang="en-US" altLang="en-US">
                <a:cs typeface="Arial" charset="0"/>
              </a:rPr>
              <a:t>'</a:t>
            </a:r>
            <a:r>
              <a:rPr lang="en-US" altLang="en-US"/>
              <a:t>s Response</a:t>
            </a:r>
          </a:p>
        </p:txBody>
      </p:sp>
      <p:sp>
        <p:nvSpPr>
          <p:cNvPr id="17411" name="Rectangle 3"/>
          <p:cNvSpPr>
            <a:spLocks noGrp="1" noChangeArrowheads="1"/>
          </p:cNvSpPr>
          <p:nvPr>
            <p:ph type="body" idx="1"/>
          </p:nvPr>
        </p:nvSpPr>
        <p:spPr/>
        <p:txBody>
          <a:bodyPr/>
          <a:lstStyle/>
          <a:p>
            <a:r>
              <a:rPr lang="en-US" altLang="en-US"/>
              <a:t>Send Lazarus to warn my brothers.</a:t>
            </a:r>
          </a:p>
          <a:p>
            <a:pPr lvl="1"/>
            <a:r>
              <a:rPr lang="en-US" altLang="en-US"/>
              <a:t>Sounds compassionate, but implies God didn</a:t>
            </a:r>
            <a:r>
              <a:rPr lang="en-US" altLang="en-US">
                <a:cs typeface="Arial" charset="0"/>
              </a:rPr>
              <a:t>'</a:t>
            </a:r>
            <a:r>
              <a:rPr lang="en-US" altLang="en-US"/>
              <a:t>t give him sufficient warning.</a:t>
            </a:r>
          </a:p>
          <a:p>
            <a:r>
              <a:rPr lang="en-US" altLang="en-US"/>
              <a:t>Abraham: no good; they won</a:t>
            </a:r>
            <a:r>
              <a:rPr lang="en-US" altLang="en-US">
                <a:cs typeface="Arial" charset="0"/>
              </a:rPr>
              <a:t>'</a:t>
            </a:r>
            <a:r>
              <a:rPr lang="en-US" altLang="en-US"/>
              <a:t>t believe even if one came back from the dead.</a:t>
            </a:r>
          </a:p>
          <a:p>
            <a:pPr lvl="1"/>
            <a:r>
              <a:rPr lang="en-US" altLang="en-US"/>
              <a:t>This is exactly what happened! </a:t>
            </a:r>
          </a:p>
          <a:p>
            <a:pPr lvl="1"/>
            <a:r>
              <a:rPr lang="en-US" altLang="en-US"/>
              <a:t>See next panel.</a:t>
            </a:r>
          </a:p>
        </p:txBody>
      </p:sp>
    </p:spTree>
    <p:custDataLst>
      <p:tags r:id="rId1"/>
    </p:custDataLst>
  </p:cSld>
  <p:clrMapOvr>
    <a:masterClrMapping/>
  </p:clrMapOvr>
  <p:transition advTm="67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Reaction of Chief Priests</a:t>
            </a:r>
          </a:p>
        </p:txBody>
      </p:sp>
      <p:sp>
        <p:nvSpPr>
          <p:cNvPr id="18435" name="Rectangle 3"/>
          <p:cNvSpPr>
            <a:spLocks noGrp="1" noChangeArrowheads="1"/>
          </p:cNvSpPr>
          <p:nvPr>
            <p:ph type="body" idx="1"/>
          </p:nvPr>
        </p:nvSpPr>
        <p:spPr/>
        <p:txBody>
          <a:bodyPr/>
          <a:lstStyle/>
          <a:p>
            <a:pPr>
              <a:lnSpc>
                <a:spcPct val="80000"/>
              </a:lnSpc>
            </a:pPr>
            <a:r>
              <a:rPr lang="en-US" altLang="en-US" sz="2400"/>
              <a:t>John 12:9 (NIV) Meanwhile a large crowd of Jews found out that Jesus was there and came, not only because of him but also to see Lazarus, whom he had raised from the dead. 10 So the chief priests made plans to kill Lazarus as well, 11 for on account of him many of the Jews were going over to Jesus and putting their faith in him. </a:t>
            </a:r>
          </a:p>
          <a:p>
            <a:pPr>
              <a:lnSpc>
                <a:spcPct val="80000"/>
              </a:lnSpc>
            </a:pPr>
            <a:r>
              <a:rPr lang="en-US" altLang="en-US" sz="2400"/>
              <a:t>Matt 28:11 (NIV) While the women were on their way, some of the guards went into the city and reported to the chief priests everything that had happened. 12 When the chief priests had met with the elders and devised a plan, they gave the soldiers a large sum of money, 13 telling them, </a:t>
            </a:r>
            <a:r>
              <a:rPr lang="en-US" altLang="en-US" sz="2400">
                <a:cs typeface="Arial" charset="0"/>
              </a:rPr>
              <a:t>"</a:t>
            </a:r>
            <a:r>
              <a:rPr lang="en-US" altLang="en-US" sz="2400"/>
              <a:t>You are to say, </a:t>
            </a:r>
            <a:r>
              <a:rPr lang="en-US" altLang="en-US" sz="2400">
                <a:cs typeface="Arial" charset="0"/>
              </a:rPr>
              <a:t>'</a:t>
            </a:r>
            <a:r>
              <a:rPr lang="en-US" altLang="en-US" sz="2400"/>
              <a:t>His disciples came during the night and stole him away while we were asleep.</a:t>
            </a:r>
            <a:r>
              <a:rPr lang="en-US" altLang="en-US" sz="2400">
                <a:cs typeface="Arial" charset="0"/>
              </a:rPr>
              <a:t>'</a:t>
            </a:r>
            <a:r>
              <a:rPr lang="en-US" altLang="en-US" sz="2400"/>
              <a:t> </a:t>
            </a:r>
            <a:r>
              <a:rPr lang="en-US" altLang="en-US" sz="2400">
                <a:cs typeface="Arial" charset="0"/>
              </a:rPr>
              <a:t>"</a:t>
            </a:r>
          </a:p>
        </p:txBody>
      </p:sp>
    </p:spTree>
    <p:custDataLst>
      <p:tags r:id="rId1"/>
    </p:custDataLst>
  </p:cSld>
  <p:clrMapOvr>
    <a:masterClrMapping/>
  </p:clrMapOvr>
  <p:transition advTm="893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Abraham</a:t>
            </a:r>
            <a:r>
              <a:rPr lang="en-US" altLang="en-US">
                <a:cs typeface="Arial" charset="0"/>
              </a:rPr>
              <a:t>'</a:t>
            </a:r>
            <a:r>
              <a:rPr lang="en-US" altLang="en-US"/>
              <a:t>s Response</a:t>
            </a:r>
          </a:p>
        </p:txBody>
      </p:sp>
      <p:sp>
        <p:nvSpPr>
          <p:cNvPr id="19459" name="Rectangle 3"/>
          <p:cNvSpPr>
            <a:spLocks noGrp="1" noChangeArrowheads="1"/>
          </p:cNvSpPr>
          <p:nvPr>
            <p:ph type="body" idx="1"/>
          </p:nvPr>
        </p:nvSpPr>
        <p:spPr/>
        <p:txBody>
          <a:bodyPr/>
          <a:lstStyle/>
          <a:p>
            <a:r>
              <a:rPr lang="en-US" altLang="en-US"/>
              <a:t>God could provide more evidence, but that might do nothing but make our guilt worse.</a:t>
            </a:r>
          </a:p>
          <a:p>
            <a:r>
              <a:rPr lang="en-US" altLang="en-US"/>
              <a:t>God has provided enough evidence that we can know if we really want to.</a:t>
            </a:r>
          </a:p>
          <a:p>
            <a:pPr lvl="1"/>
            <a:r>
              <a:rPr lang="en-US" altLang="en-US"/>
              <a:t>John 7:17 (NIV) If anyone chooses to do God's will, he will find out whether my teaching comes from God or whether I speak on my own. </a:t>
            </a:r>
          </a:p>
        </p:txBody>
      </p:sp>
    </p:spTree>
    <p:custDataLst>
      <p:tags r:id="rId1"/>
    </p:custDataLst>
  </p:cSld>
  <p:clrMapOvr>
    <a:masterClrMapping/>
  </p:clrMapOvr>
  <p:transition advTm="57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laz_jpg"/>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2482850" y="685800"/>
            <a:ext cx="41783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p:txBody>
          <a:bodyPr/>
          <a:lstStyle/>
          <a:p>
            <a:r>
              <a:rPr lang="en-US" altLang="en-US"/>
              <a:t>Some Lessons for Us</a:t>
            </a:r>
          </a:p>
        </p:txBody>
      </p:sp>
      <p:sp>
        <p:nvSpPr>
          <p:cNvPr id="2253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02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Some Lessons</a:t>
            </a:r>
          </a:p>
        </p:txBody>
      </p:sp>
      <p:sp>
        <p:nvSpPr>
          <p:cNvPr id="24579" name="Rectangle 3"/>
          <p:cNvSpPr>
            <a:spLocks noGrp="1" noChangeArrowheads="1"/>
          </p:cNvSpPr>
          <p:nvPr>
            <p:ph type="body" idx="1"/>
          </p:nvPr>
        </p:nvSpPr>
        <p:spPr/>
        <p:txBody>
          <a:bodyPr/>
          <a:lstStyle/>
          <a:p>
            <a:r>
              <a:rPr lang="en-US" altLang="en-US" sz="2800"/>
              <a:t>Our existence doesn</a:t>
            </a:r>
            <a:r>
              <a:rPr lang="en-US" altLang="en-US" sz="2800">
                <a:cs typeface="Arial" charset="0"/>
              </a:rPr>
              <a:t>'</a:t>
            </a:r>
            <a:r>
              <a:rPr lang="en-US" altLang="en-US" sz="2800"/>
              <a:t>t end with death.</a:t>
            </a:r>
          </a:p>
          <a:p>
            <a:pPr lvl="1"/>
            <a:r>
              <a:rPr lang="en-US" altLang="en-US" sz="2400">
                <a:cs typeface="Arial" charset="0"/>
              </a:rPr>
              <a:t>"</a:t>
            </a:r>
            <a:r>
              <a:rPr lang="en-US" altLang="en-US" sz="2400"/>
              <a:t>When you’re dead, you’re dead</a:t>
            </a:r>
            <a:r>
              <a:rPr lang="en-US" altLang="en-US" sz="2400">
                <a:cs typeface="Arial" charset="0"/>
              </a:rPr>
              <a:t>"</a:t>
            </a:r>
            <a:r>
              <a:rPr lang="en-US" altLang="en-US" sz="2400"/>
              <a:t> is true, but it doesn</a:t>
            </a:r>
            <a:r>
              <a:rPr lang="en-US" altLang="en-US" sz="2400">
                <a:cs typeface="Arial" charset="0"/>
              </a:rPr>
              <a:t>'</a:t>
            </a:r>
            <a:r>
              <a:rPr lang="en-US" altLang="en-US" sz="2400"/>
              <a:t>t mean what a lot of people think it does.</a:t>
            </a:r>
          </a:p>
          <a:p>
            <a:pPr lvl="1"/>
            <a:r>
              <a:rPr lang="en-US" altLang="en-US" sz="2400"/>
              <a:t>Likewise </a:t>
            </a:r>
            <a:r>
              <a:rPr lang="en-US" altLang="en-US" sz="2400">
                <a:cs typeface="Arial" charset="0"/>
              </a:rPr>
              <a:t>"</a:t>
            </a:r>
            <a:r>
              <a:rPr lang="en-US" altLang="en-US" sz="2400"/>
              <a:t>You only go thru life once</a:t>
            </a:r>
            <a:r>
              <a:rPr lang="en-US" altLang="en-US" sz="2400">
                <a:cs typeface="Arial" charset="0"/>
              </a:rPr>
              <a:t>"</a:t>
            </a:r>
            <a:r>
              <a:rPr lang="en-US" altLang="en-US" sz="2400"/>
              <a:t> is true, but the rich man</a:t>
            </a:r>
            <a:r>
              <a:rPr lang="en-US" altLang="en-US" sz="2400">
                <a:cs typeface="Arial" charset="0"/>
              </a:rPr>
              <a:t>'</a:t>
            </a:r>
            <a:r>
              <a:rPr lang="en-US" altLang="en-US" sz="2400"/>
              <a:t>s way of </a:t>
            </a:r>
            <a:r>
              <a:rPr lang="en-US" altLang="en-US" sz="2400">
                <a:cs typeface="Arial" charset="0"/>
              </a:rPr>
              <a:t>"</a:t>
            </a:r>
            <a:r>
              <a:rPr lang="en-US" altLang="en-US" sz="2400"/>
              <a:t>getting all the gusto you can</a:t>
            </a:r>
            <a:r>
              <a:rPr lang="en-US" altLang="en-US" sz="2400">
                <a:cs typeface="Arial" charset="0"/>
              </a:rPr>
              <a:t>"</a:t>
            </a:r>
            <a:r>
              <a:rPr lang="en-US" altLang="en-US" sz="2400"/>
              <a:t> didn’t work very well!</a:t>
            </a:r>
          </a:p>
          <a:p>
            <a:r>
              <a:rPr lang="en-US" altLang="en-US" sz="2800"/>
              <a:t>The story gives us extreme examples of wealth &amp; poverty to show that our condition in this life is not a good predictor of our condition beyond.</a:t>
            </a:r>
          </a:p>
          <a:p>
            <a:pPr lvl="1"/>
            <a:r>
              <a:rPr lang="en-US" altLang="en-US" sz="2400"/>
              <a:t>It</a:t>
            </a:r>
            <a:r>
              <a:rPr lang="en-US" altLang="en-US" sz="2400">
                <a:cs typeface="Arial" charset="0"/>
              </a:rPr>
              <a:t>'</a:t>
            </a:r>
            <a:r>
              <a:rPr lang="en-US" altLang="en-US" sz="2400"/>
              <a:t>s our attitude toward God that really counts.</a:t>
            </a:r>
          </a:p>
        </p:txBody>
      </p:sp>
    </p:spTree>
    <p:custDataLst>
      <p:tags r:id="rId1"/>
    </p:custDataLst>
  </p:cSld>
  <p:clrMapOvr>
    <a:masterClrMapping/>
  </p:clrMapOvr>
  <p:transition advTm="1426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Some Lessons</a:t>
            </a:r>
          </a:p>
        </p:txBody>
      </p:sp>
      <p:sp>
        <p:nvSpPr>
          <p:cNvPr id="25603" name="Rectangle 3"/>
          <p:cNvSpPr>
            <a:spLocks noGrp="1" noChangeArrowheads="1"/>
          </p:cNvSpPr>
          <p:nvPr>
            <p:ph type="body" idx="1"/>
          </p:nvPr>
        </p:nvSpPr>
        <p:spPr/>
        <p:txBody>
          <a:bodyPr/>
          <a:lstStyle/>
          <a:p>
            <a:r>
              <a:rPr lang="en-US" altLang="en-US"/>
              <a:t>Our condition after death is conscious.</a:t>
            </a:r>
          </a:p>
          <a:p>
            <a:pPr lvl="1"/>
            <a:r>
              <a:rPr lang="en-US" altLang="en-US"/>
              <a:t>For the saved, comfort.</a:t>
            </a:r>
          </a:p>
          <a:p>
            <a:pPr lvl="1"/>
            <a:r>
              <a:rPr lang="en-US" altLang="en-US"/>
              <a:t>For the lost, torment.</a:t>
            </a:r>
          </a:p>
          <a:p>
            <a:r>
              <a:rPr lang="en-US" altLang="en-US"/>
              <a:t>There is no second chance after death.</a:t>
            </a:r>
          </a:p>
          <a:p>
            <a:pPr lvl="1"/>
            <a:r>
              <a:rPr lang="en-US" altLang="en-US"/>
              <a:t>No reincarnation.</a:t>
            </a:r>
          </a:p>
          <a:p>
            <a:pPr lvl="1"/>
            <a:r>
              <a:rPr lang="en-US" altLang="en-US"/>
              <a:t>No more mercy.</a:t>
            </a:r>
          </a:p>
          <a:p>
            <a:pPr lvl="1"/>
            <a:r>
              <a:rPr lang="en-US" altLang="en-US"/>
              <a:t>Only justice.</a:t>
            </a:r>
          </a:p>
        </p:txBody>
      </p:sp>
    </p:spTree>
    <p:custDataLst>
      <p:tags r:id="rId1"/>
    </p:custDataLst>
  </p:cSld>
  <p:clrMapOvr>
    <a:masterClrMapping/>
  </p:clrMapOvr>
  <p:transition advTm="1269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What Lies Beyond This Life?</a:t>
            </a:r>
          </a:p>
        </p:txBody>
      </p:sp>
      <p:sp>
        <p:nvSpPr>
          <p:cNvPr id="3075" name="Rectangle 3"/>
          <p:cNvSpPr>
            <a:spLocks noGrp="1" noChangeArrowheads="1"/>
          </p:cNvSpPr>
          <p:nvPr>
            <p:ph type="body" sz="half" idx="1"/>
          </p:nvPr>
        </p:nvSpPr>
        <p:spPr>
          <a:xfrm>
            <a:off x="457200" y="1371600"/>
            <a:ext cx="4038600" cy="4525963"/>
          </a:xfrm>
        </p:spPr>
        <p:txBody>
          <a:bodyPr/>
          <a:lstStyle/>
          <a:p>
            <a:pPr>
              <a:buFontTx/>
              <a:buNone/>
            </a:pPr>
            <a:r>
              <a:rPr lang="en-US" altLang="en-US" sz="2800"/>
              <a:t>Lots of opinions on this question:</a:t>
            </a:r>
          </a:p>
          <a:p>
            <a:r>
              <a:rPr lang="en-US" altLang="en-US" sz="2800"/>
              <a:t>Nothing (atheist view)</a:t>
            </a:r>
          </a:p>
          <a:p>
            <a:r>
              <a:rPr lang="en-US" altLang="en-US" sz="2800"/>
              <a:t>Reincarnation (Hindu, Buddhist, New Age)</a:t>
            </a:r>
          </a:p>
          <a:p>
            <a:r>
              <a:rPr lang="en-US" altLang="en-US" sz="2800"/>
              <a:t>Soul sleep (SDA, etc.)</a:t>
            </a:r>
          </a:p>
          <a:p>
            <a:r>
              <a:rPr lang="en-US" altLang="en-US" sz="2800"/>
              <a:t>Only good things (near-death experiences, at least those widely published)</a:t>
            </a:r>
          </a:p>
        </p:txBody>
      </p:sp>
      <p:pic>
        <p:nvPicPr>
          <p:cNvPr id="3079" name="Picture 7" descr="Reincarnation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6188" y="1600200"/>
            <a:ext cx="32226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6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checkerboard(across)">
                                      <p:cBhvr>
                                        <p:cTn id="19" dur="500"/>
                                        <p:tgtEl>
                                          <p:spTgt spid="30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 calcmode="lin" valueType="num">
                                      <p:cBhvr additive="base">
                                        <p:cTn id="2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 calcmode="lin" valueType="num">
                                      <p:cBhvr additive="base">
                                        <p:cTn id="30"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75">
                                            <p:txEl>
                                              <p:pRg st="4" end="4"/>
                                            </p:txEl>
                                          </p:spTgt>
                                        </p:tgtEl>
                                        <p:attrNameLst>
                                          <p:attrName>style.visibility</p:attrName>
                                        </p:attrNameLst>
                                      </p:cBhvr>
                                      <p:to>
                                        <p:strVal val="visible"/>
                                      </p:to>
                                    </p:set>
                                    <p:anim calcmode="lin" valueType="num">
                                      <p:cBhvr additive="base">
                                        <p:cTn id="3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Some Lessons</a:t>
            </a:r>
          </a:p>
        </p:txBody>
      </p:sp>
      <p:sp>
        <p:nvSpPr>
          <p:cNvPr id="26627" name="Rectangle 3"/>
          <p:cNvSpPr>
            <a:spLocks noGrp="1" noChangeArrowheads="1"/>
          </p:cNvSpPr>
          <p:nvPr>
            <p:ph type="body" idx="1"/>
          </p:nvPr>
        </p:nvSpPr>
        <p:spPr/>
        <p:txBody>
          <a:bodyPr/>
          <a:lstStyle/>
          <a:p>
            <a:r>
              <a:rPr lang="en-US" altLang="en-US"/>
              <a:t>God</a:t>
            </a:r>
            <a:r>
              <a:rPr lang="en-US" altLang="en-US">
                <a:cs typeface="Arial" charset="0"/>
              </a:rPr>
              <a:t>'</a:t>
            </a:r>
            <a:r>
              <a:rPr lang="en-US" altLang="en-US"/>
              <a:t>s revelation in the Bible is sufficient to leave us without excuse:</a:t>
            </a:r>
          </a:p>
          <a:p>
            <a:pPr lvl="1"/>
            <a:r>
              <a:rPr lang="en-US" altLang="en-US"/>
              <a:t>For ignoring his claims on our life</a:t>
            </a:r>
          </a:p>
          <a:p>
            <a:pPr lvl="1"/>
            <a:r>
              <a:rPr lang="en-US" altLang="en-US"/>
              <a:t>For ignoring his provision for our salvation</a:t>
            </a:r>
          </a:p>
          <a:p>
            <a:r>
              <a:rPr lang="en-US" altLang="en-US"/>
              <a:t>Even the unsaved see the importance of evangelism when they die and awaken to what really lies beyond this life.</a:t>
            </a:r>
          </a:p>
        </p:txBody>
      </p:sp>
    </p:spTree>
    <p:custDataLst>
      <p:tags r:id="rId1"/>
    </p:custDataLst>
  </p:cSld>
  <p:clrMapOvr>
    <a:masterClrMapping/>
  </p:clrMapOvr>
  <p:transition advTm="100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Some Lessons</a:t>
            </a:r>
          </a:p>
        </p:txBody>
      </p:sp>
      <p:sp>
        <p:nvSpPr>
          <p:cNvPr id="27651" name="Rectangle 3"/>
          <p:cNvSpPr>
            <a:spLocks noGrp="1" noChangeArrowheads="1"/>
          </p:cNvSpPr>
          <p:nvPr>
            <p:ph type="body" idx="1"/>
          </p:nvPr>
        </p:nvSpPr>
        <p:spPr/>
        <p:txBody>
          <a:bodyPr/>
          <a:lstStyle/>
          <a:p>
            <a:pPr>
              <a:lnSpc>
                <a:spcPct val="90000"/>
              </a:lnSpc>
            </a:pPr>
            <a:r>
              <a:rPr lang="en-US" altLang="en-US"/>
              <a:t>What about you?</a:t>
            </a:r>
          </a:p>
          <a:p>
            <a:pPr lvl="1">
              <a:lnSpc>
                <a:spcPct val="90000"/>
              </a:lnSpc>
            </a:pPr>
            <a:r>
              <a:rPr lang="en-US" altLang="en-US"/>
              <a:t>Are you ignoring God?</a:t>
            </a:r>
          </a:p>
          <a:p>
            <a:pPr lvl="1">
              <a:lnSpc>
                <a:spcPct val="90000"/>
              </a:lnSpc>
            </a:pPr>
            <a:r>
              <a:rPr lang="en-US" altLang="en-US"/>
              <a:t>Are you living by the principle, </a:t>
            </a:r>
            <a:r>
              <a:rPr lang="en-US" altLang="en-US">
                <a:cs typeface="Arial" charset="0"/>
              </a:rPr>
              <a:t>"</a:t>
            </a:r>
            <a:r>
              <a:rPr lang="en-US" altLang="en-US"/>
              <a:t>Eat, drink, and be merry</a:t>
            </a:r>
            <a:r>
              <a:rPr lang="en-US" altLang="en-US">
                <a:cs typeface="Arial" charset="0"/>
              </a:rPr>
              <a:t>"</a:t>
            </a:r>
            <a:r>
              <a:rPr lang="en-US" altLang="en-US"/>
              <a:t>?</a:t>
            </a:r>
          </a:p>
          <a:p>
            <a:pPr lvl="1">
              <a:lnSpc>
                <a:spcPct val="90000"/>
              </a:lnSpc>
            </a:pPr>
            <a:r>
              <a:rPr lang="en-US" altLang="en-US"/>
              <a:t>Or are you depending on God alone, as Lazarus was?</a:t>
            </a:r>
          </a:p>
          <a:p>
            <a:pPr>
              <a:lnSpc>
                <a:spcPct val="90000"/>
              </a:lnSpc>
            </a:pPr>
            <a:r>
              <a:rPr lang="en-US" altLang="en-US"/>
              <a:t>Having had a glimpse beyond, you still have time to make some course corrections.</a:t>
            </a:r>
          </a:p>
        </p:txBody>
      </p:sp>
    </p:spTree>
    <p:custDataLst>
      <p:tags r:id="rId1"/>
    </p:custDataLst>
  </p:cSld>
  <p:clrMapOvr>
    <a:masterClrMapping/>
  </p:clrMapOvr>
  <p:transition advTm="83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azarus_richman"/>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457450" y="685800"/>
            <a:ext cx="42291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ctrTitle"/>
          </p:nvPr>
        </p:nvSpPr>
        <p:spPr/>
        <p:txBody>
          <a:bodyPr/>
          <a:lstStyle/>
          <a:p>
            <a:r>
              <a:rPr lang="en-US" altLang="en-US"/>
              <a:t>The End</a:t>
            </a:r>
          </a:p>
        </p:txBody>
      </p:sp>
      <p:sp>
        <p:nvSpPr>
          <p:cNvPr id="2867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1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Lies Beyond This Life?</a:t>
            </a:r>
          </a:p>
        </p:txBody>
      </p:sp>
      <p:sp>
        <p:nvSpPr>
          <p:cNvPr id="4099" name="Rectangle 3"/>
          <p:cNvSpPr>
            <a:spLocks noGrp="1" noChangeArrowheads="1"/>
          </p:cNvSpPr>
          <p:nvPr>
            <p:ph type="body" sz="half" idx="1"/>
          </p:nvPr>
        </p:nvSpPr>
        <p:spPr/>
        <p:txBody>
          <a:bodyPr/>
          <a:lstStyle/>
          <a:p>
            <a:r>
              <a:rPr lang="en-US" altLang="en-US" sz="2800"/>
              <a:t>But humans are often wishful thinkers.</a:t>
            </a:r>
          </a:p>
          <a:p>
            <a:r>
              <a:rPr lang="en-US" altLang="en-US" sz="2800"/>
              <a:t>And there are spirit-beings who are inveterate liars.</a:t>
            </a:r>
          </a:p>
          <a:p>
            <a:r>
              <a:rPr lang="en-US" altLang="en-US" sz="2800"/>
              <a:t>Jesus tells us what it is like.</a:t>
            </a:r>
          </a:p>
          <a:p>
            <a:r>
              <a:rPr lang="en-US" altLang="en-US" sz="2800"/>
              <a:t>Let</a:t>
            </a:r>
            <a:r>
              <a:rPr lang="en-US" altLang="en-US" sz="2800">
                <a:cs typeface="Arial" charset="0"/>
              </a:rPr>
              <a:t>'</a:t>
            </a:r>
            <a:r>
              <a:rPr lang="en-US" altLang="en-US" sz="2800"/>
              <a:t>s look at his account in Luke 16.</a:t>
            </a:r>
          </a:p>
        </p:txBody>
      </p:sp>
      <p:sp>
        <p:nvSpPr>
          <p:cNvPr id="4100" name="Rectangle 4"/>
          <p:cNvSpPr>
            <a:spLocks noGrp="1" noChangeArrowheads="1"/>
          </p:cNvSpPr>
          <p:nvPr>
            <p:ph sz="half" idx="2"/>
          </p:nvPr>
        </p:nvSpPr>
        <p:spPr/>
        <p:txBody>
          <a:bodyPr/>
          <a:lstStyle/>
          <a:p>
            <a:endParaRPr lang="en-US" altLang="en-US" sz="2800"/>
          </a:p>
        </p:txBody>
      </p:sp>
      <p:pic>
        <p:nvPicPr>
          <p:cNvPr id="4101" name="Picture 5" descr="JesusHealin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1600200"/>
            <a:ext cx="30876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81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checkerboard(across)">
                                      <p:cBhvr>
                                        <p:cTn id="19" dur="500"/>
                                        <p:tgtEl>
                                          <p:spTgt spid="41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 calcmode="lin" valueType="num">
                                      <p:cBhvr additive="base">
                                        <p:cTn id="24"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additive="base">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Luke 16</a:t>
            </a:r>
          </a:p>
        </p:txBody>
      </p:sp>
      <p:sp>
        <p:nvSpPr>
          <p:cNvPr id="5124" name="Text Box 4"/>
          <p:cNvSpPr txBox="1">
            <a:spLocks noChangeArrowheads="1"/>
          </p:cNvSpPr>
          <p:nvPr/>
        </p:nvSpPr>
        <p:spPr bwMode="auto">
          <a:xfrm>
            <a:off x="304800" y="1447800"/>
            <a:ext cx="8839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19 (NIV) There was a rich man who was dressed in purple and fine linen and lived in luxury every day. 20 At his gate was laid a beggar named Lazarus, covered with sores 21 and longing to eat what fell from the rich man's table. Even the dogs came and licked his sores. 22 The time came when the beggar died and the angels carried him to Abraham's side. The rich man also died and was buried. 23 In hell, where he was in torment, he looked up and saw Abraham far away, with Lazarus by his side. 24 So he called to him, </a:t>
            </a:r>
            <a:r>
              <a:rPr lang="en-US" altLang="en-US" sz="2400">
                <a:cs typeface="Arial" charset="0"/>
              </a:rPr>
              <a:t>"</a:t>
            </a:r>
            <a:r>
              <a:rPr lang="en-US" altLang="en-US" sz="2400"/>
              <a:t>Father Abraham, have pity on me and send Lazarus to dip the tip of his finger in water and cool my tongue, because I am in agony in this fire.</a:t>
            </a:r>
            <a:r>
              <a:rPr lang="en-US" altLang="en-US" sz="2400">
                <a:cs typeface="Arial" charset="0"/>
              </a:rPr>
              <a:t>"</a:t>
            </a:r>
            <a:r>
              <a:rPr lang="en-US" altLang="en-US" sz="2400"/>
              <a:t> 25 But Abraham replied, </a:t>
            </a:r>
            <a:r>
              <a:rPr lang="en-US" altLang="en-US" sz="2400">
                <a:cs typeface="Arial" charset="0"/>
              </a:rPr>
              <a:t>"</a:t>
            </a:r>
            <a:r>
              <a:rPr lang="en-US" altLang="en-US" sz="2400"/>
              <a:t>Son, remember that in your lifetime you received your good things, while Lazarus received bad things, but now he is comforted here and you are in agony.</a:t>
            </a:r>
            <a:r>
              <a:rPr lang="en-US" altLang="en-US" sz="2400">
                <a:cs typeface="Arial" charset="0"/>
              </a:rPr>
              <a:t>"</a:t>
            </a:r>
            <a:r>
              <a:rPr lang="en-US" altLang="en-US" sz="2400"/>
              <a:t> </a:t>
            </a:r>
          </a:p>
        </p:txBody>
      </p:sp>
    </p:spTree>
    <p:custDataLst>
      <p:tags r:id="rId1"/>
    </p:custDataLst>
  </p:cSld>
  <p:clrMapOvr>
    <a:masterClrMapping/>
  </p:clrMapOvr>
  <p:transition advTm="60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Luke 16</a:t>
            </a:r>
          </a:p>
        </p:txBody>
      </p:sp>
      <p:sp>
        <p:nvSpPr>
          <p:cNvPr id="7172" name="Text Box 4"/>
          <p:cNvSpPr txBox="1">
            <a:spLocks noChangeArrowheads="1"/>
          </p:cNvSpPr>
          <p:nvPr/>
        </p:nvSpPr>
        <p:spPr bwMode="auto">
          <a:xfrm>
            <a:off x="609600" y="15240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26 </a:t>
            </a:r>
            <a:r>
              <a:rPr lang="en-US" altLang="en-US" sz="2400">
                <a:cs typeface="Arial" charset="0"/>
              </a:rPr>
              <a:t>"</a:t>
            </a:r>
            <a:r>
              <a:rPr lang="en-US" altLang="en-US" sz="2400"/>
              <a:t>And besides all this, between us and you a great chasm has been fixed, so that those who want to go from here to you cannot, nor can anyone cross over from there to us.</a:t>
            </a:r>
            <a:r>
              <a:rPr lang="en-US" altLang="en-US" sz="2400">
                <a:cs typeface="Arial" charset="0"/>
              </a:rPr>
              <a:t>"</a:t>
            </a:r>
            <a:r>
              <a:rPr lang="en-US" altLang="en-US" sz="2400"/>
              <a:t> 27 He answered, </a:t>
            </a:r>
            <a:r>
              <a:rPr lang="en-US" altLang="en-US" sz="2400">
                <a:cs typeface="Arial" charset="0"/>
              </a:rPr>
              <a:t>"</a:t>
            </a:r>
            <a:r>
              <a:rPr lang="en-US" altLang="en-US" sz="2400"/>
              <a:t>Then I beg you, father, send Lazarus to my father's house, 28 for I have five brothers. Let him warn them, so that they will not also come to this place of torment.</a:t>
            </a:r>
            <a:r>
              <a:rPr lang="en-US" altLang="en-US" sz="2400">
                <a:cs typeface="Arial" charset="0"/>
              </a:rPr>
              <a:t>"</a:t>
            </a:r>
            <a:r>
              <a:rPr lang="en-US" altLang="en-US" sz="2400"/>
              <a:t> 29 Abraham replied, </a:t>
            </a:r>
            <a:r>
              <a:rPr lang="en-US" altLang="en-US" sz="2400">
                <a:cs typeface="Arial" charset="0"/>
              </a:rPr>
              <a:t>"</a:t>
            </a:r>
            <a:r>
              <a:rPr lang="en-US" altLang="en-US" sz="2400"/>
              <a:t>They have Moses and the Prophets; let them listen to them.</a:t>
            </a:r>
            <a:r>
              <a:rPr lang="en-US" altLang="en-US" sz="2400">
                <a:cs typeface="Arial" charset="0"/>
              </a:rPr>
              <a:t>"</a:t>
            </a:r>
            <a:r>
              <a:rPr lang="en-US" altLang="en-US" sz="2400"/>
              <a:t> 30 </a:t>
            </a:r>
            <a:r>
              <a:rPr lang="en-US" altLang="en-US" sz="2400">
                <a:cs typeface="Arial" charset="0"/>
              </a:rPr>
              <a:t>"</a:t>
            </a:r>
            <a:r>
              <a:rPr lang="en-US" altLang="en-US" sz="2400"/>
              <a:t>No, father Abraham,</a:t>
            </a:r>
            <a:r>
              <a:rPr lang="en-US" altLang="en-US" sz="2400">
                <a:cs typeface="Arial" charset="0"/>
              </a:rPr>
              <a:t>"</a:t>
            </a:r>
            <a:r>
              <a:rPr lang="en-US" altLang="en-US" sz="2400"/>
              <a:t> he said, </a:t>
            </a:r>
            <a:r>
              <a:rPr lang="en-US" altLang="en-US" sz="2400">
                <a:cs typeface="Arial" charset="0"/>
              </a:rPr>
              <a:t>"</a:t>
            </a:r>
            <a:r>
              <a:rPr lang="en-US" altLang="en-US" sz="2400"/>
              <a:t>but if someone from the dead goes to them, they will repent.</a:t>
            </a:r>
            <a:r>
              <a:rPr lang="en-US" altLang="en-US" sz="2400">
                <a:cs typeface="Arial" charset="0"/>
              </a:rPr>
              <a:t>"</a:t>
            </a:r>
            <a:r>
              <a:rPr lang="en-US" altLang="en-US" sz="2400"/>
              <a:t> 31 He said to him, </a:t>
            </a:r>
            <a:r>
              <a:rPr lang="en-US" altLang="en-US" sz="2400">
                <a:cs typeface="Arial" charset="0"/>
              </a:rPr>
              <a:t>"</a:t>
            </a:r>
            <a:r>
              <a:rPr lang="en-US" altLang="en-US" sz="2400"/>
              <a:t>If they do not listen to Moses and the Prophets, they will not be convinced even if someone rises from the dead.</a:t>
            </a:r>
            <a:r>
              <a:rPr lang="en-US" altLang="en-US" sz="2400">
                <a:cs typeface="Arial" charset="0"/>
              </a:rPr>
              <a:t>"</a:t>
            </a:r>
            <a:r>
              <a:rPr lang="en-US" altLang="en-US" sz="2400"/>
              <a:t> </a:t>
            </a:r>
          </a:p>
        </p:txBody>
      </p:sp>
    </p:spTree>
    <p:custDataLst>
      <p:tags r:id="rId1"/>
    </p:custDataLst>
  </p:cSld>
  <p:clrMapOvr>
    <a:masterClrMapping/>
  </p:clrMapOvr>
  <p:transition advTm="400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lazdogs2j"/>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600325" y="685800"/>
            <a:ext cx="394335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p:txBody>
          <a:bodyPr/>
          <a:lstStyle/>
          <a:p>
            <a:r>
              <a:rPr lang="en-US" altLang="en-US"/>
              <a:t>The Story</a:t>
            </a:r>
          </a:p>
        </p:txBody>
      </p:sp>
      <p:sp>
        <p:nvSpPr>
          <p:cNvPr id="2048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3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Rich Man Described</a:t>
            </a:r>
          </a:p>
        </p:txBody>
      </p:sp>
      <p:sp>
        <p:nvSpPr>
          <p:cNvPr id="9219" name="Rectangle 3"/>
          <p:cNvSpPr>
            <a:spLocks noGrp="1" noChangeArrowheads="1"/>
          </p:cNvSpPr>
          <p:nvPr>
            <p:ph type="body" idx="1"/>
          </p:nvPr>
        </p:nvSpPr>
        <p:spPr/>
        <p:txBody>
          <a:bodyPr/>
          <a:lstStyle/>
          <a:p>
            <a:r>
              <a:rPr lang="en-US" altLang="en-US"/>
              <a:t>Dressed in purple: cloth dyed with an expensive dye made from the shellfish Murex; color ranges from red to blue</a:t>
            </a:r>
          </a:p>
          <a:p>
            <a:r>
              <a:rPr lang="en-US" altLang="en-US"/>
              <a:t>Fine linen: the best had a texture like silk, woven with 500 threads per inch lengthwise, 100 per inch crosswise; also very expensive</a:t>
            </a:r>
          </a:p>
          <a:p>
            <a:r>
              <a:rPr lang="en-US" altLang="en-US"/>
              <a:t>Lived in luxury every day</a:t>
            </a:r>
          </a:p>
        </p:txBody>
      </p:sp>
    </p:spTree>
    <p:custDataLst>
      <p:tags r:id="rId1"/>
    </p:custDataLst>
  </p:cSld>
  <p:clrMapOvr>
    <a:masterClrMapping/>
  </p:clrMapOvr>
  <p:transition advTm="44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Poor Man Described</a:t>
            </a:r>
          </a:p>
        </p:txBody>
      </p:sp>
      <p:sp>
        <p:nvSpPr>
          <p:cNvPr id="10243" name="Rectangle 3"/>
          <p:cNvSpPr>
            <a:spLocks noGrp="1" noChangeArrowheads="1"/>
          </p:cNvSpPr>
          <p:nvPr>
            <p:ph type="body" idx="1"/>
          </p:nvPr>
        </p:nvSpPr>
        <p:spPr/>
        <p:txBody>
          <a:bodyPr/>
          <a:lstStyle/>
          <a:p>
            <a:r>
              <a:rPr lang="en-US" altLang="en-US"/>
              <a:t>Lazarus: short for Eleazar, </a:t>
            </a:r>
            <a:r>
              <a:rPr lang="en-US" altLang="en-US">
                <a:cs typeface="Arial" charset="0"/>
              </a:rPr>
              <a:t>"</a:t>
            </a:r>
            <a:r>
              <a:rPr lang="en-US" altLang="en-US"/>
              <a:t>God is my help</a:t>
            </a:r>
            <a:r>
              <a:rPr lang="en-US" altLang="en-US">
                <a:cs typeface="Arial" charset="0"/>
              </a:rPr>
              <a:t>"</a:t>
            </a:r>
            <a:r>
              <a:rPr lang="en-US" altLang="en-US"/>
              <a:t>; a hint re/ his trust?</a:t>
            </a:r>
          </a:p>
          <a:p>
            <a:r>
              <a:rPr lang="en-US" altLang="en-US"/>
              <a:t>Beggar: laid at rich man</a:t>
            </a:r>
            <a:r>
              <a:rPr lang="en-US" altLang="en-US">
                <a:cs typeface="Arial" charset="0"/>
              </a:rPr>
              <a:t>'</a:t>
            </a:r>
            <a:r>
              <a:rPr lang="en-US" altLang="en-US"/>
              <a:t>s gate, presumably a good location for charity</a:t>
            </a:r>
          </a:p>
          <a:p>
            <a:r>
              <a:rPr lang="en-US" altLang="en-US"/>
              <a:t>Covered w/ sores: disease, malnutrition?</a:t>
            </a:r>
          </a:p>
          <a:p>
            <a:r>
              <a:rPr lang="en-US" altLang="en-US"/>
              <a:t>Longed for scraps: didn</a:t>
            </a:r>
            <a:r>
              <a:rPr lang="en-US" altLang="en-US">
                <a:cs typeface="Arial" charset="0"/>
              </a:rPr>
              <a:t>'</a:t>
            </a:r>
            <a:r>
              <a:rPr lang="en-US" altLang="en-US"/>
              <a:t>t get them?</a:t>
            </a:r>
          </a:p>
          <a:p>
            <a:r>
              <a:rPr lang="en-US" altLang="en-US"/>
              <a:t>Dogs licked his sores: his only friends? Added to his misery?</a:t>
            </a:r>
          </a:p>
        </p:txBody>
      </p:sp>
    </p:spTree>
    <p:custDataLst>
      <p:tags r:id="rId1"/>
    </p:custDataLst>
  </p:cSld>
  <p:clrMapOvr>
    <a:masterClrMapping/>
  </p:clrMapOvr>
  <p:transition advTm="784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Both Die</a:t>
            </a:r>
          </a:p>
        </p:txBody>
      </p:sp>
      <p:sp>
        <p:nvSpPr>
          <p:cNvPr id="11267" name="Rectangle 3"/>
          <p:cNvSpPr>
            <a:spLocks noGrp="1" noChangeArrowheads="1"/>
          </p:cNvSpPr>
          <p:nvPr>
            <p:ph type="body" idx="1"/>
          </p:nvPr>
        </p:nvSpPr>
        <p:spPr/>
        <p:txBody>
          <a:bodyPr/>
          <a:lstStyle/>
          <a:p>
            <a:r>
              <a:rPr lang="en-US" altLang="en-US"/>
              <a:t>Lazarus goes to Abraham’s side </a:t>
            </a:r>
          </a:p>
          <a:p>
            <a:pPr lvl="1"/>
            <a:r>
              <a:rPr lang="en-US" altLang="en-US"/>
              <a:t>literally, bosom; compare John 13:23</a:t>
            </a:r>
          </a:p>
          <a:p>
            <a:r>
              <a:rPr lang="en-US" altLang="en-US"/>
              <a:t>Rich man is buried.</a:t>
            </a:r>
          </a:p>
          <a:p>
            <a:pPr lvl="1"/>
            <a:r>
              <a:rPr lang="en-US" altLang="en-US"/>
              <a:t>A nice funeral?</a:t>
            </a:r>
          </a:p>
          <a:p>
            <a:pPr lvl="1"/>
            <a:r>
              <a:rPr lang="en-US" altLang="en-US"/>
              <a:t>In Hades – invisible world of the dead</a:t>
            </a:r>
          </a:p>
          <a:p>
            <a:pPr lvl="1"/>
            <a:r>
              <a:rPr lang="en-US" altLang="en-US"/>
              <a:t>In torment – already hell begins at death</a:t>
            </a:r>
          </a:p>
        </p:txBody>
      </p:sp>
    </p:spTree>
    <p:custDataLst>
      <p:tags r:id="rId1"/>
    </p:custDataLst>
  </p:cSld>
  <p:clrMapOvr>
    <a:masterClrMapping/>
  </p:clrMapOvr>
  <p:transition advTm="476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3.5"/>
</p:tagLst>
</file>

<file path=ppt/tags/tag10.xml><?xml version="1.0" encoding="utf-8"?>
<p:tagLst xmlns:a="http://schemas.openxmlformats.org/drawingml/2006/main" xmlns:r="http://schemas.openxmlformats.org/officeDocument/2006/relationships" xmlns:p="http://schemas.openxmlformats.org/presentationml/2006/main">
  <p:tag name="TIMING" val="|0.4|50.8"/>
</p:tagLst>
</file>

<file path=ppt/tags/tag11.xml><?xml version="1.0" encoding="utf-8"?>
<p:tagLst xmlns:a="http://schemas.openxmlformats.org/drawingml/2006/main" xmlns:r="http://schemas.openxmlformats.org/officeDocument/2006/relationships" xmlns:p="http://schemas.openxmlformats.org/presentationml/2006/main">
  <p:tag name="TIMING" val="|0.6|1.1|5.6|2.1|7.1|1.5|9.4|1.3"/>
</p:tagLst>
</file>

<file path=ppt/tags/tag12.xml><?xml version="1.0" encoding="utf-8"?>
<p:tagLst xmlns:a="http://schemas.openxmlformats.org/drawingml/2006/main" xmlns:r="http://schemas.openxmlformats.org/officeDocument/2006/relationships" xmlns:p="http://schemas.openxmlformats.org/presentationml/2006/main">
  <p:tag name="TIMING" val="|0.5|21.9|1|14.7"/>
</p:tagLst>
</file>

<file path=ppt/tags/tag13.xml><?xml version="1.0" encoding="utf-8"?>
<p:tagLst xmlns:a="http://schemas.openxmlformats.org/drawingml/2006/main" xmlns:r="http://schemas.openxmlformats.org/officeDocument/2006/relationships" xmlns:p="http://schemas.openxmlformats.org/presentationml/2006/main">
  <p:tag name="TIMING" val="|1|7.8|3.3|15.7|16.7"/>
</p:tagLst>
</file>

<file path=ppt/tags/tag14.xml><?xml version="1.0" encoding="utf-8"?>
<p:tagLst xmlns:a="http://schemas.openxmlformats.org/drawingml/2006/main" xmlns:r="http://schemas.openxmlformats.org/officeDocument/2006/relationships" xmlns:p="http://schemas.openxmlformats.org/presentationml/2006/main">
  <p:tag name="TIMING" val="|0.4|6|14.2|19.9|23.1"/>
</p:tagLst>
</file>

<file path=ppt/tags/tag15.xml><?xml version="1.0" encoding="utf-8"?>
<p:tagLst xmlns:a="http://schemas.openxmlformats.org/drawingml/2006/main" xmlns:r="http://schemas.openxmlformats.org/officeDocument/2006/relationships" xmlns:p="http://schemas.openxmlformats.org/presentationml/2006/main">
  <p:tag name="TIMING" val="|0.4|43.4"/>
</p:tagLst>
</file>

<file path=ppt/tags/tag16.xml><?xml version="1.0" encoding="utf-8"?>
<p:tagLst xmlns:a="http://schemas.openxmlformats.org/drawingml/2006/main" xmlns:r="http://schemas.openxmlformats.org/officeDocument/2006/relationships" xmlns:p="http://schemas.openxmlformats.org/presentationml/2006/main">
  <p:tag name="TIMING" val="|0.8|17.1|9.8"/>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0.4|12.6|4.4|52.7|67.1"/>
</p:tagLst>
</file>

<file path=ppt/tags/tag19.xml><?xml version="1.0" encoding="utf-8"?>
<p:tagLst xmlns:a="http://schemas.openxmlformats.org/drawingml/2006/main" xmlns:r="http://schemas.openxmlformats.org/officeDocument/2006/relationships" xmlns:p="http://schemas.openxmlformats.org/presentationml/2006/main">
  <p:tag name="TIMING" val="|0.4|14|28.4|21|4.9|2.6|20.7"/>
</p:tagLst>
</file>

<file path=ppt/tags/tag2.xml><?xml version="1.0" encoding="utf-8"?>
<p:tagLst xmlns:a="http://schemas.openxmlformats.org/drawingml/2006/main" xmlns:r="http://schemas.openxmlformats.org/officeDocument/2006/relationships" xmlns:p="http://schemas.openxmlformats.org/presentationml/2006/main">
  <p:tag name="TIMING" val="|1.2|3.5|10.7|4.5|18.2|16.2"/>
</p:tagLst>
</file>

<file path=ppt/tags/tag20.xml><?xml version="1.0" encoding="utf-8"?>
<p:tagLst xmlns:a="http://schemas.openxmlformats.org/drawingml/2006/main" xmlns:r="http://schemas.openxmlformats.org/officeDocument/2006/relationships" xmlns:p="http://schemas.openxmlformats.org/presentationml/2006/main">
  <p:tag name="TIMING" val="|0.4|16.8|8.3|29.5"/>
</p:tagLst>
</file>

<file path=ppt/tags/tag21.xml><?xml version="1.0" encoding="utf-8"?>
<p:tagLst xmlns:a="http://schemas.openxmlformats.org/drawingml/2006/main" xmlns:r="http://schemas.openxmlformats.org/officeDocument/2006/relationships" xmlns:p="http://schemas.openxmlformats.org/presentationml/2006/main">
  <p:tag name="TIMING" val="|0.6|3.1|10|20.9|33.3"/>
</p:tagLst>
</file>

<file path=ppt/tags/tag2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4|5.3|4.9|2|3.2"/>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0.4|18.6|16"/>
</p:tagLst>
</file>

<file path=ppt/tags/tag8.xml><?xml version="1.0" encoding="utf-8"?>
<p:tagLst xmlns:a="http://schemas.openxmlformats.org/drawingml/2006/main" xmlns:r="http://schemas.openxmlformats.org/officeDocument/2006/relationships" xmlns:p="http://schemas.openxmlformats.org/presentationml/2006/main">
  <p:tag name="TIMING" val="|0.5|25.1|10.4|8.3|10.1"/>
</p:tagLst>
</file>

<file path=ppt/tags/tag9.xml><?xml version="1.0" encoding="utf-8"?>
<p:tagLst xmlns:a="http://schemas.openxmlformats.org/drawingml/2006/main" xmlns:r="http://schemas.openxmlformats.org/officeDocument/2006/relationships" xmlns:p="http://schemas.openxmlformats.org/presentationml/2006/main">
  <p:tag name="TIMING" val="|1.3|4.8|5.9|3.4|4.2|6.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150</TotalTime>
  <Words>1469</Words>
  <Application>Microsoft Office PowerPoint</Application>
  <PresentationFormat>On-screen Show (4:3)</PresentationFormat>
  <Paragraphs>98</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A Glimpse Beyond This Life</vt:lpstr>
      <vt:lpstr>What Lies Beyond This Life?</vt:lpstr>
      <vt:lpstr>What Lies Beyond This Life?</vt:lpstr>
      <vt:lpstr>Luke 16</vt:lpstr>
      <vt:lpstr>Luke 16</vt:lpstr>
      <vt:lpstr>The Story</vt:lpstr>
      <vt:lpstr>The Rich Man Described</vt:lpstr>
      <vt:lpstr>The Poor Man Described</vt:lpstr>
      <vt:lpstr>Both Die</vt:lpstr>
      <vt:lpstr>John 13</vt:lpstr>
      <vt:lpstr>Note the Contrasts</vt:lpstr>
      <vt:lpstr>Abraham's Remark</vt:lpstr>
      <vt:lpstr>Rich Man's Response</vt:lpstr>
      <vt:lpstr>Rich Man's Response</vt:lpstr>
      <vt:lpstr>Reaction of Chief Priests</vt:lpstr>
      <vt:lpstr>Abraham's Response</vt:lpstr>
      <vt:lpstr>Some Lessons for Us</vt:lpstr>
      <vt:lpstr>Some Lessons</vt:lpstr>
      <vt:lpstr>Some Lessons</vt:lpstr>
      <vt:lpstr>Some Lessons</vt:lpstr>
      <vt:lpstr>Some 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Glimpse Beyond This Life</dc:title>
  <dc:creator>rnewman</dc:creator>
  <cp:lastModifiedBy>Newman</cp:lastModifiedBy>
  <cp:revision>78</cp:revision>
  <dcterms:created xsi:type="dcterms:W3CDTF">2007-10-24T20:14:07Z</dcterms:created>
  <dcterms:modified xsi:type="dcterms:W3CDTF">2015-07-03T22:05:33Z</dcterms:modified>
</cp:coreProperties>
</file>