
<file path=[Content_Types].xml><?xml version="1.0" encoding="utf-8"?>
<Types xmlns="http://schemas.openxmlformats.org/package/2006/content-types">
  <Default Extension="mp3" ContentType="audio/unknown"/>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94655" autoAdjust="0"/>
  </p:normalViewPr>
  <p:slideViewPr>
    <p:cSldViewPr>
      <p:cViewPr varScale="1">
        <p:scale>
          <a:sx n="110" d="100"/>
          <a:sy n="110" d="100"/>
        </p:scale>
        <p:origin x="-160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307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76" name="Group 4"/>
            <p:cNvGrpSpPr>
              <a:grpSpLocks/>
            </p:cNvGrpSpPr>
            <p:nvPr/>
          </p:nvGrpSpPr>
          <p:grpSpPr bwMode="auto">
            <a:xfrm>
              <a:off x="48" y="103"/>
              <a:ext cx="96" cy="4126"/>
              <a:chOff x="48" y="103"/>
              <a:chExt cx="96" cy="4126"/>
            </a:xfrm>
          </p:grpSpPr>
          <p:sp>
            <p:nvSpPr>
              <p:cNvPr id="3077" name="Rectangle 5"/>
              <p:cNvSpPr>
                <a:spLocks noChangeArrowheads="1"/>
              </p:cNvSpPr>
              <p:nvPr/>
            </p:nvSpPr>
            <p:spPr bwMode="auto">
              <a:xfrm>
                <a:off x="48" y="1105"/>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8" name="Rectangle 6"/>
              <p:cNvSpPr>
                <a:spLocks noChangeArrowheads="1"/>
              </p:cNvSpPr>
              <p:nvPr/>
            </p:nvSpPr>
            <p:spPr bwMode="auto">
              <a:xfrm>
                <a:off x="48" y="1250"/>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48" y="139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0" name="Rectangle 8"/>
              <p:cNvSpPr>
                <a:spLocks noChangeArrowheads="1"/>
              </p:cNvSpPr>
              <p:nvPr/>
            </p:nvSpPr>
            <p:spPr bwMode="auto">
              <a:xfrm>
                <a:off x="48" y="1538"/>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Rectangle 9"/>
              <p:cNvSpPr>
                <a:spLocks noChangeArrowheads="1"/>
              </p:cNvSpPr>
              <p:nvPr/>
            </p:nvSpPr>
            <p:spPr bwMode="auto">
              <a:xfrm>
                <a:off x="48" y="1683"/>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 name="Rectangle 10"/>
              <p:cNvSpPr>
                <a:spLocks noChangeArrowheads="1"/>
              </p:cNvSpPr>
              <p:nvPr/>
            </p:nvSpPr>
            <p:spPr bwMode="auto">
              <a:xfrm>
                <a:off x="48" y="1826"/>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Rectangle 11"/>
              <p:cNvSpPr>
                <a:spLocks noChangeArrowheads="1"/>
              </p:cNvSpPr>
              <p:nvPr/>
            </p:nvSpPr>
            <p:spPr bwMode="auto">
              <a:xfrm>
                <a:off x="48" y="1971"/>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4" name="Rectangle 12"/>
              <p:cNvSpPr>
                <a:spLocks noChangeArrowheads="1"/>
              </p:cNvSpPr>
              <p:nvPr/>
            </p:nvSpPr>
            <p:spPr bwMode="auto">
              <a:xfrm>
                <a:off x="48" y="2116"/>
                <a:ext cx="96" cy="94"/>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Rectangle 13"/>
              <p:cNvSpPr>
                <a:spLocks noChangeArrowheads="1"/>
              </p:cNvSpPr>
              <p:nvPr/>
            </p:nvSpPr>
            <p:spPr bwMode="auto">
              <a:xfrm>
                <a:off x="48" y="2259"/>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6" name="Rectangle 14"/>
              <p:cNvSpPr>
                <a:spLocks noChangeArrowheads="1"/>
              </p:cNvSpPr>
              <p:nvPr/>
            </p:nvSpPr>
            <p:spPr bwMode="auto">
              <a:xfrm>
                <a:off x="48" y="2404"/>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7" name="Rectangle 15"/>
              <p:cNvSpPr>
                <a:spLocks noChangeArrowheads="1"/>
              </p:cNvSpPr>
              <p:nvPr/>
            </p:nvSpPr>
            <p:spPr bwMode="auto">
              <a:xfrm>
                <a:off x="48" y="2549"/>
                <a:ext cx="96" cy="94"/>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8" name="Rectangle 16"/>
              <p:cNvSpPr>
                <a:spLocks noChangeArrowheads="1"/>
              </p:cNvSpPr>
              <p:nvPr/>
            </p:nvSpPr>
            <p:spPr bwMode="auto">
              <a:xfrm>
                <a:off x="48" y="2691"/>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9" name="Rectangle 17"/>
              <p:cNvSpPr>
                <a:spLocks noChangeArrowheads="1"/>
              </p:cNvSpPr>
              <p:nvPr/>
            </p:nvSpPr>
            <p:spPr bwMode="auto">
              <a:xfrm>
                <a:off x="48" y="2836"/>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0" name="Rectangle 18"/>
              <p:cNvSpPr>
                <a:spLocks noChangeArrowheads="1"/>
              </p:cNvSpPr>
              <p:nvPr/>
            </p:nvSpPr>
            <p:spPr bwMode="auto">
              <a:xfrm>
                <a:off x="48" y="2979"/>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1" name="Rectangle 19"/>
              <p:cNvSpPr>
                <a:spLocks noChangeArrowheads="1"/>
              </p:cNvSpPr>
              <p:nvPr/>
            </p:nvSpPr>
            <p:spPr bwMode="auto">
              <a:xfrm>
                <a:off x="48" y="3124"/>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 name="Rectangle 20"/>
              <p:cNvSpPr>
                <a:spLocks noChangeArrowheads="1"/>
              </p:cNvSpPr>
              <p:nvPr/>
            </p:nvSpPr>
            <p:spPr bwMode="auto">
              <a:xfrm>
                <a:off x="48" y="3269"/>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3" name="Rectangle 21"/>
              <p:cNvSpPr>
                <a:spLocks noChangeArrowheads="1"/>
              </p:cNvSpPr>
              <p:nvPr/>
            </p:nvSpPr>
            <p:spPr bwMode="auto">
              <a:xfrm>
                <a:off x="48" y="3412"/>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4" name="Rectangle 22"/>
              <p:cNvSpPr>
                <a:spLocks noChangeArrowheads="1"/>
              </p:cNvSpPr>
              <p:nvPr/>
            </p:nvSpPr>
            <p:spPr bwMode="auto">
              <a:xfrm>
                <a:off x="48" y="3557"/>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5" name="Rectangle 23"/>
              <p:cNvSpPr>
                <a:spLocks noChangeArrowheads="1"/>
              </p:cNvSpPr>
              <p:nvPr/>
            </p:nvSpPr>
            <p:spPr bwMode="auto">
              <a:xfrm>
                <a:off x="48" y="3702"/>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6" name="Rectangle 24"/>
              <p:cNvSpPr>
                <a:spLocks noChangeArrowheads="1"/>
              </p:cNvSpPr>
              <p:nvPr/>
            </p:nvSpPr>
            <p:spPr bwMode="auto">
              <a:xfrm>
                <a:off x="48" y="3845"/>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7" name="Rectangle 25"/>
              <p:cNvSpPr>
                <a:spLocks noChangeArrowheads="1"/>
              </p:cNvSpPr>
              <p:nvPr/>
            </p:nvSpPr>
            <p:spPr bwMode="auto">
              <a:xfrm>
                <a:off x="48" y="3990"/>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8" name="Rectangle 26"/>
              <p:cNvSpPr>
                <a:spLocks noChangeArrowheads="1"/>
              </p:cNvSpPr>
              <p:nvPr/>
            </p:nvSpPr>
            <p:spPr bwMode="auto">
              <a:xfrm>
                <a:off x="48" y="4134"/>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 name="Rectangle 27"/>
              <p:cNvSpPr>
                <a:spLocks noChangeArrowheads="1"/>
              </p:cNvSpPr>
              <p:nvPr/>
            </p:nvSpPr>
            <p:spPr bwMode="auto">
              <a:xfrm>
                <a:off x="48" y="103"/>
                <a:ext cx="96" cy="94"/>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0" name="Rectangle 28"/>
              <p:cNvSpPr>
                <a:spLocks noChangeArrowheads="1"/>
              </p:cNvSpPr>
              <p:nvPr/>
            </p:nvSpPr>
            <p:spPr bwMode="auto">
              <a:xfrm>
                <a:off x="48" y="246"/>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1" name="Rectangle 29"/>
              <p:cNvSpPr>
                <a:spLocks noChangeArrowheads="1"/>
              </p:cNvSpPr>
              <p:nvPr/>
            </p:nvSpPr>
            <p:spPr bwMode="auto">
              <a:xfrm>
                <a:off x="48" y="391"/>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2" name="Rectangle 30"/>
              <p:cNvSpPr>
                <a:spLocks noChangeArrowheads="1"/>
              </p:cNvSpPr>
              <p:nvPr/>
            </p:nvSpPr>
            <p:spPr bwMode="auto">
              <a:xfrm>
                <a:off x="48" y="535"/>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 name="Rectangle 31"/>
              <p:cNvSpPr>
                <a:spLocks noChangeArrowheads="1"/>
              </p:cNvSpPr>
              <p:nvPr/>
            </p:nvSpPr>
            <p:spPr bwMode="auto">
              <a:xfrm>
                <a:off x="48" y="678"/>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4" name="Rectangle 32"/>
              <p:cNvSpPr>
                <a:spLocks noChangeArrowheads="1"/>
              </p:cNvSpPr>
              <p:nvPr/>
            </p:nvSpPr>
            <p:spPr bwMode="auto">
              <a:xfrm>
                <a:off x="48" y="82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5" name="Rectangle 33"/>
              <p:cNvSpPr>
                <a:spLocks noChangeArrowheads="1"/>
              </p:cNvSpPr>
              <p:nvPr/>
            </p:nvSpPr>
            <p:spPr bwMode="auto">
              <a:xfrm>
                <a:off x="48" y="968"/>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10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pPr lvl="0"/>
            <a:r>
              <a:rPr lang="en-US" altLang="en-US" noProof="0" smtClean="0"/>
              <a:t>Click to edit Master title style</a:t>
            </a:r>
          </a:p>
        </p:txBody>
      </p:sp>
      <p:sp>
        <p:nvSpPr>
          <p:cNvPr id="310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pPr lvl="0"/>
            <a:r>
              <a:rPr lang="en-US" altLang="en-US" noProof="0" smtClean="0"/>
              <a:t>Click to edit Master subtitle style</a:t>
            </a:r>
          </a:p>
        </p:txBody>
      </p:sp>
      <p:sp>
        <p:nvSpPr>
          <p:cNvPr id="3108" name="Rectangle 36"/>
          <p:cNvSpPr>
            <a:spLocks noGrp="1" noChangeArrowheads="1"/>
          </p:cNvSpPr>
          <p:nvPr>
            <p:ph type="dt" sz="quarter" idx="2"/>
          </p:nvPr>
        </p:nvSpPr>
        <p:spPr/>
        <p:txBody>
          <a:bodyPr/>
          <a:lstStyle>
            <a:lvl1pPr>
              <a:defRPr>
                <a:solidFill>
                  <a:srgbClr val="FFFFFF"/>
                </a:solidFill>
              </a:defRPr>
            </a:lvl1pPr>
          </a:lstStyle>
          <a:p>
            <a:endParaRPr lang="en-US" altLang="en-US"/>
          </a:p>
        </p:txBody>
      </p:sp>
      <p:sp>
        <p:nvSpPr>
          <p:cNvPr id="3109" name="Rectangle 37"/>
          <p:cNvSpPr>
            <a:spLocks noGrp="1" noChangeArrowheads="1"/>
          </p:cNvSpPr>
          <p:nvPr>
            <p:ph type="ftr" sz="quarter" idx="3"/>
          </p:nvPr>
        </p:nvSpPr>
        <p:spPr/>
        <p:txBody>
          <a:bodyPr/>
          <a:lstStyle>
            <a:lvl1pPr>
              <a:defRPr>
                <a:solidFill>
                  <a:srgbClr val="FFFFFF"/>
                </a:solidFill>
              </a:defRPr>
            </a:lvl1pPr>
          </a:lstStyle>
          <a:p>
            <a:endParaRPr lang="en-US" altLang="en-US"/>
          </a:p>
        </p:txBody>
      </p:sp>
      <p:sp>
        <p:nvSpPr>
          <p:cNvPr id="3110" name="Rectangle 38"/>
          <p:cNvSpPr>
            <a:spLocks noGrp="1" noChangeArrowheads="1"/>
          </p:cNvSpPr>
          <p:nvPr>
            <p:ph type="sldNum" sz="quarter" idx="4"/>
          </p:nvPr>
        </p:nvSpPr>
        <p:spPr/>
        <p:txBody>
          <a:bodyPr/>
          <a:lstStyle>
            <a:lvl1pPr>
              <a:defRPr>
                <a:solidFill>
                  <a:srgbClr val="FFFFFF"/>
                </a:solidFill>
              </a:defRPr>
            </a:lvl1pPr>
          </a:lstStyle>
          <a:p>
            <a:fld id="{07820283-84A4-4685-A18B-66F658B5DBC4}"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5908283-ECD3-457B-AC45-ED06AF614372}" type="slidenum">
              <a:rPr lang="en-US" altLang="en-US"/>
              <a:pPr/>
              <a:t>‹#›</a:t>
            </a:fld>
            <a:endParaRPr lang="en-US" altLang="en-US"/>
          </a:p>
        </p:txBody>
      </p:sp>
    </p:spTree>
    <p:extLst>
      <p:ext uri="{BB962C8B-B14F-4D97-AF65-F5344CB8AC3E}">
        <p14:creationId xmlns:p14="http://schemas.microsoft.com/office/powerpoint/2010/main" val="166427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61808F3-DB62-4D9D-B037-F0CA420B86FF}" type="slidenum">
              <a:rPr lang="en-US" altLang="en-US"/>
              <a:pPr/>
              <a:t>‹#›</a:t>
            </a:fld>
            <a:endParaRPr lang="en-US" altLang="en-US"/>
          </a:p>
        </p:txBody>
      </p:sp>
    </p:spTree>
    <p:extLst>
      <p:ext uri="{BB962C8B-B14F-4D97-AF65-F5344CB8AC3E}">
        <p14:creationId xmlns:p14="http://schemas.microsoft.com/office/powerpoint/2010/main" val="3779262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69988" y="194627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32388" y="1946275"/>
            <a:ext cx="3810000" cy="4114800"/>
          </a:xfrm>
        </p:spPr>
        <p:txBody>
          <a:bodyPr/>
          <a:lstStyle/>
          <a:p>
            <a:endParaRPr lang="en-US"/>
          </a:p>
        </p:txBody>
      </p:sp>
      <p:sp>
        <p:nvSpPr>
          <p:cNvPr id="5" name="Date Placeholder 4"/>
          <p:cNvSpPr>
            <a:spLocks noGrp="1"/>
          </p:cNvSpPr>
          <p:nvPr>
            <p:ph type="dt" sz="half" idx="10"/>
          </p:nvPr>
        </p:nvSpPr>
        <p:spPr>
          <a:xfrm>
            <a:off x="11430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1A2D8DC7-F77D-41E7-9C79-383C22C8C7A8}" type="slidenum">
              <a:rPr lang="en-US" altLang="en-US"/>
              <a:pPr/>
              <a:t>‹#›</a:t>
            </a:fld>
            <a:endParaRPr lang="en-US" altLang="en-US"/>
          </a:p>
        </p:txBody>
      </p:sp>
    </p:spTree>
    <p:extLst>
      <p:ext uri="{BB962C8B-B14F-4D97-AF65-F5344CB8AC3E}">
        <p14:creationId xmlns:p14="http://schemas.microsoft.com/office/powerpoint/2010/main" val="4233566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345D983-816C-4EBA-BEE0-24336C2788AF}" type="slidenum">
              <a:rPr lang="en-US" altLang="en-US"/>
              <a:pPr/>
              <a:t>‹#›</a:t>
            </a:fld>
            <a:endParaRPr lang="en-US" altLang="en-US"/>
          </a:p>
        </p:txBody>
      </p:sp>
    </p:spTree>
    <p:extLst>
      <p:ext uri="{BB962C8B-B14F-4D97-AF65-F5344CB8AC3E}">
        <p14:creationId xmlns:p14="http://schemas.microsoft.com/office/powerpoint/2010/main" val="907652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6E618F5-E61D-47E2-BB80-D877CAD2E285}" type="slidenum">
              <a:rPr lang="en-US" altLang="en-US"/>
              <a:pPr/>
              <a:t>‹#›</a:t>
            </a:fld>
            <a:endParaRPr lang="en-US" altLang="en-US"/>
          </a:p>
        </p:txBody>
      </p:sp>
    </p:spTree>
    <p:extLst>
      <p:ext uri="{BB962C8B-B14F-4D97-AF65-F5344CB8AC3E}">
        <p14:creationId xmlns:p14="http://schemas.microsoft.com/office/powerpoint/2010/main" val="2225972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5341BB8-7A95-4DB6-8C2F-EE53BFE00C1E}" type="slidenum">
              <a:rPr lang="en-US" altLang="en-US"/>
              <a:pPr/>
              <a:t>‹#›</a:t>
            </a:fld>
            <a:endParaRPr lang="en-US" altLang="en-US"/>
          </a:p>
        </p:txBody>
      </p:sp>
    </p:spTree>
    <p:extLst>
      <p:ext uri="{BB962C8B-B14F-4D97-AF65-F5344CB8AC3E}">
        <p14:creationId xmlns:p14="http://schemas.microsoft.com/office/powerpoint/2010/main" val="726892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6EF480C4-BCC2-45BF-854E-C49CC0A00225}" type="slidenum">
              <a:rPr lang="en-US" altLang="en-US"/>
              <a:pPr/>
              <a:t>‹#›</a:t>
            </a:fld>
            <a:endParaRPr lang="en-US" altLang="en-US"/>
          </a:p>
        </p:txBody>
      </p:sp>
    </p:spTree>
    <p:extLst>
      <p:ext uri="{BB962C8B-B14F-4D97-AF65-F5344CB8AC3E}">
        <p14:creationId xmlns:p14="http://schemas.microsoft.com/office/powerpoint/2010/main" val="2539327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D65B459-996D-48AE-AF6D-3F37B03CF03E}" type="slidenum">
              <a:rPr lang="en-US" altLang="en-US"/>
              <a:pPr/>
              <a:t>‹#›</a:t>
            </a:fld>
            <a:endParaRPr lang="en-US" altLang="en-US"/>
          </a:p>
        </p:txBody>
      </p:sp>
    </p:spTree>
    <p:extLst>
      <p:ext uri="{BB962C8B-B14F-4D97-AF65-F5344CB8AC3E}">
        <p14:creationId xmlns:p14="http://schemas.microsoft.com/office/powerpoint/2010/main" val="3221471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9851844-3375-4106-8677-93AD3465D680}" type="slidenum">
              <a:rPr lang="en-US" altLang="en-US"/>
              <a:pPr/>
              <a:t>‹#›</a:t>
            </a:fld>
            <a:endParaRPr lang="en-US" altLang="en-US"/>
          </a:p>
        </p:txBody>
      </p:sp>
    </p:spTree>
    <p:extLst>
      <p:ext uri="{BB962C8B-B14F-4D97-AF65-F5344CB8AC3E}">
        <p14:creationId xmlns:p14="http://schemas.microsoft.com/office/powerpoint/2010/main" val="1479021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0B32A2E-AD3C-4E3A-B41D-0BF87F0AA014}" type="slidenum">
              <a:rPr lang="en-US" altLang="en-US"/>
              <a:pPr/>
              <a:t>‹#›</a:t>
            </a:fld>
            <a:endParaRPr lang="en-US" altLang="en-US"/>
          </a:p>
        </p:txBody>
      </p:sp>
    </p:spTree>
    <p:extLst>
      <p:ext uri="{BB962C8B-B14F-4D97-AF65-F5344CB8AC3E}">
        <p14:creationId xmlns:p14="http://schemas.microsoft.com/office/powerpoint/2010/main" val="4135840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874C54C-8ADC-4A26-9515-2664CCE4945B}" type="slidenum">
              <a:rPr lang="en-US" altLang="en-US"/>
              <a:pPr/>
              <a:t>‹#›</a:t>
            </a:fld>
            <a:endParaRPr lang="en-US" altLang="en-US"/>
          </a:p>
        </p:txBody>
      </p:sp>
    </p:spTree>
    <p:extLst>
      <p:ext uri="{BB962C8B-B14F-4D97-AF65-F5344CB8AC3E}">
        <p14:creationId xmlns:p14="http://schemas.microsoft.com/office/powerpoint/2010/main" val="1977961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1085850" cy="6854825"/>
            <a:chOff x="0" y="0"/>
            <a:chExt cx="684" cy="4318"/>
          </a:xfrm>
        </p:grpSpPr>
        <p:sp>
          <p:nvSpPr>
            <p:cNvPr id="205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052" name="Group 4"/>
            <p:cNvGrpSpPr>
              <a:grpSpLocks/>
            </p:cNvGrpSpPr>
            <p:nvPr/>
          </p:nvGrpSpPr>
          <p:grpSpPr bwMode="auto">
            <a:xfrm>
              <a:off x="48" y="102"/>
              <a:ext cx="96" cy="4128"/>
              <a:chOff x="48" y="102"/>
              <a:chExt cx="96" cy="4128"/>
            </a:xfrm>
          </p:grpSpPr>
          <p:sp>
            <p:nvSpPr>
              <p:cNvPr id="2053" name="Rectangle 5"/>
              <p:cNvSpPr>
                <a:spLocks noChangeArrowheads="1"/>
              </p:cNvSpPr>
              <p:nvPr/>
            </p:nvSpPr>
            <p:spPr bwMode="auto">
              <a:xfrm>
                <a:off x="48" y="1105"/>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 name="Rectangle 6"/>
              <p:cNvSpPr>
                <a:spLocks noChangeArrowheads="1"/>
              </p:cNvSpPr>
              <p:nvPr/>
            </p:nvSpPr>
            <p:spPr bwMode="auto">
              <a:xfrm>
                <a:off x="48" y="1250"/>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 name="Rectangle 7"/>
              <p:cNvSpPr>
                <a:spLocks noChangeArrowheads="1"/>
              </p:cNvSpPr>
              <p:nvPr/>
            </p:nvSpPr>
            <p:spPr bwMode="auto">
              <a:xfrm>
                <a:off x="48" y="139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6" name="Rectangle 8"/>
              <p:cNvSpPr>
                <a:spLocks noChangeArrowheads="1"/>
              </p:cNvSpPr>
              <p:nvPr/>
            </p:nvSpPr>
            <p:spPr bwMode="auto">
              <a:xfrm>
                <a:off x="48" y="1538"/>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7" name="Rectangle 9"/>
              <p:cNvSpPr>
                <a:spLocks noChangeArrowheads="1"/>
              </p:cNvSpPr>
              <p:nvPr/>
            </p:nvSpPr>
            <p:spPr bwMode="auto">
              <a:xfrm>
                <a:off x="48" y="1683"/>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Rectangle 10"/>
              <p:cNvSpPr>
                <a:spLocks noChangeArrowheads="1"/>
              </p:cNvSpPr>
              <p:nvPr/>
            </p:nvSpPr>
            <p:spPr bwMode="auto">
              <a:xfrm>
                <a:off x="48" y="1826"/>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9" name="Rectangle 11"/>
              <p:cNvSpPr>
                <a:spLocks noChangeArrowheads="1"/>
              </p:cNvSpPr>
              <p:nvPr/>
            </p:nvSpPr>
            <p:spPr bwMode="auto">
              <a:xfrm>
                <a:off x="48" y="1971"/>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0" name="Rectangle 12"/>
              <p:cNvSpPr>
                <a:spLocks noChangeArrowheads="1"/>
              </p:cNvSpPr>
              <p:nvPr/>
            </p:nvSpPr>
            <p:spPr bwMode="auto">
              <a:xfrm>
                <a:off x="48" y="2115"/>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1" name="Rectangle 13"/>
              <p:cNvSpPr>
                <a:spLocks noChangeArrowheads="1"/>
              </p:cNvSpPr>
              <p:nvPr/>
            </p:nvSpPr>
            <p:spPr bwMode="auto">
              <a:xfrm>
                <a:off x="48" y="2259"/>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2" name="Rectangle 14"/>
              <p:cNvSpPr>
                <a:spLocks noChangeArrowheads="1"/>
              </p:cNvSpPr>
              <p:nvPr/>
            </p:nvSpPr>
            <p:spPr bwMode="auto">
              <a:xfrm>
                <a:off x="48" y="240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3" name="Rectangle 15"/>
              <p:cNvSpPr>
                <a:spLocks noChangeArrowheads="1"/>
              </p:cNvSpPr>
              <p:nvPr/>
            </p:nvSpPr>
            <p:spPr bwMode="auto">
              <a:xfrm>
                <a:off x="48" y="2548"/>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4" name="Rectangle 16"/>
              <p:cNvSpPr>
                <a:spLocks noChangeArrowheads="1"/>
              </p:cNvSpPr>
              <p:nvPr/>
            </p:nvSpPr>
            <p:spPr bwMode="auto">
              <a:xfrm>
                <a:off x="48" y="2692"/>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5" name="Rectangle 17"/>
              <p:cNvSpPr>
                <a:spLocks noChangeArrowheads="1"/>
              </p:cNvSpPr>
              <p:nvPr/>
            </p:nvSpPr>
            <p:spPr bwMode="auto">
              <a:xfrm>
                <a:off x="48" y="2836"/>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6" name="Rectangle 18"/>
              <p:cNvSpPr>
                <a:spLocks noChangeArrowheads="1"/>
              </p:cNvSpPr>
              <p:nvPr/>
            </p:nvSpPr>
            <p:spPr bwMode="auto">
              <a:xfrm>
                <a:off x="48" y="2980"/>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7" name="Rectangle 19"/>
              <p:cNvSpPr>
                <a:spLocks noChangeArrowheads="1"/>
              </p:cNvSpPr>
              <p:nvPr/>
            </p:nvSpPr>
            <p:spPr bwMode="auto">
              <a:xfrm>
                <a:off x="48" y="3124"/>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8" name="Rectangle 20"/>
              <p:cNvSpPr>
                <a:spLocks noChangeArrowheads="1"/>
              </p:cNvSpPr>
              <p:nvPr/>
            </p:nvSpPr>
            <p:spPr bwMode="auto">
              <a:xfrm>
                <a:off x="48" y="3269"/>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9" name="Rectangle 21"/>
              <p:cNvSpPr>
                <a:spLocks noChangeArrowheads="1"/>
              </p:cNvSpPr>
              <p:nvPr/>
            </p:nvSpPr>
            <p:spPr bwMode="auto">
              <a:xfrm>
                <a:off x="48" y="3412"/>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0" name="Rectangle 22"/>
              <p:cNvSpPr>
                <a:spLocks noChangeArrowheads="1"/>
              </p:cNvSpPr>
              <p:nvPr/>
            </p:nvSpPr>
            <p:spPr bwMode="auto">
              <a:xfrm>
                <a:off x="48" y="3557"/>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1" name="Rectangle 23"/>
              <p:cNvSpPr>
                <a:spLocks noChangeArrowheads="1"/>
              </p:cNvSpPr>
              <p:nvPr/>
            </p:nvSpPr>
            <p:spPr bwMode="auto">
              <a:xfrm>
                <a:off x="48" y="3702"/>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2" name="Rectangle 24"/>
              <p:cNvSpPr>
                <a:spLocks noChangeArrowheads="1"/>
              </p:cNvSpPr>
              <p:nvPr/>
            </p:nvSpPr>
            <p:spPr bwMode="auto">
              <a:xfrm>
                <a:off x="48" y="3845"/>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3" name="Rectangle 25"/>
              <p:cNvSpPr>
                <a:spLocks noChangeArrowheads="1"/>
              </p:cNvSpPr>
              <p:nvPr/>
            </p:nvSpPr>
            <p:spPr bwMode="auto">
              <a:xfrm>
                <a:off x="48" y="3990"/>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4" name="Rectangle 26"/>
              <p:cNvSpPr>
                <a:spLocks noChangeArrowheads="1"/>
              </p:cNvSpPr>
              <p:nvPr/>
            </p:nvSpPr>
            <p:spPr bwMode="auto">
              <a:xfrm>
                <a:off x="48" y="413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5" name="Rectangle 27"/>
              <p:cNvSpPr>
                <a:spLocks noChangeArrowheads="1"/>
              </p:cNvSpPr>
              <p:nvPr/>
            </p:nvSpPr>
            <p:spPr bwMode="auto">
              <a:xfrm>
                <a:off x="48" y="102"/>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6" name="Rectangle 28"/>
              <p:cNvSpPr>
                <a:spLocks noChangeArrowheads="1"/>
              </p:cNvSpPr>
              <p:nvPr/>
            </p:nvSpPr>
            <p:spPr bwMode="auto">
              <a:xfrm>
                <a:off x="48" y="246"/>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7" name="Rectangle 29"/>
              <p:cNvSpPr>
                <a:spLocks noChangeArrowheads="1"/>
              </p:cNvSpPr>
              <p:nvPr/>
            </p:nvSpPr>
            <p:spPr bwMode="auto">
              <a:xfrm>
                <a:off x="48" y="391"/>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8" name="Rectangle 30"/>
              <p:cNvSpPr>
                <a:spLocks noChangeArrowheads="1"/>
              </p:cNvSpPr>
              <p:nvPr/>
            </p:nvSpPr>
            <p:spPr bwMode="auto">
              <a:xfrm>
                <a:off x="48" y="535"/>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 name="Rectangle 31"/>
              <p:cNvSpPr>
                <a:spLocks noChangeArrowheads="1"/>
              </p:cNvSpPr>
              <p:nvPr/>
            </p:nvSpPr>
            <p:spPr bwMode="auto">
              <a:xfrm>
                <a:off x="48" y="679"/>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0" name="Rectangle 32"/>
              <p:cNvSpPr>
                <a:spLocks noChangeArrowheads="1"/>
              </p:cNvSpPr>
              <p:nvPr/>
            </p:nvSpPr>
            <p:spPr bwMode="auto">
              <a:xfrm>
                <a:off x="48" y="82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1" name="Rectangle 33"/>
              <p:cNvSpPr>
                <a:spLocks noChangeArrowheads="1"/>
              </p:cNvSpPr>
              <p:nvPr/>
            </p:nvSpPr>
            <p:spPr bwMode="auto">
              <a:xfrm>
                <a:off x="48" y="968"/>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082" name="Rectangle 34"/>
          <p:cNvSpPr>
            <a:spLocks noGrp="1" noChangeArrowheads="1"/>
          </p:cNvSpPr>
          <p:nvPr>
            <p:ph type="title"/>
          </p:nvPr>
        </p:nvSpPr>
        <p:spPr bwMode="auto">
          <a:xfrm>
            <a:off x="11430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2084" name="Rectangle 36"/>
          <p:cNvSpPr>
            <a:spLocks noGrp="1" noChangeArrowheads="1"/>
          </p:cNvSpPr>
          <p:nvPr>
            <p:ph type="dt" sz="half" idx="2"/>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sz="1400"/>
            </a:lvl1pPr>
          </a:lstStyle>
          <a:p>
            <a:endParaRPr lang="en-US" altLang="en-US"/>
          </a:p>
        </p:txBody>
      </p:sp>
      <p:sp>
        <p:nvSpPr>
          <p:cNvPr id="2085" name="Rectangle 37"/>
          <p:cNvSpPr>
            <a:spLocks noGrp="1" noChangeArrowheads="1"/>
          </p:cNvSpPr>
          <p:nvPr>
            <p:ph type="ftr" sz="quarter" idx="3"/>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lvl1pPr>
          </a:lstStyle>
          <a:p>
            <a:endParaRPr lang="en-US" altLang="en-US"/>
          </a:p>
        </p:txBody>
      </p:sp>
      <p:sp>
        <p:nvSpPr>
          <p:cNvPr id="2086" name="Rectangle 38"/>
          <p:cNvSpPr>
            <a:spLocks noGrp="1" noChangeArrowheads="1"/>
          </p:cNvSpPr>
          <p:nvPr>
            <p:ph type="sldNum" sz="quarter" idx="4"/>
          </p:nvPr>
        </p:nvSpPr>
        <p:spPr bwMode="auto">
          <a:xfrm>
            <a:off x="7010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sz="1400"/>
            </a:lvl1pPr>
          </a:lstStyle>
          <a:p>
            <a:fld id="{693E30DF-E2EF-457C-8696-8405A886457A}" type="slidenum">
              <a:rPr lang="en-US" altLang="en-US"/>
              <a:pPr/>
              <a:t>‹#›</a:t>
            </a:fld>
            <a:endParaRPr lang="en-US" altLang="en-US"/>
          </a:p>
        </p:txBody>
      </p:sp>
      <p:sp>
        <p:nvSpPr>
          <p:cNvPr id="2087" name="Rectangle 39"/>
          <p:cNvSpPr>
            <a:spLocks noGrp="1" noChangeArrowheads="1"/>
          </p:cNvSpPr>
          <p:nvPr>
            <p:ph type="body" idx="1"/>
          </p:nvPr>
        </p:nvSpPr>
        <p:spPr bwMode="auto">
          <a:xfrm>
            <a:off x="1169988" y="1946275"/>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2.xml"/><Relationship Id="rId1" Type="http://schemas.openxmlformats.org/officeDocument/2006/relationships/tags" Target="../tags/tag17.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2.xml"/><Relationship Id="rId1" Type="http://schemas.openxmlformats.org/officeDocument/2006/relationships/tags" Target="../tags/tag19.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slideLayout" Target="../slideLayouts/slideLayout1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2.xml"/><Relationship Id="rId1" Type="http://schemas.openxmlformats.org/officeDocument/2006/relationships/tags" Target="../tags/tag31.xml"/><Relationship Id="rId4" Type="http://schemas.openxmlformats.org/officeDocument/2006/relationships/image" Target="../media/image9.wmf"/></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2.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2.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2.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2.xml"/><Relationship Id="rId1" Type="http://schemas.openxmlformats.org/officeDocument/2006/relationships/tags" Target="../tags/tag4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Layout" Target="../slideLayouts/slideLayout1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3" name="Picture 5" descr="apollo17_ear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8" y="382588"/>
            <a:ext cx="6092825" cy="6092825"/>
          </a:xfrm>
          <a:prstGeom prst="rect">
            <a:avLst/>
          </a:prstGeom>
          <a:noFill/>
          <a:extLst>
            <a:ext uri="{909E8E84-426E-40DD-AFC4-6F175D3DCCD1}">
              <a14:hiddenFill xmlns:a14="http://schemas.microsoft.com/office/drawing/2010/main">
                <a:solidFill>
                  <a:srgbClr val="FFFFFF"/>
                </a:solidFill>
              </a14:hiddenFill>
            </a:ext>
          </a:extLst>
        </p:spPr>
      </p:pic>
      <p:sp>
        <p:nvSpPr>
          <p:cNvPr id="27650" name="Rectangle 2"/>
          <p:cNvSpPr>
            <a:spLocks noGrp="1" noChangeArrowheads="1"/>
          </p:cNvSpPr>
          <p:nvPr>
            <p:ph type="ctrTitle"/>
          </p:nvPr>
        </p:nvSpPr>
        <p:spPr>
          <a:xfrm>
            <a:off x="1143000" y="2286000"/>
            <a:ext cx="6934200" cy="1143000"/>
          </a:xfrm>
        </p:spPr>
        <p:txBody>
          <a:bodyPr/>
          <a:lstStyle/>
          <a:p>
            <a:r>
              <a:rPr lang="en-US" altLang="en-US">
                <a:solidFill>
                  <a:schemeClr val="tx1"/>
                </a:solidFill>
              </a:rPr>
              <a:t>Genesis One &amp; </a:t>
            </a:r>
            <a:br>
              <a:rPr lang="en-US" altLang="en-US">
                <a:solidFill>
                  <a:schemeClr val="tx1"/>
                </a:solidFill>
              </a:rPr>
            </a:br>
            <a:r>
              <a:rPr lang="en-US" altLang="en-US">
                <a:solidFill>
                  <a:schemeClr val="tx1"/>
                </a:solidFill>
              </a:rPr>
              <a:t>the Origin of the Earth</a:t>
            </a:r>
          </a:p>
        </p:txBody>
      </p:sp>
      <p:sp>
        <p:nvSpPr>
          <p:cNvPr id="27651" name="Rectangle 3"/>
          <p:cNvSpPr>
            <a:spLocks noGrp="1" noChangeArrowheads="1"/>
          </p:cNvSpPr>
          <p:nvPr>
            <p:ph type="subTitle" idx="1"/>
          </p:nvPr>
        </p:nvSpPr>
        <p:spPr>
          <a:xfrm>
            <a:off x="1828800" y="5181600"/>
            <a:ext cx="5715000" cy="762000"/>
          </a:xfrm>
        </p:spPr>
        <p:txBody>
          <a:bodyPr/>
          <a:lstStyle/>
          <a:p>
            <a:r>
              <a:rPr lang="en-US" altLang="en-US">
                <a:solidFill>
                  <a:schemeClr val="bg1"/>
                </a:solidFill>
              </a:rPr>
              <a:t>Robert C. Newman</a:t>
            </a:r>
          </a:p>
        </p:txBody>
      </p:sp>
      <p:pic>
        <p:nvPicPr>
          <p:cNvPr id="2" name="GenOne.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457200" y="5826994"/>
            <a:ext cx="609600" cy="609600"/>
          </a:xfrm>
          <a:prstGeom prst="rect">
            <a:avLst/>
          </a:prstGeom>
        </p:spPr>
      </p:pic>
    </p:spTree>
    <p:custDataLst>
      <p:tags r:id="rId1"/>
    </p:custDataLst>
  </p:cSld>
  <p:clrMapOvr>
    <a:masterClrMapping/>
  </p:clrMapOvr>
  <p:transition advTm="34139"/>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27650"/>
                                        </p:tgtEl>
                                        <p:attrNameLst>
                                          <p:attrName>style.visibility</p:attrName>
                                        </p:attrNameLst>
                                      </p:cBhvr>
                                      <p:to>
                                        <p:strVal val="visible"/>
                                      </p:to>
                                    </p:set>
                                    <p:anim calcmode="lin" valueType="num">
                                      <p:cBhvr additive="base">
                                        <p:cTn id="11" dur="500" fill="hold"/>
                                        <p:tgtEl>
                                          <p:spTgt spid="27650"/>
                                        </p:tgtEl>
                                        <p:attrNameLst>
                                          <p:attrName>ppt_x</p:attrName>
                                        </p:attrNameLst>
                                      </p:cBhvr>
                                      <p:tavLst>
                                        <p:tav tm="0">
                                          <p:val>
                                            <p:strVal val="#ppt_x"/>
                                          </p:val>
                                        </p:tav>
                                        <p:tav tm="100000">
                                          <p:val>
                                            <p:strVal val="#ppt_x"/>
                                          </p:val>
                                        </p:tav>
                                      </p:tavLst>
                                    </p:anim>
                                    <p:anim calcmode="lin" valueType="num">
                                      <p:cBhvr additive="base">
                                        <p:cTn id="12" dur="500" fill="hold"/>
                                        <p:tgtEl>
                                          <p:spTgt spid="27650"/>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7653"/>
                                        </p:tgtEl>
                                        <p:attrNameLst>
                                          <p:attrName>style.visibility</p:attrName>
                                        </p:attrNameLst>
                                      </p:cBhvr>
                                      <p:to>
                                        <p:strVal val="visible"/>
                                      </p:to>
                                    </p:set>
                                    <p:animEffect transition="in" filter="checkerboard(across)">
                                      <p:cBhvr>
                                        <p:cTn id="17" dur="500"/>
                                        <p:tgtEl>
                                          <p:spTgt spid="2765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27651">
                                            <p:txEl>
                                              <p:pRg st="0" end="0"/>
                                            </p:txEl>
                                          </p:spTgt>
                                        </p:tgtEl>
                                        <p:attrNameLst>
                                          <p:attrName>style.visibility</p:attrName>
                                        </p:attrNameLst>
                                      </p:cBhvr>
                                      <p:to>
                                        <p:strVal val="visible"/>
                                      </p:to>
                                    </p:set>
                                    <p:anim calcmode="lin" valueType="num">
                                      <p:cBhvr additive="base">
                                        <p:cTn id="22" dur="5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765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4" fill="hold" display="0">
                  <p:stCondLst>
                    <p:cond delay="indefinite"/>
                  </p:stCondLst>
                  <p:endCondLst>
                    <p:cond evt="onStopAudio" delay="0">
                      <p:tgtEl>
                        <p:sldTgt/>
                      </p:tgtEl>
                    </p:cond>
                  </p:endCondLst>
                </p:cTn>
                <p:tgtEl>
                  <p:spTgt spid="2"/>
                </p:tgtEl>
              </p:cMediaNode>
            </p:audio>
          </p:childTnLst>
        </p:cTn>
      </p:par>
    </p:tnLst>
    <p:bldLst>
      <p:bldP spid="27650" grpId="0" autoUpdateAnimBg="0"/>
      <p:bldP spid="27651"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Chemical Composition</a:t>
            </a:r>
          </a:p>
        </p:txBody>
      </p:sp>
      <p:sp>
        <p:nvSpPr>
          <p:cNvPr id="36867" name="Rectangle 3"/>
          <p:cNvSpPr>
            <a:spLocks noGrp="1" noChangeArrowheads="1"/>
          </p:cNvSpPr>
          <p:nvPr>
            <p:ph type="body" idx="1"/>
          </p:nvPr>
        </p:nvSpPr>
        <p:spPr/>
        <p:txBody>
          <a:bodyPr/>
          <a:lstStyle/>
          <a:p>
            <a:pPr>
              <a:lnSpc>
                <a:spcPct val="90000"/>
              </a:lnSpc>
            </a:pPr>
            <a:r>
              <a:rPr lang="en-US" altLang="en-US" sz="2800"/>
              <a:t>Planets have the same elements as sun and earth, but in very different proportions.</a:t>
            </a:r>
          </a:p>
          <a:p>
            <a:pPr>
              <a:lnSpc>
                <a:spcPct val="90000"/>
              </a:lnSpc>
            </a:pPr>
            <a:r>
              <a:rPr lang="en-US" altLang="en-US" sz="2800"/>
              <a:t>The inner planets form one group:</a:t>
            </a:r>
          </a:p>
          <a:p>
            <a:pPr lvl="1">
              <a:lnSpc>
                <a:spcPct val="90000"/>
              </a:lnSpc>
            </a:pPr>
            <a:r>
              <a:rPr lang="en-US" altLang="en-US" sz="2800"/>
              <a:t>Small</a:t>
            </a:r>
          </a:p>
          <a:p>
            <a:pPr lvl="1">
              <a:lnSpc>
                <a:spcPct val="90000"/>
              </a:lnSpc>
            </a:pPr>
            <a:r>
              <a:rPr lang="en-US" altLang="en-US" sz="2800"/>
              <a:t>Heavy</a:t>
            </a:r>
          </a:p>
          <a:p>
            <a:pPr lvl="1">
              <a:lnSpc>
                <a:spcPct val="90000"/>
              </a:lnSpc>
            </a:pPr>
            <a:r>
              <a:rPr lang="en-US" altLang="en-US" sz="2800"/>
              <a:t>Non-volatile</a:t>
            </a:r>
          </a:p>
          <a:p>
            <a:pPr>
              <a:lnSpc>
                <a:spcPct val="90000"/>
              </a:lnSpc>
            </a:pPr>
            <a:r>
              <a:rPr lang="en-US" altLang="en-US" sz="2800"/>
              <a:t>The outer planets form another:</a:t>
            </a:r>
          </a:p>
          <a:p>
            <a:pPr lvl="1">
              <a:lnSpc>
                <a:spcPct val="90000"/>
              </a:lnSpc>
            </a:pPr>
            <a:r>
              <a:rPr lang="en-US" altLang="en-US" sz="2800"/>
              <a:t>Large</a:t>
            </a:r>
          </a:p>
          <a:p>
            <a:pPr lvl="1">
              <a:lnSpc>
                <a:spcPct val="90000"/>
              </a:lnSpc>
            </a:pPr>
            <a:r>
              <a:rPr lang="en-US" altLang="en-US" sz="2800"/>
              <a:t>Light</a:t>
            </a:r>
          </a:p>
          <a:p>
            <a:pPr lvl="1">
              <a:lnSpc>
                <a:spcPct val="90000"/>
              </a:lnSpc>
            </a:pPr>
            <a:r>
              <a:rPr lang="en-US" altLang="en-US" sz="2800"/>
              <a:t>Volatile </a:t>
            </a:r>
          </a:p>
        </p:txBody>
      </p:sp>
      <p:pic>
        <p:nvPicPr>
          <p:cNvPr id="36868" name="Picture 4" descr="innerpl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743200"/>
            <a:ext cx="1981200" cy="1384300"/>
          </a:xfrm>
          <a:prstGeom prst="rect">
            <a:avLst/>
          </a:prstGeom>
          <a:noFill/>
          <a:extLst>
            <a:ext uri="{909E8E84-426E-40DD-AFC4-6F175D3DCCD1}">
              <a14:hiddenFill xmlns:a14="http://schemas.microsoft.com/office/drawing/2010/main">
                <a:solidFill>
                  <a:srgbClr val="FFFFFF"/>
                </a:solidFill>
              </a14:hiddenFill>
            </a:ext>
          </a:extLst>
        </p:spPr>
      </p:pic>
      <p:pic>
        <p:nvPicPr>
          <p:cNvPr id="36869" name="Picture 5" descr="outerplane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4648200"/>
            <a:ext cx="2667000" cy="17049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5764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6867">
                                            <p:txEl>
                                              <p:pRg st="3" end="3"/>
                                            </p:txEl>
                                          </p:spTgt>
                                        </p:tgtEl>
                                        <p:attrNameLst>
                                          <p:attrName>style.visibility</p:attrName>
                                        </p:attrNameLst>
                                      </p:cBhvr>
                                      <p:to>
                                        <p:strVal val="visible"/>
                                      </p:to>
                                    </p:set>
                                    <p:anim calcmode="lin" valueType="num">
                                      <p:cBhvr additive="base">
                                        <p:cTn id="25" dur="500" fill="hold"/>
                                        <p:tgtEl>
                                          <p:spTgt spid="368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68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6867">
                                            <p:txEl>
                                              <p:pRg st="4" end="4"/>
                                            </p:txEl>
                                          </p:spTgt>
                                        </p:tgtEl>
                                        <p:attrNameLst>
                                          <p:attrName>style.visibility</p:attrName>
                                        </p:attrNameLst>
                                      </p:cBhvr>
                                      <p:to>
                                        <p:strVal val="visible"/>
                                      </p:to>
                                    </p:set>
                                    <p:anim calcmode="lin" valueType="num">
                                      <p:cBhvr additive="base">
                                        <p:cTn id="31" dur="500" fill="hold"/>
                                        <p:tgtEl>
                                          <p:spTgt spid="3686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68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6867">
                                            <p:txEl>
                                              <p:pRg st="5" end="5"/>
                                            </p:txEl>
                                          </p:spTgt>
                                        </p:tgtEl>
                                        <p:attrNameLst>
                                          <p:attrName>style.visibility</p:attrName>
                                        </p:attrNameLst>
                                      </p:cBhvr>
                                      <p:to>
                                        <p:strVal val="visible"/>
                                      </p:to>
                                    </p:set>
                                    <p:anim calcmode="lin" valueType="num">
                                      <p:cBhvr additive="base">
                                        <p:cTn id="37" dur="500" fill="hold"/>
                                        <p:tgtEl>
                                          <p:spTgt spid="3686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686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6867">
                                            <p:txEl>
                                              <p:pRg st="6" end="6"/>
                                            </p:txEl>
                                          </p:spTgt>
                                        </p:tgtEl>
                                        <p:attrNameLst>
                                          <p:attrName>style.visibility</p:attrName>
                                        </p:attrNameLst>
                                      </p:cBhvr>
                                      <p:to>
                                        <p:strVal val="visible"/>
                                      </p:to>
                                    </p:set>
                                    <p:anim calcmode="lin" valueType="num">
                                      <p:cBhvr additive="base">
                                        <p:cTn id="43" dur="500" fill="hold"/>
                                        <p:tgtEl>
                                          <p:spTgt spid="3686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686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6867">
                                            <p:txEl>
                                              <p:pRg st="7" end="7"/>
                                            </p:txEl>
                                          </p:spTgt>
                                        </p:tgtEl>
                                        <p:attrNameLst>
                                          <p:attrName>style.visibility</p:attrName>
                                        </p:attrNameLst>
                                      </p:cBhvr>
                                      <p:to>
                                        <p:strVal val="visible"/>
                                      </p:to>
                                    </p:set>
                                    <p:anim calcmode="lin" valueType="num">
                                      <p:cBhvr additive="base">
                                        <p:cTn id="49" dur="500" fill="hold"/>
                                        <p:tgtEl>
                                          <p:spTgt spid="3686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686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6867">
                                            <p:txEl>
                                              <p:pRg st="8" end="8"/>
                                            </p:txEl>
                                          </p:spTgt>
                                        </p:tgtEl>
                                        <p:attrNameLst>
                                          <p:attrName>style.visibility</p:attrName>
                                        </p:attrNameLst>
                                      </p:cBhvr>
                                      <p:to>
                                        <p:strVal val="visible"/>
                                      </p:to>
                                    </p:set>
                                    <p:anim calcmode="lin" valueType="num">
                                      <p:cBhvr additive="base">
                                        <p:cTn id="55" dur="500" fill="hold"/>
                                        <p:tgtEl>
                                          <p:spTgt spid="36867">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686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1" fill="hold" nodeType="clickEffect">
                                  <p:stCondLst>
                                    <p:cond delay="0"/>
                                  </p:stCondLst>
                                  <p:childTnLst>
                                    <p:set>
                                      <p:cBhvr>
                                        <p:cTn id="60" dur="1" fill="hold">
                                          <p:stCondLst>
                                            <p:cond delay="0"/>
                                          </p:stCondLst>
                                        </p:cTn>
                                        <p:tgtEl>
                                          <p:spTgt spid="36868"/>
                                        </p:tgtEl>
                                        <p:attrNameLst>
                                          <p:attrName>style.visibility</p:attrName>
                                        </p:attrNameLst>
                                      </p:cBhvr>
                                      <p:to>
                                        <p:strVal val="visible"/>
                                      </p:to>
                                    </p:set>
                                    <p:anim calcmode="lin" valueType="num">
                                      <p:cBhvr additive="base">
                                        <p:cTn id="61" dur="500" fill="hold"/>
                                        <p:tgtEl>
                                          <p:spTgt spid="36868"/>
                                        </p:tgtEl>
                                        <p:attrNameLst>
                                          <p:attrName>ppt_x</p:attrName>
                                        </p:attrNameLst>
                                      </p:cBhvr>
                                      <p:tavLst>
                                        <p:tav tm="0">
                                          <p:val>
                                            <p:strVal val="#ppt_x"/>
                                          </p:val>
                                        </p:tav>
                                        <p:tav tm="100000">
                                          <p:val>
                                            <p:strVal val="#ppt_x"/>
                                          </p:val>
                                        </p:tav>
                                      </p:tavLst>
                                    </p:anim>
                                    <p:anim calcmode="lin" valueType="num">
                                      <p:cBhvr additive="base">
                                        <p:cTn id="62" dur="500" fill="hold"/>
                                        <p:tgtEl>
                                          <p:spTgt spid="36868"/>
                                        </p:tgtEl>
                                        <p:attrNameLst>
                                          <p:attrName>ppt_y</p:attrName>
                                        </p:attrNameLst>
                                      </p:cBhvr>
                                      <p:tavLst>
                                        <p:tav tm="0">
                                          <p:val>
                                            <p:strVal val="0-#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36869"/>
                                        </p:tgtEl>
                                        <p:attrNameLst>
                                          <p:attrName>style.visibility</p:attrName>
                                        </p:attrNameLst>
                                      </p:cBhvr>
                                      <p:to>
                                        <p:strVal val="visible"/>
                                      </p:to>
                                    </p:set>
                                    <p:anim calcmode="lin" valueType="num">
                                      <p:cBhvr additive="base">
                                        <p:cTn id="67" dur="500" fill="hold"/>
                                        <p:tgtEl>
                                          <p:spTgt spid="36869"/>
                                        </p:tgtEl>
                                        <p:attrNameLst>
                                          <p:attrName>ppt_x</p:attrName>
                                        </p:attrNameLst>
                                      </p:cBhvr>
                                      <p:tavLst>
                                        <p:tav tm="0">
                                          <p:val>
                                            <p:strVal val="#ppt_x"/>
                                          </p:val>
                                        </p:tav>
                                        <p:tav tm="100000">
                                          <p:val>
                                            <p:strVal val="#ppt_x"/>
                                          </p:val>
                                        </p:tav>
                                      </p:tavLst>
                                    </p:anim>
                                    <p:anim calcmode="lin" valueType="num">
                                      <p:cBhvr additive="base">
                                        <p:cTn id="68" dur="500" fill="hold"/>
                                        <p:tgtEl>
                                          <p:spTgt spid="368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p:txBody>
          <a:bodyPr/>
          <a:lstStyle/>
          <a:p>
            <a:r>
              <a:rPr lang="en-US" altLang="en-US"/>
              <a:t>Scientific Models</a:t>
            </a:r>
          </a:p>
        </p:txBody>
      </p:sp>
      <p:sp>
        <p:nvSpPr>
          <p:cNvPr id="37891" name="Rectangle 3"/>
          <p:cNvSpPr>
            <a:spLocks noGrp="1" noChangeArrowheads="1"/>
          </p:cNvSpPr>
          <p:nvPr>
            <p:ph type="subTitle" idx="1"/>
          </p:nvPr>
        </p:nvSpPr>
        <p:spPr/>
        <p:txBody>
          <a:bodyPr/>
          <a:lstStyle/>
          <a:p>
            <a:endParaRPr lang="en-US" altLang="en-US"/>
          </a:p>
        </p:txBody>
      </p:sp>
      <p:pic>
        <p:nvPicPr>
          <p:cNvPr id="37892" name="Picture 4" descr="BD0716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521075"/>
            <a:ext cx="3582988" cy="2616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003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7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Random Capture Models</a:t>
            </a:r>
          </a:p>
        </p:txBody>
      </p:sp>
      <p:sp>
        <p:nvSpPr>
          <p:cNvPr id="38915" name="Rectangle 3"/>
          <p:cNvSpPr>
            <a:spLocks noGrp="1" noChangeArrowheads="1"/>
          </p:cNvSpPr>
          <p:nvPr>
            <p:ph type="body" sz="half" idx="1"/>
          </p:nvPr>
        </p:nvSpPr>
        <p:spPr/>
        <p:txBody>
          <a:bodyPr/>
          <a:lstStyle/>
          <a:p>
            <a:r>
              <a:rPr lang="en-US" altLang="en-US" sz="2400"/>
              <a:t>Velikovsky, Patten are proponents.</a:t>
            </a:r>
          </a:p>
          <a:p>
            <a:r>
              <a:rPr lang="en-US" altLang="en-US" sz="2400"/>
              <a:t>Planets formed elsewhere, captured by sun.</a:t>
            </a:r>
          </a:p>
          <a:p>
            <a:r>
              <a:rPr lang="en-US" altLang="en-US" sz="2400"/>
              <a:t>Compare novel </a:t>
            </a:r>
            <a:r>
              <a:rPr lang="en-US" altLang="en-US" sz="2400" i="1"/>
              <a:t>When Worlds Collide.</a:t>
            </a:r>
            <a:endParaRPr lang="en-US" altLang="en-US" sz="2400"/>
          </a:p>
          <a:p>
            <a:r>
              <a:rPr lang="en-US" altLang="en-US" sz="2400"/>
              <a:t>This gives randomly oriented, non-circular orbits.</a:t>
            </a:r>
          </a:p>
        </p:txBody>
      </p:sp>
      <p:pic>
        <p:nvPicPr>
          <p:cNvPr id="38920" name="Picture 8" descr="atomblack"/>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32388" y="2079625"/>
            <a:ext cx="3810000" cy="3846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8005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 calcmode="lin" valueType="num">
                                      <p:cBhvr additive="base">
                                        <p:cTn id="25" dur="500" fill="hold"/>
                                        <p:tgtEl>
                                          <p:spTgt spid="389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9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nodeType="clickEffect">
                                  <p:stCondLst>
                                    <p:cond delay="0"/>
                                  </p:stCondLst>
                                  <p:childTnLst>
                                    <p:set>
                                      <p:cBhvr>
                                        <p:cTn id="30" dur="1" fill="hold">
                                          <p:stCondLst>
                                            <p:cond delay="0"/>
                                          </p:stCondLst>
                                        </p:cTn>
                                        <p:tgtEl>
                                          <p:spTgt spid="38920"/>
                                        </p:tgtEl>
                                        <p:attrNameLst>
                                          <p:attrName>style.visibility</p:attrName>
                                        </p:attrNameLst>
                                      </p:cBhvr>
                                      <p:to>
                                        <p:strVal val="visible"/>
                                      </p:to>
                                    </p:set>
                                    <p:animEffect transition="in" filter="checkerboard(across)">
                                      <p:cBhvr>
                                        <p:cTn id="31" dur="500"/>
                                        <p:tgtEl>
                                          <p:spTgt spid="38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Close-Approach Models</a:t>
            </a:r>
          </a:p>
        </p:txBody>
      </p:sp>
      <p:sp>
        <p:nvSpPr>
          <p:cNvPr id="39939" name="Rectangle 3"/>
          <p:cNvSpPr>
            <a:spLocks noGrp="1" noChangeArrowheads="1"/>
          </p:cNvSpPr>
          <p:nvPr>
            <p:ph type="body" sz="half" idx="1"/>
          </p:nvPr>
        </p:nvSpPr>
        <p:spPr/>
        <p:txBody>
          <a:bodyPr/>
          <a:lstStyle/>
          <a:p>
            <a:r>
              <a:rPr lang="en-US" altLang="en-US" sz="2400"/>
              <a:t>Chamberlain, Moulton, Jeans are proponents.</a:t>
            </a:r>
          </a:p>
          <a:p>
            <a:r>
              <a:rPr lang="en-US" altLang="en-US" sz="2400"/>
              <a:t>Near-collision between stars</a:t>
            </a:r>
          </a:p>
          <a:p>
            <a:r>
              <a:rPr lang="en-US" altLang="en-US" sz="2400"/>
              <a:t>Tidal forces pulled out gas, formed planets</a:t>
            </a:r>
          </a:p>
          <a:p>
            <a:r>
              <a:rPr lang="en-US" altLang="en-US" sz="2400"/>
              <a:t>Gives co-planar orbits, but not circular</a:t>
            </a:r>
          </a:p>
          <a:p>
            <a:r>
              <a:rPr lang="en-US" altLang="en-US" sz="2400"/>
              <a:t>Not likely to form planets</a:t>
            </a:r>
          </a:p>
          <a:p>
            <a:r>
              <a:rPr lang="en-US" altLang="en-US" sz="2400"/>
              <a:t>Rare in any case</a:t>
            </a:r>
          </a:p>
        </p:txBody>
      </p:sp>
      <p:pic>
        <p:nvPicPr>
          <p:cNvPr id="39942" name="Picture 6" descr="moonorigin1"/>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32388" y="2441575"/>
            <a:ext cx="3810000" cy="31226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0003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checkerboard(across)">
                                      <p:cBhvr>
                                        <p:cTn id="7" dur="500"/>
                                        <p:tgtEl>
                                          <p:spTgt spid="399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 calcmode="lin" valueType="num">
                                      <p:cBhvr additive="base">
                                        <p:cTn id="12" dur="500" fill="hold"/>
                                        <p:tgtEl>
                                          <p:spTgt spid="3993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99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9939">
                                            <p:txEl>
                                              <p:pRg st="1" end="1"/>
                                            </p:txEl>
                                          </p:spTgt>
                                        </p:tgtEl>
                                        <p:attrNameLst>
                                          <p:attrName>style.visibility</p:attrName>
                                        </p:attrNameLst>
                                      </p:cBhvr>
                                      <p:to>
                                        <p:strVal val="visible"/>
                                      </p:to>
                                    </p:set>
                                    <p:anim calcmode="lin" valueType="num">
                                      <p:cBhvr additive="base">
                                        <p:cTn id="18" dur="500" fill="hold"/>
                                        <p:tgtEl>
                                          <p:spTgt spid="3993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99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9939">
                                            <p:txEl>
                                              <p:pRg st="2" end="2"/>
                                            </p:txEl>
                                          </p:spTgt>
                                        </p:tgtEl>
                                        <p:attrNameLst>
                                          <p:attrName>style.visibility</p:attrName>
                                        </p:attrNameLst>
                                      </p:cBhvr>
                                      <p:to>
                                        <p:strVal val="visible"/>
                                      </p:to>
                                    </p:set>
                                    <p:anim calcmode="lin" valueType="num">
                                      <p:cBhvr additive="base">
                                        <p:cTn id="24" dur="500" fill="hold"/>
                                        <p:tgtEl>
                                          <p:spTgt spid="3993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99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9939">
                                            <p:txEl>
                                              <p:pRg st="3" end="3"/>
                                            </p:txEl>
                                          </p:spTgt>
                                        </p:tgtEl>
                                        <p:attrNameLst>
                                          <p:attrName>style.visibility</p:attrName>
                                        </p:attrNameLst>
                                      </p:cBhvr>
                                      <p:to>
                                        <p:strVal val="visible"/>
                                      </p:to>
                                    </p:set>
                                    <p:anim calcmode="lin" valueType="num">
                                      <p:cBhvr additive="base">
                                        <p:cTn id="30" dur="500" fill="hold"/>
                                        <p:tgtEl>
                                          <p:spTgt spid="39939">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99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9939">
                                            <p:txEl>
                                              <p:pRg st="4" end="4"/>
                                            </p:txEl>
                                          </p:spTgt>
                                        </p:tgtEl>
                                        <p:attrNameLst>
                                          <p:attrName>style.visibility</p:attrName>
                                        </p:attrNameLst>
                                      </p:cBhvr>
                                      <p:to>
                                        <p:strVal val="visible"/>
                                      </p:to>
                                    </p:set>
                                    <p:anim calcmode="lin" valueType="num">
                                      <p:cBhvr additive="base">
                                        <p:cTn id="36" dur="500" fill="hold"/>
                                        <p:tgtEl>
                                          <p:spTgt spid="39939">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99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39939">
                                            <p:txEl>
                                              <p:pRg st="5" end="5"/>
                                            </p:txEl>
                                          </p:spTgt>
                                        </p:tgtEl>
                                        <p:attrNameLst>
                                          <p:attrName>style.visibility</p:attrName>
                                        </p:attrNameLst>
                                      </p:cBhvr>
                                      <p:to>
                                        <p:strVal val="visible"/>
                                      </p:to>
                                    </p:set>
                                    <p:anim calcmode="lin" valueType="num">
                                      <p:cBhvr additive="base">
                                        <p:cTn id="42" dur="500" fill="hold"/>
                                        <p:tgtEl>
                                          <p:spTgt spid="39939">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993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Star-Formation Models</a:t>
            </a:r>
          </a:p>
        </p:txBody>
      </p:sp>
      <p:sp>
        <p:nvSpPr>
          <p:cNvPr id="40963" name="Rectangle 3"/>
          <p:cNvSpPr>
            <a:spLocks noGrp="1" noChangeArrowheads="1"/>
          </p:cNvSpPr>
          <p:nvPr>
            <p:ph type="body" idx="1"/>
          </p:nvPr>
        </p:nvSpPr>
        <p:spPr/>
        <p:txBody>
          <a:bodyPr/>
          <a:lstStyle/>
          <a:p>
            <a:pPr>
              <a:lnSpc>
                <a:spcPct val="90000"/>
              </a:lnSpc>
            </a:pPr>
            <a:r>
              <a:rPr lang="en-US" altLang="en-US" sz="2800"/>
              <a:t>Kant, Laplace, Gold, Hoyle are proponents.</a:t>
            </a:r>
          </a:p>
          <a:p>
            <a:pPr>
              <a:lnSpc>
                <a:spcPct val="90000"/>
              </a:lnSpc>
            </a:pPr>
            <a:r>
              <a:rPr lang="en-US" altLang="en-US" sz="2800"/>
              <a:t>Planets are a natural by-product of star-formation under certain conditions.</a:t>
            </a:r>
          </a:p>
          <a:p>
            <a:pPr>
              <a:lnSpc>
                <a:spcPct val="90000"/>
              </a:lnSpc>
            </a:pPr>
            <a:r>
              <a:rPr lang="en-US" altLang="en-US" sz="2800"/>
              <a:t>This model is generally favored today.</a:t>
            </a:r>
          </a:p>
          <a:p>
            <a:pPr>
              <a:lnSpc>
                <a:spcPct val="90000"/>
              </a:lnSpc>
            </a:pPr>
            <a:r>
              <a:rPr lang="en-US" altLang="en-US" sz="2800"/>
              <a:t>It naturally explains features of mass, angular momentum, orbit &amp; composition mentioned earlier.</a:t>
            </a:r>
          </a:p>
          <a:p>
            <a:pPr>
              <a:lnSpc>
                <a:spcPct val="90000"/>
              </a:lnSpc>
            </a:pPr>
            <a:r>
              <a:rPr lang="en-US" altLang="en-US" sz="2800"/>
              <a:t>It predicts planets will be relatively common, now known to be the case.</a:t>
            </a:r>
          </a:p>
          <a:p>
            <a:pPr>
              <a:lnSpc>
                <a:spcPct val="90000"/>
              </a:lnSpc>
            </a:pPr>
            <a:r>
              <a:rPr lang="en-US" altLang="en-US" sz="2800"/>
              <a:t>Let</a:t>
            </a:r>
            <a:r>
              <a:rPr lang="en-US" altLang="en-US" sz="2800">
                <a:cs typeface="Times New Roman" pitchFamily="18" charset="0"/>
              </a:rPr>
              <a:t>'</a:t>
            </a:r>
            <a:r>
              <a:rPr lang="en-US" altLang="en-US" sz="2800"/>
              <a:t>s examine this model in some detail.</a:t>
            </a:r>
          </a:p>
        </p:txBody>
      </p:sp>
    </p:spTree>
    <p:custDataLst>
      <p:tags r:id="rId1"/>
    </p:custDataLst>
  </p:cSld>
  <p:clrMapOvr>
    <a:masterClrMapping/>
  </p:clrMapOvr>
  <p:transition advTm="11394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additive="base">
                                        <p:cTn id="19" dur="500" fill="hold"/>
                                        <p:tgtEl>
                                          <p:spTgt spid="409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63">
                                            <p:txEl>
                                              <p:pRg st="3" end="3"/>
                                            </p:txEl>
                                          </p:spTgt>
                                        </p:tgtEl>
                                        <p:attrNameLst>
                                          <p:attrName>style.visibility</p:attrName>
                                        </p:attrNameLst>
                                      </p:cBhvr>
                                      <p:to>
                                        <p:strVal val="visible"/>
                                      </p:to>
                                    </p:set>
                                    <p:anim calcmode="lin" valueType="num">
                                      <p:cBhvr additive="base">
                                        <p:cTn id="25" dur="500" fill="hold"/>
                                        <p:tgtEl>
                                          <p:spTgt spid="409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63">
                                            <p:txEl>
                                              <p:pRg st="4" end="4"/>
                                            </p:txEl>
                                          </p:spTgt>
                                        </p:tgtEl>
                                        <p:attrNameLst>
                                          <p:attrName>style.visibility</p:attrName>
                                        </p:attrNameLst>
                                      </p:cBhvr>
                                      <p:to>
                                        <p:strVal val="visible"/>
                                      </p:to>
                                    </p:set>
                                    <p:anim calcmode="lin" valueType="num">
                                      <p:cBhvr additive="base">
                                        <p:cTn id="31" dur="500" fill="hold"/>
                                        <p:tgtEl>
                                          <p:spTgt spid="409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963">
                                            <p:txEl>
                                              <p:pRg st="5" end="5"/>
                                            </p:txEl>
                                          </p:spTgt>
                                        </p:tgtEl>
                                        <p:attrNameLst>
                                          <p:attrName>style.visibility</p:attrName>
                                        </p:attrNameLst>
                                      </p:cBhvr>
                                      <p:to>
                                        <p:strVal val="visible"/>
                                      </p:to>
                                    </p:set>
                                    <p:anim calcmode="lin" valueType="num">
                                      <p:cBhvr additive="base">
                                        <p:cTn id="37" dur="500" fill="hold"/>
                                        <p:tgtEl>
                                          <p:spTgt spid="4096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6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Starts with a Gas Cloud</a:t>
            </a:r>
          </a:p>
        </p:txBody>
      </p:sp>
      <p:sp>
        <p:nvSpPr>
          <p:cNvPr id="41987" name="Rectangle 3"/>
          <p:cNvSpPr>
            <a:spLocks noGrp="1" noChangeArrowheads="1"/>
          </p:cNvSpPr>
          <p:nvPr>
            <p:ph type="body" sz="half" idx="1"/>
          </p:nvPr>
        </p:nvSpPr>
        <p:spPr/>
        <p:txBody>
          <a:bodyPr/>
          <a:lstStyle/>
          <a:p>
            <a:pPr>
              <a:lnSpc>
                <a:spcPct val="90000"/>
              </a:lnSpc>
            </a:pPr>
            <a:r>
              <a:rPr lang="en-US" altLang="en-US" sz="2400"/>
              <a:t>Spiral galaxies have gas &amp; dust clouds.</a:t>
            </a:r>
          </a:p>
          <a:p>
            <a:pPr>
              <a:lnSpc>
                <a:spcPct val="90000"/>
              </a:lnSpc>
            </a:pPr>
            <a:r>
              <a:rPr lang="en-US" altLang="en-US" sz="2400"/>
              <a:t>These contain mostly H and He with 1% heavier elements as dust or ices.</a:t>
            </a:r>
          </a:p>
          <a:p>
            <a:pPr>
              <a:lnSpc>
                <a:spcPct val="90000"/>
              </a:lnSpc>
            </a:pPr>
            <a:r>
              <a:rPr lang="en-US" altLang="en-US" sz="2400"/>
              <a:t>These clouds are very diffuse, a few atoms per cubic centimeter.</a:t>
            </a:r>
          </a:p>
          <a:p>
            <a:pPr>
              <a:lnSpc>
                <a:spcPct val="90000"/>
              </a:lnSpc>
            </a:pPr>
            <a:r>
              <a:rPr lang="en-US" altLang="en-US" sz="2400"/>
              <a:t>Some are rather hot (1000 </a:t>
            </a:r>
            <a:r>
              <a:rPr lang="en-US" altLang="en-US" sz="2400" baseline="30000"/>
              <a:t>o</a:t>
            </a:r>
            <a:r>
              <a:rPr lang="en-US" altLang="en-US" sz="2400"/>
              <a:t>K), others rather cold (100 </a:t>
            </a:r>
            <a:r>
              <a:rPr lang="en-US" altLang="en-US" sz="2400" baseline="30000"/>
              <a:t>o</a:t>
            </a:r>
            <a:r>
              <a:rPr lang="en-US" altLang="en-US" sz="2400"/>
              <a:t>K).</a:t>
            </a:r>
            <a:endParaRPr lang="en-US" altLang="en-US" sz="2400" baseline="30000"/>
          </a:p>
        </p:txBody>
      </p:sp>
      <p:pic>
        <p:nvPicPr>
          <p:cNvPr id="41990" name="Picture 6" descr="NGC3310"/>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67313" y="1946275"/>
            <a:ext cx="374015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8921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1990"/>
                                        </p:tgtEl>
                                        <p:attrNameLst>
                                          <p:attrName>style.visibility</p:attrName>
                                        </p:attrNameLst>
                                      </p:cBhvr>
                                      <p:to>
                                        <p:strVal val="visible"/>
                                      </p:to>
                                    </p:set>
                                    <p:animEffect transition="in" filter="checkerboard(across)">
                                      <p:cBhvr>
                                        <p:cTn id="7" dur="500"/>
                                        <p:tgtEl>
                                          <p:spTgt spid="419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1987">
                                            <p:txEl>
                                              <p:pRg st="0" end="0"/>
                                            </p:txEl>
                                          </p:spTgt>
                                        </p:tgtEl>
                                        <p:attrNameLst>
                                          <p:attrName>style.visibility</p:attrName>
                                        </p:attrNameLst>
                                      </p:cBhvr>
                                      <p:to>
                                        <p:strVal val="visible"/>
                                      </p:to>
                                    </p:set>
                                    <p:anim calcmode="lin" valueType="num">
                                      <p:cBhvr additive="base">
                                        <p:cTn id="12" dur="500" fill="hold"/>
                                        <p:tgtEl>
                                          <p:spTgt spid="4198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19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1987">
                                            <p:txEl>
                                              <p:pRg st="1" end="1"/>
                                            </p:txEl>
                                          </p:spTgt>
                                        </p:tgtEl>
                                        <p:attrNameLst>
                                          <p:attrName>style.visibility</p:attrName>
                                        </p:attrNameLst>
                                      </p:cBhvr>
                                      <p:to>
                                        <p:strVal val="visible"/>
                                      </p:to>
                                    </p:set>
                                    <p:anim calcmode="lin" valueType="num">
                                      <p:cBhvr additive="base">
                                        <p:cTn id="18" dur="500" fill="hold"/>
                                        <p:tgtEl>
                                          <p:spTgt spid="4198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19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1987">
                                            <p:txEl>
                                              <p:pRg st="2" end="2"/>
                                            </p:txEl>
                                          </p:spTgt>
                                        </p:tgtEl>
                                        <p:attrNameLst>
                                          <p:attrName>style.visibility</p:attrName>
                                        </p:attrNameLst>
                                      </p:cBhvr>
                                      <p:to>
                                        <p:strVal val="visible"/>
                                      </p:to>
                                    </p:set>
                                    <p:anim calcmode="lin" valueType="num">
                                      <p:cBhvr additive="base">
                                        <p:cTn id="24" dur="500" fill="hold"/>
                                        <p:tgtEl>
                                          <p:spTgt spid="4198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19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1987">
                                            <p:txEl>
                                              <p:pRg st="3" end="3"/>
                                            </p:txEl>
                                          </p:spTgt>
                                        </p:tgtEl>
                                        <p:attrNameLst>
                                          <p:attrName>style.visibility</p:attrName>
                                        </p:attrNameLst>
                                      </p:cBhvr>
                                      <p:to>
                                        <p:strVal val="visible"/>
                                      </p:to>
                                    </p:set>
                                    <p:anim calcmode="lin" valueType="num">
                                      <p:cBhvr additive="base">
                                        <p:cTn id="30" dur="500" fill="hold"/>
                                        <p:tgtEl>
                                          <p:spTgt spid="41987">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198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Collapsing Gas Cloud</a:t>
            </a:r>
          </a:p>
        </p:txBody>
      </p:sp>
      <p:sp>
        <p:nvSpPr>
          <p:cNvPr id="43011" name="Rectangle 3"/>
          <p:cNvSpPr>
            <a:spLocks noGrp="1" noChangeArrowheads="1"/>
          </p:cNvSpPr>
          <p:nvPr>
            <p:ph type="body" sz="half" idx="1"/>
          </p:nvPr>
        </p:nvSpPr>
        <p:spPr/>
        <p:txBody>
          <a:bodyPr/>
          <a:lstStyle/>
          <a:p>
            <a:r>
              <a:rPr lang="en-US" altLang="en-US" sz="2800"/>
              <a:t>Sometimes a gas cloud will begin to collapse.</a:t>
            </a:r>
          </a:p>
          <a:p>
            <a:pPr lvl="1"/>
            <a:r>
              <a:rPr lang="en-US" altLang="en-US" sz="2800"/>
              <a:t>Cooler, denser clouds more likely</a:t>
            </a:r>
          </a:p>
          <a:p>
            <a:pPr lvl="1"/>
            <a:r>
              <a:rPr lang="en-US" altLang="en-US" sz="2800"/>
              <a:t>A jolt may start it.</a:t>
            </a:r>
          </a:p>
          <a:p>
            <a:r>
              <a:rPr lang="en-US" altLang="en-US" sz="2800"/>
              <a:t>Once cloud begins to collapse, it will typically continue.</a:t>
            </a:r>
          </a:p>
        </p:txBody>
      </p:sp>
      <p:pic>
        <p:nvPicPr>
          <p:cNvPr id="43014" name="Picture 6" descr="hst_pillars_m16_close"/>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32388" y="2103438"/>
            <a:ext cx="3810000" cy="3800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4683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3014"/>
                                        </p:tgtEl>
                                        <p:attrNameLst>
                                          <p:attrName>style.visibility</p:attrName>
                                        </p:attrNameLst>
                                      </p:cBhvr>
                                      <p:to>
                                        <p:strVal val="visible"/>
                                      </p:to>
                                    </p:set>
                                    <p:animEffect transition="in" filter="checkerboard(across)">
                                      <p:cBhvr>
                                        <p:cTn id="7" dur="500"/>
                                        <p:tgtEl>
                                          <p:spTgt spid="430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3011">
                                            <p:txEl>
                                              <p:pRg st="0" end="0"/>
                                            </p:txEl>
                                          </p:spTgt>
                                        </p:tgtEl>
                                        <p:attrNameLst>
                                          <p:attrName>style.visibility</p:attrName>
                                        </p:attrNameLst>
                                      </p:cBhvr>
                                      <p:to>
                                        <p:strVal val="visible"/>
                                      </p:to>
                                    </p:set>
                                    <p:anim calcmode="lin" valueType="num">
                                      <p:cBhvr additive="base">
                                        <p:cTn id="12" dur="500" fill="hold"/>
                                        <p:tgtEl>
                                          <p:spTgt spid="4301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30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3011">
                                            <p:txEl>
                                              <p:pRg st="1" end="1"/>
                                            </p:txEl>
                                          </p:spTgt>
                                        </p:tgtEl>
                                        <p:attrNameLst>
                                          <p:attrName>style.visibility</p:attrName>
                                        </p:attrNameLst>
                                      </p:cBhvr>
                                      <p:to>
                                        <p:strVal val="visible"/>
                                      </p:to>
                                    </p:set>
                                    <p:anim calcmode="lin" valueType="num">
                                      <p:cBhvr additive="base">
                                        <p:cTn id="18" dur="500" fill="hold"/>
                                        <p:tgtEl>
                                          <p:spTgt spid="4301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30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3011">
                                            <p:txEl>
                                              <p:pRg st="2" end="2"/>
                                            </p:txEl>
                                          </p:spTgt>
                                        </p:tgtEl>
                                        <p:attrNameLst>
                                          <p:attrName>style.visibility</p:attrName>
                                        </p:attrNameLst>
                                      </p:cBhvr>
                                      <p:to>
                                        <p:strVal val="visible"/>
                                      </p:to>
                                    </p:set>
                                    <p:anim calcmode="lin" valueType="num">
                                      <p:cBhvr additive="base">
                                        <p:cTn id="24" dur="500" fill="hold"/>
                                        <p:tgtEl>
                                          <p:spTgt spid="4301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30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3011">
                                            <p:txEl>
                                              <p:pRg st="3" end="3"/>
                                            </p:txEl>
                                          </p:spTgt>
                                        </p:tgtEl>
                                        <p:attrNameLst>
                                          <p:attrName>style.visibility</p:attrName>
                                        </p:attrNameLst>
                                      </p:cBhvr>
                                      <p:to>
                                        <p:strVal val="visible"/>
                                      </p:to>
                                    </p:set>
                                    <p:anim calcmode="lin" valueType="num">
                                      <p:cBhvr additive="base">
                                        <p:cTn id="30" dur="500" fill="hold"/>
                                        <p:tgtEl>
                                          <p:spTgt spid="43011">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301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Rotating Gas Cloud</a:t>
            </a:r>
          </a:p>
        </p:txBody>
      </p:sp>
      <p:sp>
        <p:nvSpPr>
          <p:cNvPr id="44035" name="Rectangle 3"/>
          <p:cNvSpPr>
            <a:spLocks noGrp="1" noChangeArrowheads="1"/>
          </p:cNvSpPr>
          <p:nvPr>
            <p:ph type="body" sz="half" idx="1"/>
          </p:nvPr>
        </p:nvSpPr>
        <p:spPr/>
        <p:txBody>
          <a:bodyPr/>
          <a:lstStyle/>
          <a:p>
            <a:pPr>
              <a:lnSpc>
                <a:spcPct val="90000"/>
              </a:lnSpc>
            </a:pPr>
            <a:r>
              <a:rPr lang="en-US" altLang="en-US" sz="2400"/>
              <a:t>Random motions in the cloud will cancel, leaving only movement &amp; rotation.</a:t>
            </a:r>
          </a:p>
          <a:p>
            <a:pPr>
              <a:lnSpc>
                <a:spcPct val="90000"/>
              </a:lnSpc>
            </a:pPr>
            <a:r>
              <a:rPr lang="en-US" altLang="en-US" sz="2400"/>
              <a:t>The rotation will be highly magnified as the collapse continues.</a:t>
            </a:r>
          </a:p>
          <a:p>
            <a:pPr>
              <a:lnSpc>
                <a:spcPct val="90000"/>
              </a:lnSpc>
            </a:pPr>
            <a:r>
              <a:rPr lang="en-US" altLang="en-US" sz="2400"/>
              <a:t>This would typically produce a pancake shape unless other forces intervene.</a:t>
            </a:r>
          </a:p>
        </p:txBody>
      </p:sp>
      <p:pic>
        <p:nvPicPr>
          <p:cNvPr id="44041" name="Picture 9" descr="cloud01"/>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096000" y="1524000"/>
            <a:ext cx="2312988" cy="166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42" name="Picture 10" descr="cloud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429000"/>
            <a:ext cx="2360613" cy="1404938"/>
          </a:xfrm>
          <a:prstGeom prst="rect">
            <a:avLst/>
          </a:prstGeom>
          <a:noFill/>
          <a:extLst>
            <a:ext uri="{909E8E84-426E-40DD-AFC4-6F175D3DCCD1}">
              <a14:hiddenFill xmlns:a14="http://schemas.microsoft.com/office/drawing/2010/main">
                <a:solidFill>
                  <a:srgbClr val="FFFFFF"/>
                </a:solidFill>
              </a14:hiddenFill>
            </a:ext>
          </a:extLst>
        </p:spPr>
      </p:pic>
      <p:pic>
        <p:nvPicPr>
          <p:cNvPr id="44043" name="Picture 11" descr="cloud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5029200"/>
            <a:ext cx="2371725" cy="10636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0642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additive="base">
                                        <p:cTn id="13" dur="500" fill="hold"/>
                                        <p:tgtEl>
                                          <p:spTgt spid="440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0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4035">
                                            <p:txEl>
                                              <p:pRg st="2" end="2"/>
                                            </p:txEl>
                                          </p:spTgt>
                                        </p:tgtEl>
                                        <p:attrNameLst>
                                          <p:attrName>style.visibility</p:attrName>
                                        </p:attrNameLst>
                                      </p:cBhvr>
                                      <p:to>
                                        <p:strVal val="visible"/>
                                      </p:to>
                                    </p:set>
                                    <p:anim calcmode="lin" valueType="num">
                                      <p:cBhvr additive="base">
                                        <p:cTn id="19" dur="500" fill="hold"/>
                                        <p:tgtEl>
                                          <p:spTgt spid="440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40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4404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499"/>
                                          </p:stCondLst>
                                        </p:cTn>
                                        <p:tgtEl>
                                          <p:spTgt spid="4404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499"/>
                                          </p:stCondLst>
                                        </p:cTn>
                                        <p:tgtEl>
                                          <p:spTgt spid="44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Other Forces</a:t>
            </a:r>
          </a:p>
        </p:txBody>
      </p:sp>
      <p:sp>
        <p:nvSpPr>
          <p:cNvPr id="45059" name="Rectangle 3"/>
          <p:cNvSpPr>
            <a:spLocks noGrp="1" noChangeArrowheads="1"/>
          </p:cNvSpPr>
          <p:nvPr>
            <p:ph type="body" idx="1"/>
          </p:nvPr>
        </p:nvSpPr>
        <p:spPr/>
        <p:txBody>
          <a:bodyPr/>
          <a:lstStyle/>
          <a:p>
            <a:r>
              <a:rPr lang="en-US" altLang="en-US"/>
              <a:t>If rotation is too fast, the cloud will split, forming two or more stars, but probably few or no planets.</a:t>
            </a:r>
          </a:p>
          <a:p>
            <a:r>
              <a:rPr lang="en-US" altLang="en-US"/>
              <a:t>As the cloud collapses, it will get hotter and denser, especially near its center.</a:t>
            </a:r>
          </a:p>
          <a:p>
            <a:r>
              <a:rPr lang="en-US" altLang="en-US"/>
              <a:t>This will eventually ionize the gas, bringing in an additional force, electro-magnetism.</a:t>
            </a:r>
          </a:p>
        </p:txBody>
      </p:sp>
    </p:spTree>
    <p:custDataLst>
      <p:tags r:id="rId1"/>
    </p:custDataLst>
  </p:cSld>
  <p:clrMapOvr>
    <a:masterClrMapping/>
  </p:clrMapOvr>
  <p:transition advTm="784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additive="base">
                                        <p:cTn id="19" dur="500" fill="hold"/>
                                        <p:tgtEl>
                                          <p:spTgt spid="450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05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Ionized Cloud</a:t>
            </a:r>
          </a:p>
        </p:txBody>
      </p:sp>
      <p:sp>
        <p:nvSpPr>
          <p:cNvPr id="46083" name="Rectangle 3"/>
          <p:cNvSpPr>
            <a:spLocks noGrp="1" noChangeArrowheads="1"/>
          </p:cNvSpPr>
          <p:nvPr>
            <p:ph type="body" sz="half" idx="1"/>
          </p:nvPr>
        </p:nvSpPr>
        <p:spPr/>
        <p:txBody>
          <a:bodyPr/>
          <a:lstStyle/>
          <a:p>
            <a:pPr>
              <a:lnSpc>
                <a:spcPct val="90000"/>
              </a:lnSpc>
            </a:pPr>
            <a:r>
              <a:rPr lang="en-US" altLang="en-US" sz="2800"/>
              <a:t>This new force will split the cloud into two regimes:</a:t>
            </a:r>
          </a:p>
          <a:p>
            <a:pPr lvl="1">
              <a:lnSpc>
                <a:spcPct val="90000"/>
              </a:lnSpc>
            </a:pPr>
            <a:r>
              <a:rPr lang="en-US" altLang="en-US" sz="2800"/>
              <a:t>Central bulge </a:t>
            </a:r>
            <a:r>
              <a:rPr lang="en-US" altLang="en-US" sz="2800">
                <a:sym typeface="Wingdings" pitchFamily="2" charset="2"/>
              </a:rPr>
              <a:t> sun</a:t>
            </a:r>
          </a:p>
          <a:p>
            <a:pPr lvl="1">
              <a:lnSpc>
                <a:spcPct val="90000"/>
              </a:lnSpc>
            </a:pPr>
            <a:r>
              <a:rPr lang="en-US" altLang="en-US" sz="2800">
                <a:sym typeface="Wingdings" pitchFamily="2" charset="2"/>
              </a:rPr>
              <a:t>Outer band  planets</a:t>
            </a:r>
          </a:p>
          <a:p>
            <a:pPr>
              <a:lnSpc>
                <a:spcPct val="90000"/>
              </a:lnSpc>
            </a:pPr>
            <a:r>
              <a:rPr lang="en-US" altLang="en-US" sz="2800"/>
              <a:t>Magnetic forces will connect these regions.</a:t>
            </a:r>
          </a:p>
        </p:txBody>
      </p:sp>
      <p:pic>
        <p:nvPicPr>
          <p:cNvPr id="46089" name="Picture 9" descr="glowcloud01"/>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638800" y="914400"/>
            <a:ext cx="3200400" cy="2203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090" name="Picture 10" descr="glowcloud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581400"/>
            <a:ext cx="3048000" cy="1104900"/>
          </a:xfrm>
          <a:prstGeom prst="rect">
            <a:avLst/>
          </a:prstGeom>
          <a:noFill/>
          <a:extLst>
            <a:ext uri="{909E8E84-426E-40DD-AFC4-6F175D3DCCD1}">
              <a14:hiddenFill xmlns:a14="http://schemas.microsoft.com/office/drawing/2010/main">
                <a:solidFill>
                  <a:srgbClr val="FFFFFF"/>
                </a:solidFill>
              </a14:hiddenFill>
            </a:ext>
          </a:extLst>
        </p:spPr>
      </p:pic>
      <p:pic>
        <p:nvPicPr>
          <p:cNvPr id="46091" name="Picture 11" descr="glowcloud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5105400"/>
            <a:ext cx="2640013" cy="5603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5115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additive="base">
                                        <p:cTn id="13" dur="500" fill="hold"/>
                                        <p:tgtEl>
                                          <p:spTgt spid="460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60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6083">
                                            <p:txEl>
                                              <p:pRg st="2" end="2"/>
                                            </p:txEl>
                                          </p:spTgt>
                                        </p:tgtEl>
                                        <p:attrNameLst>
                                          <p:attrName>style.visibility</p:attrName>
                                        </p:attrNameLst>
                                      </p:cBhvr>
                                      <p:to>
                                        <p:strVal val="visible"/>
                                      </p:to>
                                    </p:set>
                                    <p:anim calcmode="lin" valueType="num">
                                      <p:cBhvr additive="base">
                                        <p:cTn id="19" dur="500" fill="hold"/>
                                        <p:tgtEl>
                                          <p:spTgt spid="460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60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6083">
                                            <p:txEl>
                                              <p:pRg st="3" end="3"/>
                                            </p:txEl>
                                          </p:spTgt>
                                        </p:tgtEl>
                                        <p:attrNameLst>
                                          <p:attrName>style.visibility</p:attrName>
                                        </p:attrNameLst>
                                      </p:cBhvr>
                                      <p:to>
                                        <p:strVal val="visible"/>
                                      </p:to>
                                    </p:set>
                                    <p:anim calcmode="lin" valueType="num">
                                      <p:cBhvr additive="base">
                                        <p:cTn id="25" dur="500" fill="hold"/>
                                        <p:tgtEl>
                                          <p:spTgt spid="460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60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nodeType="clickEffect">
                                  <p:stCondLst>
                                    <p:cond delay="0"/>
                                  </p:stCondLst>
                                  <p:childTnLst>
                                    <p:set>
                                      <p:cBhvr>
                                        <p:cTn id="30" dur="1" fill="hold">
                                          <p:stCondLst>
                                            <p:cond delay="0"/>
                                          </p:stCondLst>
                                        </p:cTn>
                                        <p:tgtEl>
                                          <p:spTgt spid="46089"/>
                                        </p:tgtEl>
                                        <p:attrNameLst>
                                          <p:attrName>style.visibility</p:attrName>
                                        </p:attrNameLst>
                                      </p:cBhvr>
                                      <p:to>
                                        <p:strVal val="visible"/>
                                      </p:to>
                                    </p:set>
                                    <p:animEffect transition="in" filter="checkerboard(across)">
                                      <p:cBhvr>
                                        <p:cTn id="31" dur="500"/>
                                        <p:tgtEl>
                                          <p:spTgt spid="4608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499"/>
                                          </p:stCondLst>
                                        </p:cTn>
                                        <p:tgtEl>
                                          <p:spTgt spid="46090"/>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499"/>
                                          </p:stCondLst>
                                        </p:cTn>
                                        <p:tgtEl>
                                          <p:spTgt spid="460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Origin of the Earth</a:t>
            </a:r>
          </a:p>
        </p:txBody>
      </p:sp>
      <p:sp>
        <p:nvSpPr>
          <p:cNvPr id="28675" name="Rectangle 3"/>
          <p:cNvSpPr>
            <a:spLocks noGrp="1" noChangeArrowheads="1"/>
          </p:cNvSpPr>
          <p:nvPr>
            <p:ph type="body" sz="half" idx="1"/>
          </p:nvPr>
        </p:nvSpPr>
        <p:spPr>
          <a:xfrm>
            <a:off x="1169988" y="1946275"/>
            <a:ext cx="4240212" cy="4114800"/>
          </a:xfrm>
        </p:spPr>
        <p:txBody>
          <a:bodyPr/>
          <a:lstStyle/>
          <a:p>
            <a:pPr>
              <a:lnSpc>
                <a:spcPct val="90000"/>
              </a:lnSpc>
            </a:pPr>
            <a:r>
              <a:rPr lang="en-US" altLang="en-US" sz="2400"/>
              <a:t>Recent advances have aided our understanding:</a:t>
            </a:r>
          </a:p>
          <a:p>
            <a:pPr lvl="1">
              <a:lnSpc>
                <a:spcPct val="90000"/>
              </a:lnSpc>
            </a:pPr>
            <a:r>
              <a:rPr lang="en-US" altLang="en-US" sz="2400"/>
              <a:t>Improved optical telescopes</a:t>
            </a:r>
          </a:p>
          <a:p>
            <a:pPr lvl="1">
              <a:lnSpc>
                <a:spcPct val="90000"/>
              </a:lnSpc>
            </a:pPr>
            <a:r>
              <a:rPr lang="en-US" altLang="en-US" sz="2400"/>
              <a:t>Space probes</a:t>
            </a:r>
          </a:p>
          <a:p>
            <a:pPr lvl="1">
              <a:lnSpc>
                <a:spcPct val="90000"/>
              </a:lnSpc>
            </a:pPr>
            <a:r>
              <a:rPr lang="en-US" altLang="en-US" sz="2400"/>
              <a:t>Computer power</a:t>
            </a:r>
          </a:p>
          <a:p>
            <a:pPr lvl="1">
              <a:lnSpc>
                <a:spcPct val="90000"/>
              </a:lnSpc>
            </a:pPr>
            <a:r>
              <a:rPr lang="en-US" altLang="en-US" sz="2400"/>
              <a:t>Better techniques for detecting planets</a:t>
            </a:r>
          </a:p>
          <a:p>
            <a:pPr>
              <a:lnSpc>
                <a:spcPct val="90000"/>
              </a:lnSpc>
            </a:pPr>
            <a:r>
              <a:rPr lang="en-US" altLang="en-US" sz="2400"/>
              <a:t>As a result, now have considerable evidence for testing origin theories.</a:t>
            </a:r>
          </a:p>
        </p:txBody>
      </p:sp>
      <p:pic>
        <p:nvPicPr>
          <p:cNvPr id="28678" name="Picture 6" descr="hst_deploy1"/>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32388" y="2630488"/>
            <a:ext cx="3810000" cy="2746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7216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checkerboard(across)">
                                      <p:cBhvr>
                                        <p:cTn id="7" dur="500"/>
                                        <p:tgtEl>
                                          <p:spTgt spid="286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 calcmode="lin" valueType="num">
                                      <p:cBhvr additive="base">
                                        <p:cTn id="12" dur="500" fill="hold"/>
                                        <p:tgtEl>
                                          <p:spTgt spid="2867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86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8675">
                                            <p:txEl>
                                              <p:pRg st="1" end="1"/>
                                            </p:txEl>
                                          </p:spTgt>
                                        </p:tgtEl>
                                        <p:attrNameLst>
                                          <p:attrName>style.visibility</p:attrName>
                                        </p:attrNameLst>
                                      </p:cBhvr>
                                      <p:to>
                                        <p:strVal val="visible"/>
                                      </p:to>
                                    </p:set>
                                    <p:anim calcmode="lin" valueType="num">
                                      <p:cBhvr additive="base">
                                        <p:cTn id="18" dur="500" fill="hold"/>
                                        <p:tgtEl>
                                          <p:spTgt spid="2867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86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8675">
                                            <p:txEl>
                                              <p:pRg st="2" end="2"/>
                                            </p:txEl>
                                          </p:spTgt>
                                        </p:tgtEl>
                                        <p:attrNameLst>
                                          <p:attrName>style.visibility</p:attrName>
                                        </p:attrNameLst>
                                      </p:cBhvr>
                                      <p:to>
                                        <p:strVal val="visible"/>
                                      </p:to>
                                    </p:set>
                                    <p:anim calcmode="lin" valueType="num">
                                      <p:cBhvr additive="base">
                                        <p:cTn id="24" dur="500" fill="hold"/>
                                        <p:tgtEl>
                                          <p:spTgt spid="2867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86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8675">
                                            <p:txEl>
                                              <p:pRg st="3" end="3"/>
                                            </p:txEl>
                                          </p:spTgt>
                                        </p:tgtEl>
                                        <p:attrNameLst>
                                          <p:attrName>style.visibility</p:attrName>
                                        </p:attrNameLst>
                                      </p:cBhvr>
                                      <p:to>
                                        <p:strVal val="visible"/>
                                      </p:to>
                                    </p:set>
                                    <p:anim calcmode="lin" valueType="num">
                                      <p:cBhvr additive="base">
                                        <p:cTn id="30" dur="500" fill="hold"/>
                                        <p:tgtEl>
                                          <p:spTgt spid="28675">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86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8675">
                                            <p:txEl>
                                              <p:pRg st="4" end="4"/>
                                            </p:txEl>
                                          </p:spTgt>
                                        </p:tgtEl>
                                        <p:attrNameLst>
                                          <p:attrName>style.visibility</p:attrName>
                                        </p:attrNameLst>
                                      </p:cBhvr>
                                      <p:to>
                                        <p:strVal val="visible"/>
                                      </p:to>
                                    </p:set>
                                    <p:anim calcmode="lin" valueType="num">
                                      <p:cBhvr additive="base">
                                        <p:cTn id="36" dur="500" fill="hold"/>
                                        <p:tgtEl>
                                          <p:spTgt spid="28675">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286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28675">
                                            <p:txEl>
                                              <p:pRg st="5" end="5"/>
                                            </p:txEl>
                                          </p:spTgt>
                                        </p:tgtEl>
                                        <p:attrNameLst>
                                          <p:attrName>style.visibility</p:attrName>
                                        </p:attrNameLst>
                                      </p:cBhvr>
                                      <p:to>
                                        <p:strVal val="visible"/>
                                      </p:to>
                                    </p:set>
                                    <p:anim calcmode="lin" valueType="num">
                                      <p:cBhvr additive="base">
                                        <p:cTn id="42" dur="500" fill="hold"/>
                                        <p:tgtEl>
                                          <p:spTgt spid="28675">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2867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bldLvl="2"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Formation of Planetesimals</a:t>
            </a:r>
          </a:p>
        </p:txBody>
      </p:sp>
      <p:sp>
        <p:nvSpPr>
          <p:cNvPr id="47107" name="Rectangle 3"/>
          <p:cNvSpPr>
            <a:spLocks noGrp="1" noChangeArrowheads="1"/>
          </p:cNvSpPr>
          <p:nvPr>
            <p:ph type="body" sz="half" idx="1"/>
          </p:nvPr>
        </p:nvSpPr>
        <p:spPr/>
        <p:txBody>
          <a:bodyPr/>
          <a:lstStyle/>
          <a:p>
            <a:pPr>
              <a:lnSpc>
                <a:spcPct val="90000"/>
              </a:lnSpc>
            </a:pPr>
            <a:r>
              <a:rPr lang="en-US" altLang="en-US" sz="2400"/>
              <a:t>As outer band picks up angular momentum, it moves away from center and cools.</a:t>
            </a:r>
          </a:p>
          <a:p>
            <a:pPr>
              <a:lnSpc>
                <a:spcPct val="90000"/>
              </a:lnSpc>
            </a:pPr>
            <a:r>
              <a:rPr lang="en-US" altLang="en-US" sz="2400"/>
              <a:t>The various chemicals condense out, the non-volatiles in close, the volatiles further out.</a:t>
            </a:r>
          </a:p>
          <a:p>
            <a:pPr>
              <a:lnSpc>
                <a:spcPct val="90000"/>
              </a:lnSpc>
            </a:pPr>
            <a:r>
              <a:rPr lang="en-US" altLang="en-US" sz="2400"/>
              <a:t>This band will form the planets, rotating in the same direction as the sun.</a:t>
            </a:r>
          </a:p>
        </p:txBody>
      </p:sp>
      <p:pic>
        <p:nvPicPr>
          <p:cNvPr id="47110" name="Picture 6" descr="magfieldlines2"/>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32388" y="2078038"/>
            <a:ext cx="3810000" cy="3849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48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7110"/>
                                        </p:tgtEl>
                                        <p:attrNameLst>
                                          <p:attrName>style.visibility</p:attrName>
                                        </p:attrNameLst>
                                      </p:cBhvr>
                                      <p:to>
                                        <p:strVal val="visible"/>
                                      </p:to>
                                    </p:set>
                                    <p:animEffect transition="in" filter="checkerboard(across)">
                                      <p:cBhvr>
                                        <p:cTn id="7" dur="500"/>
                                        <p:tgtEl>
                                          <p:spTgt spid="471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7107">
                                            <p:txEl>
                                              <p:pRg st="0" end="0"/>
                                            </p:txEl>
                                          </p:spTgt>
                                        </p:tgtEl>
                                        <p:attrNameLst>
                                          <p:attrName>style.visibility</p:attrName>
                                        </p:attrNameLst>
                                      </p:cBhvr>
                                      <p:to>
                                        <p:strVal val="visible"/>
                                      </p:to>
                                    </p:set>
                                    <p:anim calcmode="lin" valueType="num">
                                      <p:cBhvr additive="base">
                                        <p:cTn id="12" dur="500" fill="hold"/>
                                        <p:tgtEl>
                                          <p:spTgt spid="4710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71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7107">
                                            <p:txEl>
                                              <p:pRg st="1" end="1"/>
                                            </p:txEl>
                                          </p:spTgt>
                                        </p:tgtEl>
                                        <p:attrNameLst>
                                          <p:attrName>style.visibility</p:attrName>
                                        </p:attrNameLst>
                                      </p:cBhvr>
                                      <p:to>
                                        <p:strVal val="visible"/>
                                      </p:to>
                                    </p:set>
                                    <p:anim calcmode="lin" valueType="num">
                                      <p:cBhvr additive="base">
                                        <p:cTn id="18" dur="500" fill="hold"/>
                                        <p:tgtEl>
                                          <p:spTgt spid="4710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71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7107">
                                            <p:txEl>
                                              <p:pRg st="2" end="2"/>
                                            </p:txEl>
                                          </p:spTgt>
                                        </p:tgtEl>
                                        <p:attrNameLst>
                                          <p:attrName>style.visibility</p:attrName>
                                        </p:attrNameLst>
                                      </p:cBhvr>
                                      <p:to>
                                        <p:strVal val="visible"/>
                                      </p:to>
                                    </p:set>
                                    <p:anim calcmode="lin" valueType="num">
                                      <p:cBhvr additive="base">
                                        <p:cTn id="24" dur="500" fill="hold"/>
                                        <p:tgtEl>
                                          <p:spTgt spid="4710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710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Formation of Planets</a:t>
            </a:r>
          </a:p>
        </p:txBody>
      </p:sp>
      <p:sp>
        <p:nvSpPr>
          <p:cNvPr id="48131" name="Rectangle 3"/>
          <p:cNvSpPr>
            <a:spLocks noGrp="1" noChangeArrowheads="1"/>
          </p:cNvSpPr>
          <p:nvPr>
            <p:ph type="body" sz="half" idx="1"/>
          </p:nvPr>
        </p:nvSpPr>
        <p:spPr/>
        <p:txBody>
          <a:bodyPr/>
          <a:lstStyle/>
          <a:p>
            <a:pPr>
              <a:lnSpc>
                <a:spcPct val="90000"/>
              </a:lnSpc>
            </a:pPr>
            <a:r>
              <a:rPr lang="en-US" altLang="en-US" sz="2400"/>
              <a:t>The planetesimals collide &amp; adhere to form larger objects.</a:t>
            </a:r>
          </a:p>
          <a:p>
            <a:pPr>
              <a:lnSpc>
                <a:spcPct val="90000"/>
              </a:lnSpc>
            </a:pPr>
            <a:r>
              <a:rPr lang="en-US" altLang="en-US" sz="2400"/>
              <a:t>They gradually sweep up all the solid materials in the region.</a:t>
            </a:r>
          </a:p>
          <a:p>
            <a:pPr>
              <a:lnSpc>
                <a:spcPct val="90000"/>
              </a:lnSpc>
            </a:pPr>
            <a:r>
              <a:rPr lang="en-US" altLang="en-US" sz="2400"/>
              <a:t>The final collisions are violent, involving much larger objects.</a:t>
            </a:r>
          </a:p>
          <a:p>
            <a:pPr>
              <a:lnSpc>
                <a:spcPct val="90000"/>
              </a:lnSpc>
            </a:pPr>
            <a:r>
              <a:rPr lang="en-US" altLang="en-US" sz="2400"/>
              <a:t>This produces  irregularities in orbits &amp; rotation.</a:t>
            </a:r>
          </a:p>
        </p:txBody>
      </p:sp>
      <p:pic>
        <p:nvPicPr>
          <p:cNvPr id="48134" name="Picture 6" descr="protosun"/>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32388" y="2562225"/>
            <a:ext cx="3810000" cy="2881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5157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8134"/>
                                        </p:tgtEl>
                                        <p:attrNameLst>
                                          <p:attrName>style.visibility</p:attrName>
                                        </p:attrNameLst>
                                      </p:cBhvr>
                                      <p:to>
                                        <p:strVal val="visible"/>
                                      </p:to>
                                    </p:set>
                                    <p:animEffect transition="in" filter="checkerboard(across)">
                                      <p:cBhvr>
                                        <p:cTn id="7" dur="500"/>
                                        <p:tgtEl>
                                          <p:spTgt spid="481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8131">
                                            <p:txEl>
                                              <p:pRg st="0" end="0"/>
                                            </p:txEl>
                                          </p:spTgt>
                                        </p:tgtEl>
                                        <p:attrNameLst>
                                          <p:attrName>style.visibility</p:attrName>
                                        </p:attrNameLst>
                                      </p:cBhvr>
                                      <p:to>
                                        <p:strVal val="visible"/>
                                      </p:to>
                                    </p:set>
                                    <p:anim calcmode="lin" valueType="num">
                                      <p:cBhvr additive="base">
                                        <p:cTn id="12" dur="500" fill="hold"/>
                                        <p:tgtEl>
                                          <p:spTgt spid="4813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81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8131">
                                            <p:txEl>
                                              <p:pRg st="1" end="1"/>
                                            </p:txEl>
                                          </p:spTgt>
                                        </p:tgtEl>
                                        <p:attrNameLst>
                                          <p:attrName>style.visibility</p:attrName>
                                        </p:attrNameLst>
                                      </p:cBhvr>
                                      <p:to>
                                        <p:strVal val="visible"/>
                                      </p:to>
                                    </p:set>
                                    <p:anim calcmode="lin" valueType="num">
                                      <p:cBhvr additive="base">
                                        <p:cTn id="18" dur="500" fill="hold"/>
                                        <p:tgtEl>
                                          <p:spTgt spid="4813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81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8131">
                                            <p:txEl>
                                              <p:pRg st="2" end="2"/>
                                            </p:txEl>
                                          </p:spTgt>
                                        </p:tgtEl>
                                        <p:attrNameLst>
                                          <p:attrName>style.visibility</p:attrName>
                                        </p:attrNameLst>
                                      </p:cBhvr>
                                      <p:to>
                                        <p:strVal val="visible"/>
                                      </p:to>
                                    </p:set>
                                    <p:anim calcmode="lin" valueType="num">
                                      <p:cBhvr additive="base">
                                        <p:cTn id="24" dur="500" fill="hold"/>
                                        <p:tgtEl>
                                          <p:spTgt spid="4813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81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8131">
                                            <p:txEl>
                                              <p:pRg st="3" end="3"/>
                                            </p:txEl>
                                          </p:spTgt>
                                        </p:tgtEl>
                                        <p:attrNameLst>
                                          <p:attrName>style.visibility</p:attrName>
                                        </p:attrNameLst>
                                      </p:cBhvr>
                                      <p:to>
                                        <p:strVal val="visible"/>
                                      </p:to>
                                    </p:set>
                                    <p:anim calcmode="lin" valueType="num">
                                      <p:cBhvr additive="base">
                                        <p:cTn id="30" dur="500" fill="hold"/>
                                        <p:tgtEl>
                                          <p:spTgt spid="48131">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813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a:t>Formation of Planets</a:t>
            </a:r>
          </a:p>
        </p:txBody>
      </p:sp>
      <p:sp>
        <p:nvSpPr>
          <p:cNvPr id="49155" name="Rectangle 3"/>
          <p:cNvSpPr>
            <a:spLocks noGrp="1" noChangeArrowheads="1"/>
          </p:cNvSpPr>
          <p:nvPr>
            <p:ph type="body" idx="1"/>
          </p:nvPr>
        </p:nvSpPr>
        <p:spPr/>
        <p:txBody>
          <a:bodyPr/>
          <a:lstStyle/>
          <a:p>
            <a:pPr>
              <a:lnSpc>
                <a:spcPct val="90000"/>
              </a:lnSpc>
            </a:pPr>
            <a:r>
              <a:rPr lang="en-US" altLang="en-US"/>
              <a:t>The inner planets are formed from close-in material, so less volatile; there is less of this, so planets are small.</a:t>
            </a:r>
          </a:p>
          <a:p>
            <a:pPr>
              <a:lnSpc>
                <a:spcPct val="90000"/>
              </a:lnSpc>
            </a:pPr>
            <a:r>
              <a:rPr lang="en-US" altLang="en-US"/>
              <a:t>The outer planets are formed from outer materials, so more volatile; there is more of this, so planets are larger.</a:t>
            </a:r>
          </a:p>
          <a:p>
            <a:pPr>
              <a:lnSpc>
                <a:spcPct val="90000"/>
              </a:lnSpc>
            </a:pPr>
            <a:r>
              <a:rPr lang="en-US" altLang="en-US"/>
              <a:t>The planets form cold, but heat up from radioactivity, pressure and collisions.</a:t>
            </a:r>
          </a:p>
        </p:txBody>
      </p:sp>
    </p:spTree>
    <p:custDataLst>
      <p:tags r:id="rId1"/>
    </p:custDataLst>
  </p:cSld>
  <p:clrMapOvr>
    <a:masterClrMapping/>
  </p:clrMapOvr>
  <p:transition advTm="4110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155">
                                            <p:txEl>
                                              <p:pRg st="2" end="2"/>
                                            </p:txEl>
                                          </p:spTgt>
                                        </p:tgtEl>
                                        <p:attrNameLst>
                                          <p:attrName>style.visibility</p:attrName>
                                        </p:attrNameLst>
                                      </p:cBhvr>
                                      <p:to>
                                        <p:strVal val="visible"/>
                                      </p:to>
                                    </p:set>
                                    <p:anim calcmode="lin" valueType="num">
                                      <p:cBhvr additive="base">
                                        <p:cTn id="19" dur="500" fill="hold"/>
                                        <p:tgtEl>
                                          <p:spTgt spid="491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15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a:t>Formation of Atmospheres</a:t>
            </a:r>
          </a:p>
        </p:txBody>
      </p:sp>
      <p:sp>
        <p:nvSpPr>
          <p:cNvPr id="50179" name="Rectangle 3"/>
          <p:cNvSpPr>
            <a:spLocks noGrp="1" noChangeArrowheads="1"/>
          </p:cNvSpPr>
          <p:nvPr>
            <p:ph type="body" sz="half" idx="1"/>
          </p:nvPr>
        </p:nvSpPr>
        <p:spPr/>
        <p:txBody>
          <a:bodyPr/>
          <a:lstStyle/>
          <a:p>
            <a:pPr>
              <a:lnSpc>
                <a:spcPct val="90000"/>
              </a:lnSpc>
            </a:pPr>
            <a:r>
              <a:rPr lang="en-US" altLang="en-US" sz="2400"/>
              <a:t>The outer planets collect gases from nearby.</a:t>
            </a:r>
          </a:p>
          <a:p>
            <a:pPr>
              <a:lnSpc>
                <a:spcPct val="90000"/>
              </a:lnSpc>
            </a:pPr>
            <a:r>
              <a:rPr lang="en-US" altLang="en-US" sz="2400"/>
              <a:t>The inner planets lose this sort of gas due to heat of sun &amp; less gravity.</a:t>
            </a:r>
          </a:p>
          <a:p>
            <a:pPr>
              <a:lnSpc>
                <a:spcPct val="90000"/>
              </a:lnSpc>
            </a:pPr>
            <a:r>
              <a:rPr lang="en-US" altLang="en-US" sz="2400"/>
              <a:t>The inner planets get their atmosphere from inside as the planet heats and loses its volatiles originally adsorbed on dust &amp; ice grains.</a:t>
            </a:r>
          </a:p>
        </p:txBody>
      </p:sp>
      <p:pic>
        <p:nvPicPr>
          <p:cNvPr id="50185" name="Picture 9" descr="volcano"/>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32388" y="2374900"/>
            <a:ext cx="3810000" cy="3257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22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0185"/>
                                        </p:tgtEl>
                                        <p:attrNameLst>
                                          <p:attrName>style.visibility</p:attrName>
                                        </p:attrNameLst>
                                      </p:cBhvr>
                                      <p:to>
                                        <p:strVal val="visible"/>
                                      </p:to>
                                    </p:set>
                                    <p:animEffect transition="in" filter="checkerboard(across)">
                                      <p:cBhvr>
                                        <p:cTn id="7" dur="500"/>
                                        <p:tgtEl>
                                          <p:spTgt spid="501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50179">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50179">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501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t>Review of Star-Formation Model</a:t>
            </a:r>
          </a:p>
        </p:txBody>
      </p:sp>
      <p:sp>
        <p:nvSpPr>
          <p:cNvPr id="51203" name="Rectangle 3"/>
          <p:cNvSpPr>
            <a:spLocks noGrp="1" noChangeArrowheads="1"/>
          </p:cNvSpPr>
          <p:nvPr>
            <p:ph type="body" sz="half" idx="1"/>
          </p:nvPr>
        </p:nvSpPr>
        <p:spPr/>
        <p:txBody>
          <a:bodyPr/>
          <a:lstStyle/>
          <a:p>
            <a:pPr>
              <a:lnSpc>
                <a:spcPct val="90000"/>
              </a:lnSpc>
            </a:pPr>
            <a:r>
              <a:rPr lang="en-US" altLang="en-US" sz="2400"/>
              <a:t>Shapeless, empty gas cloud begins to collapse.</a:t>
            </a:r>
          </a:p>
          <a:p>
            <a:pPr>
              <a:lnSpc>
                <a:spcPct val="90000"/>
              </a:lnSpc>
            </a:pPr>
            <a:r>
              <a:rPr lang="en-US" altLang="en-US" sz="2400"/>
              <a:t>It becomes hotter &amp; denser as it collapses.</a:t>
            </a:r>
          </a:p>
          <a:p>
            <a:pPr>
              <a:lnSpc>
                <a:spcPct val="90000"/>
              </a:lnSpc>
            </a:pPr>
            <a:r>
              <a:rPr lang="en-US" altLang="en-US" sz="2400"/>
              <a:t>Rotation makes the cloud flatten.</a:t>
            </a:r>
          </a:p>
          <a:p>
            <a:pPr>
              <a:lnSpc>
                <a:spcPct val="90000"/>
              </a:lnSpc>
            </a:pPr>
            <a:r>
              <a:rPr lang="en-US" altLang="en-US" sz="2400"/>
              <a:t>Ionization splits cloud into flat band &amp; rounded center. Band gains angular momentum.</a:t>
            </a:r>
          </a:p>
          <a:p>
            <a:pPr>
              <a:lnSpc>
                <a:spcPct val="90000"/>
              </a:lnSpc>
            </a:pPr>
            <a:r>
              <a:rPr lang="en-US" altLang="en-US" sz="2400"/>
              <a:t>The band moves outward, cools and condenses.</a:t>
            </a:r>
          </a:p>
        </p:txBody>
      </p:sp>
      <p:pic>
        <p:nvPicPr>
          <p:cNvPr id="51206" name="Picture 6" descr="eqband2"/>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516563" y="1946275"/>
            <a:ext cx="3040062"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85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1206"/>
                                        </p:tgtEl>
                                        <p:attrNameLst>
                                          <p:attrName>style.visibility</p:attrName>
                                        </p:attrNameLst>
                                      </p:cBhvr>
                                      <p:to>
                                        <p:strVal val="visible"/>
                                      </p:to>
                                    </p:set>
                                    <p:animEffect transition="in" filter="checkerboard(across)">
                                      <p:cBhvr>
                                        <p:cTn id="7" dur="500"/>
                                        <p:tgtEl>
                                          <p:spTgt spid="512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1203">
                                            <p:txEl>
                                              <p:pRg st="0" end="0"/>
                                            </p:txEl>
                                          </p:spTgt>
                                        </p:tgtEl>
                                        <p:attrNameLst>
                                          <p:attrName>style.visibility</p:attrName>
                                        </p:attrNameLst>
                                      </p:cBhvr>
                                      <p:to>
                                        <p:strVal val="visible"/>
                                      </p:to>
                                    </p:set>
                                    <p:anim calcmode="lin" valueType="num">
                                      <p:cBhvr additive="base">
                                        <p:cTn id="12" dur="500" fill="hold"/>
                                        <p:tgtEl>
                                          <p:spTgt spid="5120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1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1203">
                                            <p:txEl>
                                              <p:pRg st="1" end="1"/>
                                            </p:txEl>
                                          </p:spTgt>
                                        </p:tgtEl>
                                        <p:attrNameLst>
                                          <p:attrName>style.visibility</p:attrName>
                                        </p:attrNameLst>
                                      </p:cBhvr>
                                      <p:to>
                                        <p:strVal val="visible"/>
                                      </p:to>
                                    </p:set>
                                    <p:anim calcmode="lin" valueType="num">
                                      <p:cBhvr additive="base">
                                        <p:cTn id="18" dur="500" fill="hold"/>
                                        <p:tgtEl>
                                          <p:spTgt spid="5120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12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1203">
                                            <p:txEl>
                                              <p:pRg st="2" end="2"/>
                                            </p:txEl>
                                          </p:spTgt>
                                        </p:tgtEl>
                                        <p:attrNameLst>
                                          <p:attrName>style.visibility</p:attrName>
                                        </p:attrNameLst>
                                      </p:cBhvr>
                                      <p:to>
                                        <p:strVal val="visible"/>
                                      </p:to>
                                    </p:set>
                                    <p:anim calcmode="lin" valueType="num">
                                      <p:cBhvr additive="base">
                                        <p:cTn id="24" dur="500" fill="hold"/>
                                        <p:tgtEl>
                                          <p:spTgt spid="5120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12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1203">
                                            <p:txEl>
                                              <p:pRg st="3" end="3"/>
                                            </p:txEl>
                                          </p:spTgt>
                                        </p:tgtEl>
                                        <p:attrNameLst>
                                          <p:attrName>style.visibility</p:attrName>
                                        </p:attrNameLst>
                                      </p:cBhvr>
                                      <p:to>
                                        <p:strVal val="visible"/>
                                      </p:to>
                                    </p:set>
                                    <p:anim calcmode="lin" valueType="num">
                                      <p:cBhvr additive="base">
                                        <p:cTn id="30" dur="500" fill="hold"/>
                                        <p:tgtEl>
                                          <p:spTgt spid="51203">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12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51203">
                                            <p:txEl>
                                              <p:pRg st="4" end="4"/>
                                            </p:txEl>
                                          </p:spTgt>
                                        </p:tgtEl>
                                        <p:attrNameLst>
                                          <p:attrName>style.visibility</p:attrName>
                                        </p:attrNameLst>
                                      </p:cBhvr>
                                      <p:to>
                                        <p:strVal val="visible"/>
                                      </p:to>
                                    </p:set>
                                    <p:anim calcmode="lin" valueType="num">
                                      <p:cBhvr additive="base">
                                        <p:cTn id="36" dur="500" fill="hold"/>
                                        <p:tgtEl>
                                          <p:spTgt spid="51203">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5120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Review of Model</a:t>
            </a:r>
          </a:p>
        </p:txBody>
      </p:sp>
      <p:sp>
        <p:nvSpPr>
          <p:cNvPr id="52227" name="Rectangle 3"/>
          <p:cNvSpPr>
            <a:spLocks noGrp="1" noChangeArrowheads="1"/>
          </p:cNvSpPr>
          <p:nvPr>
            <p:ph type="body" sz="half" idx="1"/>
          </p:nvPr>
        </p:nvSpPr>
        <p:spPr/>
        <p:txBody>
          <a:bodyPr/>
          <a:lstStyle/>
          <a:p>
            <a:pPr>
              <a:lnSpc>
                <a:spcPct val="90000"/>
              </a:lnSpc>
            </a:pPr>
            <a:r>
              <a:rPr lang="en-US" altLang="en-US" sz="2400"/>
              <a:t>Condensing ices &amp; dust first form planetesimals, then planets.</a:t>
            </a:r>
          </a:p>
          <a:p>
            <a:pPr>
              <a:lnSpc>
                <a:spcPct val="90000"/>
              </a:lnSpc>
            </a:pPr>
            <a:r>
              <a:rPr lang="en-US" altLang="en-US" sz="2400"/>
              <a:t>The planets rotate around sun in one plane aligned with sun</a:t>
            </a:r>
            <a:r>
              <a:rPr lang="en-US" altLang="en-US" sz="2400">
                <a:cs typeface="Times New Roman" pitchFamily="18" charset="0"/>
              </a:rPr>
              <a:t>'</a:t>
            </a:r>
            <a:r>
              <a:rPr lang="en-US" altLang="en-US" sz="2400"/>
              <a:t>s equator, revolving in same direction as sun.</a:t>
            </a:r>
          </a:p>
          <a:p>
            <a:pPr>
              <a:lnSpc>
                <a:spcPct val="90000"/>
              </a:lnSpc>
            </a:pPr>
            <a:r>
              <a:rPr lang="en-US" altLang="en-US" sz="2400"/>
              <a:t>Interior radioactive decay, pressure &amp; meteor bombardment heat the inner planets, driving out gases inside.</a:t>
            </a:r>
          </a:p>
        </p:txBody>
      </p:sp>
      <p:pic>
        <p:nvPicPr>
          <p:cNvPr id="52230" name="Picture 6" descr="protosun"/>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32388" y="2562225"/>
            <a:ext cx="3810000" cy="2881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865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2230"/>
                                        </p:tgtEl>
                                        <p:attrNameLst>
                                          <p:attrName>style.visibility</p:attrName>
                                        </p:attrNameLst>
                                      </p:cBhvr>
                                      <p:to>
                                        <p:strVal val="visible"/>
                                      </p:to>
                                    </p:set>
                                    <p:animEffect transition="in" filter="checkerboard(across)">
                                      <p:cBhvr>
                                        <p:cTn id="7" dur="500"/>
                                        <p:tgtEl>
                                          <p:spTgt spid="522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2227">
                                            <p:txEl>
                                              <p:pRg st="0" end="0"/>
                                            </p:txEl>
                                          </p:spTgt>
                                        </p:tgtEl>
                                        <p:attrNameLst>
                                          <p:attrName>style.visibility</p:attrName>
                                        </p:attrNameLst>
                                      </p:cBhvr>
                                      <p:to>
                                        <p:strVal val="visible"/>
                                      </p:to>
                                    </p:set>
                                    <p:anim calcmode="lin" valueType="num">
                                      <p:cBhvr additive="base">
                                        <p:cTn id="12" dur="500" fill="hold"/>
                                        <p:tgtEl>
                                          <p:spTgt spid="5222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2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2227">
                                            <p:txEl>
                                              <p:pRg st="1" end="1"/>
                                            </p:txEl>
                                          </p:spTgt>
                                        </p:tgtEl>
                                        <p:attrNameLst>
                                          <p:attrName>style.visibility</p:attrName>
                                        </p:attrNameLst>
                                      </p:cBhvr>
                                      <p:to>
                                        <p:strVal val="visible"/>
                                      </p:to>
                                    </p:set>
                                    <p:anim calcmode="lin" valueType="num">
                                      <p:cBhvr additive="base">
                                        <p:cTn id="18" dur="500" fill="hold"/>
                                        <p:tgtEl>
                                          <p:spTgt spid="5222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22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2227">
                                            <p:txEl>
                                              <p:pRg st="2" end="2"/>
                                            </p:txEl>
                                          </p:spTgt>
                                        </p:tgtEl>
                                        <p:attrNameLst>
                                          <p:attrName>style.visibility</p:attrName>
                                        </p:attrNameLst>
                                      </p:cBhvr>
                                      <p:to>
                                        <p:strVal val="visible"/>
                                      </p:to>
                                    </p:set>
                                    <p:anim calcmode="lin" valueType="num">
                                      <p:cBhvr additive="base">
                                        <p:cTn id="24" dur="500" fill="hold"/>
                                        <p:tgtEl>
                                          <p:spTgt spid="5222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222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a:t>Evidence for This Theory</a:t>
            </a:r>
          </a:p>
        </p:txBody>
      </p:sp>
      <p:sp>
        <p:nvSpPr>
          <p:cNvPr id="53251" name="Rectangle 3"/>
          <p:cNvSpPr>
            <a:spLocks noGrp="1" noChangeArrowheads="1"/>
          </p:cNvSpPr>
          <p:nvPr>
            <p:ph type="body" idx="1"/>
          </p:nvPr>
        </p:nvSpPr>
        <p:spPr/>
        <p:txBody>
          <a:bodyPr/>
          <a:lstStyle/>
          <a:p>
            <a:r>
              <a:rPr lang="en-US" altLang="en-US"/>
              <a:t>It fits the data sketched above, as it was designed to do.  No other does as well.</a:t>
            </a:r>
          </a:p>
          <a:p>
            <a:r>
              <a:rPr lang="en-US" altLang="en-US"/>
              <a:t>It also explains irregularities in this data.</a:t>
            </a:r>
          </a:p>
          <a:p>
            <a:r>
              <a:rPr lang="en-US" altLang="en-US"/>
              <a:t>It predicts that planets will be common, as now seems to be the case.</a:t>
            </a:r>
          </a:p>
          <a:p>
            <a:r>
              <a:rPr lang="en-US" altLang="en-US"/>
              <a:t>It predicts that planet formation is still going on, as also seems to be so.</a:t>
            </a:r>
          </a:p>
        </p:txBody>
      </p:sp>
    </p:spTree>
    <p:custDataLst>
      <p:tags r:id="rId1"/>
    </p:custDataLst>
  </p:cSld>
  <p:clrMapOvr>
    <a:masterClrMapping/>
  </p:clrMapOvr>
  <p:transition advTm="4513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3251">
                                            <p:txEl>
                                              <p:pRg st="1" end="1"/>
                                            </p:txEl>
                                          </p:spTgt>
                                        </p:tgtEl>
                                        <p:attrNameLst>
                                          <p:attrName>style.visibility</p:attrName>
                                        </p:attrNameLst>
                                      </p:cBhvr>
                                      <p:to>
                                        <p:strVal val="visible"/>
                                      </p:to>
                                    </p:set>
                                    <p:anim calcmode="lin" valueType="num">
                                      <p:cBhvr additive="base">
                                        <p:cTn id="13" dur="500" fill="hold"/>
                                        <p:tgtEl>
                                          <p:spTgt spid="532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32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3251">
                                            <p:txEl>
                                              <p:pRg st="2" end="2"/>
                                            </p:txEl>
                                          </p:spTgt>
                                        </p:tgtEl>
                                        <p:attrNameLst>
                                          <p:attrName>style.visibility</p:attrName>
                                        </p:attrNameLst>
                                      </p:cBhvr>
                                      <p:to>
                                        <p:strVal val="visible"/>
                                      </p:to>
                                    </p:set>
                                    <p:anim calcmode="lin" valueType="num">
                                      <p:cBhvr additive="base">
                                        <p:cTn id="19" dur="500" fill="hold"/>
                                        <p:tgtEl>
                                          <p:spTgt spid="532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32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3251">
                                            <p:txEl>
                                              <p:pRg st="3" end="3"/>
                                            </p:txEl>
                                          </p:spTgt>
                                        </p:tgtEl>
                                        <p:attrNameLst>
                                          <p:attrName>style.visibility</p:attrName>
                                        </p:attrNameLst>
                                      </p:cBhvr>
                                      <p:to>
                                        <p:strVal val="visible"/>
                                      </p:to>
                                    </p:set>
                                    <p:anim calcmode="lin" valueType="num">
                                      <p:cBhvr additive="base">
                                        <p:cTn id="25" dur="500" fill="hold"/>
                                        <p:tgtEl>
                                          <p:spTgt spid="532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325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26"/>
          <p:cNvSpPr>
            <a:spLocks noGrp="1" noChangeArrowheads="1"/>
          </p:cNvSpPr>
          <p:nvPr>
            <p:ph type="ctrTitle"/>
          </p:nvPr>
        </p:nvSpPr>
        <p:spPr/>
        <p:txBody>
          <a:bodyPr/>
          <a:lstStyle/>
          <a:p>
            <a:r>
              <a:rPr lang="en-US" altLang="en-US"/>
              <a:t>Biblical Data</a:t>
            </a:r>
          </a:p>
        </p:txBody>
      </p:sp>
      <p:sp>
        <p:nvSpPr>
          <p:cNvPr id="54275" name="Rectangle 1027"/>
          <p:cNvSpPr>
            <a:spLocks noGrp="1" noChangeArrowheads="1"/>
          </p:cNvSpPr>
          <p:nvPr>
            <p:ph type="subTitle" idx="1"/>
          </p:nvPr>
        </p:nvSpPr>
        <p:spPr/>
        <p:txBody>
          <a:bodyPr/>
          <a:lstStyle/>
          <a:p>
            <a:endParaRPr lang="en-US" altLang="en-US"/>
          </a:p>
        </p:txBody>
      </p:sp>
      <p:pic>
        <p:nvPicPr>
          <p:cNvPr id="54276" name="Picture 1028" descr="Torah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3429000"/>
            <a:ext cx="4191000" cy="31607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601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54276"/>
                                        </p:tgtEl>
                                        <p:attrNameLst>
                                          <p:attrName>style.visibility</p:attrName>
                                        </p:attrNameLst>
                                      </p:cBhvr>
                                      <p:to>
                                        <p:strVal val="visible"/>
                                      </p:to>
                                    </p:set>
                                    <p:anim calcmode="lin" valueType="num">
                                      <p:cBhvr additive="base">
                                        <p:cTn id="7" dur="500" fill="hold"/>
                                        <p:tgtEl>
                                          <p:spTgt spid="54276"/>
                                        </p:tgtEl>
                                        <p:attrNameLst>
                                          <p:attrName>ppt_x</p:attrName>
                                        </p:attrNameLst>
                                      </p:cBhvr>
                                      <p:tavLst>
                                        <p:tav tm="0">
                                          <p:val>
                                            <p:strVal val="#ppt_x"/>
                                          </p:val>
                                        </p:tav>
                                        <p:tav tm="100000">
                                          <p:val>
                                            <p:strVal val="#ppt_x"/>
                                          </p:val>
                                        </p:tav>
                                      </p:tavLst>
                                    </p:anim>
                                    <p:anim calcmode="lin" valueType="num">
                                      <p:cBhvr additive="base">
                                        <p:cTn id="8" dur="500" fill="hold"/>
                                        <p:tgtEl>
                                          <p:spTgt spid="5427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a:t>Fit with Genesis One?</a:t>
            </a:r>
          </a:p>
        </p:txBody>
      </p:sp>
      <p:sp>
        <p:nvSpPr>
          <p:cNvPr id="55299" name="Rectangle 3"/>
          <p:cNvSpPr>
            <a:spLocks noGrp="1" noChangeArrowheads="1"/>
          </p:cNvSpPr>
          <p:nvPr>
            <p:ph type="body" idx="1"/>
          </p:nvPr>
        </p:nvSpPr>
        <p:spPr/>
        <p:txBody>
          <a:bodyPr/>
          <a:lstStyle/>
          <a:p>
            <a:pPr>
              <a:lnSpc>
                <a:spcPct val="90000"/>
              </a:lnSpc>
            </a:pPr>
            <a:r>
              <a:rPr lang="en-US" altLang="en-US"/>
              <a:t>This model doesn</a:t>
            </a:r>
            <a:r>
              <a:rPr lang="en-US" altLang="en-US">
                <a:cs typeface="Times New Roman" pitchFamily="18" charset="0"/>
              </a:rPr>
              <a:t>'</a:t>
            </a:r>
            <a:r>
              <a:rPr lang="en-US" altLang="en-US"/>
              <a:t>t seem to fit very well with the traditional interpretation.</a:t>
            </a:r>
          </a:p>
          <a:p>
            <a:pPr>
              <a:lnSpc>
                <a:spcPct val="90000"/>
              </a:lnSpc>
            </a:pPr>
            <a:r>
              <a:rPr lang="en-US" altLang="en-US"/>
              <a:t>But the traditional interpretation was made by people who didn</a:t>
            </a:r>
            <a:r>
              <a:rPr lang="en-US" altLang="en-US">
                <a:cs typeface="Times New Roman" pitchFamily="18" charset="0"/>
              </a:rPr>
              <a:t>'</a:t>
            </a:r>
            <a:r>
              <a:rPr lang="en-US" altLang="en-US"/>
              <a:t>t know the science.</a:t>
            </a:r>
          </a:p>
          <a:p>
            <a:pPr>
              <a:lnSpc>
                <a:spcPct val="90000"/>
              </a:lnSpc>
            </a:pPr>
            <a:r>
              <a:rPr lang="en-US" altLang="en-US"/>
              <a:t>It doesn</a:t>
            </a:r>
            <a:r>
              <a:rPr lang="en-US" altLang="en-US">
                <a:cs typeface="Times New Roman" pitchFamily="18" charset="0"/>
              </a:rPr>
              <a:t>'</a:t>
            </a:r>
            <a:r>
              <a:rPr lang="en-US" altLang="en-US"/>
              <a:t>t follow that the model doesn</a:t>
            </a:r>
            <a:r>
              <a:rPr lang="en-US" altLang="en-US">
                <a:cs typeface="Times New Roman" pitchFamily="18" charset="0"/>
              </a:rPr>
              <a:t>'</a:t>
            </a:r>
            <a:r>
              <a:rPr lang="en-US" altLang="en-US"/>
              <a:t>t fit with what the Genesis account actually says.</a:t>
            </a:r>
          </a:p>
          <a:p>
            <a:pPr>
              <a:lnSpc>
                <a:spcPct val="90000"/>
              </a:lnSpc>
            </a:pPr>
            <a:r>
              <a:rPr lang="en-US" altLang="en-US"/>
              <a:t>Let</a:t>
            </a:r>
            <a:r>
              <a:rPr lang="en-US" altLang="en-US">
                <a:cs typeface="Times New Roman" pitchFamily="18" charset="0"/>
              </a:rPr>
              <a:t>'</a:t>
            </a:r>
            <a:r>
              <a:rPr lang="en-US" altLang="en-US"/>
              <a:t>s see.</a:t>
            </a:r>
          </a:p>
        </p:txBody>
      </p:sp>
    </p:spTree>
    <p:custDataLst>
      <p:tags r:id="rId1"/>
    </p:custDataLst>
  </p:cSld>
  <p:clrMapOvr>
    <a:masterClrMapping/>
  </p:clrMapOvr>
  <p:transition advTm="2065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5299">
                                            <p:txEl>
                                              <p:pRg st="1" end="1"/>
                                            </p:txEl>
                                          </p:spTgt>
                                        </p:tgtEl>
                                        <p:attrNameLst>
                                          <p:attrName>style.visibility</p:attrName>
                                        </p:attrNameLst>
                                      </p:cBhvr>
                                      <p:to>
                                        <p:strVal val="visible"/>
                                      </p:to>
                                    </p:set>
                                    <p:anim calcmode="lin" valueType="num">
                                      <p:cBhvr additive="base">
                                        <p:cTn id="13" dur="500" fill="hold"/>
                                        <p:tgtEl>
                                          <p:spTgt spid="552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52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5299">
                                            <p:txEl>
                                              <p:pRg st="2" end="2"/>
                                            </p:txEl>
                                          </p:spTgt>
                                        </p:tgtEl>
                                        <p:attrNameLst>
                                          <p:attrName>style.visibility</p:attrName>
                                        </p:attrNameLst>
                                      </p:cBhvr>
                                      <p:to>
                                        <p:strVal val="visible"/>
                                      </p:to>
                                    </p:set>
                                    <p:anim calcmode="lin" valueType="num">
                                      <p:cBhvr additive="base">
                                        <p:cTn id="19" dur="500" fill="hold"/>
                                        <p:tgtEl>
                                          <p:spTgt spid="552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52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5299">
                                            <p:txEl>
                                              <p:pRg st="3" end="3"/>
                                            </p:txEl>
                                          </p:spTgt>
                                        </p:tgtEl>
                                        <p:attrNameLst>
                                          <p:attrName>style.visibility</p:attrName>
                                        </p:attrNameLst>
                                      </p:cBhvr>
                                      <p:to>
                                        <p:strVal val="visible"/>
                                      </p:to>
                                    </p:set>
                                    <p:anim calcmode="lin" valueType="num">
                                      <p:cBhvr additive="base">
                                        <p:cTn id="25" dur="500" fill="hold"/>
                                        <p:tgtEl>
                                          <p:spTgt spid="552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52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a:t>Fit with Genesis One</a:t>
            </a:r>
          </a:p>
        </p:txBody>
      </p:sp>
      <p:sp>
        <p:nvSpPr>
          <p:cNvPr id="56323" name="Rectangle 3"/>
          <p:cNvSpPr>
            <a:spLocks noGrp="1" noChangeArrowheads="1"/>
          </p:cNvSpPr>
          <p:nvPr>
            <p:ph type="body" sz="half" idx="1"/>
          </p:nvPr>
        </p:nvSpPr>
        <p:spPr/>
        <p:txBody>
          <a:bodyPr/>
          <a:lstStyle/>
          <a:p>
            <a:r>
              <a:rPr lang="en-US" altLang="en-US" sz="2800"/>
              <a:t>We will look at what the Biblical text says in the Hebrew.</a:t>
            </a:r>
          </a:p>
          <a:p>
            <a:r>
              <a:rPr lang="en-US" altLang="en-US" sz="2800"/>
              <a:t>We will try to see if it can be understood in harmony with solid scientific data, since God is author of both nature and Scripture.</a:t>
            </a:r>
          </a:p>
        </p:txBody>
      </p:sp>
      <p:pic>
        <p:nvPicPr>
          <p:cNvPr id="56326" name="Picture 6" descr="Torah2"/>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132388" y="2566988"/>
            <a:ext cx="3810000" cy="287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130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Genesis One</a:t>
            </a:r>
          </a:p>
        </p:txBody>
      </p:sp>
      <p:sp>
        <p:nvSpPr>
          <p:cNvPr id="29699" name="Rectangle 3"/>
          <p:cNvSpPr>
            <a:spLocks noGrp="1" noChangeArrowheads="1"/>
          </p:cNvSpPr>
          <p:nvPr>
            <p:ph type="body" sz="half" idx="1"/>
          </p:nvPr>
        </p:nvSpPr>
        <p:spPr/>
        <p:txBody>
          <a:bodyPr/>
          <a:lstStyle/>
          <a:p>
            <a:pPr>
              <a:lnSpc>
                <a:spcPct val="90000"/>
              </a:lnSpc>
            </a:pPr>
            <a:r>
              <a:rPr lang="en-US" altLang="en-US" sz="2800"/>
              <a:t>Bible written over 2000 years ago, when humans had no way to study universe as we do now.</a:t>
            </a:r>
          </a:p>
          <a:p>
            <a:pPr>
              <a:lnSpc>
                <a:spcPct val="90000"/>
              </a:lnSpc>
            </a:pPr>
            <a:r>
              <a:rPr lang="en-US" altLang="en-US" sz="2800"/>
              <a:t>Can such a book really tell us anything about earth</a:t>
            </a:r>
            <a:r>
              <a:rPr lang="en-US" altLang="en-US" sz="2800">
                <a:cs typeface="Times New Roman" pitchFamily="18" charset="0"/>
              </a:rPr>
              <a:t>'</a:t>
            </a:r>
            <a:r>
              <a:rPr lang="en-US" altLang="en-US" sz="2800"/>
              <a:t>s origin?</a:t>
            </a:r>
          </a:p>
          <a:p>
            <a:pPr>
              <a:lnSpc>
                <a:spcPct val="90000"/>
              </a:lnSpc>
            </a:pPr>
            <a:r>
              <a:rPr lang="en-US" altLang="en-US" sz="2800"/>
              <a:t>Bible claims to come from earth</a:t>
            </a:r>
            <a:r>
              <a:rPr lang="en-US" altLang="en-US" sz="2800">
                <a:cs typeface="Times New Roman" pitchFamily="18" charset="0"/>
              </a:rPr>
              <a:t>'</a:t>
            </a:r>
            <a:r>
              <a:rPr lang="en-US" altLang="en-US" sz="2800"/>
              <a:t>s Creator.</a:t>
            </a:r>
          </a:p>
        </p:txBody>
      </p:sp>
      <p:pic>
        <p:nvPicPr>
          <p:cNvPr id="29702" name="Picture 6" descr="scribe"/>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32388" y="2200275"/>
            <a:ext cx="3810000" cy="3605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50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9702"/>
                                        </p:tgtEl>
                                        <p:attrNameLst>
                                          <p:attrName>style.visibility</p:attrName>
                                        </p:attrNameLst>
                                      </p:cBhvr>
                                      <p:to>
                                        <p:strVal val="visible"/>
                                      </p:to>
                                    </p:set>
                                    <p:animEffect transition="in" filter="checkerboard(across)">
                                      <p:cBhvr>
                                        <p:cTn id="7" dur="500"/>
                                        <p:tgtEl>
                                          <p:spTgt spid="297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9699">
                                            <p:txEl>
                                              <p:pRg st="0" end="0"/>
                                            </p:txEl>
                                          </p:spTgt>
                                        </p:tgtEl>
                                        <p:attrNameLst>
                                          <p:attrName>style.visibility</p:attrName>
                                        </p:attrNameLst>
                                      </p:cBhvr>
                                      <p:to>
                                        <p:strVal val="visible"/>
                                      </p:to>
                                    </p:set>
                                    <p:anim calcmode="lin" valueType="num">
                                      <p:cBhvr additive="base">
                                        <p:cTn id="12" dur="500" fill="hold"/>
                                        <p:tgtEl>
                                          <p:spTgt spid="2969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9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9699">
                                            <p:txEl>
                                              <p:pRg st="1" end="1"/>
                                            </p:txEl>
                                          </p:spTgt>
                                        </p:tgtEl>
                                        <p:attrNameLst>
                                          <p:attrName>style.visibility</p:attrName>
                                        </p:attrNameLst>
                                      </p:cBhvr>
                                      <p:to>
                                        <p:strVal val="visible"/>
                                      </p:to>
                                    </p:set>
                                    <p:anim calcmode="lin" valueType="num">
                                      <p:cBhvr additive="base">
                                        <p:cTn id="18" dur="500" fill="hold"/>
                                        <p:tgtEl>
                                          <p:spTgt spid="2969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96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9699">
                                            <p:txEl>
                                              <p:pRg st="2" end="2"/>
                                            </p:txEl>
                                          </p:spTgt>
                                        </p:tgtEl>
                                        <p:attrNameLst>
                                          <p:attrName>style.visibility</p:attrName>
                                        </p:attrNameLst>
                                      </p:cBhvr>
                                      <p:to>
                                        <p:strVal val="visible"/>
                                      </p:to>
                                    </p:set>
                                    <p:anim calcmode="lin" valueType="num">
                                      <p:cBhvr additive="base">
                                        <p:cTn id="24" dur="500" fill="hold"/>
                                        <p:tgtEl>
                                          <p:spTgt spid="2969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96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a:t>Genesis 1:1-5</a:t>
            </a:r>
          </a:p>
        </p:txBody>
      </p:sp>
      <p:sp>
        <p:nvSpPr>
          <p:cNvPr id="57347" name="Text Box 3"/>
          <p:cNvSpPr txBox="1">
            <a:spLocks noChangeArrowheads="1"/>
          </p:cNvSpPr>
          <p:nvPr/>
        </p:nvSpPr>
        <p:spPr bwMode="auto">
          <a:xfrm>
            <a:off x="1219200" y="1981200"/>
            <a:ext cx="73152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In the beginning God created the heavens and the earth.  Now the earth was formless and empty, darkness was over the surface of the deep, and the Spirit of God was hovering over the waters.  And God said, </a:t>
            </a:r>
            <a:r>
              <a:rPr lang="en-US" altLang="en-US" sz="2800">
                <a:cs typeface="Times New Roman" pitchFamily="18" charset="0"/>
              </a:rPr>
              <a:t>"</a:t>
            </a:r>
            <a:r>
              <a:rPr lang="en-US" altLang="en-US" sz="2800"/>
              <a:t>Let there be light,</a:t>
            </a:r>
            <a:r>
              <a:rPr lang="en-US" altLang="en-US" sz="2800">
                <a:cs typeface="Times New Roman" pitchFamily="18" charset="0"/>
              </a:rPr>
              <a:t>"</a:t>
            </a:r>
            <a:r>
              <a:rPr lang="en-US" altLang="en-US" sz="2800"/>
              <a:t> and there was light.  God saw that the light was good, and he separated the light from the darkness.  God called the light </a:t>
            </a:r>
            <a:r>
              <a:rPr lang="en-US" altLang="en-US" sz="2800">
                <a:cs typeface="Times New Roman" pitchFamily="18" charset="0"/>
              </a:rPr>
              <a:t>"</a:t>
            </a:r>
            <a:r>
              <a:rPr lang="en-US" altLang="en-US" sz="2800"/>
              <a:t>day,</a:t>
            </a:r>
            <a:r>
              <a:rPr lang="en-US" altLang="en-US" sz="2800">
                <a:cs typeface="Times New Roman" pitchFamily="18" charset="0"/>
              </a:rPr>
              <a:t>"</a:t>
            </a:r>
            <a:r>
              <a:rPr lang="en-US" altLang="en-US" sz="2800"/>
              <a:t> and the darkness he called </a:t>
            </a:r>
            <a:r>
              <a:rPr lang="en-US" altLang="en-US" sz="2800">
                <a:cs typeface="Times New Roman" pitchFamily="18" charset="0"/>
              </a:rPr>
              <a:t>"</a:t>
            </a:r>
            <a:r>
              <a:rPr lang="en-US" altLang="en-US" sz="2800"/>
              <a:t>night.</a:t>
            </a:r>
            <a:r>
              <a:rPr lang="en-US" altLang="en-US" sz="2800">
                <a:cs typeface="Times New Roman" pitchFamily="18" charset="0"/>
              </a:rPr>
              <a:t>"</a:t>
            </a:r>
            <a:r>
              <a:rPr lang="en-US" altLang="en-US" sz="2800"/>
              <a:t>  And there was evening, and there was morning – one day.</a:t>
            </a:r>
          </a:p>
        </p:txBody>
      </p:sp>
    </p:spTree>
    <p:custDataLst>
      <p:tags r:id="rId1"/>
    </p:custDataLst>
  </p:cSld>
  <p:clrMapOvr>
    <a:masterClrMapping/>
  </p:clrMapOvr>
  <p:transition advTm="297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Effect transition="in" filter="checkerboard(across)">
                                      <p:cBhvr>
                                        <p:cTn id="7" dur="500"/>
                                        <p:tgtEl>
                                          <p:spTgt spid="57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a:t>Genesis 1:1-5</a:t>
            </a:r>
          </a:p>
        </p:txBody>
      </p:sp>
      <p:sp>
        <p:nvSpPr>
          <p:cNvPr id="58371" name="Rectangle 3"/>
          <p:cNvSpPr>
            <a:spLocks noGrp="1" noChangeArrowheads="1"/>
          </p:cNvSpPr>
          <p:nvPr>
            <p:ph type="body" sz="half" idx="1"/>
          </p:nvPr>
        </p:nvSpPr>
        <p:spPr>
          <a:xfrm>
            <a:off x="1169988" y="1946275"/>
            <a:ext cx="4545012" cy="4114800"/>
          </a:xfrm>
        </p:spPr>
        <p:txBody>
          <a:bodyPr/>
          <a:lstStyle/>
          <a:p>
            <a:pPr>
              <a:lnSpc>
                <a:spcPct val="90000"/>
              </a:lnSpc>
            </a:pPr>
            <a:r>
              <a:rPr lang="en-US" altLang="en-US" sz="2400"/>
              <a:t>A beginning when God created</a:t>
            </a:r>
          </a:p>
          <a:p>
            <a:pPr>
              <a:lnSpc>
                <a:spcPct val="90000"/>
              </a:lnSpc>
            </a:pPr>
            <a:r>
              <a:rPr lang="en-US" altLang="en-US" sz="2400"/>
              <a:t>The earth initially formless &amp; empty; solar system formed from amorphous gas cloud.</a:t>
            </a:r>
          </a:p>
          <a:p>
            <a:pPr>
              <a:lnSpc>
                <a:spcPct val="90000"/>
              </a:lnSpc>
            </a:pPr>
            <a:r>
              <a:rPr lang="en-US" altLang="en-US" sz="2400"/>
              <a:t>Darkness; as the cloud collapses, it becomes denser, darker.</a:t>
            </a:r>
          </a:p>
          <a:p>
            <a:pPr>
              <a:lnSpc>
                <a:spcPct val="90000"/>
              </a:lnSpc>
            </a:pPr>
            <a:r>
              <a:rPr lang="en-US" altLang="en-US" sz="2400"/>
              <a:t>Cloud begins to glow as it ionizes.</a:t>
            </a:r>
          </a:p>
          <a:p>
            <a:pPr>
              <a:lnSpc>
                <a:spcPct val="90000"/>
              </a:lnSpc>
            </a:pPr>
            <a:r>
              <a:rPr lang="en-US" altLang="en-US" sz="2400"/>
              <a:t>Equatorial band pushed outside glow.</a:t>
            </a:r>
          </a:p>
          <a:p>
            <a:pPr>
              <a:lnSpc>
                <a:spcPct val="90000"/>
              </a:lnSpc>
            </a:pPr>
            <a:r>
              <a:rPr lang="en-US" altLang="en-US" sz="2400"/>
              <a:t>Rotating planets have day/night sequence.</a:t>
            </a:r>
          </a:p>
        </p:txBody>
      </p:sp>
      <p:pic>
        <p:nvPicPr>
          <p:cNvPr id="58374" name="Picture 6" descr="protosun"/>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096000" y="2209800"/>
            <a:ext cx="2640013" cy="1995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8375" name="Picture 7" descr="solarsy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4579938"/>
            <a:ext cx="3276600" cy="144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advTm="11767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58374"/>
                                        </p:tgtEl>
                                        <p:attrNameLst>
                                          <p:attrName>style.visibility</p:attrName>
                                        </p:attrNameLst>
                                      </p:cBhvr>
                                      <p:to>
                                        <p:strVal val="visible"/>
                                      </p:to>
                                    </p:set>
                                    <p:anim calcmode="lin" valueType="num">
                                      <p:cBhvr additive="base">
                                        <p:cTn id="7" dur="500" fill="hold"/>
                                        <p:tgtEl>
                                          <p:spTgt spid="58374"/>
                                        </p:tgtEl>
                                        <p:attrNameLst>
                                          <p:attrName>ppt_x</p:attrName>
                                        </p:attrNameLst>
                                      </p:cBhvr>
                                      <p:tavLst>
                                        <p:tav tm="0">
                                          <p:val>
                                            <p:strVal val="#ppt_x"/>
                                          </p:val>
                                        </p:tav>
                                        <p:tav tm="100000">
                                          <p:val>
                                            <p:strVal val="#ppt_x"/>
                                          </p:val>
                                        </p:tav>
                                      </p:tavLst>
                                    </p:anim>
                                    <p:anim calcmode="lin" valueType="num">
                                      <p:cBhvr additive="base">
                                        <p:cTn id="8" dur="500" fill="hold"/>
                                        <p:tgtEl>
                                          <p:spTgt spid="5837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8375"/>
                                        </p:tgtEl>
                                        <p:attrNameLst>
                                          <p:attrName>style.visibility</p:attrName>
                                        </p:attrNameLst>
                                      </p:cBhvr>
                                      <p:to>
                                        <p:strVal val="visible"/>
                                      </p:to>
                                    </p:set>
                                    <p:anim calcmode="lin" valueType="num">
                                      <p:cBhvr additive="base">
                                        <p:cTn id="13" dur="500" fill="hold"/>
                                        <p:tgtEl>
                                          <p:spTgt spid="58375"/>
                                        </p:tgtEl>
                                        <p:attrNameLst>
                                          <p:attrName>ppt_x</p:attrName>
                                        </p:attrNameLst>
                                      </p:cBhvr>
                                      <p:tavLst>
                                        <p:tav tm="0">
                                          <p:val>
                                            <p:strVal val="#ppt_x"/>
                                          </p:val>
                                        </p:tav>
                                        <p:tav tm="100000">
                                          <p:val>
                                            <p:strVal val="#ppt_x"/>
                                          </p:val>
                                        </p:tav>
                                      </p:tavLst>
                                    </p:anim>
                                    <p:anim calcmode="lin" valueType="num">
                                      <p:cBhvr additive="base">
                                        <p:cTn id="14" dur="500" fill="hold"/>
                                        <p:tgtEl>
                                          <p:spTgt spid="5837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8371">
                                            <p:txEl>
                                              <p:pRg st="0" end="0"/>
                                            </p:txEl>
                                          </p:spTgt>
                                        </p:tgtEl>
                                        <p:attrNameLst>
                                          <p:attrName>style.visibility</p:attrName>
                                        </p:attrNameLst>
                                      </p:cBhvr>
                                      <p:to>
                                        <p:strVal val="visible"/>
                                      </p:to>
                                    </p:set>
                                    <p:anim calcmode="lin" valueType="num">
                                      <p:cBhvr additive="base">
                                        <p:cTn id="19" dur="500" fill="hold"/>
                                        <p:tgtEl>
                                          <p:spTgt spid="58371">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83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8371">
                                            <p:txEl>
                                              <p:pRg st="1" end="1"/>
                                            </p:txEl>
                                          </p:spTgt>
                                        </p:tgtEl>
                                        <p:attrNameLst>
                                          <p:attrName>style.visibility</p:attrName>
                                        </p:attrNameLst>
                                      </p:cBhvr>
                                      <p:to>
                                        <p:strVal val="visible"/>
                                      </p:to>
                                    </p:set>
                                    <p:anim calcmode="lin" valueType="num">
                                      <p:cBhvr additive="base">
                                        <p:cTn id="25" dur="500" fill="hold"/>
                                        <p:tgtEl>
                                          <p:spTgt spid="58371">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83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8371">
                                            <p:txEl>
                                              <p:pRg st="2" end="2"/>
                                            </p:txEl>
                                          </p:spTgt>
                                        </p:tgtEl>
                                        <p:attrNameLst>
                                          <p:attrName>style.visibility</p:attrName>
                                        </p:attrNameLst>
                                      </p:cBhvr>
                                      <p:to>
                                        <p:strVal val="visible"/>
                                      </p:to>
                                    </p:set>
                                    <p:anim calcmode="lin" valueType="num">
                                      <p:cBhvr additive="base">
                                        <p:cTn id="31" dur="500" fill="hold"/>
                                        <p:tgtEl>
                                          <p:spTgt spid="58371">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83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8371">
                                            <p:txEl>
                                              <p:pRg st="3" end="3"/>
                                            </p:txEl>
                                          </p:spTgt>
                                        </p:tgtEl>
                                        <p:attrNameLst>
                                          <p:attrName>style.visibility</p:attrName>
                                        </p:attrNameLst>
                                      </p:cBhvr>
                                      <p:to>
                                        <p:strVal val="visible"/>
                                      </p:to>
                                    </p:set>
                                    <p:anim calcmode="lin" valueType="num">
                                      <p:cBhvr additive="base">
                                        <p:cTn id="37" dur="500" fill="hold"/>
                                        <p:tgtEl>
                                          <p:spTgt spid="58371">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83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8371">
                                            <p:txEl>
                                              <p:pRg st="4" end="4"/>
                                            </p:txEl>
                                          </p:spTgt>
                                        </p:tgtEl>
                                        <p:attrNameLst>
                                          <p:attrName>style.visibility</p:attrName>
                                        </p:attrNameLst>
                                      </p:cBhvr>
                                      <p:to>
                                        <p:strVal val="visible"/>
                                      </p:to>
                                    </p:set>
                                    <p:anim calcmode="lin" valueType="num">
                                      <p:cBhvr additive="base">
                                        <p:cTn id="43" dur="500" fill="hold"/>
                                        <p:tgtEl>
                                          <p:spTgt spid="58371">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83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8371">
                                            <p:txEl>
                                              <p:pRg st="5" end="5"/>
                                            </p:txEl>
                                          </p:spTgt>
                                        </p:tgtEl>
                                        <p:attrNameLst>
                                          <p:attrName>style.visibility</p:attrName>
                                        </p:attrNameLst>
                                      </p:cBhvr>
                                      <p:to>
                                        <p:strVal val="visible"/>
                                      </p:to>
                                    </p:set>
                                    <p:anim calcmode="lin" valueType="num">
                                      <p:cBhvr additive="base">
                                        <p:cTn id="49" dur="500" fill="hold"/>
                                        <p:tgtEl>
                                          <p:spTgt spid="58371">
                                            <p:txEl>
                                              <p:pRg st="5" end="5"/>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837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a:t>Genesis 1:6-8</a:t>
            </a:r>
          </a:p>
        </p:txBody>
      </p:sp>
      <p:sp>
        <p:nvSpPr>
          <p:cNvPr id="59395" name="Text Box 3"/>
          <p:cNvSpPr txBox="1">
            <a:spLocks noChangeArrowheads="1"/>
          </p:cNvSpPr>
          <p:nvPr/>
        </p:nvSpPr>
        <p:spPr bwMode="auto">
          <a:xfrm>
            <a:off x="1371600" y="2286000"/>
            <a:ext cx="71628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And God said, </a:t>
            </a:r>
            <a:r>
              <a:rPr lang="en-US" altLang="en-US" sz="2800">
                <a:cs typeface="Times New Roman" pitchFamily="18" charset="0"/>
              </a:rPr>
              <a:t>"</a:t>
            </a:r>
            <a:r>
              <a:rPr lang="en-US" altLang="en-US" sz="2800"/>
              <a:t>Let there be an expanse between the waters to separate water from water.</a:t>
            </a:r>
            <a:r>
              <a:rPr lang="en-US" altLang="en-US" sz="2800">
                <a:cs typeface="Times New Roman" pitchFamily="18" charset="0"/>
              </a:rPr>
              <a:t>"</a:t>
            </a:r>
            <a:r>
              <a:rPr lang="en-US" altLang="en-US" sz="2800"/>
              <a:t>  So God made the expanse and separated the water under the expanse from the water above it.  And it was so.  God called the expanse </a:t>
            </a:r>
            <a:r>
              <a:rPr lang="en-US" altLang="en-US" sz="2800">
                <a:cs typeface="Times New Roman" pitchFamily="18" charset="0"/>
              </a:rPr>
              <a:t>"</a:t>
            </a:r>
            <a:r>
              <a:rPr lang="en-US" altLang="en-US" sz="2800"/>
              <a:t>sky.</a:t>
            </a:r>
            <a:r>
              <a:rPr lang="en-US" altLang="en-US" sz="2800">
                <a:cs typeface="Times New Roman" pitchFamily="18" charset="0"/>
              </a:rPr>
              <a:t>"</a:t>
            </a:r>
            <a:r>
              <a:rPr lang="en-US" altLang="en-US" sz="2800"/>
              <a:t>  And there was evening, and there was morning – a second day.</a:t>
            </a:r>
          </a:p>
        </p:txBody>
      </p:sp>
    </p:spTree>
    <p:custDataLst>
      <p:tags r:id="rId1"/>
    </p:custDataLst>
  </p:cSld>
  <p:clrMapOvr>
    <a:masterClrMapping/>
  </p:clrMapOvr>
  <p:transition advTm="184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checkerboard(across)">
                                      <p:cBhvr>
                                        <p:cTn id="7" dur="500"/>
                                        <p:tgtEl>
                                          <p:spTgt spid="59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a:t>Genesis 1:6-8</a:t>
            </a:r>
          </a:p>
        </p:txBody>
      </p:sp>
      <p:sp>
        <p:nvSpPr>
          <p:cNvPr id="60419" name="Rectangle 3"/>
          <p:cNvSpPr>
            <a:spLocks noGrp="1" noChangeArrowheads="1"/>
          </p:cNvSpPr>
          <p:nvPr>
            <p:ph type="body" sz="half" idx="1"/>
          </p:nvPr>
        </p:nvSpPr>
        <p:spPr/>
        <p:txBody>
          <a:bodyPr/>
          <a:lstStyle/>
          <a:p>
            <a:pPr>
              <a:lnSpc>
                <a:spcPct val="90000"/>
              </a:lnSpc>
            </a:pPr>
            <a:r>
              <a:rPr lang="en-US" altLang="en-US" sz="2400"/>
              <a:t>An expanse is formed to separate the waters </a:t>
            </a:r>
            <a:r>
              <a:rPr lang="en-US" altLang="en-US" sz="2400">
                <a:cs typeface="Times New Roman" pitchFamily="18" charset="0"/>
              </a:rPr>
              <a:t>—</a:t>
            </a:r>
            <a:r>
              <a:rPr lang="en-US" altLang="en-US" sz="2400"/>
              <a:t> the atmosphere.</a:t>
            </a:r>
          </a:p>
          <a:p>
            <a:pPr>
              <a:lnSpc>
                <a:spcPct val="90000"/>
              </a:lnSpc>
            </a:pPr>
            <a:r>
              <a:rPr lang="en-US" altLang="en-US" sz="2400"/>
              <a:t>This expanse forms our blue sky; no need to see it as a solid dome.</a:t>
            </a:r>
          </a:p>
          <a:p>
            <a:pPr>
              <a:lnSpc>
                <a:spcPct val="90000"/>
              </a:lnSpc>
            </a:pPr>
            <a:r>
              <a:rPr lang="en-US" altLang="en-US" sz="2400"/>
              <a:t>No need to have the waters </a:t>
            </a:r>
            <a:r>
              <a:rPr lang="en-US" altLang="en-US" sz="2400">
                <a:cs typeface="Times New Roman" pitchFamily="18" charset="0"/>
              </a:rPr>
              <a:t>"</a:t>
            </a:r>
            <a:r>
              <a:rPr lang="en-US" altLang="en-US" sz="2400"/>
              <a:t>above</a:t>
            </a:r>
            <a:r>
              <a:rPr lang="en-US" altLang="en-US" sz="2400">
                <a:cs typeface="Times New Roman" pitchFamily="18" charset="0"/>
              </a:rPr>
              <a:t>"</a:t>
            </a:r>
            <a:r>
              <a:rPr lang="en-US" altLang="en-US" sz="2400"/>
              <a:t> be outside our atmosphere.</a:t>
            </a:r>
          </a:p>
          <a:p>
            <a:pPr>
              <a:lnSpc>
                <a:spcPct val="90000"/>
              </a:lnSpc>
            </a:pPr>
            <a:r>
              <a:rPr lang="en-US" altLang="en-US" sz="2400"/>
              <a:t>The order fits the scientific view re/ outgassing.</a:t>
            </a:r>
          </a:p>
        </p:txBody>
      </p:sp>
      <p:pic>
        <p:nvPicPr>
          <p:cNvPr id="60422" name="Picture 6" descr="295011"/>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665788" y="1946275"/>
            <a:ext cx="2743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6670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additive="base">
                                        <p:cTn id="7" dur="500" fill="hold"/>
                                        <p:tgtEl>
                                          <p:spTgt spid="604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04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0419">
                                            <p:txEl>
                                              <p:pRg st="1" end="1"/>
                                            </p:txEl>
                                          </p:spTgt>
                                        </p:tgtEl>
                                        <p:attrNameLst>
                                          <p:attrName>style.visibility</p:attrName>
                                        </p:attrNameLst>
                                      </p:cBhvr>
                                      <p:to>
                                        <p:strVal val="visible"/>
                                      </p:to>
                                    </p:set>
                                    <p:anim calcmode="lin" valueType="num">
                                      <p:cBhvr additive="base">
                                        <p:cTn id="13" dur="500" fill="hold"/>
                                        <p:tgtEl>
                                          <p:spTgt spid="604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04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0419">
                                            <p:txEl>
                                              <p:pRg st="2" end="2"/>
                                            </p:txEl>
                                          </p:spTgt>
                                        </p:tgtEl>
                                        <p:attrNameLst>
                                          <p:attrName>style.visibility</p:attrName>
                                        </p:attrNameLst>
                                      </p:cBhvr>
                                      <p:to>
                                        <p:strVal val="visible"/>
                                      </p:to>
                                    </p:set>
                                    <p:anim calcmode="lin" valueType="num">
                                      <p:cBhvr additive="base">
                                        <p:cTn id="19" dur="500" fill="hold"/>
                                        <p:tgtEl>
                                          <p:spTgt spid="604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04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0419">
                                            <p:txEl>
                                              <p:pRg st="3" end="3"/>
                                            </p:txEl>
                                          </p:spTgt>
                                        </p:tgtEl>
                                        <p:attrNameLst>
                                          <p:attrName>style.visibility</p:attrName>
                                        </p:attrNameLst>
                                      </p:cBhvr>
                                      <p:to>
                                        <p:strVal val="visible"/>
                                      </p:to>
                                    </p:set>
                                    <p:anim calcmode="lin" valueType="num">
                                      <p:cBhvr additive="base">
                                        <p:cTn id="25" dur="500" fill="hold"/>
                                        <p:tgtEl>
                                          <p:spTgt spid="604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04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nodeType="clickEffect">
                                  <p:stCondLst>
                                    <p:cond delay="0"/>
                                  </p:stCondLst>
                                  <p:childTnLst>
                                    <p:set>
                                      <p:cBhvr>
                                        <p:cTn id="30" dur="1" fill="hold">
                                          <p:stCondLst>
                                            <p:cond delay="0"/>
                                          </p:stCondLst>
                                        </p:cTn>
                                        <p:tgtEl>
                                          <p:spTgt spid="60422"/>
                                        </p:tgtEl>
                                        <p:attrNameLst>
                                          <p:attrName>style.visibility</p:attrName>
                                        </p:attrNameLst>
                                      </p:cBhvr>
                                      <p:to>
                                        <p:strVal val="visible"/>
                                      </p:to>
                                    </p:set>
                                    <p:animEffect transition="in" filter="checkerboard(across)">
                                      <p:cBhvr>
                                        <p:cTn id="31" dur="500"/>
                                        <p:tgtEl>
                                          <p:spTgt spid="60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a:t>Job 38:8-9</a:t>
            </a:r>
          </a:p>
        </p:txBody>
      </p:sp>
      <p:sp>
        <p:nvSpPr>
          <p:cNvPr id="62467" name="Text Box 3"/>
          <p:cNvSpPr txBox="1">
            <a:spLocks noChangeArrowheads="1"/>
          </p:cNvSpPr>
          <p:nvPr/>
        </p:nvSpPr>
        <p:spPr bwMode="auto">
          <a:xfrm>
            <a:off x="1447800" y="2133600"/>
            <a:ext cx="68580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t>Who shut up the sea behind doors when it burst forth from the womb, when I made the clouds its garment and wrapped it in thick darkness?</a:t>
            </a:r>
          </a:p>
        </p:txBody>
      </p:sp>
    </p:spTree>
    <p:custDataLst>
      <p:tags r:id="rId1"/>
    </p:custDataLst>
  </p:cSld>
  <p:clrMapOvr>
    <a:masterClrMapping/>
  </p:clrMapOvr>
  <p:transition advTm="2632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2467"/>
                                        </p:tgtEl>
                                        <p:attrNameLst>
                                          <p:attrName>style.visibility</p:attrName>
                                        </p:attrNameLst>
                                      </p:cBhvr>
                                      <p:to>
                                        <p:strVal val="visible"/>
                                      </p:to>
                                    </p:set>
                                    <p:animEffect transition="in" filter="checkerboard(across)">
                                      <p:cBhvr>
                                        <p:cTn id="7" dur="500"/>
                                        <p:tgtEl>
                                          <p:spTgt spid="62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a:t>Job 38:8-9</a:t>
            </a:r>
          </a:p>
        </p:txBody>
      </p:sp>
      <p:sp>
        <p:nvSpPr>
          <p:cNvPr id="63491" name="Rectangle 3"/>
          <p:cNvSpPr>
            <a:spLocks noGrp="1" noChangeArrowheads="1"/>
          </p:cNvSpPr>
          <p:nvPr>
            <p:ph type="body" idx="1"/>
          </p:nvPr>
        </p:nvSpPr>
        <p:spPr/>
        <p:txBody>
          <a:bodyPr/>
          <a:lstStyle/>
          <a:p>
            <a:pPr>
              <a:lnSpc>
                <a:spcPct val="90000"/>
              </a:lnSpc>
            </a:pPr>
            <a:r>
              <a:rPr lang="en-US" altLang="en-US"/>
              <a:t>God is here speaking to Job in poetic language about the birth of the oceans.</a:t>
            </a:r>
          </a:p>
          <a:p>
            <a:pPr>
              <a:lnSpc>
                <a:spcPct val="90000"/>
              </a:lnSpc>
            </a:pPr>
            <a:r>
              <a:rPr lang="en-US" altLang="en-US"/>
              <a:t>The womb is apparently the earth, just as the scientific outgassing model suggests.</a:t>
            </a:r>
          </a:p>
          <a:p>
            <a:pPr>
              <a:lnSpc>
                <a:spcPct val="90000"/>
              </a:lnSpc>
            </a:pPr>
            <a:r>
              <a:rPr lang="en-US" altLang="en-US"/>
              <a:t>The earth was then cloud-covered and dark, suggesting (when harmonized with Genesis one) the simultaneous formation of atmosphere and ocean.</a:t>
            </a:r>
          </a:p>
        </p:txBody>
      </p:sp>
    </p:spTree>
    <p:custDataLst>
      <p:tags r:id="rId1"/>
    </p:custDataLst>
  </p:cSld>
  <p:clrMapOvr>
    <a:masterClrMapping/>
  </p:clrMapOvr>
  <p:transition advTm="2072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additive="base">
                                        <p:cTn id="7" dur="500" fill="hold"/>
                                        <p:tgtEl>
                                          <p:spTgt spid="634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34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3491">
                                            <p:txEl>
                                              <p:pRg st="1" end="1"/>
                                            </p:txEl>
                                          </p:spTgt>
                                        </p:tgtEl>
                                        <p:attrNameLst>
                                          <p:attrName>style.visibility</p:attrName>
                                        </p:attrNameLst>
                                      </p:cBhvr>
                                      <p:to>
                                        <p:strVal val="visible"/>
                                      </p:to>
                                    </p:set>
                                    <p:anim calcmode="lin" valueType="num">
                                      <p:cBhvr additive="base">
                                        <p:cTn id="13" dur="500" fill="hold"/>
                                        <p:tgtEl>
                                          <p:spTgt spid="634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34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3491">
                                            <p:txEl>
                                              <p:pRg st="2" end="2"/>
                                            </p:txEl>
                                          </p:spTgt>
                                        </p:tgtEl>
                                        <p:attrNameLst>
                                          <p:attrName>style.visibility</p:attrName>
                                        </p:attrNameLst>
                                      </p:cBhvr>
                                      <p:to>
                                        <p:strVal val="visible"/>
                                      </p:to>
                                    </p:set>
                                    <p:anim calcmode="lin" valueType="num">
                                      <p:cBhvr additive="base">
                                        <p:cTn id="19" dur="500" fill="hold"/>
                                        <p:tgtEl>
                                          <p:spTgt spid="634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349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a:t>Genesis 1:9-10</a:t>
            </a:r>
          </a:p>
        </p:txBody>
      </p:sp>
      <p:sp>
        <p:nvSpPr>
          <p:cNvPr id="64515" name="Text Box 3"/>
          <p:cNvSpPr txBox="1">
            <a:spLocks noChangeArrowheads="1"/>
          </p:cNvSpPr>
          <p:nvPr/>
        </p:nvSpPr>
        <p:spPr bwMode="auto">
          <a:xfrm>
            <a:off x="1295400" y="2133600"/>
            <a:ext cx="69342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And God said, </a:t>
            </a:r>
            <a:r>
              <a:rPr lang="en-US" altLang="en-US" sz="2800">
                <a:cs typeface="Times New Roman" pitchFamily="18" charset="0"/>
              </a:rPr>
              <a:t>"</a:t>
            </a:r>
            <a:r>
              <a:rPr lang="en-US" altLang="en-US" sz="2800"/>
              <a:t>Let the water under the sky be gathered to one place, and let dry ground appear.</a:t>
            </a:r>
            <a:r>
              <a:rPr lang="en-US" altLang="en-US" sz="2800">
                <a:cs typeface="Times New Roman" pitchFamily="18" charset="0"/>
              </a:rPr>
              <a:t>"</a:t>
            </a:r>
            <a:r>
              <a:rPr lang="en-US" altLang="en-US" sz="2800"/>
              <a:t>  And it was so.  God called the dry ground </a:t>
            </a:r>
            <a:r>
              <a:rPr lang="en-US" altLang="en-US" sz="2800">
                <a:cs typeface="Times New Roman" pitchFamily="18" charset="0"/>
              </a:rPr>
              <a:t>"</a:t>
            </a:r>
            <a:r>
              <a:rPr lang="en-US" altLang="en-US" sz="2800"/>
              <a:t>land</a:t>
            </a:r>
            <a:r>
              <a:rPr lang="en-US" altLang="en-US" sz="2800">
                <a:cs typeface="Times New Roman" pitchFamily="18" charset="0"/>
              </a:rPr>
              <a:t>"</a:t>
            </a:r>
            <a:r>
              <a:rPr lang="en-US" altLang="en-US" sz="2800"/>
              <a:t> and the gathered water </a:t>
            </a:r>
            <a:r>
              <a:rPr lang="en-US" altLang="en-US" sz="2800">
                <a:cs typeface="Times New Roman" pitchFamily="18" charset="0"/>
              </a:rPr>
              <a:t>"</a:t>
            </a:r>
            <a:r>
              <a:rPr lang="en-US" altLang="en-US" sz="2800"/>
              <a:t>seas.</a:t>
            </a:r>
            <a:r>
              <a:rPr lang="en-US" altLang="en-US" sz="2800">
                <a:cs typeface="Times New Roman" pitchFamily="18" charset="0"/>
              </a:rPr>
              <a:t>"</a:t>
            </a:r>
            <a:r>
              <a:rPr lang="en-US" altLang="en-US" sz="2800"/>
              <a:t>  And God saw that it was good.</a:t>
            </a:r>
          </a:p>
        </p:txBody>
      </p:sp>
    </p:spTree>
    <p:custDataLst>
      <p:tags r:id="rId1"/>
    </p:custDataLst>
  </p:cSld>
  <p:clrMapOvr>
    <a:masterClrMapping/>
  </p:clrMapOvr>
  <p:transition advTm="175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4515"/>
                                        </p:tgtEl>
                                        <p:attrNameLst>
                                          <p:attrName>style.visibility</p:attrName>
                                        </p:attrNameLst>
                                      </p:cBhvr>
                                      <p:to>
                                        <p:strVal val="visible"/>
                                      </p:to>
                                    </p:set>
                                    <p:animEffect transition="in" filter="checkerboard(across)">
                                      <p:cBhvr>
                                        <p:cTn id="7" dur="500"/>
                                        <p:tgtEl>
                                          <p:spTgt spid="64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a:t>Genesis 1:9-10</a:t>
            </a:r>
          </a:p>
        </p:txBody>
      </p:sp>
      <p:sp>
        <p:nvSpPr>
          <p:cNvPr id="65539" name="Rectangle 3"/>
          <p:cNvSpPr>
            <a:spLocks noGrp="1" noChangeArrowheads="1"/>
          </p:cNvSpPr>
          <p:nvPr>
            <p:ph type="body" sz="half" idx="1"/>
          </p:nvPr>
        </p:nvSpPr>
        <p:spPr>
          <a:xfrm>
            <a:off x="1169988" y="1946275"/>
            <a:ext cx="4240212" cy="4114800"/>
          </a:xfrm>
        </p:spPr>
        <p:txBody>
          <a:bodyPr/>
          <a:lstStyle/>
          <a:p>
            <a:pPr>
              <a:lnSpc>
                <a:spcPct val="90000"/>
              </a:lnSpc>
            </a:pPr>
            <a:r>
              <a:rPr lang="en-US" altLang="en-US" sz="2400"/>
              <a:t>We now know that earth</a:t>
            </a:r>
            <a:r>
              <a:rPr lang="en-US" altLang="en-US" sz="2400">
                <a:cs typeface="Times New Roman" pitchFamily="18" charset="0"/>
              </a:rPr>
              <a:t>'</a:t>
            </a:r>
            <a:r>
              <a:rPr lang="en-US" altLang="en-US" sz="2400"/>
              <a:t>s surface is great, thin plates of crust, moving slowly on the mantle beneath.</a:t>
            </a:r>
          </a:p>
          <a:p>
            <a:pPr>
              <a:lnSpc>
                <a:spcPct val="90000"/>
              </a:lnSpc>
            </a:pPr>
            <a:r>
              <a:rPr lang="en-US" altLang="en-US" sz="2400"/>
              <a:t>There are two types of crust:</a:t>
            </a:r>
          </a:p>
          <a:p>
            <a:pPr lvl="1">
              <a:lnSpc>
                <a:spcPct val="90000"/>
              </a:lnSpc>
            </a:pPr>
            <a:r>
              <a:rPr lang="en-US" altLang="en-US" sz="2400"/>
              <a:t>Light, thick continent</a:t>
            </a:r>
          </a:p>
          <a:p>
            <a:pPr lvl="1">
              <a:lnSpc>
                <a:spcPct val="90000"/>
              </a:lnSpc>
            </a:pPr>
            <a:r>
              <a:rPr lang="en-US" altLang="en-US" sz="2400"/>
              <a:t>Heavy, thin ocean basin</a:t>
            </a:r>
          </a:p>
          <a:p>
            <a:pPr>
              <a:lnSpc>
                <a:spcPct val="90000"/>
              </a:lnSpc>
            </a:pPr>
            <a:r>
              <a:rPr lang="en-US" altLang="en-US" sz="2400"/>
              <a:t>It looks like the oceans drained off into the basins when the crust split into two kinds.</a:t>
            </a:r>
          </a:p>
        </p:txBody>
      </p:sp>
      <p:pic>
        <p:nvPicPr>
          <p:cNvPr id="65542" name="Picture 6" descr="crust2"/>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81600" y="2903538"/>
            <a:ext cx="3760788" cy="2228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6151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65542"/>
                                        </p:tgtEl>
                                        <p:attrNameLst>
                                          <p:attrName>style.visibility</p:attrName>
                                        </p:attrNameLst>
                                      </p:cBhvr>
                                      <p:to>
                                        <p:strVal val="visible"/>
                                      </p:to>
                                    </p:set>
                                    <p:anim calcmode="lin" valueType="num">
                                      <p:cBhvr additive="base">
                                        <p:cTn id="7" dur="500" fill="hold"/>
                                        <p:tgtEl>
                                          <p:spTgt spid="65542"/>
                                        </p:tgtEl>
                                        <p:attrNameLst>
                                          <p:attrName>ppt_x</p:attrName>
                                        </p:attrNameLst>
                                      </p:cBhvr>
                                      <p:tavLst>
                                        <p:tav tm="0">
                                          <p:val>
                                            <p:strVal val="1+#ppt_w/2"/>
                                          </p:val>
                                        </p:tav>
                                        <p:tav tm="100000">
                                          <p:val>
                                            <p:strVal val="#ppt_x"/>
                                          </p:val>
                                        </p:tav>
                                      </p:tavLst>
                                    </p:anim>
                                    <p:anim calcmode="lin" valueType="num">
                                      <p:cBhvr additive="base">
                                        <p:cTn id="8" dur="500" fill="hold"/>
                                        <p:tgtEl>
                                          <p:spTgt spid="655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539">
                                            <p:txEl>
                                              <p:pRg st="0" end="0"/>
                                            </p:txEl>
                                          </p:spTgt>
                                        </p:tgtEl>
                                        <p:attrNameLst>
                                          <p:attrName>style.visibility</p:attrName>
                                        </p:attrNameLst>
                                      </p:cBhvr>
                                      <p:to>
                                        <p:strVal val="visible"/>
                                      </p:to>
                                    </p:set>
                                    <p:anim calcmode="lin" valueType="num">
                                      <p:cBhvr additive="base">
                                        <p:cTn id="13" dur="500" fill="hold"/>
                                        <p:tgtEl>
                                          <p:spTgt spid="6553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5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539">
                                            <p:txEl>
                                              <p:pRg st="1" end="1"/>
                                            </p:txEl>
                                          </p:spTgt>
                                        </p:tgtEl>
                                        <p:attrNameLst>
                                          <p:attrName>style.visibility</p:attrName>
                                        </p:attrNameLst>
                                      </p:cBhvr>
                                      <p:to>
                                        <p:strVal val="visible"/>
                                      </p:to>
                                    </p:set>
                                    <p:anim calcmode="lin" valueType="num">
                                      <p:cBhvr additive="base">
                                        <p:cTn id="19" dur="500" fill="hold"/>
                                        <p:tgtEl>
                                          <p:spTgt spid="6553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5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5539">
                                            <p:txEl>
                                              <p:pRg st="2" end="2"/>
                                            </p:txEl>
                                          </p:spTgt>
                                        </p:tgtEl>
                                        <p:attrNameLst>
                                          <p:attrName>style.visibility</p:attrName>
                                        </p:attrNameLst>
                                      </p:cBhvr>
                                      <p:to>
                                        <p:strVal val="visible"/>
                                      </p:to>
                                    </p:set>
                                    <p:anim calcmode="lin" valueType="num">
                                      <p:cBhvr additive="base">
                                        <p:cTn id="25" dur="500" fill="hold"/>
                                        <p:tgtEl>
                                          <p:spTgt spid="6553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55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5539">
                                            <p:txEl>
                                              <p:pRg st="3" end="3"/>
                                            </p:txEl>
                                          </p:spTgt>
                                        </p:tgtEl>
                                        <p:attrNameLst>
                                          <p:attrName>style.visibility</p:attrName>
                                        </p:attrNameLst>
                                      </p:cBhvr>
                                      <p:to>
                                        <p:strVal val="visible"/>
                                      </p:to>
                                    </p:set>
                                    <p:anim calcmode="lin" valueType="num">
                                      <p:cBhvr additive="base">
                                        <p:cTn id="31" dur="500" fill="hold"/>
                                        <p:tgtEl>
                                          <p:spTgt spid="65539">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55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5539">
                                            <p:txEl>
                                              <p:pRg st="4" end="4"/>
                                            </p:txEl>
                                          </p:spTgt>
                                        </p:tgtEl>
                                        <p:attrNameLst>
                                          <p:attrName>style.visibility</p:attrName>
                                        </p:attrNameLst>
                                      </p:cBhvr>
                                      <p:to>
                                        <p:strVal val="visible"/>
                                      </p:to>
                                    </p:set>
                                    <p:anim calcmode="lin" valueType="num">
                                      <p:cBhvr additive="base">
                                        <p:cTn id="37" dur="500" fill="hold"/>
                                        <p:tgtEl>
                                          <p:spTgt spid="65539">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553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bldLvl="2"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a:t>Genesis 1:11-13</a:t>
            </a:r>
          </a:p>
        </p:txBody>
      </p:sp>
      <p:sp>
        <p:nvSpPr>
          <p:cNvPr id="66563" name="Text Box 3"/>
          <p:cNvSpPr txBox="1">
            <a:spLocks noChangeArrowheads="1"/>
          </p:cNvSpPr>
          <p:nvPr/>
        </p:nvSpPr>
        <p:spPr bwMode="auto">
          <a:xfrm>
            <a:off x="1447800" y="2209800"/>
            <a:ext cx="69342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Then God said, </a:t>
            </a:r>
            <a:r>
              <a:rPr lang="en-US" altLang="en-US" sz="2800">
                <a:cs typeface="Times New Roman" pitchFamily="18" charset="0"/>
              </a:rPr>
              <a:t>"</a:t>
            </a:r>
            <a:r>
              <a:rPr lang="en-US" altLang="en-US" sz="2800"/>
              <a:t>Let the land produce vegetation:  seed-bearing plants and trees on the land that bear fruit with seed in it, according to their various kinds.</a:t>
            </a:r>
            <a:r>
              <a:rPr lang="en-US" altLang="en-US" sz="2800">
                <a:cs typeface="Times New Roman" pitchFamily="18" charset="0"/>
              </a:rPr>
              <a:t>"</a:t>
            </a:r>
            <a:r>
              <a:rPr lang="en-US" altLang="en-US" sz="2800"/>
              <a:t>  And it was so.  The land produced vegetation…  And God saw that it was good.  And there was evening, and there was morning – a third day.</a:t>
            </a:r>
          </a:p>
        </p:txBody>
      </p:sp>
    </p:spTree>
    <p:custDataLst>
      <p:tags r:id="rId1"/>
    </p:custDataLst>
  </p:cSld>
  <p:clrMapOvr>
    <a:masterClrMapping/>
  </p:clrMapOvr>
  <p:transition advTm="2277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6563"/>
                                        </p:tgtEl>
                                        <p:attrNameLst>
                                          <p:attrName>style.visibility</p:attrName>
                                        </p:attrNameLst>
                                      </p:cBhvr>
                                      <p:to>
                                        <p:strVal val="visible"/>
                                      </p:to>
                                    </p:set>
                                    <p:animEffect transition="in" filter="checkerboard(across)">
                                      <p:cBhvr>
                                        <p:cTn id="7" dur="500"/>
                                        <p:tgtEl>
                                          <p:spTgt spid="66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a:t>Genesis 1:11-13</a:t>
            </a:r>
          </a:p>
        </p:txBody>
      </p:sp>
      <p:sp>
        <p:nvSpPr>
          <p:cNvPr id="67587" name="Rectangle 3"/>
          <p:cNvSpPr>
            <a:spLocks noGrp="1" noChangeArrowheads="1"/>
          </p:cNvSpPr>
          <p:nvPr>
            <p:ph type="body" sz="half" idx="1"/>
          </p:nvPr>
        </p:nvSpPr>
        <p:spPr>
          <a:xfrm>
            <a:off x="1524000" y="1981200"/>
            <a:ext cx="4316413" cy="4114800"/>
          </a:xfrm>
        </p:spPr>
        <p:txBody>
          <a:bodyPr/>
          <a:lstStyle/>
          <a:p>
            <a:pPr>
              <a:lnSpc>
                <a:spcPct val="90000"/>
              </a:lnSpc>
            </a:pPr>
            <a:r>
              <a:rPr lang="en-US" altLang="en-US" sz="2400"/>
              <a:t>Naturally, there is no land vegetation without land to have it on.</a:t>
            </a:r>
          </a:p>
          <a:p>
            <a:pPr>
              <a:lnSpc>
                <a:spcPct val="90000"/>
              </a:lnSpc>
            </a:pPr>
            <a:r>
              <a:rPr lang="en-US" altLang="en-US" sz="2400"/>
              <a:t>The order is interesting here:</a:t>
            </a:r>
          </a:p>
          <a:p>
            <a:pPr lvl="1">
              <a:lnSpc>
                <a:spcPct val="90000"/>
              </a:lnSpc>
            </a:pPr>
            <a:r>
              <a:rPr lang="en-US" altLang="en-US" sz="2400"/>
              <a:t>Plants are narrated before animals, which depend on them.</a:t>
            </a:r>
          </a:p>
          <a:p>
            <a:pPr lvl="1">
              <a:lnSpc>
                <a:spcPct val="90000"/>
              </a:lnSpc>
            </a:pPr>
            <a:r>
              <a:rPr lang="en-US" altLang="en-US" sz="2400"/>
              <a:t>Plants are narrated before sun, moon &amp; stars, seen as contradicting science.</a:t>
            </a:r>
          </a:p>
          <a:p>
            <a:pPr>
              <a:lnSpc>
                <a:spcPct val="90000"/>
              </a:lnSpc>
            </a:pPr>
            <a:r>
              <a:rPr lang="en-US" altLang="en-US" sz="2400"/>
              <a:t>But something more subtle is going on here.</a:t>
            </a:r>
          </a:p>
        </p:txBody>
      </p:sp>
      <p:pic>
        <p:nvPicPr>
          <p:cNvPr id="67590" name="Picture 6" descr="295026"/>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943600" y="2057400"/>
            <a:ext cx="2743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5525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7590"/>
                                        </p:tgtEl>
                                        <p:attrNameLst>
                                          <p:attrName>style.visibility</p:attrName>
                                        </p:attrNameLst>
                                      </p:cBhvr>
                                      <p:to>
                                        <p:strVal val="visible"/>
                                      </p:to>
                                    </p:set>
                                    <p:animEffect transition="in" filter="checkerboard(across)">
                                      <p:cBhvr>
                                        <p:cTn id="7" dur="500"/>
                                        <p:tgtEl>
                                          <p:spTgt spid="675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7587">
                                            <p:txEl>
                                              <p:pRg st="0" end="0"/>
                                            </p:txEl>
                                          </p:spTgt>
                                        </p:tgtEl>
                                        <p:attrNameLst>
                                          <p:attrName>style.visibility</p:attrName>
                                        </p:attrNameLst>
                                      </p:cBhvr>
                                      <p:to>
                                        <p:strVal val="visible"/>
                                      </p:to>
                                    </p:set>
                                    <p:anim calcmode="lin" valueType="num">
                                      <p:cBhvr additive="base">
                                        <p:cTn id="12" dur="500" fill="hold"/>
                                        <p:tgtEl>
                                          <p:spTgt spid="6758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75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7587">
                                            <p:txEl>
                                              <p:pRg st="1" end="1"/>
                                            </p:txEl>
                                          </p:spTgt>
                                        </p:tgtEl>
                                        <p:attrNameLst>
                                          <p:attrName>style.visibility</p:attrName>
                                        </p:attrNameLst>
                                      </p:cBhvr>
                                      <p:to>
                                        <p:strVal val="visible"/>
                                      </p:to>
                                    </p:set>
                                    <p:anim calcmode="lin" valueType="num">
                                      <p:cBhvr additive="base">
                                        <p:cTn id="18" dur="500" fill="hold"/>
                                        <p:tgtEl>
                                          <p:spTgt spid="6758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675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7587">
                                            <p:txEl>
                                              <p:pRg st="2" end="2"/>
                                            </p:txEl>
                                          </p:spTgt>
                                        </p:tgtEl>
                                        <p:attrNameLst>
                                          <p:attrName>style.visibility</p:attrName>
                                        </p:attrNameLst>
                                      </p:cBhvr>
                                      <p:to>
                                        <p:strVal val="visible"/>
                                      </p:to>
                                    </p:set>
                                    <p:anim calcmode="lin" valueType="num">
                                      <p:cBhvr additive="base">
                                        <p:cTn id="24" dur="500" fill="hold"/>
                                        <p:tgtEl>
                                          <p:spTgt spid="6758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675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67587">
                                            <p:txEl>
                                              <p:pRg st="3" end="3"/>
                                            </p:txEl>
                                          </p:spTgt>
                                        </p:tgtEl>
                                        <p:attrNameLst>
                                          <p:attrName>style.visibility</p:attrName>
                                        </p:attrNameLst>
                                      </p:cBhvr>
                                      <p:to>
                                        <p:strVal val="visible"/>
                                      </p:to>
                                    </p:set>
                                    <p:anim calcmode="lin" valueType="num">
                                      <p:cBhvr additive="base">
                                        <p:cTn id="30" dur="500" fill="hold"/>
                                        <p:tgtEl>
                                          <p:spTgt spid="67587">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675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67587">
                                            <p:txEl>
                                              <p:pRg st="4" end="4"/>
                                            </p:txEl>
                                          </p:spTgt>
                                        </p:tgtEl>
                                        <p:attrNameLst>
                                          <p:attrName>style.visibility</p:attrName>
                                        </p:attrNameLst>
                                      </p:cBhvr>
                                      <p:to>
                                        <p:strVal val="visible"/>
                                      </p:to>
                                    </p:set>
                                    <p:anim calcmode="lin" valueType="num">
                                      <p:cBhvr additive="base">
                                        <p:cTn id="36" dur="500" fill="hold"/>
                                        <p:tgtEl>
                                          <p:spTgt spid="67587">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6758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p:txBody>
          <a:bodyPr/>
          <a:lstStyle/>
          <a:p>
            <a:r>
              <a:rPr lang="en-US" altLang="en-US"/>
              <a:t>Scientific Data</a:t>
            </a:r>
          </a:p>
        </p:txBody>
      </p:sp>
      <p:sp>
        <p:nvSpPr>
          <p:cNvPr id="30723" name="Rectangle 3"/>
          <p:cNvSpPr>
            <a:spLocks noGrp="1" noChangeArrowheads="1"/>
          </p:cNvSpPr>
          <p:nvPr>
            <p:ph type="subTitle" idx="1"/>
          </p:nvPr>
        </p:nvSpPr>
        <p:spPr/>
        <p:txBody>
          <a:bodyPr/>
          <a:lstStyle/>
          <a:p>
            <a:endParaRPr lang="en-US" altLang="en-US"/>
          </a:p>
        </p:txBody>
      </p:sp>
      <p:pic>
        <p:nvPicPr>
          <p:cNvPr id="30724" name="Picture 4" descr="viking_la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505200"/>
            <a:ext cx="4895850" cy="30289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935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additive="base">
                                        <p:cTn id="7" dur="500" fill="hold"/>
                                        <p:tgtEl>
                                          <p:spTgt spid="30724"/>
                                        </p:tgtEl>
                                        <p:attrNameLst>
                                          <p:attrName>ppt_x</p:attrName>
                                        </p:attrNameLst>
                                      </p:cBhvr>
                                      <p:tavLst>
                                        <p:tav tm="0">
                                          <p:val>
                                            <p:strVal val="#ppt_x"/>
                                          </p:val>
                                        </p:tav>
                                        <p:tav tm="100000">
                                          <p:val>
                                            <p:strVal val="#ppt_x"/>
                                          </p:val>
                                        </p:tav>
                                      </p:tavLst>
                                    </p:anim>
                                    <p:anim calcmode="lin" valueType="num">
                                      <p:cBhvr additive="base">
                                        <p:cTn id="8" dur="500" fill="hold"/>
                                        <p:tgtEl>
                                          <p:spTgt spid="307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a:t>Genesis 1:14-19</a:t>
            </a:r>
          </a:p>
        </p:txBody>
      </p:sp>
      <p:sp>
        <p:nvSpPr>
          <p:cNvPr id="68611" name="Text Box 3"/>
          <p:cNvSpPr txBox="1">
            <a:spLocks noChangeArrowheads="1"/>
          </p:cNvSpPr>
          <p:nvPr/>
        </p:nvSpPr>
        <p:spPr bwMode="auto">
          <a:xfrm>
            <a:off x="1219200" y="2133600"/>
            <a:ext cx="73152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And God said, </a:t>
            </a:r>
            <a:r>
              <a:rPr lang="en-US" altLang="en-US">
                <a:cs typeface="Times New Roman" pitchFamily="18" charset="0"/>
              </a:rPr>
              <a:t>"</a:t>
            </a:r>
            <a:r>
              <a:rPr lang="en-US" altLang="en-US"/>
              <a:t>Let there be lights in the expanse of the sky to separate the day from the night, and let them serve as signs to mark seasons and days and years.  And let them be lights in the expanse of the sky to give light upon the earth.</a:t>
            </a:r>
            <a:r>
              <a:rPr lang="en-US" altLang="en-US">
                <a:cs typeface="Times New Roman" pitchFamily="18" charset="0"/>
              </a:rPr>
              <a:t>"</a:t>
            </a:r>
            <a:r>
              <a:rPr lang="en-US" altLang="en-US"/>
              <a:t>  And it was so.  God made two great lights – the greater light to dominate the day and the lesser light to dominate the night.  He also made the stars.  God set them in the expanse of the sky to give light on the earth, to dominate the day and the night, and to separate light from darkness.  And God saw that it was good.  And there was evening, and there was morning – a fourth day.</a:t>
            </a:r>
          </a:p>
        </p:txBody>
      </p:sp>
    </p:spTree>
    <p:custDataLst>
      <p:tags r:id="rId1"/>
    </p:custDataLst>
  </p:cSld>
  <p:clrMapOvr>
    <a:masterClrMapping/>
  </p:clrMapOvr>
  <p:transition advTm="3076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8611"/>
                                        </p:tgtEl>
                                        <p:attrNameLst>
                                          <p:attrName>style.visibility</p:attrName>
                                        </p:attrNameLst>
                                      </p:cBhvr>
                                      <p:to>
                                        <p:strVal val="visible"/>
                                      </p:to>
                                    </p:set>
                                    <p:animEffect transition="in" filter="checkerboard(across)">
                                      <p:cBhvr>
                                        <p:cTn id="7" dur="500"/>
                                        <p:tgtEl>
                                          <p:spTgt spid="68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a:t>Genesis 1:14-19</a:t>
            </a:r>
          </a:p>
        </p:txBody>
      </p:sp>
      <p:sp>
        <p:nvSpPr>
          <p:cNvPr id="69635" name="Rectangle 3"/>
          <p:cNvSpPr>
            <a:spLocks noGrp="1" noChangeArrowheads="1"/>
          </p:cNvSpPr>
          <p:nvPr>
            <p:ph type="body" sz="half" idx="1"/>
          </p:nvPr>
        </p:nvSpPr>
        <p:spPr/>
        <p:txBody>
          <a:bodyPr/>
          <a:lstStyle/>
          <a:p>
            <a:pPr>
              <a:lnSpc>
                <a:spcPct val="90000"/>
              </a:lnSpc>
            </a:pPr>
            <a:r>
              <a:rPr lang="en-US" altLang="en-US" sz="2400"/>
              <a:t>Though often overlooked, this fits science very well.</a:t>
            </a:r>
          </a:p>
          <a:p>
            <a:pPr>
              <a:lnSpc>
                <a:spcPct val="90000"/>
              </a:lnSpc>
            </a:pPr>
            <a:r>
              <a:rPr lang="en-US" altLang="en-US" sz="2400"/>
              <a:t>Viewed from earth, this describes the clearing of the atmosphere so that sun, moon &amp; stars become visible.</a:t>
            </a:r>
          </a:p>
          <a:p>
            <a:pPr>
              <a:lnSpc>
                <a:spcPct val="90000"/>
              </a:lnSpc>
            </a:pPr>
            <a:r>
              <a:rPr lang="en-US" altLang="en-US" sz="2400"/>
              <a:t>This clearing is the direct result of vegetation, which removes carbon dioxide and replaces it with oxygen.</a:t>
            </a:r>
          </a:p>
        </p:txBody>
      </p:sp>
      <p:pic>
        <p:nvPicPr>
          <p:cNvPr id="69638" name="Picture 6" descr="295011"/>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665788" y="1946275"/>
            <a:ext cx="2743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8524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9635">
                                            <p:txEl>
                                              <p:pRg st="1" end="1"/>
                                            </p:txEl>
                                          </p:spTgt>
                                        </p:tgtEl>
                                        <p:attrNameLst>
                                          <p:attrName>style.visibility</p:attrName>
                                        </p:attrNameLst>
                                      </p:cBhvr>
                                      <p:to>
                                        <p:strVal val="visible"/>
                                      </p:to>
                                    </p:set>
                                    <p:anim calcmode="lin" valueType="num">
                                      <p:cBhvr additive="base">
                                        <p:cTn id="13" dur="500" fill="hold"/>
                                        <p:tgtEl>
                                          <p:spTgt spid="696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96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9635">
                                            <p:txEl>
                                              <p:pRg st="2" end="2"/>
                                            </p:txEl>
                                          </p:spTgt>
                                        </p:tgtEl>
                                        <p:attrNameLst>
                                          <p:attrName>style.visibility</p:attrName>
                                        </p:attrNameLst>
                                      </p:cBhvr>
                                      <p:to>
                                        <p:strVal val="visible"/>
                                      </p:to>
                                    </p:set>
                                    <p:anim calcmode="lin" valueType="num">
                                      <p:cBhvr additive="base">
                                        <p:cTn id="19" dur="500" fill="hold"/>
                                        <p:tgtEl>
                                          <p:spTgt spid="696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96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69638"/>
                                        </p:tgtEl>
                                        <p:attrNameLst>
                                          <p:attrName>style.visibility</p:attrName>
                                        </p:attrNameLst>
                                      </p:cBhvr>
                                      <p:to>
                                        <p:strVal val="visible"/>
                                      </p:to>
                                    </p:set>
                                    <p:animEffect transition="in" filter="checkerboard(across)">
                                      <p:cBhvr>
                                        <p:cTn id="25" dur="500"/>
                                        <p:tgtEl>
                                          <p:spTgt spid="69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a:t>Synthesis</a:t>
            </a:r>
          </a:p>
        </p:txBody>
      </p:sp>
      <p:sp>
        <p:nvSpPr>
          <p:cNvPr id="70659" name="Rectangle 3"/>
          <p:cNvSpPr>
            <a:spLocks noGrp="1" noChangeArrowheads="1"/>
          </p:cNvSpPr>
          <p:nvPr>
            <p:ph type="body" idx="1"/>
          </p:nvPr>
        </p:nvSpPr>
        <p:spPr/>
        <p:txBody>
          <a:bodyPr/>
          <a:lstStyle/>
          <a:p>
            <a:r>
              <a:rPr lang="en-US" altLang="en-US" sz="2800"/>
              <a:t>In the beginning God created heaven &amp; earth.</a:t>
            </a:r>
          </a:p>
          <a:p>
            <a:pPr lvl="1"/>
            <a:r>
              <a:rPr lang="en-US" altLang="en-US" sz="2800"/>
              <a:t>A beginning – the big bang, perhaps.</a:t>
            </a:r>
          </a:p>
          <a:p>
            <a:r>
              <a:rPr lang="en-US" altLang="en-US" sz="2800"/>
              <a:t>Earth is formless &amp; empty.</a:t>
            </a:r>
          </a:p>
          <a:p>
            <a:pPr lvl="1"/>
            <a:r>
              <a:rPr lang="en-US" altLang="en-US" sz="2800"/>
              <a:t>Earth an amorphous, tenuous gas cloud.</a:t>
            </a:r>
          </a:p>
          <a:p>
            <a:r>
              <a:rPr lang="en-US" altLang="en-US" sz="2800"/>
              <a:t>Darkness on the face of the deep.</a:t>
            </a:r>
          </a:p>
          <a:p>
            <a:pPr lvl="1"/>
            <a:r>
              <a:rPr lang="en-US" altLang="en-US" sz="2800"/>
              <a:t>After contraction, cloud becomes dark.</a:t>
            </a:r>
          </a:p>
          <a:p>
            <a:r>
              <a:rPr lang="en-US" altLang="en-US" sz="2800"/>
              <a:t>Let there be light.</a:t>
            </a:r>
          </a:p>
          <a:p>
            <a:pPr lvl="1"/>
            <a:r>
              <a:rPr lang="en-US" altLang="en-US" sz="2800"/>
              <a:t>Further contraction &amp; cloud begins to glow.</a:t>
            </a:r>
          </a:p>
        </p:txBody>
      </p:sp>
    </p:spTree>
    <p:custDataLst>
      <p:tags r:id="rId1"/>
    </p:custDataLst>
  </p:cSld>
  <p:clrMapOvr>
    <a:masterClrMapping/>
  </p:clrMapOvr>
  <p:transition advTm="3150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 fill="hold"/>
                                        <p:tgtEl>
                                          <p:spTgt spid="706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06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0659">
                                            <p:txEl>
                                              <p:pRg st="1" end="1"/>
                                            </p:txEl>
                                          </p:spTgt>
                                        </p:tgtEl>
                                        <p:attrNameLst>
                                          <p:attrName>style.visibility</p:attrName>
                                        </p:attrNameLst>
                                      </p:cBhvr>
                                      <p:to>
                                        <p:strVal val="visible"/>
                                      </p:to>
                                    </p:set>
                                    <p:anim calcmode="lin" valueType="num">
                                      <p:cBhvr additive="base">
                                        <p:cTn id="13" dur="500" fill="hold"/>
                                        <p:tgtEl>
                                          <p:spTgt spid="706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06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0659">
                                            <p:txEl>
                                              <p:pRg st="2" end="2"/>
                                            </p:txEl>
                                          </p:spTgt>
                                        </p:tgtEl>
                                        <p:attrNameLst>
                                          <p:attrName>style.visibility</p:attrName>
                                        </p:attrNameLst>
                                      </p:cBhvr>
                                      <p:to>
                                        <p:strVal val="visible"/>
                                      </p:to>
                                    </p:set>
                                    <p:anim calcmode="lin" valueType="num">
                                      <p:cBhvr additive="base">
                                        <p:cTn id="19" dur="500" fill="hold"/>
                                        <p:tgtEl>
                                          <p:spTgt spid="706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06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0659">
                                            <p:txEl>
                                              <p:pRg st="3" end="3"/>
                                            </p:txEl>
                                          </p:spTgt>
                                        </p:tgtEl>
                                        <p:attrNameLst>
                                          <p:attrName>style.visibility</p:attrName>
                                        </p:attrNameLst>
                                      </p:cBhvr>
                                      <p:to>
                                        <p:strVal val="visible"/>
                                      </p:to>
                                    </p:set>
                                    <p:anim calcmode="lin" valueType="num">
                                      <p:cBhvr additive="base">
                                        <p:cTn id="25" dur="500" fill="hold"/>
                                        <p:tgtEl>
                                          <p:spTgt spid="706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06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0659">
                                            <p:txEl>
                                              <p:pRg st="4" end="4"/>
                                            </p:txEl>
                                          </p:spTgt>
                                        </p:tgtEl>
                                        <p:attrNameLst>
                                          <p:attrName>style.visibility</p:attrName>
                                        </p:attrNameLst>
                                      </p:cBhvr>
                                      <p:to>
                                        <p:strVal val="visible"/>
                                      </p:to>
                                    </p:set>
                                    <p:anim calcmode="lin" valueType="num">
                                      <p:cBhvr additive="base">
                                        <p:cTn id="31" dur="500" fill="hold"/>
                                        <p:tgtEl>
                                          <p:spTgt spid="7065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065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0659">
                                            <p:txEl>
                                              <p:pRg st="5" end="5"/>
                                            </p:txEl>
                                          </p:spTgt>
                                        </p:tgtEl>
                                        <p:attrNameLst>
                                          <p:attrName>style.visibility</p:attrName>
                                        </p:attrNameLst>
                                      </p:cBhvr>
                                      <p:to>
                                        <p:strVal val="visible"/>
                                      </p:to>
                                    </p:set>
                                    <p:anim calcmode="lin" valueType="num">
                                      <p:cBhvr additive="base">
                                        <p:cTn id="37" dur="500" fill="hold"/>
                                        <p:tgtEl>
                                          <p:spTgt spid="7065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065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0659">
                                            <p:txEl>
                                              <p:pRg st="6" end="6"/>
                                            </p:txEl>
                                          </p:spTgt>
                                        </p:tgtEl>
                                        <p:attrNameLst>
                                          <p:attrName>style.visibility</p:attrName>
                                        </p:attrNameLst>
                                      </p:cBhvr>
                                      <p:to>
                                        <p:strVal val="visible"/>
                                      </p:to>
                                    </p:set>
                                    <p:anim calcmode="lin" valueType="num">
                                      <p:cBhvr additive="base">
                                        <p:cTn id="43" dur="500" fill="hold"/>
                                        <p:tgtEl>
                                          <p:spTgt spid="7065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065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0659">
                                            <p:txEl>
                                              <p:pRg st="7" end="7"/>
                                            </p:txEl>
                                          </p:spTgt>
                                        </p:tgtEl>
                                        <p:attrNameLst>
                                          <p:attrName>style.visibility</p:attrName>
                                        </p:attrNameLst>
                                      </p:cBhvr>
                                      <p:to>
                                        <p:strVal val="visible"/>
                                      </p:to>
                                    </p:set>
                                    <p:anim calcmode="lin" valueType="num">
                                      <p:cBhvr additive="base">
                                        <p:cTn id="49" dur="500" fill="hold"/>
                                        <p:tgtEl>
                                          <p:spTgt spid="7065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065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bldLvl="2"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a:t>Synthesis</a:t>
            </a:r>
          </a:p>
        </p:txBody>
      </p:sp>
      <p:sp>
        <p:nvSpPr>
          <p:cNvPr id="71683" name="Rectangle 3"/>
          <p:cNvSpPr>
            <a:spLocks noGrp="1" noChangeArrowheads="1"/>
          </p:cNvSpPr>
          <p:nvPr>
            <p:ph type="body" idx="1"/>
          </p:nvPr>
        </p:nvSpPr>
        <p:spPr/>
        <p:txBody>
          <a:bodyPr/>
          <a:lstStyle/>
          <a:p>
            <a:r>
              <a:rPr lang="en-US" altLang="en-US" sz="2800"/>
              <a:t>Light divided from darkness</a:t>
            </a:r>
          </a:p>
          <a:p>
            <a:pPr lvl="1"/>
            <a:r>
              <a:rPr lang="en-US" altLang="en-US" sz="2800"/>
              <a:t>Planetary material thrust outside.</a:t>
            </a:r>
          </a:p>
          <a:p>
            <a:r>
              <a:rPr lang="en-US" altLang="en-US" sz="2800"/>
              <a:t>Light = day, darkness = night</a:t>
            </a:r>
          </a:p>
          <a:p>
            <a:pPr lvl="1"/>
            <a:r>
              <a:rPr lang="en-US" altLang="en-US" sz="2800"/>
              <a:t>Planet formed from planetesimals.</a:t>
            </a:r>
          </a:p>
          <a:p>
            <a:pPr lvl="1"/>
            <a:r>
              <a:rPr lang="en-US" altLang="en-US" sz="2800"/>
              <a:t>Sun &amp; rotation give day &amp; night.</a:t>
            </a:r>
          </a:p>
          <a:p>
            <a:r>
              <a:rPr lang="en-US" altLang="en-US" sz="2800"/>
              <a:t>Waters burst forth from womb of earth, expanse appears in midst of waters.</a:t>
            </a:r>
          </a:p>
          <a:p>
            <a:pPr lvl="1"/>
            <a:r>
              <a:rPr lang="en-US" altLang="en-US" sz="2800"/>
              <a:t>Heating earth drives out water &amp; gases.</a:t>
            </a:r>
          </a:p>
        </p:txBody>
      </p:sp>
    </p:spTree>
    <p:custDataLst>
      <p:tags r:id="rId1"/>
    </p:custDataLst>
  </p:cSld>
  <p:clrMapOvr>
    <a:masterClrMapping/>
  </p:clrMapOvr>
  <p:transition advTm="5383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additive="base">
                                        <p:cTn id="7" dur="500" fill="hold"/>
                                        <p:tgtEl>
                                          <p:spTgt spid="716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6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683">
                                            <p:txEl>
                                              <p:pRg st="1" end="1"/>
                                            </p:txEl>
                                          </p:spTgt>
                                        </p:tgtEl>
                                        <p:attrNameLst>
                                          <p:attrName>style.visibility</p:attrName>
                                        </p:attrNameLst>
                                      </p:cBhvr>
                                      <p:to>
                                        <p:strVal val="visible"/>
                                      </p:to>
                                    </p:set>
                                    <p:anim calcmode="lin" valueType="num">
                                      <p:cBhvr additive="base">
                                        <p:cTn id="13" dur="500" fill="hold"/>
                                        <p:tgtEl>
                                          <p:spTgt spid="716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6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683">
                                            <p:txEl>
                                              <p:pRg st="2" end="2"/>
                                            </p:txEl>
                                          </p:spTgt>
                                        </p:tgtEl>
                                        <p:attrNameLst>
                                          <p:attrName>style.visibility</p:attrName>
                                        </p:attrNameLst>
                                      </p:cBhvr>
                                      <p:to>
                                        <p:strVal val="visible"/>
                                      </p:to>
                                    </p:set>
                                    <p:anim calcmode="lin" valueType="num">
                                      <p:cBhvr additive="base">
                                        <p:cTn id="19" dur="500" fill="hold"/>
                                        <p:tgtEl>
                                          <p:spTgt spid="716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6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683">
                                            <p:txEl>
                                              <p:pRg st="3" end="3"/>
                                            </p:txEl>
                                          </p:spTgt>
                                        </p:tgtEl>
                                        <p:attrNameLst>
                                          <p:attrName>style.visibility</p:attrName>
                                        </p:attrNameLst>
                                      </p:cBhvr>
                                      <p:to>
                                        <p:strVal val="visible"/>
                                      </p:to>
                                    </p:set>
                                    <p:anim calcmode="lin" valueType="num">
                                      <p:cBhvr additive="base">
                                        <p:cTn id="25" dur="500" fill="hold"/>
                                        <p:tgtEl>
                                          <p:spTgt spid="716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6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683">
                                            <p:txEl>
                                              <p:pRg st="4" end="4"/>
                                            </p:txEl>
                                          </p:spTgt>
                                        </p:tgtEl>
                                        <p:attrNameLst>
                                          <p:attrName>style.visibility</p:attrName>
                                        </p:attrNameLst>
                                      </p:cBhvr>
                                      <p:to>
                                        <p:strVal val="visible"/>
                                      </p:to>
                                    </p:set>
                                    <p:anim calcmode="lin" valueType="num">
                                      <p:cBhvr additive="base">
                                        <p:cTn id="31" dur="500" fill="hold"/>
                                        <p:tgtEl>
                                          <p:spTgt spid="716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16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1683">
                                            <p:txEl>
                                              <p:pRg st="5" end="5"/>
                                            </p:txEl>
                                          </p:spTgt>
                                        </p:tgtEl>
                                        <p:attrNameLst>
                                          <p:attrName>style.visibility</p:attrName>
                                        </p:attrNameLst>
                                      </p:cBhvr>
                                      <p:to>
                                        <p:strVal val="visible"/>
                                      </p:to>
                                    </p:set>
                                    <p:anim calcmode="lin" valueType="num">
                                      <p:cBhvr additive="base">
                                        <p:cTn id="37" dur="500" fill="hold"/>
                                        <p:tgtEl>
                                          <p:spTgt spid="7168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168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1683">
                                            <p:txEl>
                                              <p:pRg st="6" end="6"/>
                                            </p:txEl>
                                          </p:spTgt>
                                        </p:tgtEl>
                                        <p:attrNameLst>
                                          <p:attrName>style.visibility</p:attrName>
                                        </p:attrNameLst>
                                      </p:cBhvr>
                                      <p:to>
                                        <p:strVal val="visible"/>
                                      </p:to>
                                    </p:set>
                                    <p:anim calcmode="lin" valueType="num">
                                      <p:cBhvr additive="base">
                                        <p:cTn id="43" dur="500" fill="hold"/>
                                        <p:tgtEl>
                                          <p:spTgt spid="7168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168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bldLvl="2"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a:t>Synthesis</a:t>
            </a:r>
          </a:p>
        </p:txBody>
      </p:sp>
      <p:sp>
        <p:nvSpPr>
          <p:cNvPr id="72707" name="Rectangle 3"/>
          <p:cNvSpPr>
            <a:spLocks noGrp="1" noChangeArrowheads="1"/>
          </p:cNvSpPr>
          <p:nvPr>
            <p:ph type="body" idx="1"/>
          </p:nvPr>
        </p:nvSpPr>
        <p:spPr/>
        <p:txBody>
          <a:bodyPr/>
          <a:lstStyle/>
          <a:p>
            <a:r>
              <a:rPr lang="en-US" altLang="en-US"/>
              <a:t>Division of waters above &amp; below</a:t>
            </a:r>
          </a:p>
          <a:p>
            <a:pPr lvl="1"/>
            <a:r>
              <a:rPr lang="en-US" altLang="en-US"/>
              <a:t>Atmosphere allows both surface &amp; atmospheric water.</a:t>
            </a:r>
          </a:p>
          <a:p>
            <a:r>
              <a:rPr lang="en-US" altLang="en-US"/>
              <a:t>Gathering of waters, dry land appears.</a:t>
            </a:r>
          </a:p>
          <a:p>
            <a:pPr lvl="1"/>
            <a:r>
              <a:rPr lang="en-US" altLang="en-US"/>
              <a:t>Development of continental crust.</a:t>
            </a:r>
          </a:p>
          <a:p>
            <a:r>
              <a:rPr lang="en-US" altLang="en-US"/>
              <a:t>Earth brings forth vegetation.</a:t>
            </a:r>
          </a:p>
          <a:p>
            <a:pPr lvl="1"/>
            <a:r>
              <a:rPr lang="en-US" altLang="en-US"/>
              <a:t>Land vegetation appears.</a:t>
            </a:r>
          </a:p>
        </p:txBody>
      </p:sp>
    </p:spTree>
    <p:custDataLst>
      <p:tags r:id="rId1"/>
    </p:custDataLst>
  </p:cSld>
  <p:clrMapOvr>
    <a:masterClrMapping/>
  </p:clrMapOvr>
  <p:transition advTm="2327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additive="base">
                                        <p:cTn id="7" dur="500" fill="hold"/>
                                        <p:tgtEl>
                                          <p:spTgt spid="727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27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2707">
                                            <p:txEl>
                                              <p:pRg st="1" end="1"/>
                                            </p:txEl>
                                          </p:spTgt>
                                        </p:tgtEl>
                                        <p:attrNameLst>
                                          <p:attrName>style.visibility</p:attrName>
                                        </p:attrNameLst>
                                      </p:cBhvr>
                                      <p:to>
                                        <p:strVal val="visible"/>
                                      </p:to>
                                    </p:set>
                                    <p:anim calcmode="lin" valueType="num">
                                      <p:cBhvr additive="base">
                                        <p:cTn id="13" dur="500" fill="hold"/>
                                        <p:tgtEl>
                                          <p:spTgt spid="727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27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2707">
                                            <p:txEl>
                                              <p:pRg st="2" end="2"/>
                                            </p:txEl>
                                          </p:spTgt>
                                        </p:tgtEl>
                                        <p:attrNameLst>
                                          <p:attrName>style.visibility</p:attrName>
                                        </p:attrNameLst>
                                      </p:cBhvr>
                                      <p:to>
                                        <p:strVal val="visible"/>
                                      </p:to>
                                    </p:set>
                                    <p:anim calcmode="lin" valueType="num">
                                      <p:cBhvr additive="base">
                                        <p:cTn id="19" dur="500" fill="hold"/>
                                        <p:tgtEl>
                                          <p:spTgt spid="727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27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2707">
                                            <p:txEl>
                                              <p:pRg st="3" end="3"/>
                                            </p:txEl>
                                          </p:spTgt>
                                        </p:tgtEl>
                                        <p:attrNameLst>
                                          <p:attrName>style.visibility</p:attrName>
                                        </p:attrNameLst>
                                      </p:cBhvr>
                                      <p:to>
                                        <p:strVal val="visible"/>
                                      </p:to>
                                    </p:set>
                                    <p:anim calcmode="lin" valueType="num">
                                      <p:cBhvr additive="base">
                                        <p:cTn id="25" dur="500" fill="hold"/>
                                        <p:tgtEl>
                                          <p:spTgt spid="727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27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2707">
                                            <p:txEl>
                                              <p:pRg st="4" end="4"/>
                                            </p:txEl>
                                          </p:spTgt>
                                        </p:tgtEl>
                                        <p:attrNameLst>
                                          <p:attrName>style.visibility</p:attrName>
                                        </p:attrNameLst>
                                      </p:cBhvr>
                                      <p:to>
                                        <p:strVal val="visible"/>
                                      </p:to>
                                    </p:set>
                                    <p:anim calcmode="lin" valueType="num">
                                      <p:cBhvr additive="base">
                                        <p:cTn id="31" dur="500" fill="hold"/>
                                        <p:tgtEl>
                                          <p:spTgt spid="727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270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2707">
                                            <p:txEl>
                                              <p:pRg st="5" end="5"/>
                                            </p:txEl>
                                          </p:spTgt>
                                        </p:tgtEl>
                                        <p:attrNameLst>
                                          <p:attrName>style.visibility</p:attrName>
                                        </p:attrNameLst>
                                      </p:cBhvr>
                                      <p:to>
                                        <p:strVal val="visible"/>
                                      </p:to>
                                    </p:set>
                                    <p:anim calcmode="lin" valueType="num">
                                      <p:cBhvr additive="base">
                                        <p:cTn id="37" dur="500" fill="hold"/>
                                        <p:tgtEl>
                                          <p:spTgt spid="7270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270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bldLvl="2"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a:t>Synthesis</a:t>
            </a:r>
          </a:p>
        </p:txBody>
      </p:sp>
      <p:sp>
        <p:nvSpPr>
          <p:cNvPr id="73731" name="Rectangle 3"/>
          <p:cNvSpPr>
            <a:spLocks noGrp="1" noChangeArrowheads="1"/>
          </p:cNvSpPr>
          <p:nvPr>
            <p:ph type="body" idx="1"/>
          </p:nvPr>
        </p:nvSpPr>
        <p:spPr/>
        <p:txBody>
          <a:bodyPr/>
          <a:lstStyle/>
          <a:p>
            <a:r>
              <a:rPr lang="en-US" altLang="en-US"/>
              <a:t>Lights appear in sky to mark off days, seasons &amp; years; sun &amp; moon dominate day &amp; night.</a:t>
            </a:r>
          </a:p>
          <a:p>
            <a:pPr lvl="1"/>
            <a:r>
              <a:rPr lang="en-US" altLang="en-US"/>
              <a:t>Photosynthesis by vegetation replaces CO</a:t>
            </a:r>
            <a:r>
              <a:rPr lang="en-US" altLang="en-US" baseline="-25000"/>
              <a:t>2</a:t>
            </a:r>
            <a:r>
              <a:rPr lang="en-US" altLang="en-US"/>
              <a:t> by oxygen, lowering temperature &amp; clearing atmosphere so stars, etc. visible; also prepares atmosphere for animals and humans.</a:t>
            </a:r>
          </a:p>
        </p:txBody>
      </p:sp>
    </p:spTree>
    <p:custDataLst>
      <p:tags r:id="rId1"/>
    </p:custDataLst>
  </p:cSld>
  <p:clrMapOvr>
    <a:masterClrMapping/>
  </p:clrMapOvr>
  <p:transition advTm="206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calcmode="lin" valueType="num">
                                      <p:cBhvr additive="base">
                                        <p:cTn id="7" dur="500" fill="hold"/>
                                        <p:tgtEl>
                                          <p:spTgt spid="737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37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3731">
                                            <p:txEl>
                                              <p:pRg st="1" end="1"/>
                                            </p:txEl>
                                          </p:spTgt>
                                        </p:tgtEl>
                                        <p:attrNameLst>
                                          <p:attrName>style.visibility</p:attrName>
                                        </p:attrNameLst>
                                      </p:cBhvr>
                                      <p:to>
                                        <p:strVal val="visible"/>
                                      </p:to>
                                    </p:set>
                                    <p:anim calcmode="lin" valueType="num">
                                      <p:cBhvr additive="base">
                                        <p:cTn id="13" dur="500" fill="hold"/>
                                        <p:tgtEl>
                                          <p:spTgt spid="737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373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bldLvl="2"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a:t>Genesis One &amp; Origin of Earth</a:t>
            </a:r>
          </a:p>
        </p:txBody>
      </p:sp>
      <p:sp>
        <p:nvSpPr>
          <p:cNvPr id="74755" name="Rectangle 3"/>
          <p:cNvSpPr>
            <a:spLocks noGrp="1" noChangeArrowheads="1"/>
          </p:cNvSpPr>
          <p:nvPr>
            <p:ph type="body" idx="1"/>
          </p:nvPr>
        </p:nvSpPr>
        <p:spPr/>
        <p:txBody>
          <a:bodyPr/>
          <a:lstStyle/>
          <a:p>
            <a:pPr>
              <a:lnSpc>
                <a:spcPct val="90000"/>
              </a:lnSpc>
            </a:pPr>
            <a:r>
              <a:rPr lang="en-US" altLang="en-US"/>
              <a:t>A reasonable interpretation of biblical &amp; scientific data is consistent in a striking, non-trivial way.</a:t>
            </a:r>
          </a:p>
          <a:p>
            <a:pPr>
              <a:lnSpc>
                <a:spcPct val="90000"/>
              </a:lnSpc>
            </a:pPr>
            <a:r>
              <a:rPr lang="en-US" altLang="en-US"/>
              <a:t>The correlation between Genesis 1 &amp; science is much better than between Genesis &amp; other ancient creation accounts.</a:t>
            </a:r>
          </a:p>
          <a:p>
            <a:pPr>
              <a:lnSpc>
                <a:spcPct val="90000"/>
              </a:lnSpc>
            </a:pPr>
            <a:r>
              <a:rPr lang="en-US" altLang="en-US"/>
              <a:t>We suggest this is so because the Creator is the author of Genesis.</a:t>
            </a:r>
          </a:p>
        </p:txBody>
      </p:sp>
    </p:spTree>
    <p:custDataLst>
      <p:tags r:id="rId1"/>
    </p:custDataLst>
  </p:cSld>
  <p:clrMapOvr>
    <a:masterClrMapping/>
  </p:clrMapOvr>
  <p:transition advTm="235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additive="base">
                                        <p:cTn id="7" dur="500" fill="hold"/>
                                        <p:tgtEl>
                                          <p:spTgt spid="747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47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4755">
                                            <p:txEl>
                                              <p:pRg st="1" end="1"/>
                                            </p:txEl>
                                          </p:spTgt>
                                        </p:tgtEl>
                                        <p:attrNameLst>
                                          <p:attrName>style.visibility</p:attrName>
                                        </p:attrNameLst>
                                      </p:cBhvr>
                                      <p:to>
                                        <p:strVal val="visible"/>
                                      </p:to>
                                    </p:set>
                                    <p:anim calcmode="lin" valueType="num">
                                      <p:cBhvr additive="base">
                                        <p:cTn id="13" dur="500" fill="hold"/>
                                        <p:tgtEl>
                                          <p:spTgt spid="747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47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4755">
                                            <p:txEl>
                                              <p:pRg st="2" end="2"/>
                                            </p:txEl>
                                          </p:spTgt>
                                        </p:tgtEl>
                                        <p:attrNameLst>
                                          <p:attrName>style.visibility</p:attrName>
                                        </p:attrNameLst>
                                      </p:cBhvr>
                                      <p:to>
                                        <p:strVal val="visible"/>
                                      </p:to>
                                    </p:set>
                                    <p:anim calcmode="lin" valueType="num">
                                      <p:cBhvr additive="base">
                                        <p:cTn id="19" dur="500" fill="hold"/>
                                        <p:tgtEl>
                                          <p:spTgt spid="747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475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a:t>For Further Reading</a:t>
            </a:r>
          </a:p>
        </p:txBody>
      </p:sp>
      <p:sp>
        <p:nvSpPr>
          <p:cNvPr id="75779" name="Rectangle 3"/>
          <p:cNvSpPr>
            <a:spLocks noGrp="1" noChangeArrowheads="1"/>
          </p:cNvSpPr>
          <p:nvPr>
            <p:ph type="body" sz="half" idx="1"/>
          </p:nvPr>
        </p:nvSpPr>
        <p:spPr/>
        <p:txBody>
          <a:bodyPr/>
          <a:lstStyle/>
          <a:p>
            <a:r>
              <a:rPr lang="en-US" altLang="en-US" sz="2800"/>
              <a:t>Newman &amp; Eckelmann, </a:t>
            </a:r>
            <a:r>
              <a:rPr lang="en-US" altLang="en-US" sz="2800" i="1"/>
              <a:t>Genesis One &amp; the Origin of the Earth</a:t>
            </a:r>
          </a:p>
          <a:p>
            <a:r>
              <a:rPr lang="en-US" altLang="en-US" sz="2800"/>
              <a:t>John Wiester, </a:t>
            </a:r>
            <a:r>
              <a:rPr lang="en-US" altLang="en-US" sz="2800" i="1"/>
              <a:t>The Genesis Connection</a:t>
            </a:r>
          </a:p>
          <a:p>
            <a:r>
              <a:rPr lang="en-US" altLang="en-US" sz="2800"/>
              <a:t>Hugh Ross, </a:t>
            </a:r>
            <a:r>
              <a:rPr lang="en-US" altLang="en-US" sz="2800" i="1"/>
              <a:t>The Creator &amp; the Cosmos</a:t>
            </a:r>
          </a:p>
        </p:txBody>
      </p:sp>
      <p:pic>
        <p:nvPicPr>
          <p:cNvPr id="75782" name="Picture 6" descr="G1OE"/>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699125" y="1946275"/>
            <a:ext cx="26765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87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5782"/>
                                        </p:tgtEl>
                                        <p:attrNameLst>
                                          <p:attrName>style.visibility</p:attrName>
                                        </p:attrNameLst>
                                      </p:cBhvr>
                                      <p:to>
                                        <p:strVal val="visible"/>
                                      </p:to>
                                    </p:set>
                                    <p:animEffect transition="in" filter="checkerboard(across)">
                                      <p:cBhvr>
                                        <p:cTn id="7" dur="500"/>
                                        <p:tgtEl>
                                          <p:spTgt spid="757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5779">
                                            <p:txEl>
                                              <p:pRg st="0" end="0"/>
                                            </p:txEl>
                                          </p:spTgt>
                                        </p:tgtEl>
                                        <p:attrNameLst>
                                          <p:attrName>style.visibility</p:attrName>
                                        </p:attrNameLst>
                                      </p:cBhvr>
                                      <p:to>
                                        <p:strVal val="visible"/>
                                      </p:to>
                                    </p:set>
                                    <p:anim calcmode="lin" valueType="num">
                                      <p:cBhvr additive="base">
                                        <p:cTn id="12" dur="500" fill="hold"/>
                                        <p:tgtEl>
                                          <p:spTgt spid="7577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757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5779">
                                            <p:txEl>
                                              <p:pRg st="1" end="1"/>
                                            </p:txEl>
                                          </p:spTgt>
                                        </p:tgtEl>
                                        <p:attrNameLst>
                                          <p:attrName>style.visibility</p:attrName>
                                        </p:attrNameLst>
                                      </p:cBhvr>
                                      <p:to>
                                        <p:strVal val="visible"/>
                                      </p:to>
                                    </p:set>
                                    <p:anim calcmode="lin" valueType="num">
                                      <p:cBhvr additive="base">
                                        <p:cTn id="18" dur="500" fill="hold"/>
                                        <p:tgtEl>
                                          <p:spTgt spid="7577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757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75779">
                                            <p:txEl>
                                              <p:pRg st="2" end="2"/>
                                            </p:txEl>
                                          </p:spTgt>
                                        </p:tgtEl>
                                        <p:attrNameLst>
                                          <p:attrName>style.visibility</p:attrName>
                                        </p:attrNameLst>
                                      </p:cBhvr>
                                      <p:to>
                                        <p:strVal val="visible"/>
                                      </p:to>
                                    </p:set>
                                    <p:anim calcmode="lin" valueType="num">
                                      <p:cBhvr additive="base">
                                        <p:cTn id="24" dur="500" fill="hold"/>
                                        <p:tgtEl>
                                          <p:spTgt spid="7577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7577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Scientific Data</a:t>
            </a:r>
          </a:p>
        </p:txBody>
      </p:sp>
      <p:sp>
        <p:nvSpPr>
          <p:cNvPr id="31747" name="Rectangle 3"/>
          <p:cNvSpPr>
            <a:spLocks noGrp="1" noChangeArrowheads="1"/>
          </p:cNvSpPr>
          <p:nvPr>
            <p:ph type="body" sz="half" idx="1"/>
          </p:nvPr>
        </p:nvSpPr>
        <p:spPr/>
        <p:txBody>
          <a:bodyPr/>
          <a:lstStyle/>
          <a:p>
            <a:r>
              <a:rPr lang="en-US" altLang="en-US" sz="2800"/>
              <a:t>Mass distribution</a:t>
            </a:r>
          </a:p>
          <a:p>
            <a:r>
              <a:rPr lang="en-US" altLang="en-US" sz="2800"/>
              <a:t>Angular momentum distribution</a:t>
            </a:r>
          </a:p>
          <a:p>
            <a:r>
              <a:rPr lang="en-US" altLang="en-US" sz="2800"/>
              <a:t>Shape of orbits</a:t>
            </a:r>
          </a:p>
          <a:p>
            <a:r>
              <a:rPr lang="en-US" altLang="en-US" sz="2800"/>
              <a:t>Alignment of orbits</a:t>
            </a:r>
          </a:p>
          <a:p>
            <a:r>
              <a:rPr lang="en-US" altLang="en-US" sz="2800"/>
              <a:t>Chemical composition of planets</a:t>
            </a:r>
          </a:p>
        </p:txBody>
      </p:sp>
      <p:pic>
        <p:nvPicPr>
          <p:cNvPr id="31750" name="Picture 6" descr="apollo17_schmitt_boulde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32388" y="2571750"/>
            <a:ext cx="3810000" cy="28622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4069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1750"/>
                                        </p:tgtEl>
                                        <p:attrNameLst>
                                          <p:attrName>style.visibility</p:attrName>
                                        </p:attrNameLst>
                                      </p:cBhvr>
                                      <p:to>
                                        <p:strVal val="visible"/>
                                      </p:to>
                                    </p:set>
                                    <p:animEffect transition="in" filter="checkerboard(across)">
                                      <p:cBhvr>
                                        <p:cTn id="7" dur="500"/>
                                        <p:tgtEl>
                                          <p:spTgt spid="317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1747">
                                            <p:txEl>
                                              <p:pRg st="0" end="0"/>
                                            </p:txEl>
                                          </p:spTgt>
                                        </p:tgtEl>
                                        <p:attrNameLst>
                                          <p:attrName>style.visibility</p:attrName>
                                        </p:attrNameLst>
                                      </p:cBhvr>
                                      <p:to>
                                        <p:strVal val="visible"/>
                                      </p:to>
                                    </p:set>
                                    <p:anim calcmode="lin" valueType="num">
                                      <p:cBhvr additive="base">
                                        <p:cTn id="12" dur="500" fill="hold"/>
                                        <p:tgtEl>
                                          <p:spTgt spid="3174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1747">
                                            <p:txEl>
                                              <p:pRg st="1" end="1"/>
                                            </p:txEl>
                                          </p:spTgt>
                                        </p:tgtEl>
                                        <p:attrNameLst>
                                          <p:attrName>style.visibility</p:attrName>
                                        </p:attrNameLst>
                                      </p:cBhvr>
                                      <p:to>
                                        <p:strVal val="visible"/>
                                      </p:to>
                                    </p:set>
                                    <p:anim calcmode="lin" valueType="num">
                                      <p:cBhvr additive="base">
                                        <p:cTn id="18" dur="500" fill="hold"/>
                                        <p:tgtEl>
                                          <p:spTgt spid="3174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17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1747">
                                            <p:txEl>
                                              <p:pRg st="2" end="2"/>
                                            </p:txEl>
                                          </p:spTgt>
                                        </p:tgtEl>
                                        <p:attrNameLst>
                                          <p:attrName>style.visibility</p:attrName>
                                        </p:attrNameLst>
                                      </p:cBhvr>
                                      <p:to>
                                        <p:strVal val="visible"/>
                                      </p:to>
                                    </p:set>
                                    <p:anim calcmode="lin" valueType="num">
                                      <p:cBhvr additive="base">
                                        <p:cTn id="24" dur="500" fill="hold"/>
                                        <p:tgtEl>
                                          <p:spTgt spid="3174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17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1747">
                                            <p:txEl>
                                              <p:pRg st="3" end="3"/>
                                            </p:txEl>
                                          </p:spTgt>
                                        </p:tgtEl>
                                        <p:attrNameLst>
                                          <p:attrName>style.visibility</p:attrName>
                                        </p:attrNameLst>
                                      </p:cBhvr>
                                      <p:to>
                                        <p:strVal val="visible"/>
                                      </p:to>
                                    </p:set>
                                    <p:anim calcmode="lin" valueType="num">
                                      <p:cBhvr additive="base">
                                        <p:cTn id="30" dur="500" fill="hold"/>
                                        <p:tgtEl>
                                          <p:spTgt spid="31747">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17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1747">
                                            <p:txEl>
                                              <p:pRg st="4" end="4"/>
                                            </p:txEl>
                                          </p:spTgt>
                                        </p:tgtEl>
                                        <p:attrNameLst>
                                          <p:attrName>style.visibility</p:attrName>
                                        </p:attrNameLst>
                                      </p:cBhvr>
                                      <p:to>
                                        <p:strVal val="visible"/>
                                      </p:to>
                                    </p:set>
                                    <p:anim calcmode="lin" valueType="num">
                                      <p:cBhvr additive="base">
                                        <p:cTn id="36" dur="500" fill="hold"/>
                                        <p:tgtEl>
                                          <p:spTgt spid="31747">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174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Mass Distribution</a:t>
            </a:r>
          </a:p>
        </p:txBody>
      </p:sp>
      <p:sp>
        <p:nvSpPr>
          <p:cNvPr id="32771" name="Rectangle 3"/>
          <p:cNvSpPr>
            <a:spLocks noGrp="1" noChangeArrowheads="1"/>
          </p:cNvSpPr>
          <p:nvPr>
            <p:ph type="body" idx="1"/>
          </p:nvPr>
        </p:nvSpPr>
        <p:spPr/>
        <p:txBody>
          <a:bodyPr/>
          <a:lstStyle/>
          <a:p>
            <a:r>
              <a:rPr lang="en-US" altLang="en-US"/>
              <a:t>Mass not evenly distributed.</a:t>
            </a:r>
          </a:p>
          <a:p>
            <a:r>
              <a:rPr lang="en-US" altLang="en-US"/>
              <a:t>Most of mass concentrated in sun.</a:t>
            </a:r>
          </a:p>
          <a:p>
            <a:r>
              <a:rPr lang="en-US" altLang="en-US"/>
              <a:t>The distribution is:</a:t>
            </a:r>
          </a:p>
          <a:p>
            <a:pPr lvl="1"/>
            <a:r>
              <a:rPr lang="en-US" altLang="en-US"/>
              <a:t>Sun 750 parts</a:t>
            </a:r>
          </a:p>
          <a:p>
            <a:pPr lvl="1"/>
            <a:r>
              <a:rPr lang="en-US" altLang="en-US"/>
              <a:t>Rest 1 part</a:t>
            </a:r>
          </a:p>
        </p:txBody>
      </p:sp>
      <p:pic>
        <p:nvPicPr>
          <p:cNvPr id="32772" name="Picture 4" descr="ss27larg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282950"/>
            <a:ext cx="3703638" cy="33226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7311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checkerboard(across)">
                                      <p:cBhvr>
                                        <p:cTn id="7" dur="500"/>
                                        <p:tgtEl>
                                          <p:spTgt spid="327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 calcmode="lin" valueType="num">
                                      <p:cBhvr additive="base">
                                        <p:cTn id="12" dur="500" fill="hold"/>
                                        <p:tgtEl>
                                          <p:spTgt spid="3277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27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2771">
                                            <p:txEl>
                                              <p:pRg st="1" end="1"/>
                                            </p:txEl>
                                          </p:spTgt>
                                        </p:tgtEl>
                                        <p:attrNameLst>
                                          <p:attrName>style.visibility</p:attrName>
                                        </p:attrNameLst>
                                      </p:cBhvr>
                                      <p:to>
                                        <p:strVal val="visible"/>
                                      </p:to>
                                    </p:set>
                                    <p:anim calcmode="lin" valueType="num">
                                      <p:cBhvr additive="base">
                                        <p:cTn id="18" dur="500" fill="hold"/>
                                        <p:tgtEl>
                                          <p:spTgt spid="3277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27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2771">
                                            <p:txEl>
                                              <p:pRg st="2" end="2"/>
                                            </p:txEl>
                                          </p:spTgt>
                                        </p:tgtEl>
                                        <p:attrNameLst>
                                          <p:attrName>style.visibility</p:attrName>
                                        </p:attrNameLst>
                                      </p:cBhvr>
                                      <p:to>
                                        <p:strVal val="visible"/>
                                      </p:to>
                                    </p:set>
                                    <p:anim calcmode="lin" valueType="num">
                                      <p:cBhvr additive="base">
                                        <p:cTn id="24" dur="500" fill="hold"/>
                                        <p:tgtEl>
                                          <p:spTgt spid="3277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27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2771">
                                            <p:txEl>
                                              <p:pRg st="3" end="3"/>
                                            </p:txEl>
                                          </p:spTgt>
                                        </p:tgtEl>
                                        <p:attrNameLst>
                                          <p:attrName>style.visibility</p:attrName>
                                        </p:attrNameLst>
                                      </p:cBhvr>
                                      <p:to>
                                        <p:strVal val="visible"/>
                                      </p:to>
                                    </p:set>
                                    <p:anim calcmode="lin" valueType="num">
                                      <p:cBhvr additive="base">
                                        <p:cTn id="30" dur="500" fill="hold"/>
                                        <p:tgtEl>
                                          <p:spTgt spid="32771">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27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2771">
                                            <p:txEl>
                                              <p:pRg st="4" end="4"/>
                                            </p:txEl>
                                          </p:spTgt>
                                        </p:tgtEl>
                                        <p:attrNameLst>
                                          <p:attrName>style.visibility</p:attrName>
                                        </p:attrNameLst>
                                      </p:cBhvr>
                                      <p:to>
                                        <p:strVal val="visible"/>
                                      </p:to>
                                    </p:set>
                                    <p:anim calcmode="lin" valueType="num">
                                      <p:cBhvr additive="base">
                                        <p:cTn id="36" dur="500" fill="hold"/>
                                        <p:tgtEl>
                                          <p:spTgt spid="32771">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277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Angular Momentum: What?</a:t>
            </a:r>
          </a:p>
        </p:txBody>
      </p:sp>
      <p:sp>
        <p:nvSpPr>
          <p:cNvPr id="33795" name="Rectangle 3"/>
          <p:cNvSpPr>
            <a:spLocks noGrp="1" noChangeArrowheads="1"/>
          </p:cNvSpPr>
          <p:nvPr>
            <p:ph type="body" sz="half" idx="1"/>
          </p:nvPr>
        </p:nvSpPr>
        <p:spPr/>
        <p:txBody>
          <a:bodyPr/>
          <a:lstStyle/>
          <a:p>
            <a:r>
              <a:rPr lang="en-US" altLang="en-US" sz="2400"/>
              <a:t>Linear momentum – tendency to move in straight line.</a:t>
            </a:r>
          </a:p>
          <a:p>
            <a:r>
              <a:rPr lang="en-US" altLang="en-US" sz="2400"/>
              <a:t>Angular momentum – tendency to keep rotating.</a:t>
            </a:r>
          </a:p>
          <a:p>
            <a:r>
              <a:rPr lang="en-US" altLang="en-US" sz="2400"/>
              <a:t>Both depend on object</a:t>
            </a:r>
            <a:r>
              <a:rPr lang="en-US" altLang="en-US" sz="2400">
                <a:cs typeface="Times New Roman" pitchFamily="18" charset="0"/>
              </a:rPr>
              <a:t>'</a:t>
            </a:r>
            <a:r>
              <a:rPr lang="en-US" altLang="en-US" sz="2400"/>
              <a:t>s speed &amp; mass.</a:t>
            </a:r>
          </a:p>
          <a:p>
            <a:r>
              <a:rPr lang="en-US" altLang="en-US" sz="2400"/>
              <a:t>Both kinds need force to change them.</a:t>
            </a:r>
          </a:p>
        </p:txBody>
      </p:sp>
      <p:pic>
        <p:nvPicPr>
          <p:cNvPr id="33797" name="Picture 5" descr="SKAT0002"/>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132388" y="1981200"/>
            <a:ext cx="3810000" cy="4044950"/>
          </a:xfrm>
        </p:spPr>
      </p:pic>
    </p:spTree>
    <p:custDataLst>
      <p:tags r:id="rId1"/>
    </p:custDataLst>
  </p:cSld>
  <p:clrMapOvr>
    <a:masterClrMapping/>
  </p:clrMapOvr>
  <p:transition advTm="675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checkerboard(across)">
                                      <p:cBhvr>
                                        <p:cTn id="7" dur="500"/>
                                        <p:tgtEl>
                                          <p:spTgt spid="337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 calcmode="lin" valueType="num">
                                      <p:cBhvr additive="base">
                                        <p:cTn id="12" dur="500" fill="hold"/>
                                        <p:tgtEl>
                                          <p:spTgt spid="3379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3795">
                                            <p:txEl>
                                              <p:pRg st="1" end="1"/>
                                            </p:txEl>
                                          </p:spTgt>
                                        </p:tgtEl>
                                        <p:attrNameLst>
                                          <p:attrName>style.visibility</p:attrName>
                                        </p:attrNameLst>
                                      </p:cBhvr>
                                      <p:to>
                                        <p:strVal val="visible"/>
                                      </p:to>
                                    </p:set>
                                    <p:anim calcmode="lin" valueType="num">
                                      <p:cBhvr additive="base">
                                        <p:cTn id="18" dur="500" fill="hold"/>
                                        <p:tgtEl>
                                          <p:spTgt spid="3379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37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3795">
                                            <p:txEl>
                                              <p:pRg st="2" end="2"/>
                                            </p:txEl>
                                          </p:spTgt>
                                        </p:tgtEl>
                                        <p:attrNameLst>
                                          <p:attrName>style.visibility</p:attrName>
                                        </p:attrNameLst>
                                      </p:cBhvr>
                                      <p:to>
                                        <p:strVal val="visible"/>
                                      </p:to>
                                    </p:set>
                                    <p:anim calcmode="lin" valueType="num">
                                      <p:cBhvr additive="base">
                                        <p:cTn id="24" dur="500" fill="hold"/>
                                        <p:tgtEl>
                                          <p:spTgt spid="3379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37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3795">
                                            <p:txEl>
                                              <p:pRg st="3" end="3"/>
                                            </p:txEl>
                                          </p:spTgt>
                                        </p:tgtEl>
                                        <p:attrNameLst>
                                          <p:attrName>style.visibility</p:attrName>
                                        </p:attrNameLst>
                                      </p:cBhvr>
                                      <p:to>
                                        <p:strVal val="visible"/>
                                      </p:to>
                                    </p:set>
                                    <p:anim calcmode="lin" valueType="num">
                                      <p:cBhvr additive="base">
                                        <p:cTn id="30" dur="500" fill="hold"/>
                                        <p:tgtEl>
                                          <p:spTgt spid="33795">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379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Angular Momentum Distribution</a:t>
            </a:r>
          </a:p>
        </p:txBody>
      </p:sp>
      <p:sp>
        <p:nvSpPr>
          <p:cNvPr id="34819" name="Rectangle 3"/>
          <p:cNvSpPr>
            <a:spLocks noGrp="1" noChangeArrowheads="1"/>
          </p:cNvSpPr>
          <p:nvPr>
            <p:ph type="body" sz="half" idx="1"/>
          </p:nvPr>
        </p:nvSpPr>
        <p:spPr/>
        <p:txBody>
          <a:bodyPr/>
          <a:lstStyle/>
          <a:p>
            <a:r>
              <a:rPr lang="en-US" altLang="en-US" sz="2800"/>
              <a:t>Angular momentum of solar system not evenly distributed</a:t>
            </a:r>
          </a:p>
          <a:p>
            <a:r>
              <a:rPr lang="en-US" altLang="en-US" sz="2800"/>
              <a:t>Distributed quite differently than mass</a:t>
            </a:r>
          </a:p>
          <a:p>
            <a:r>
              <a:rPr lang="en-US" altLang="en-US" sz="2800"/>
              <a:t>Distribution:</a:t>
            </a:r>
          </a:p>
          <a:p>
            <a:pPr lvl="1"/>
            <a:r>
              <a:rPr lang="en-US" altLang="en-US" sz="2800"/>
              <a:t>Sun has 1 part</a:t>
            </a:r>
          </a:p>
          <a:p>
            <a:pPr lvl="1"/>
            <a:r>
              <a:rPr lang="en-US" altLang="en-US" sz="2800"/>
              <a:t>Planets 200 parts</a:t>
            </a:r>
          </a:p>
        </p:txBody>
      </p:sp>
      <p:pic>
        <p:nvPicPr>
          <p:cNvPr id="34821" name="Picture 5" descr="solarsys"/>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132388" y="3160713"/>
            <a:ext cx="3810000" cy="1685925"/>
          </a:xfrm>
        </p:spPr>
      </p:pic>
    </p:spTree>
    <p:custDataLst>
      <p:tags r:id="rId1"/>
    </p:custDataLst>
  </p:cSld>
  <p:clrMapOvr>
    <a:masterClrMapping/>
  </p:clrMapOvr>
  <p:transition advTm="430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4821"/>
                                        </p:tgtEl>
                                        <p:attrNameLst>
                                          <p:attrName>style.visibility</p:attrName>
                                        </p:attrNameLst>
                                      </p:cBhvr>
                                      <p:to>
                                        <p:strVal val="visible"/>
                                      </p:to>
                                    </p:set>
                                    <p:animEffect transition="in" filter="checkerboard(across)">
                                      <p:cBhvr>
                                        <p:cTn id="7" dur="500"/>
                                        <p:tgtEl>
                                          <p:spTgt spid="348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4819">
                                            <p:txEl>
                                              <p:pRg st="0" end="0"/>
                                            </p:txEl>
                                          </p:spTgt>
                                        </p:tgtEl>
                                        <p:attrNameLst>
                                          <p:attrName>style.visibility</p:attrName>
                                        </p:attrNameLst>
                                      </p:cBhvr>
                                      <p:to>
                                        <p:strVal val="visible"/>
                                      </p:to>
                                    </p:set>
                                    <p:anim calcmode="lin" valueType="num">
                                      <p:cBhvr additive="base">
                                        <p:cTn id="12" dur="500" fill="hold"/>
                                        <p:tgtEl>
                                          <p:spTgt spid="3481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4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4819">
                                            <p:txEl>
                                              <p:pRg st="1" end="1"/>
                                            </p:txEl>
                                          </p:spTgt>
                                        </p:tgtEl>
                                        <p:attrNameLst>
                                          <p:attrName>style.visibility</p:attrName>
                                        </p:attrNameLst>
                                      </p:cBhvr>
                                      <p:to>
                                        <p:strVal val="visible"/>
                                      </p:to>
                                    </p:set>
                                    <p:anim calcmode="lin" valueType="num">
                                      <p:cBhvr additive="base">
                                        <p:cTn id="18" dur="500" fill="hold"/>
                                        <p:tgtEl>
                                          <p:spTgt spid="3481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48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4819">
                                            <p:txEl>
                                              <p:pRg st="2" end="2"/>
                                            </p:txEl>
                                          </p:spTgt>
                                        </p:tgtEl>
                                        <p:attrNameLst>
                                          <p:attrName>style.visibility</p:attrName>
                                        </p:attrNameLst>
                                      </p:cBhvr>
                                      <p:to>
                                        <p:strVal val="visible"/>
                                      </p:to>
                                    </p:set>
                                    <p:anim calcmode="lin" valueType="num">
                                      <p:cBhvr additive="base">
                                        <p:cTn id="24" dur="500" fill="hold"/>
                                        <p:tgtEl>
                                          <p:spTgt spid="3481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48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4819">
                                            <p:txEl>
                                              <p:pRg st="3" end="3"/>
                                            </p:txEl>
                                          </p:spTgt>
                                        </p:tgtEl>
                                        <p:attrNameLst>
                                          <p:attrName>style.visibility</p:attrName>
                                        </p:attrNameLst>
                                      </p:cBhvr>
                                      <p:to>
                                        <p:strVal val="visible"/>
                                      </p:to>
                                    </p:set>
                                    <p:anim calcmode="lin" valueType="num">
                                      <p:cBhvr additive="base">
                                        <p:cTn id="30" dur="500" fill="hold"/>
                                        <p:tgtEl>
                                          <p:spTgt spid="34819">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48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4819">
                                            <p:txEl>
                                              <p:pRg st="4" end="4"/>
                                            </p:txEl>
                                          </p:spTgt>
                                        </p:tgtEl>
                                        <p:attrNameLst>
                                          <p:attrName>style.visibility</p:attrName>
                                        </p:attrNameLst>
                                      </p:cBhvr>
                                      <p:to>
                                        <p:strVal val="visible"/>
                                      </p:to>
                                    </p:set>
                                    <p:anim calcmode="lin" valueType="num">
                                      <p:cBhvr additive="base">
                                        <p:cTn id="36" dur="500" fill="hold"/>
                                        <p:tgtEl>
                                          <p:spTgt spid="34819">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481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Planetary Orbits</a:t>
            </a:r>
          </a:p>
        </p:txBody>
      </p:sp>
      <p:sp>
        <p:nvSpPr>
          <p:cNvPr id="35843" name="Rectangle 3"/>
          <p:cNvSpPr>
            <a:spLocks noGrp="1" noChangeArrowheads="1"/>
          </p:cNvSpPr>
          <p:nvPr>
            <p:ph type="body" sz="half" idx="1"/>
          </p:nvPr>
        </p:nvSpPr>
        <p:spPr/>
        <p:txBody>
          <a:bodyPr/>
          <a:lstStyle/>
          <a:p>
            <a:pPr>
              <a:lnSpc>
                <a:spcPct val="90000"/>
              </a:lnSpc>
            </a:pPr>
            <a:r>
              <a:rPr lang="en-US" altLang="en-US" sz="2800"/>
              <a:t>Planets move in nearly circular orbits rather than elongated ones.</a:t>
            </a:r>
          </a:p>
          <a:p>
            <a:pPr>
              <a:lnSpc>
                <a:spcPct val="90000"/>
              </a:lnSpc>
            </a:pPr>
            <a:r>
              <a:rPr lang="en-US" altLang="en-US" sz="2800"/>
              <a:t>They all go around the sun in the same direction.</a:t>
            </a:r>
          </a:p>
          <a:p>
            <a:pPr>
              <a:lnSpc>
                <a:spcPct val="90000"/>
              </a:lnSpc>
            </a:pPr>
            <a:r>
              <a:rPr lang="en-US" altLang="en-US" sz="2800"/>
              <a:t>Their orbital planes nearly coincide with that of the sun</a:t>
            </a:r>
            <a:r>
              <a:rPr lang="en-US" altLang="en-US" sz="2800">
                <a:cs typeface="Times New Roman" pitchFamily="18" charset="0"/>
              </a:rPr>
              <a:t>'</a:t>
            </a:r>
            <a:r>
              <a:rPr lang="en-US" altLang="en-US" sz="2800"/>
              <a:t>s equator.</a:t>
            </a:r>
          </a:p>
        </p:txBody>
      </p:sp>
      <p:pic>
        <p:nvPicPr>
          <p:cNvPr id="35845" name="Picture 5" descr="solarsys"/>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132388" y="3160713"/>
            <a:ext cx="3810000" cy="1685925"/>
          </a:xfrm>
        </p:spPr>
      </p:pic>
    </p:spTree>
    <p:custDataLst>
      <p:tags r:id="rId1"/>
    </p:custDataLst>
  </p:cSld>
  <p:clrMapOvr>
    <a:masterClrMapping/>
  </p:clrMapOvr>
  <p:transition advTm="9805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1|9"/>
</p:tagLst>
</file>

<file path=ppt/tags/tag10.xml><?xml version="1.0" encoding="utf-8"?>
<p:tagLst xmlns:a="http://schemas.openxmlformats.org/drawingml/2006/main" xmlns:r="http://schemas.openxmlformats.org/officeDocument/2006/relationships" xmlns:p="http://schemas.openxmlformats.org/presentationml/2006/main">
  <p:tag name="TIMING" val="|2|8.1|2.2|1.7|4.8|6.8|2.2|2.5|6.4|2.4|1.1"/>
</p:tagLst>
</file>

<file path=ppt/tags/tag11.xml><?xml version="1.0" encoding="utf-8"?>
<p:tagLst xmlns:a="http://schemas.openxmlformats.org/drawingml/2006/main" xmlns:r="http://schemas.openxmlformats.org/officeDocument/2006/relationships" xmlns:p="http://schemas.openxmlformats.org/presentationml/2006/main">
  <p:tag name="TIMING" val="|0.8"/>
</p:tagLst>
</file>

<file path=ppt/tags/tag12.xml><?xml version="1.0" encoding="utf-8"?>
<p:tagLst xmlns:a="http://schemas.openxmlformats.org/drawingml/2006/main" xmlns:r="http://schemas.openxmlformats.org/officeDocument/2006/relationships" xmlns:p="http://schemas.openxmlformats.org/presentationml/2006/main">
  <p:tag name="TIMING" val="|4.2|16.5|5.4|9.2|7.1"/>
</p:tagLst>
</file>

<file path=ppt/tags/tag13.xml><?xml version="1.0" encoding="utf-8"?>
<p:tagLst xmlns:a="http://schemas.openxmlformats.org/drawingml/2006/main" xmlns:r="http://schemas.openxmlformats.org/officeDocument/2006/relationships" xmlns:p="http://schemas.openxmlformats.org/presentationml/2006/main">
  <p:tag name="TIMING" val="|10.5|1.2|6.1|8.2|2|25.5|19.2"/>
</p:tagLst>
</file>

<file path=ppt/tags/tag14.xml><?xml version="1.0" encoding="utf-8"?>
<p:tagLst xmlns:a="http://schemas.openxmlformats.org/drawingml/2006/main" xmlns:r="http://schemas.openxmlformats.org/officeDocument/2006/relationships" xmlns:p="http://schemas.openxmlformats.org/presentationml/2006/main">
  <p:tag name="TIMING" val="|12.3|8.7|23.4|4.4|51.2|10.5"/>
</p:tagLst>
</file>

<file path=ppt/tags/tag15.xml><?xml version="1.0" encoding="utf-8"?>
<p:tagLst xmlns:a="http://schemas.openxmlformats.org/drawingml/2006/main" xmlns:r="http://schemas.openxmlformats.org/officeDocument/2006/relationships" xmlns:p="http://schemas.openxmlformats.org/presentationml/2006/main">
  <p:tag name="TIMING" val="|1.7|16.5|2|37.9|12.5"/>
</p:tagLst>
</file>

<file path=ppt/tags/tag16.xml><?xml version="1.0" encoding="utf-8"?>
<p:tagLst xmlns:a="http://schemas.openxmlformats.org/drawingml/2006/main" xmlns:r="http://schemas.openxmlformats.org/officeDocument/2006/relationships" xmlns:p="http://schemas.openxmlformats.org/presentationml/2006/main">
  <p:tag name="TIMING" val="|0.5|1.6|25.4|6.7|3.4"/>
</p:tagLst>
</file>

<file path=ppt/tags/tag17.xml><?xml version="1.0" encoding="utf-8"?>
<p:tagLst xmlns:a="http://schemas.openxmlformats.org/drawingml/2006/main" xmlns:r="http://schemas.openxmlformats.org/officeDocument/2006/relationships" xmlns:p="http://schemas.openxmlformats.org/presentationml/2006/main">
  <p:tag name="TIMING" val="|0.2|12.3|57.8|2.7|3.8|9.2"/>
</p:tagLst>
</file>

<file path=ppt/tags/tag18.xml><?xml version="1.0" encoding="utf-8"?>
<p:tagLst xmlns:a="http://schemas.openxmlformats.org/drawingml/2006/main" xmlns:r="http://schemas.openxmlformats.org/officeDocument/2006/relationships" xmlns:p="http://schemas.openxmlformats.org/presentationml/2006/main">
  <p:tag name="TIMING" val="|0.7|38.5|7.7"/>
</p:tagLst>
</file>

<file path=ppt/tags/tag19.xml><?xml version="1.0" encoding="utf-8"?>
<p:tagLst xmlns:a="http://schemas.openxmlformats.org/drawingml/2006/main" xmlns:r="http://schemas.openxmlformats.org/officeDocument/2006/relationships" xmlns:p="http://schemas.openxmlformats.org/presentationml/2006/main">
  <p:tag name="TIMING" val="|1.6|3.4|4.8|8.2|3|1.9|2"/>
</p:tagLst>
</file>

<file path=ppt/tags/tag2.xml><?xml version="1.0" encoding="utf-8"?>
<p:tagLst xmlns:a="http://schemas.openxmlformats.org/drawingml/2006/main" xmlns:r="http://schemas.openxmlformats.org/officeDocument/2006/relationships" xmlns:p="http://schemas.openxmlformats.org/presentationml/2006/main">
  <p:tag name="TIMING" val="|2.3|1.5|2.5|11.3|7.1|9.3|27.9"/>
</p:tagLst>
</file>

<file path=ppt/tags/tag20.xml><?xml version="1.0" encoding="utf-8"?>
<p:tagLst xmlns:a="http://schemas.openxmlformats.org/drawingml/2006/main" xmlns:r="http://schemas.openxmlformats.org/officeDocument/2006/relationships" xmlns:p="http://schemas.openxmlformats.org/presentationml/2006/main">
  <p:tag name="TIMING" val="|2.1|0.9|3.8|11"/>
</p:tagLst>
</file>

<file path=ppt/tags/tag21.xml><?xml version="1.0" encoding="utf-8"?>
<p:tagLst xmlns:a="http://schemas.openxmlformats.org/drawingml/2006/main" xmlns:r="http://schemas.openxmlformats.org/officeDocument/2006/relationships" xmlns:p="http://schemas.openxmlformats.org/presentationml/2006/main">
  <p:tag name="TIMING" val="|1.1|4.9|8.4|5.7|9.7"/>
</p:tagLst>
</file>

<file path=ppt/tags/tag22.xml><?xml version="1.0" encoding="utf-8"?>
<p:tagLst xmlns:a="http://schemas.openxmlformats.org/drawingml/2006/main" xmlns:r="http://schemas.openxmlformats.org/officeDocument/2006/relationships" xmlns:p="http://schemas.openxmlformats.org/presentationml/2006/main">
  <p:tag name="TIMING" val="|0.6|7.7|9.6"/>
</p:tagLst>
</file>

<file path=ppt/tags/tag23.xml><?xml version="1.0" encoding="utf-8"?>
<p:tagLst xmlns:a="http://schemas.openxmlformats.org/drawingml/2006/main" xmlns:r="http://schemas.openxmlformats.org/officeDocument/2006/relationships" xmlns:p="http://schemas.openxmlformats.org/presentationml/2006/main">
  <p:tag name="TIMING" val="|1.3|1.1|3.6|12.5"/>
</p:tagLst>
</file>

<file path=ppt/tags/tag24.xml><?xml version="1.0" encoding="utf-8"?>
<p:tagLst xmlns:a="http://schemas.openxmlformats.org/drawingml/2006/main" xmlns:r="http://schemas.openxmlformats.org/officeDocument/2006/relationships" xmlns:p="http://schemas.openxmlformats.org/presentationml/2006/main">
  <p:tag name="TIMING" val="|1.1|0.9|2.3|2.9|3.1|11.6"/>
</p:tagLst>
</file>

<file path=ppt/tags/tag25.xml><?xml version="1.0" encoding="utf-8"?>
<p:tagLst xmlns:a="http://schemas.openxmlformats.org/drawingml/2006/main" xmlns:r="http://schemas.openxmlformats.org/officeDocument/2006/relationships" xmlns:p="http://schemas.openxmlformats.org/presentationml/2006/main">
  <p:tag name="TIMING" val="|0.3|1|6.7|9.7"/>
</p:tagLst>
</file>

<file path=ppt/tags/tag26.xml><?xml version="1.0" encoding="utf-8"?>
<p:tagLst xmlns:a="http://schemas.openxmlformats.org/drawingml/2006/main" xmlns:r="http://schemas.openxmlformats.org/officeDocument/2006/relationships" xmlns:p="http://schemas.openxmlformats.org/presentationml/2006/main">
  <p:tag name="TIMING" val="|2.6|6.8|12.6|5"/>
</p:tagLst>
</file>

<file path=ppt/tags/tag27.xml><?xml version="1.0" encoding="utf-8"?>
<p:tagLst xmlns:a="http://schemas.openxmlformats.org/drawingml/2006/main" xmlns:r="http://schemas.openxmlformats.org/officeDocument/2006/relationships" xmlns:p="http://schemas.openxmlformats.org/presentationml/2006/main">
  <p:tag name="TIMING" val="|0.4"/>
</p:tagLst>
</file>

<file path=ppt/tags/tag28.xml><?xml version="1.0" encoding="utf-8"?>
<p:tagLst xmlns:a="http://schemas.openxmlformats.org/drawingml/2006/main" xmlns:r="http://schemas.openxmlformats.org/officeDocument/2006/relationships" xmlns:p="http://schemas.openxmlformats.org/presentationml/2006/main">
  <p:tag name="TIMING" val="|0.8|5.3|4.7|5.8"/>
</p:tagLst>
</file>

<file path=ppt/tags/tag29.xml><?xml version="1.0" encoding="utf-8"?>
<p:tagLst xmlns:a="http://schemas.openxmlformats.org/drawingml/2006/main" xmlns:r="http://schemas.openxmlformats.org/officeDocument/2006/relationships" xmlns:p="http://schemas.openxmlformats.org/presentationml/2006/main">
  <p:tag name="TIMING" val="|0.9|3.5"/>
</p:tagLst>
</file>

<file path=ppt/tags/tag3.xml><?xml version="1.0" encoding="utf-8"?>
<p:tagLst xmlns:a="http://schemas.openxmlformats.org/drawingml/2006/main" xmlns:r="http://schemas.openxmlformats.org/officeDocument/2006/relationships" xmlns:p="http://schemas.openxmlformats.org/presentationml/2006/main">
  <p:tag name="TIMING" val="|2.2|1|7.4|7.8"/>
</p:tagLst>
</file>

<file path=ppt/tags/tag30.xml><?xml version="1.0" encoding="utf-8"?>
<p:tagLst xmlns:a="http://schemas.openxmlformats.org/drawingml/2006/main" xmlns:r="http://schemas.openxmlformats.org/officeDocument/2006/relationships" xmlns:p="http://schemas.openxmlformats.org/presentationml/2006/main">
  <p:tag name="TIMING" val="|1"/>
</p:tagLst>
</file>

<file path=ppt/tags/tag31.xml><?xml version="1.0" encoding="utf-8"?>
<p:tagLst xmlns:a="http://schemas.openxmlformats.org/drawingml/2006/main" xmlns:r="http://schemas.openxmlformats.org/officeDocument/2006/relationships" xmlns:p="http://schemas.openxmlformats.org/presentationml/2006/main">
  <p:tag name="TIMING" val="|2.1|0.9|1|1.4|13.7|55.2|11.6|9.5"/>
</p:tagLst>
</file>

<file path=ppt/tags/tag32.xml><?xml version="1.0" encoding="utf-8"?>
<p:tagLst xmlns:a="http://schemas.openxmlformats.org/drawingml/2006/main" xmlns:r="http://schemas.openxmlformats.org/officeDocument/2006/relationships" xmlns:p="http://schemas.openxmlformats.org/presentationml/2006/main">
  <p:tag name="TIMING" val="|0.6"/>
</p:tagLst>
</file>

<file path=ppt/tags/tag33.xml><?xml version="1.0" encoding="utf-8"?>
<p:tagLst xmlns:a="http://schemas.openxmlformats.org/drawingml/2006/main" xmlns:r="http://schemas.openxmlformats.org/officeDocument/2006/relationships" xmlns:p="http://schemas.openxmlformats.org/presentationml/2006/main">
  <p:tag name="TIMING" val="|0.4|20.6|6.7|20.8|4.6"/>
</p:tagLst>
</file>

<file path=ppt/tags/tag34.xml><?xml version="1.0" encoding="utf-8"?>
<p:tagLst xmlns:a="http://schemas.openxmlformats.org/drawingml/2006/main" xmlns:r="http://schemas.openxmlformats.org/officeDocument/2006/relationships" xmlns:p="http://schemas.openxmlformats.org/presentationml/2006/main">
  <p:tag name="TIMING" val="|0.5"/>
</p:tagLst>
</file>

<file path=ppt/tags/tag35.xml><?xml version="1.0" encoding="utf-8"?>
<p:tagLst xmlns:a="http://schemas.openxmlformats.org/drawingml/2006/main" xmlns:r="http://schemas.openxmlformats.org/officeDocument/2006/relationships" xmlns:p="http://schemas.openxmlformats.org/presentationml/2006/main">
  <p:tag name="TIMING" val="|0.3|3.4|6.3"/>
</p:tagLst>
</file>

<file path=ppt/tags/tag36.xml><?xml version="1.0" encoding="utf-8"?>
<p:tagLst xmlns:a="http://schemas.openxmlformats.org/drawingml/2006/main" xmlns:r="http://schemas.openxmlformats.org/officeDocument/2006/relationships" xmlns:p="http://schemas.openxmlformats.org/presentationml/2006/main">
  <p:tag name="TIMING" val="|0.4"/>
</p:tagLst>
</file>

<file path=ppt/tags/tag37.xml><?xml version="1.0" encoding="utf-8"?>
<p:tagLst xmlns:a="http://schemas.openxmlformats.org/drawingml/2006/main" xmlns:r="http://schemas.openxmlformats.org/officeDocument/2006/relationships" xmlns:p="http://schemas.openxmlformats.org/presentationml/2006/main">
  <p:tag name="TIMING" val="|0.3|7.4|3.2|1.2|9.3|4.3"/>
</p:tagLst>
</file>

<file path=ppt/tags/tag38.xml><?xml version="1.0" encoding="utf-8"?>
<p:tagLst xmlns:a="http://schemas.openxmlformats.org/drawingml/2006/main" xmlns:r="http://schemas.openxmlformats.org/officeDocument/2006/relationships" xmlns:p="http://schemas.openxmlformats.org/presentationml/2006/main">
  <p:tag name="TIMING" val="|0.5"/>
</p:tagLst>
</file>

<file path=ppt/tags/tag39.xml><?xml version="1.0" encoding="utf-8"?>
<p:tagLst xmlns:a="http://schemas.openxmlformats.org/drawingml/2006/main" xmlns:r="http://schemas.openxmlformats.org/officeDocument/2006/relationships" xmlns:p="http://schemas.openxmlformats.org/presentationml/2006/main">
  <p:tag name="TIMING" val="|0.3|1.2|4|2|6.6|36.3"/>
</p:tagLst>
</file>

<file path=ppt/tags/tag4.xml><?xml version="1.0" encoding="utf-8"?>
<p:tagLst xmlns:a="http://schemas.openxmlformats.org/drawingml/2006/main" xmlns:r="http://schemas.openxmlformats.org/officeDocument/2006/relationships" xmlns:p="http://schemas.openxmlformats.org/presentationml/2006/main">
  <p:tag name="TIMING" val="|2.3"/>
</p:tagLst>
</file>

<file path=ppt/tags/tag40.xml><?xml version="1.0" encoding="utf-8"?>
<p:tagLst xmlns:a="http://schemas.openxmlformats.org/drawingml/2006/main" xmlns:r="http://schemas.openxmlformats.org/officeDocument/2006/relationships" xmlns:p="http://schemas.openxmlformats.org/presentationml/2006/main">
  <p:tag name="TIMING" val="|0.4"/>
</p:tagLst>
</file>

<file path=ppt/tags/tag41.xml><?xml version="1.0" encoding="utf-8"?>
<p:tagLst xmlns:a="http://schemas.openxmlformats.org/drawingml/2006/main" xmlns:r="http://schemas.openxmlformats.org/officeDocument/2006/relationships" xmlns:p="http://schemas.openxmlformats.org/presentationml/2006/main">
  <p:tag name="TIMING" val="|0.7|61.7|6.8|8"/>
</p:tagLst>
</file>

<file path=ppt/tags/tag42.xml><?xml version="1.0" encoding="utf-8"?>
<p:tagLst xmlns:a="http://schemas.openxmlformats.org/drawingml/2006/main" xmlns:r="http://schemas.openxmlformats.org/officeDocument/2006/relationships" xmlns:p="http://schemas.openxmlformats.org/presentationml/2006/main">
  <p:tag name="TIMING" val="|0.5|6.8|3|3.2|4.3|2.4|3.9|2.8"/>
</p:tagLst>
</file>

<file path=ppt/tags/tag43.xml><?xml version="1.0" encoding="utf-8"?>
<p:tagLst xmlns:a="http://schemas.openxmlformats.org/drawingml/2006/main" xmlns:r="http://schemas.openxmlformats.org/officeDocument/2006/relationships" xmlns:p="http://schemas.openxmlformats.org/presentationml/2006/main">
  <p:tag name="TIMING" val="|0.3|1.3|13.8|5|17.3|2.3|7.7"/>
</p:tagLst>
</file>

<file path=ppt/tags/tag44.xml><?xml version="1.0" encoding="utf-8"?>
<p:tagLst xmlns:a="http://schemas.openxmlformats.org/drawingml/2006/main" xmlns:r="http://schemas.openxmlformats.org/officeDocument/2006/relationships" xmlns:p="http://schemas.openxmlformats.org/presentationml/2006/main">
  <p:tag name="TIMING" val="|0.5|1.5|2.4|2.2|6.3|3.7"/>
</p:tagLst>
</file>

<file path=ppt/tags/tag45.xml><?xml version="1.0" encoding="utf-8"?>
<p:tagLst xmlns:a="http://schemas.openxmlformats.org/drawingml/2006/main" xmlns:r="http://schemas.openxmlformats.org/officeDocument/2006/relationships" xmlns:p="http://schemas.openxmlformats.org/presentationml/2006/main">
  <p:tag name="TIMING" val="|0.3|2"/>
</p:tagLst>
</file>

<file path=ppt/tags/tag46.xml><?xml version="1.0" encoding="utf-8"?>
<p:tagLst xmlns:a="http://schemas.openxmlformats.org/drawingml/2006/main" xmlns:r="http://schemas.openxmlformats.org/officeDocument/2006/relationships" xmlns:p="http://schemas.openxmlformats.org/presentationml/2006/main">
  <p:tag name="TIMING" val="|0.7|5.1|12"/>
</p:tagLst>
</file>

<file path=ppt/tags/tag47.xml><?xml version="1.0" encoding="utf-8"?>
<p:tagLst xmlns:a="http://schemas.openxmlformats.org/drawingml/2006/main" xmlns:r="http://schemas.openxmlformats.org/officeDocument/2006/relationships" xmlns:p="http://schemas.openxmlformats.org/presentationml/2006/main">
  <p:tag name="TIMING" val="|0.2|3.5|4.1|3.5"/>
</p:tagLst>
</file>

<file path=ppt/tags/tag5.xml><?xml version="1.0" encoding="utf-8"?>
<p:tagLst xmlns:a="http://schemas.openxmlformats.org/drawingml/2006/main" xmlns:r="http://schemas.openxmlformats.org/officeDocument/2006/relationships" xmlns:p="http://schemas.openxmlformats.org/presentationml/2006/main">
  <p:tag name="TIMING" val="|11.7|1.2|5.7|4.3|6.5|6"/>
</p:tagLst>
</file>

<file path=ppt/tags/tag6.xml><?xml version="1.0" encoding="utf-8"?>
<p:tagLst xmlns:a="http://schemas.openxmlformats.org/drawingml/2006/main" xmlns:r="http://schemas.openxmlformats.org/officeDocument/2006/relationships" xmlns:p="http://schemas.openxmlformats.org/presentationml/2006/main">
  <p:tag name="TIMING" val="|1|53.6|1.8|4.8|1.8|1.9"/>
</p:tagLst>
</file>

<file path=ppt/tags/tag7.xml><?xml version="1.0" encoding="utf-8"?>
<p:tagLst xmlns:a="http://schemas.openxmlformats.org/drawingml/2006/main" xmlns:r="http://schemas.openxmlformats.org/officeDocument/2006/relationships" xmlns:p="http://schemas.openxmlformats.org/presentationml/2006/main">
  <p:tag name="TIMING" val="|4.1|4.2|29.9|15.9|5.7"/>
</p:tagLst>
</file>

<file path=ppt/tags/tag8.xml><?xml version="1.0" encoding="utf-8"?>
<p:tagLst xmlns:a="http://schemas.openxmlformats.org/drawingml/2006/main" xmlns:r="http://schemas.openxmlformats.org/officeDocument/2006/relationships" xmlns:p="http://schemas.openxmlformats.org/presentationml/2006/main">
  <p:tag name="TIMING" val="|2|3.9|2.8|3|1.2|1"/>
</p:tagLst>
</file>

<file path=ppt/tags/tag9.xml><?xml version="1.0" encoding="utf-8"?>
<p:tagLst xmlns:a="http://schemas.openxmlformats.org/drawingml/2006/main" xmlns:r="http://schemas.openxmlformats.org/officeDocument/2006/relationships" xmlns:p="http://schemas.openxmlformats.org/presentationml/2006/main">
  <p:tag name="TIMING" val="|7.7|4.6|6.3"/>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416</TotalTime>
  <Words>2179</Words>
  <Application>Microsoft Office PowerPoint</Application>
  <PresentationFormat>On-screen Show (4:3)</PresentationFormat>
  <Paragraphs>214</Paragraphs>
  <Slides>47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Wingdings</vt:lpstr>
      <vt:lpstr>Times New Roman</vt:lpstr>
      <vt:lpstr>Azure</vt:lpstr>
      <vt:lpstr>Genesis One &amp;  the Origin of the Earth</vt:lpstr>
      <vt:lpstr>Origin of the Earth</vt:lpstr>
      <vt:lpstr>Genesis One</vt:lpstr>
      <vt:lpstr>Scientific Data</vt:lpstr>
      <vt:lpstr>Scientific Data</vt:lpstr>
      <vt:lpstr>Mass Distribution</vt:lpstr>
      <vt:lpstr>Angular Momentum: What?</vt:lpstr>
      <vt:lpstr>Angular Momentum Distribution</vt:lpstr>
      <vt:lpstr>Planetary Orbits</vt:lpstr>
      <vt:lpstr>Chemical Composition</vt:lpstr>
      <vt:lpstr>Scientific Models</vt:lpstr>
      <vt:lpstr>Random Capture Models</vt:lpstr>
      <vt:lpstr>Close-Approach Models</vt:lpstr>
      <vt:lpstr>Star-Formation Models</vt:lpstr>
      <vt:lpstr>Starts with a Gas Cloud</vt:lpstr>
      <vt:lpstr>Collapsing Gas Cloud</vt:lpstr>
      <vt:lpstr>Rotating Gas Cloud</vt:lpstr>
      <vt:lpstr>Other Forces</vt:lpstr>
      <vt:lpstr>Ionized Cloud</vt:lpstr>
      <vt:lpstr>Formation of Planetesimals</vt:lpstr>
      <vt:lpstr>Formation of Planets</vt:lpstr>
      <vt:lpstr>Formation of Planets</vt:lpstr>
      <vt:lpstr>Formation of Atmospheres</vt:lpstr>
      <vt:lpstr>Review of Star-Formation Model</vt:lpstr>
      <vt:lpstr>Review of Model</vt:lpstr>
      <vt:lpstr>Evidence for This Theory</vt:lpstr>
      <vt:lpstr>Biblical Data</vt:lpstr>
      <vt:lpstr>Fit with Genesis One?</vt:lpstr>
      <vt:lpstr>Fit with Genesis One</vt:lpstr>
      <vt:lpstr>Genesis 1:1-5</vt:lpstr>
      <vt:lpstr>Genesis 1:1-5</vt:lpstr>
      <vt:lpstr>Genesis 1:6-8</vt:lpstr>
      <vt:lpstr>Genesis 1:6-8</vt:lpstr>
      <vt:lpstr>Job 38:8-9</vt:lpstr>
      <vt:lpstr>Job 38:8-9</vt:lpstr>
      <vt:lpstr>Genesis 1:9-10</vt:lpstr>
      <vt:lpstr>Genesis 1:9-10</vt:lpstr>
      <vt:lpstr>Genesis 1:11-13</vt:lpstr>
      <vt:lpstr>Genesis 1:11-13</vt:lpstr>
      <vt:lpstr>Genesis 1:14-19</vt:lpstr>
      <vt:lpstr>Genesis 1:14-19</vt:lpstr>
      <vt:lpstr>Synthesis</vt:lpstr>
      <vt:lpstr>Synthesis</vt:lpstr>
      <vt:lpstr>Synthesis</vt:lpstr>
      <vt:lpstr>Synthesis</vt:lpstr>
      <vt:lpstr>Genesis One &amp; Origin of Earth</vt:lpstr>
      <vt:lpstr>For Further Reading</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One &amp;  the Origin of the Earth</dc:title>
  <dc:creator>RC Newman</dc:creator>
  <cp:lastModifiedBy>Newman</cp:lastModifiedBy>
  <cp:revision>184</cp:revision>
  <cp:lastPrinted>1601-01-01T00:00:00Z</cp:lastPrinted>
  <dcterms:created xsi:type="dcterms:W3CDTF">2002-10-17T19:14:07Z</dcterms:created>
  <dcterms:modified xsi:type="dcterms:W3CDTF">2015-07-03T22:02:30Z</dcterms:modified>
</cp:coreProperties>
</file>