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0" r:id="rId13"/>
    <p:sldId id="261" r:id="rId14"/>
    <p:sldId id="272" r:id="rId15"/>
    <p:sldId id="273" r:id="rId16"/>
    <p:sldId id="285" r:id="rId17"/>
    <p:sldId id="274" r:id="rId18"/>
    <p:sldId id="275" r:id="rId19"/>
    <p:sldId id="276" r:id="rId20"/>
    <p:sldId id="262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63" r:id="rId29"/>
    <p:sldId id="284" r:id="rId30"/>
  </p:sldIdLst>
  <p:sldSz cx="9144000" cy="6858000" type="screen4x3"/>
  <p:notesSz cx="6858000" cy="9144000"/>
  <p:embeddedFontLst>
    <p:embeddedFont>
      <p:font typeface="Arial Black" panose="020B0A04020102020204" pitchFamily="34" charset="0"/>
      <p:bold r:id="rId3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99"/>
    <a:srgbClr val="336699"/>
    <a:srgbClr val="008080"/>
    <a:srgbClr val="00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741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r>
              <a:rPr lang="en-US" altLang="en-US"/>
              <a:t>Genetic Engineering &amp; Cloning</a:t>
            </a:r>
          </a:p>
        </p:txBody>
      </p:sp>
      <p:sp>
        <p:nvSpPr>
          <p:cNvPr id="1741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3F84CB8-9FA2-4F7D-AA5C-9B5745F6AD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432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9795D5E-7CB9-46B8-8743-76AA99E8C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5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92"/>
          <a:stretch>
            <a:fillRect/>
          </a:stretch>
        </p:blipFill>
        <p:spPr bwMode="ltGray">
          <a:xfrm>
            <a:off x="6292850" y="-1588"/>
            <a:ext cx="2857500" cy="6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158875"/>
            <a:ext cx="6248400" cy="14319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4290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57175" y="6248400"/>
            <a:ext cx="1622425" cy="457200"/>
          </a:xfrm>
        </p:spPr>
        <p:txBody>
          <a:bodyPr/>
          <a:lstStyle>
            <a:lvl1pPr>
              <a:defRPr/>
            </a:lvl1pPr>
          </a:lstStyle>
          <a:p>
            <a:fld id="{83A830ED-5CAE-49E9-9483-C28B8B4423B3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108200" y="6248400"/>
            <a:ext cx="2997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486400" y="6248400"/>
            <a:ext cx="1371600" cy="457200"/>
          </a:xfrm>
        </p:spPr>
        <p:txBody>
          <a:bodyPr/>
          <a:lstStyle>
            <a:lvl1pPr>
              <a:defRPr/>
            </a:lvl1pPr>
          </a:lstStyle>
          <a:p>
            <a:fld id="{1E7E1CE1-37FF-480E-9999-BCB8C21299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537BF7-0008-415A-B05D-4CB999854A4E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0C63D-D5AC-487D-8408-46F19CA82B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564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320675"/>
            <a:ext cx="1885950" cy="5775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20675"/>
            <a:ext cx="5505450" cy="5775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62A628-9607-4442-894A-F16C2050E2A1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79E4F-E360-49C3-AEB5-EAAA03E8F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51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70BC22FC-45F8-452D-AD40-963FA86E5D07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5088DC2F-29A0-4E9D-8856-2AA4D6595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50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0675"/>
            <a:ext cx="74676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62484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fld id="{43872F05-9427-4C21-8623-FD9715A7C63D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9800" y="62484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484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2943551A-D790-4A01-BD97-8761687A29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80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73EB1B-7EDC-4514-A500-6B8A1B75787D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A57A9-4369-4572-AACF-8E8D2A1626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183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9F8713-1C01-4469-9E6C-EDCCB4CBCC34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10F3C-BA31-44E0-9180-55421F888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925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7EBC70-0D02-4A2D-A8D7-0370CEC622E9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43398-20B6-45E3-B68F-F37D65832B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53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054F4-BBAB-4952-B867-10630D12789D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055EC-4630-48CB-8E6F-24A4ED568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8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72A699-B2F0-4F28-BEDF-0848E750A1A4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F83ADF-1367-4866-88D4-C77D3103C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919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CEB51-5D14-48F8-AD2A-4F6A3A7B997F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38321-218F-4E9A-8FF9-5AA649B348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971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2ED946-7AEA-4E5F-BD2E-24EDCD84E51E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E5D17-2D99-48BE-B825-F0B777364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82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885DD1-4F57-4C7E-8C31-19235E98866C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18663-C5CA-43B4-9838-746846A01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06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mbo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76"/>
          <a:stretch>
            <a:fillRect/>
          </a:stretch>
        </p:blipFill>
        <p:spPr bwMode="ltGray">
          <a:xfrm>
            <a:off x="7353300" y="0"/>
            <a:ext cx="1790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0675"/>
            <a:ext cx="74676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BDFCD30-82A2-4820-9C26-2C41DBF5845D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24840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484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6886A1-9A56-45D4-8CDC-C66D81296A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­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37EEFE15-A89F-4744-A9F5-140F1E27D9E9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9DEB29E-940B-4A8E-B95A-2823B104A7E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4800" y="488950"/>
            <a:ext cx="6248400" cy="2101850"/>
          </a:xfrm>
        </p:spPr>
        <p:txBody>
          <a:bodyPr/>
          <a:lstStyle/>
          <a:p>
            <a:r>
              <a:rPr lang="en-US" altLang="en-US"/>
              <a:t>Genetic Engineering &amp; Cloning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Robert C Newman</a:t>
            </a:r>
          </a:p>
          <a:p>
            <a:r>
              <a:rPr lang="en-US" altLang="en-US"/>
              <a:t>&amp; Bartholomew J Votta</a:t>
            </a:r>
          </a:p>
        </p:txBody>
      </p:sp>
      <p:pic>
        <p:nvPicPr>
          <p:cNvPr id="2" name="GenEngCloning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55626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391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02" grpId="0"/>
      <p:bldP spid="410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8A90C-51C7-4D30-BC16-B3CD1AEDCBC8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2AA0D-3313-4E91-AA2B-FEC9A73868E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Advantages of Transgenic Engineering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Plants: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More disease-resistant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Larger yields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More transportable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More nutritious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Animals: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Make proteins for medicinal purposes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Make organs for transplant to humans</a:t>
            </a:r>
          </a:p>
        </p:txBody>
      </p:sp>
    </p:spTree>
    <p:custDataLst>
      <p:tags r:id="rId1"/>
    </p:custDataLst>
  </p:cSld>
  <p:clrMapOvr>
    <a:masterClrMapping/>
  </p:clrMapOvr>
  <p:transition advTm="7443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DC29-DA99-4EBE-B8F1-4501D555884A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8D573-CF6D-4687-A3C6-5DCD6DF7B81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Concerns about </a:t>
            </a:r>
            <a:br>
              <a:rPr lang="en-US" altLang="en-US"/>
            </a:br>
            <a:r>
              <a:rPr lang="en-US" altLang="en-US"/>
              <a:t>Transgenic Engineering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Plants: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Are they safe to eat?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Will they harm wildlife?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Will some become super-pest weeds?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Replace or contaminate natural plants?</a:t>
            </a:r>
          </a:p>
          <a:p>
            <a:pPr>
              <a:lnSpc>
                <a:spcPct val="90000"/>
              </a:lnSpc>
            </a:pPr>
            <a:r>
              <a:rPr lang="en-US" altLang="en-US"/>
              <a:t>Animals: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Will they be harmful?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Replace or contaminate natural animals?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6554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5F7D4-9A50-4942-8B38-138794034DF5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EC977-5F42-4082-B269-06B541E81B8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altLang="en-US"/>
              <a:t>Cloning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A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clone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 is a copy of something.</a:t>
            </a:r>
          </a:p>
          <a:p>
            <a:r>
              <a:rPr lang="en-US" altLang="en-US" sz="2800"/>
              <a:t>Computers that mimic IBMs are called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clones.</a:t>
            </a:r>
            <a:r>
              <a:rPr lang="en-US" altLang="en-US" sz="2800">
                <a:cs typeface="Arial" charset="0"/>
              </a:rPr>
              <a:t>"</a:t>
            </a:r>
          </a:p>
          <a:p>
            <a:r>
              <a:rPr lang="en-US" altLang="en-US" sz="2800"/>
              <a:t>In genetics, a clone is a genetic copy of another organism.</a:t>
            </a:r>
          </a:p>
          <a:p>
            <a:r>
              <a:rPr lang="en-US" altLang="en-US" sz="2800"/>
              <a:t>Clones occur naturally:</a:t>
            </a:r>
          </a:p>
          <a:p>
            <a:pPr lvl="1"/>
            <a:r>
              <a:rPr lang="en-US" altLang="en-US" sz="2400"/>
              <a:t>Asexual breeding in plants &amp; lower animals</a:t>
            </a:r>
          </a:p>
          <a:p>
            <a:pPr lvl="1"/>
            <a:r>
              <a:rPr lang="en-US" altLang="en-US" sz="2400"/>
              <a:t>Identical twins (triplets) in higher animals</a:t>
            </a:r>
          </a:p>
        </p:txBody>
      </p:sp>
    </p:spTree>
    <p:custDataLst>
      <p:tags r:id="rId1"/>
    </p:custDataLst>
  </p:cSld>
  <p:clrMapOvr>
    <a:masterClrMapping/>
  </p:clrMapOvr>
  <p:transition advTm="5133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E9F1-4B29-4687-B016-B6660C74F20C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D36CC-7C0F-4628-92F2-9A1E7E8035A7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Brief History </a:t>
            </a:r>
            <a:br>
              <a:rPr lang="en-US" altLang="en-US"/>
            </a:br>
            <a:r>
              <a:rPr lang="en-US" altLang="en-US"/>
              <a:t>of Cloning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For centuries it has been known that simple animals – worms &amp; starfish – can be cloned by cutting them in half.</a:t>
            </a:r>
          </a:p>
          <a:p>
            <a:r>
              <a:rPr lang="en-US" altLang="en-US" sz="2800"/>
              <a:t>This doesn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t work for higher animals!</a:t>
            </a:r>
          </a:p>
          <a:p>
            <a:r>
              <a:rPr lang="en-US" altLang="en-US" sz="2800"/>
              <a:t>Part of the problem is cell specialization:</a:t>
            </a:r>
          </a:p>
          <a:p>
            <a:pPr lvl="1"/>
            <a:r>
              <a:rPr lang="en-US" altLang="en-US" sz="2400"/>
              <a:t>Nerve</a:t>
            </a:r>
          </a:p>
          <a:p>
            <a:pPr lvl="1"/>
            <a:r>
              <a:rPr lang="en-US" altLang="en-US" sz="2400"/>
              <a:t>Bone</a:t>
            </a:r>
          </a:p>
          <a:p>
            <a:pPr lvl="1"/>
            <a:r>
              <a:rPr lang="en-US" altLang="en-US" sz="2400"/>
              <a:t>Muscle, etc.</a:t>
            </a:r>
          </a:p>
        </p:txBody>
      </p:sp>
      <p:pic>
        <p:nvPicPr>
          <p:cNvPr id="9224" name="Picture 8" descr="STARFSH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724400"/>
            <a:ext cx="2701925" cy="130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8379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116F-A0BC-4510-9D9A-36F8118EA466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C27DA-E344-472F-A6D8-714263AA201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Cloning in the </a:t>
            </a:r>
            <a:br>
              <a:rPr lang="en-US" altLang="en-US"/>
            </a:br>
            <a:r>
              <a:rPr lang="en-US" altLang="en-US"/>
              <a:t>20</a:t>
            </a:r>
            <a:r>
              <a:rPr lang="en-US" altLang="en-US" baseline="30000"/>
              <a:t>th</a:t>
            </a:r>
            <a:r>
              <a:rPr lang="en-US" altLang="en-US"/>
              <a:t> Century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now realize that each specialized cell has all the genetic information, but much of it is turned off.</a:t>
            </a:r>
          </a:p>
          <a:p>
            <a:pPr>
              <a:lnSpc>
                <a:spcPct val="90000"/>
              </a:lnSpc>
            </a:pPr>
            <a:r>
              <a:rPr lang="en-US" altLang="en-US"/>
              <a:t>Problem – how to reset the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program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so this information is usable?</a:t>
            </a:r>
          </a:p>
          <a:p>
            <a:pPr>
              <a:lnSpc>
                <a:spcPct val="90000"/>
              </a:lnSpc>
            </a:pPr>
            <a:r>
              <a:rPr lang="en-US" altLang="en-US"/>
              <a:t>Cloning of frogs successful in 1950s</a:t>
            </a:r>
          </a:p>
          <a:p>
            <a:pPr>
              <a:lnSpc>
                <a:spcPct val="90000"/>
              </a:lnSpc>
            </a:pPr>
            <a:r>
              <a:rPr lang="en-US" altLang="en-US"/>
              <a:t>Cloning of livestock from fetal cells in 1970s</a:t>
            </a:r>
          </a:p>
        </p:txBody>
      </p:sp>
    </p:spTree>
    <p:custDataLst>
      <p:tags r:id="rId1"/>
    </p:custDataLst>
  </p:cSld>
  <p:clrMapOvr>
    <a:masterClrMapping/>
  </p:clrMapOvr>
  <p:transition advTm="48971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9303-2919-482F-8D61-9CD66EB8C5BB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95E58-FABA-448E-A110-6964DF9427F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altLang="en-US"/>
              <a:t>Dolly - 1996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Clone from an adult sheep cell by Scots researchers under Ian Wilmut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Had only one success in 300 tries.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Dolly grew to maturity, and successfully had a lamb by natural means in 1998.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But Dolly seems to be prematurely old.</a:t>
            </a:r>
          </a:p>
        </p:txBody>
      </p:sp>
      <p:pic>
        <p:nvPicPr>
          <p:cNvPr id="27654" name="Picture 6" descr="dolly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886075"/>
            <a:ext cx="3695700" cy="2303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33498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0703-9D7F-4784-AFE7-4CEAFB3DF185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19E3-12DF-45C9-ACC6-E3EC4898593C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altLang="en-US"/>
              <a:t>Cloning Dolly</a:t>
            </a:r>
          </a:p>
        </p:txBody>
      </p:sp>
      <p:pic>
        <p:nvPicPr>
          <p:cNvPr id="43011" name="Picture 3" descr="cloningew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05000"/>
            <a:ext cx="55626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113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CCA0-59F5-4E21-9118-719B1E2BDF11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071A4-A4D5-49FF-875A-305A59A6DA17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altLang="en-US"/>
              <a:t>Cloning since Dolly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Cloning of this sort has now been done on cattle, pigs and mice also.</a:t>
            </a:r>
          </a:p>
          <a:p>
            <a:r>
              <a:rPr lang="en-US" altLang="en-US"/>
              <a:t>The success rate has improved considerably.</a:t>
            </a:r>
          </a:p>
          <a:p>
            <a:r>
              <a:rPr lang="en-US" altLang="en-US"/>
              <a:t>Cloning humans begins to show up in science fiction in 1970s.</a:t>
            </a:r>
          </a:p>
          <a:p>
            <a:r>
              <a:rPr lang="en-US" altLang="en-US"/>
              <a:t>This is now a realistic possibility.</a:t>
            </a:r>
          </a:p>
        </p:txBody>
      </p:sp>
    </p:spTree>
    <p:custDataLst>
      <p:tags r:id="rId1"/>
    </p:custDataLst>
  </p:cSld>
  <p:clrMapOvr>
    <a:masterClrMapping/>
  </p:clrMapOvr>
  <p:transition advTm="19328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08F2C-3AD7-49C5-99F0-2890E0990AEC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AB1D-1867-49DE-905F-63DF55F54A0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altLang="en-US"/>
              <a:t>Advantages of Cloning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514600"/>
            <a:ext cx="7543800" cy="3581400"/>
          </a:xfrm>
        </p:spPr>
        <p:txBody>
          <a:bodyPr/>
          <a:lstStyle/>
          <a:p>
            <a:r>
              <a:rPr lang="en-US" altLang="en-US"/>
              <a:t>With an adult plant or animal, the breeder knows what its traits are; this is not the case with fetal cell cloning.</a:t>
            </a:r>
          </a:p>
          <a:p>
            <a:r>
              <a:rPr lang="en-US" altLang="en-US"/>
              <a:t>Cloning allows making a genetically identical copy of the desired plant or animal.</a:t>
            </a:r>
          </a:p>
        </p:txBody>
      </p:sp>
    </p:spTree>
    <p:custDataLst>
      <p:tags r:id="rId1"/>
    </p:custDataLst>
  </p:cSld>
  <p:clrMapOvr>
    <a:masterClrMapping/>
  </p:clrMapOvr>
  <p:transition advTm="30304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5B762-E520-4308-8F5C-422BC20F3F7F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BFEBE-3E32-4CA3-BA21-A909EFEEB28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altLang="en-US"/>
              <a:t>Concerns re/ Cloning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success rate from adult animal cells is still rather low.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This would be unacceptable for cloning humans in most societies.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evidence suggests that the clones which survive are still not right.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genetic program has probably not been completely reset.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We still don’t understand what we are doing in cloning from adult cells.</a:t>
            </a:r>
          </a:p>
        </p:txBody>
      </p:sp>
    </p:spTree>
    <p:custDataLst>
      <p:tags r:id="rId1"/>
    </p:custDataLst>
  </p:cSld>
  <p:clrMapOvr>
    <a:masterClrMapping/>
  </p:clrMapOvr>
  <p:transition advTm="5223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DA0F-5C42-4CD6-BFE0-B8768D155901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66288-E969-430F-B13B-3064F607ABA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is Genetic Engineering?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438400"/>
            <a:ext cx="7086600" cy="365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 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Genetic engineering is the technology for modifying the genetic information in a plant, animal or human in order to produce some desired trait or characteristic</a:t>
            </a:r>
            <a:r>
              <a:rPr lang="en-US" altLang="en-US">
                <a:cs typeface="Arial" charset="0"/>
              </a:rPr>
              <a:t>"</a:t>
            </a:r>
          </a:p>
        </p:txBody>
      </p:sp>
    </p:spTree>
    <p:custDataLst>
      <p:tags r:id="rId1"/>
    </p:custDataLst>
  </p:cSld>
  <p:clrMapOvr>
    <a:masterClrMapping/>
  </p:clrMapOvr>
  <p:transition advTm="13139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8E7A6-7305-4763-B604-1F430A6C1EF5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1D28A-E504-4CF4-8BA7-5D9136C2BFA4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Should </a:t>
            </a:r>
            <a:br>
              <a:rPr lang="en-US" altLang="en-US"/>
            </a:br>
            <a:r>
              <a:rPr lang="en-US" altLang="en-US"/>
              <a:t>Christians React?</a:t>
            </a: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How should we respond to: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Food containing transgenic ingredients?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Making mice which produce insulin?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Making pigs to harvest for human organ replacements?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does the Bible have to say about such things?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Nothing directly, but important principles</a:t>
            </a:r>
          </a:p>
        </p:txBody>
      </p:sp>
    </p:spTree>
    <p:custDataLst>
      <p:tags r:id="rId1"/>
    </p:custDataLst>
  </p:cSld>
  <p:clrMapOvr>
    <a:masterClrMapping/>
  </p:clrMapOvr>
  <p:transition advTm="33899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557A-158B-4DFF-BA2B-B9A90D193C9F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BB7B-2A1F-4257-ACEF-866E54A1295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God's Commandments in Eden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Purposes (Genesis 1:26):</a:t>
            </a:r>
          </a:p>
          <a:p>
            <a:pPr lvl="1"/>
            <a:r>
              <a:rPr lang="en-US" altLang="en-US"/>
              <a:t>Mankind to be in 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image</a:t>
            </a:r>
          </a:p>
          <a:p>
            <a:pPr lvl="1"/>
            <a:r>
              <a:rPr lang="en-US" altLang="en-US"/>
              <a:t>Humans to rule over animals, etc.</a:t>
            </a:r>
          </a:p>
          <a:p>
            <a:r>
              <a:rPr lang="en-US" altLang="en-US"/>
              <a:t>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Commands (Gen 1:28):</a:t>
            </a:r>
          </a:p>
          <a:p>
            <a:pPr lvl="1"/>
            <a:r>
              <a:rPr lang="en-US" altLang="en-US"/>
              <a:t>Be fruitful, multiply, fill the earth.</a:t>
            </a:r>
          </a:p>
          <a:p>
            <a:pPr lvl="1"/>
            <a:r>
              <a:rPr lang="en-US" altLang="en-US"/>
              <a:t>Subdue the earth.</a:t>
            </a:r>
          </a:p>
          <a:p>
            <a:pPr lvl="1"/>
            <a:r>
              <a:rPr lang="en-US" altLang="en-US"/>
              <a:t>Rule over animals, fish, birds.</a:t>
            </a:r>
          </a:p>
        </p:txBody>
      </p:sp>
    </p:spTree>
    <p:custDataLst>
      <p:tags r:id="rId1"/>
    </p:custDataLst>
  </p:cSld>
  <p:clrMapOvr>
    <a:masterClrMapping/>
  </p:clrMapOvr>
  <p:transition advTm="61859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0B0E-2870-4443-9F0D-BCAD58F30F3C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6FCDD-CD9F-45A1-80EC-84687F5F57F5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God's Commandments at Ararat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Be fruitful, increase, fill the earth.</a:t>
            </a:r>
          </a:p>
          <a:p>
            <a:r>
              <a:rPr lang="en-US" altLang="en-US"/>
              <a:t>Animals will fear you.</a:t>
            </a:r>
          </a:p>
          <a:p>
            <a:r>
              <a:rPr lang="en-US" altLang="en-US"/>
              <a:t>Animals are given into your hands.</a:t>
            </a:r>
          </a:p>
          <a:p>
            <a:r>
              <a:rPr lang="en-US" altLang="en-US"/>
              <a:t>They will be your food, but you must not eat their lifeblood.</a:t>
            </a:r>
          </a:p>
          <a:p>
            <a:r>
              <a:rPr lang="en-US" altLang="en-US"/>
              <a:t>Neither you nor they may shed human blood.  (Gen 9:1-7)</a:t>
            </a:r>
          </a:p>
        </p:txBody>
      </p:sp>
    </p:spTree>
    <p:custDataLst>
      <p:tags r:id="rId1"/>
    </p:custDataLst>
  </p:cSld>
  <p:clrMapOvr>
    <a:masterClrMapping/>
  </p:clrMapOvr>
  <p:transition advTm="9527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2AE81-8DDA-4D7F-82F5-2E4D182795BF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5AE0A-3944-4E87-B6FD-E0EA51F7B04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altLang="en-US"/>
              <a:t>Treatment of Animals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914400" y="2667000"/>
            <a:ext cx="6248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latin typeface="Arial" charset="0"/>
                <a:cs typeface="Arial" charset="0"/>
              </a:rPr>
              <a:t>"</a:t>
            </a:r>
            <a:r>
              <a:rPr lang="en-US" altLang="en-US" sz="3200">
                <a:latin typeface="Arial" charset="0"/>
              </a:rPr>
              <a:t>A righteous man cares for the needs of his animal, but the kindest acts of the wicked are cruel.</a:t>
            </a:r>
            <a:r>
              <a:rPr lang="en-US" altLang="en-US" sz="3200">
                <a:latin typeface="Arial" charset="0"/>
                <a:cs typeface="Arial" charset="0"/>
              </a:rPr>
              <a:t>"</a:t>
            </a:r>
            <a:r>
              <a:rPr lang="en-US" altLang="en-US" sz="3200">
                <a:latin typeface="Arial" charset="0"/>
              </a:rPr>
              <a:t>  (Proverbs 12:10)</a:t>
            </a:r>
          </a:p>
        </p:txBody>
      </p:sp>
    </p:spTree>
  </p:cSld>
  <p:clrMapOvr>
    <a:masterClrMapping/>
  </p:clrMapOvr>
  <p:transition advTm="39567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C5ABC-A844-40B4-868F-D3E4373005FC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F7A83-8CED-4A36-A5E9-CF1F5994BB5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God's Commands </a:t>
            </a:r>
            <a:br>
              <a:rPr lang="en-US" altLang="en-US"/>
            </a:br>
            <a:r>
              <a:rPr lang="en-US" altLang="en-US"/>
              <a:t>at Sinai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Have no other gods but God.</a:t>
            </a:r>
          </a:p>
          <a:p>
            <a:r>
              <a:rPr lang="en-US" altLang="en-US" sz="2800"/>
              <a:t>Make &amp; worship no images.</a:t>
            </a:r>
          </a:p>
          <a:p>
            <a:r>
              <a:rPr lang="en-US" altLang="en-US" sz="2800"/>
              <a:t>Don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t misuse God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s name.</a:t>
            </a:r>
          </a:p>
          <a:p>
            <a:r>
              <a:rPr lang="en-US" altLang="en-US" sz="2800"/>
              <a:t>Remember to keep his Sabbath rest.</a:t>
            </a:r>
          </a:p>
          <a:p>
            <a:r>
              <a:rPr lang="en-US" altLang="en-US" sz="2800"/>
              <a:t>Honor your parents.</a:t>
            </a:r>
          </a:p>
          <a:p>
            <a:r>
              <a:rPr lang="en-US" altLang="en-US" sz="2800"/>
              <a:t>Don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t murder, commit adultery, steal.</a:t>
            </a:r>
          </a:p>
          <a:p>
            <a:r>
              <a:rPr lang="en-US" altLang="en-US" sz="2800"/>
              <a:t>Don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t give false testimony.</a:t>
            </a:r>
          </a:p>
          <a:p>
            <a:r>
              <a:rPr lang="en-US" altLang="en-US" sz="2800"/>
              <a:t>Don</a:t>
            </a:r>
            <a:r>
              <a:rPr lang="en-US" altLang="en-US" sz="2800">
                <a:cs typeface="Arial" charset="0"/>
              </a:rPr>
              <a:t>'</a:t>
            </a:r>
            <a:r>
              <a:rPr lang="en-US" altLang="en-US" sz="2800"/>
              <a:t>t desire what is not yours. (Ex 20:3-17)</a:t>
            </a:r>
          </a:p>
        </p:txBody>
      </p:sp>
    </p:spTree>
    <p:custDataLst>
      <p:tags r:id="rId1"/>
    </p:custDataLst>
  </p:cSld>
  <p:clrMapOvr>
    <a:masterClrMapping/>
  </p:clrMapOvr>
  <p:transition advTm="158288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CA400-5A96-4379-96F2-A14658B8CF94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CEE37-D818-47FB-9654-744521E70DF0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Should We Expect?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Technology is good, because creation is.</a:t>
            </a:r>
          </a:p>
          <a:p>
            <a:r>
              <a:rPr lang="en-US" altLang="en-US" sz="2800"/>
              <a:t>Mankind is fallen,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a ruin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 (Buswell).</a:t>
            </a:r>
          </a:p>
          <a:p>
            <a:pPr lvl="1"/>
            <a:r>
              <a:rPr lang="en-US" altLang="en-US" sz="2400"/>
              <a:t>Not just a pile of shapeless stones, an artifact.</a:t>
            </a:r>
          </a:p>
          <a:p>
            <a:pPr lvl="1"/>
            <a:r>
              <a:rPr lang="en-US" altLang="en-US" sz="2400"/>
              <a:t>Not what it was designed to be.</a:t>
            </a:r>
          </a:p>
          <a:p>
            <a:r>
              <a:rPr lang="en-US" altLang="en-US" sz="2800"/>
              <a:t>Man has always used the latest technology, for good or evil.</a:t>
            </a:r>
          </a:p>
          <a:p>
            <a:r>
              <a:rPr lang="en-US" altLang="en-US" sz="2800"/>
              <a:t>This is bound to happen with genetic engineering, too.</a:t>
            </a:r>
          </a:p>
        </p:txBody>
      </p:sp>
    </p:spTree>
    <p:custDataLst>
      <p:tags r:id="rId1"/>
    </p:custDataLst>
  </p:cSld>
  <p:clrMapOvr>
    <a:masterClrMapping/>
  </p:clrMapOvr>
  <p:transition advTm="14272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2970D-8EAD-4925-A2B8-AB203AD3D449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09C6E-403F-4711-AB08-427CC6EC7E89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Should We Expect?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By 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mercy, there has been less nuclear, chemical, biological warfare than we had any right to expect.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Given the world situation, we can expect genetic engineering will be used for both good and evil.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This will surely include human cloning unless it backfires terribly.</a:t>
            </a:r>
          </a:p>
        </p:txBody>
      </p:sp>
    </p:spTree>
    <p:custDataLst>
      <p:tags r:id="rId1"/>
    </p:custDataLst>
  </p:cSld>
  <p:clrMapOvr>
    <a:masterClrMapping/>
  </p:clrMapOvr>
  <p:transition advTm="3454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7C6C-BE8E-4239-A3D0-3E7D1516ADC8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27154-B46D-4260-AEEC-B4D33E3DAC9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altLang="en-US"/>
              <a:t>What Should We Do?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We should act as Christians are supposed to, whatever the situation: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Salt – taste, preservative, thirst, stings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Light – visible, illuminating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We should obey God’s commands ourselves &amp; encourage others to righteousness as best we can.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We should pray that God will be glorified and Jesus lifted up in whatever situation God puts us in.</a:t>
            </a:r>
          </a:p>
        </p:txBody>
      </p:sp>
    </p:spTree>
    <p:custDataLst>
      <p:tags r:id="rId1"/>
    </p:custDataLst>
  </p:cSld>
  <p:clrMapOvr>
    <a:masterClrMapping/>
  </p:clrMapOvr>
  <p:transition advTm="16349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8D73A-34D0-4D81-B37C-3C587128552A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666D0-49A4-40DE-A19A-4BB84D4B7BA8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altLang="en-US"/>
              <a:t>What This Means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Seek first 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rule and God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s righteousness, and all these things (food, clothing, etc.) will be yours as well.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may have to take unpopular stands.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Don</a:t>
            </a:r>
            <a:r>
              <a:rPr lang="en-US" altLang="en-US">
                <a:cs typeface="Arial" charset="0"/>
              </a:rPr>
              <a:t>'</a:t>
            </a:r>
            <a:r>
              <a:rPr lang="en-US" altLang="en-US"/>
              <a:t>t let short-term benefits outweigh doing what is right &amp; compassionate.</a:t>
            </a:r>
          </a:p>
        </p:txBody>
      </p:sp>
    </p:spTree>
    <p:custDataLst>
      <p:tags r:id="rId1"/>
    </p:custDataLst>
  </p:cSld>
  <p:clrMapOvr>
    <a:masterClrMapping/>
  </p:clrMapOvr>
  <p:transition advTm="60387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fld id="{F9268E1E-50EF-402D-AD37-067A3ABFF27B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EEEF3FC-BC4C-44FA-B9E2-524F3F79ED2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488950"/>
            <a:ext cx="6248400" cy="2101850"/>
          </a:xfrm>
        </p:spPr>
        <p:txBody>
          <a:bodyPr/>
          <a:lstStyle/>
          <a:p>
            <a:r>
              <a:rPr lang="en-US" altLang="en-US"/>
              <a:t>Genetic Engineering &amp; Cloning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600"/>
              <a:t>Not The End!</a:t>
            </a:r>
          </a:p>
        </p:txBody>
      </p:sp>
    </p:spTree>
    <p:custDataLst>
      <p:tags r:id="rId1"/>
    </p:custDataLst>
  </p:cSld>
  <p:clrMapOvr>
    <a:masterClrMapping/>
  </p:clrMapOvr>
  <p:transition advTm="12969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5664-FE15-4B5F-9003-59224D88FD69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5093-7D20-4C81-B34F-7D2E50F2ADDD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Brief History of Genetic Engineering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7543800" cy="4038600"/>
          </a:xfrm>
        </p:spPr>
        <p:txBody>
          <a:bodyPr/>
          <a:lstStyle/>
          <a:p>
            <a:r>
              <a:rPr lang="en-US" altLang="en-US" sz="2800"/>
              <a:t>The name is new, the practice is not.</a:t>
            </a:r>
          </a:p>
          <a:p>
            <a:r>
              <a:rPr lang="en-US" altLang="en-US" sz="2800"/>
              <a:t>Plants and animals have been bred for thousands of years.</a:t>
            </a:r>
          </a:p>
          <a:p>
            <a:r>
              <a:rPr lang="en-US" altLang="en-US" sz="2800"/>
              <a:t>Human breeding has also been done now and then.</a:t>
            </a:r>
          </a:p>
          <a:p>
            <a:r>
              <a:rPr lang="en-US" altLang="en-US" sz="2800"/>
              <a:t>All of this has worked by trying to enhance desired characteristics, without knowing how they are transmitted.</a:t>
            </a:r>
          </a:p>
        </p:txBody>
      </p:sp>
    </p:spTree>
    <p:custDataLst>
      <p:tags r:id="rId1"/>
    </p:custDataLst>
  </p:cSld>
  <p:clrMapOvr>
    <a:masterClrMapping/>
  </p:clrMapOvr>
  <p:transition advTm="2973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77BDF-1058-4DB9-AE0B-EAFBB87AACD9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FBFD9-619E-4A5C-AE08-98CF088506C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Genetic Engineering in the 20</a:t>
            </a:r>
            <a:r>
              <a:rPr lang="en-US" altLang="en-US" baseline="30000"/>
              <a:t>th</a:t>
            </a:r>
            <a:r>
              <a:rPr lang="en-US" altLang="en-US"/>
              <a:t> Century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There have been great advances in our knowledge of genetics: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How genetic information is stored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How it is transmitted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How it is used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 entire DNA sequence of several organisms is now known, with human DNA just about done.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We are just beginning to decipher what each unit means and how it works.</a:t>
            </a:r>
          </a:p>
        </p:txBody>
      </p:sp>
    </p:spTree>
    <p:custDataLst>
      <p:tags r:id="rId1"/>
    </p:custDataLst>
  </p:cSld>
  <p:clrMapOvr>
    <a:masterClrMapping/>
  </p:clrMapOvr>
  <p:transition advTm="47038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2495-BDD0-411B-824C-0225531B1B5F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F59DC-72D3-458A-812B-2BCD792EAB0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Prospects for </a:t>
            </a:r>
            <a:br>
              <a:rPr lang="en-US" altLang="en-US"/>
            </a:br>
            <a:r>
              <a:rPr lang="en-US" altLang="en-US"/>
              <a:t>Genetic Engineering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Designing plants &amp; animals </a:t>
            </a:r>
            <a:r>
              <a:rPr lang="en-US" altLang="en-US" sz="2800">
                <a:cs typeface="Arial" charset="0"/>
              </a:rPr>
              <a:t>"</a:t>
            </a:r>
            <a:r>
              <a:rPr lang="en-US" altLang="en-US" sz="2800"/>
              <a:t>from scratch</a:t>
            </a:r>
            <a:r>
              <a:rPr lang="en-US" altLang="en-US" sz="2800">
                <a:cs typeface="Arial" charset="0"/>
              </a:rPr>
              <a:t>"</a:t>
            </a:r>
          </a:p>
          <a:p>
            <a:pPr lvl="1"/>
            <a:r>
              <a:rPr lang="en-US" altLang="en-US" sz="2400"/>
              <a:t>This is not going to happen anytime soon</a:t>
            </a:r>
          </a:p>
          <a:p>
            <a:r>
              <a:rPr lang="en-US" altLang="en-US" sz="2800"/>
              <a:t>Transgenic Engineering</a:t>
            </a:r>
          </a:p>
          <a:p>
            <a:pPr lvl="1"/>
            <a:r>
              <a:rPr lang="en-US" altLang="en-US" sz="2400"/>
              <a:t>Putting genetic information from one type of plant or animal into another</a:t>
            </a:r>
          </a:p>
          <a:p>
            <a:r>
              <a:rPr lang="en-US" altLang="en-US" sz="2800"/>
              <a:t>Cloning</a:t>
            </a:r>
          </a:p>
          <a:p>
            <a:pPr lvl="1"/>
            <a:r>
              <a:rPr lang="en-US" altLang="en-US" sz="2400"/>
              <a:t>Making genetic copies of an existing plant or animal</a:t>
            </a:r>
          </a:p>
          <a:p>
            <a:r>
              <a:rPr lang="en-US" altLang="en-US" sz="2800"/>
              <a:t>Let’s look at the latter two of these.</a:t>
            </a:r>
          </a:p>
        </p:txBody>
      </p:sp>
    </p:spTree>
    <p:custDataLst>
      <p:tags r:id="rId1"/>
    </p:custDataLst>
  </p:cSld>
  <p:clrMapOvr>
    <a:masterClrMapping/>
  </p:clrMapOvr>
  <p:transition advTm="3857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9CAE-B2BB-493F-AD46-E3B666CDF324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B4FED-4BD8-450D-9CC6-85D5131E9FB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altLang="en-US"/>
              <a:t>Transgenic Organisms</a:t>
            </a:r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An organism is called 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transgenic</a:t>
            </a:r>
            <a:r>
              <a:rPr lang="en-US" altLang="en-US">
                <a:cs typeface="Arial" charset="0"/>
              </a:rPr>
              <a:t>"</a:t>
            </a:r>
            <a:r>
              <a:rPr lang="en-US" altLang="en-US"/>
              <a:t> if it has genetic information added to it from a different type of organism.</a:t>
            </a:r>
          </a:p>
          <a:p>
            <a:pPr>
              <a:lnSpc>
                <a:spcPct val="90000"/>
              </a:lnSpc>
            </a:pPr>
            <a:r>
              <a:rPr lang="en-US" altLang="en-US"/>
              <a:t>Viruses do something of this sort when they infect plants, animals or humans.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Humans have begun to do this with plants and animals.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We are not yet making flying pigs!</a:t>
            </a:r>
          </a:p>
        </p:txBody>
      </p:sp>
    </p:spTree>
    <p:custDataLst>
      <p:tags r:id="rId1"/>
    </p:custDataLst>
  </p:cSld>
  <p:clrMapOvr>
    <a:masterClrMapping/>
  </p:clrMapOvr>
  <p:transition advTm="27289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582F3-A46F-45E4-8AA2-A1DC4947005B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243B9-FC3A-415F-85B5-0015E09EBCB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altLang="en-US"/>
              <a:t>Transgenic Plants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This is the work that is furthest along: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Corn with its own insecticide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Soybeans &amp; cotton resistant to herbicides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Papayas resistant to viruses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Transgenic crops are being grown in the Americas, South Africa, Europe, Australia and China</a:t>
            </a:r>
          </a:p>
        </p:txBody>
      </p:sp>
      <p:pic>
        <p:nvPicPr>
          <p:cNvPr id="21515" name="Picture 11" descr="gencorn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45606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B8B36-3D87-4735-9F6C-5792319E44F9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F0F7F-71C5-4CB8-9F38-7BCCD636467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90600"/>
            <a:ext cx="7467600" cy="762000"/>
          </a:xfrm>
        </p:spPr>
        <p:txBody>
          <a:bodyPr/>
          <a:lstStyle/>
          <a:p>
            <a:r>
              <a:rPr lang="en-US" altLang="en-US"/>
              <a:t>Transgenic Animals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 work is less advanced here.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Human genes have been inserted into: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Bacteria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Mice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To produce various human proteins for treating diseases.</a:t>
            </a:r>
          </a:p>
        </p:txBody>
      </p:sp>
      <p:pic>
        <p:nvPicPr>
          <p:cNvPr id="22533" name="Picture 5" descr="mous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6700" y="2882900"/>
            <a:ext cx="3695700" cy="2309813"/>
          </a:xfrm>
        </p:spPr>
      </p:pic>
    </p:spTree>
    <p:custDataLst>
      <p:tags r:id="rId1"/>
    </p:custDataLst>
  </p:cSld>
  <p:clrMapOvr>
    <a:masterClrMapping/>
  </p:clrMapOvr>
  <p:transition advTm="2435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D176-9C56-4779-A741-CE4966F07167}" type="datetime1">
              <a:rPr lang="en-US" altLang="en-US"/>
              <a:pPr/>
              <a:t>7/3/2015</a:t>
            </a:fld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B457-F606-4F29-BC22-8153B0472DC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Making </a:t>
            </a:r>
            <a:br>
              <a:rPr lang="en-US" altLang="en-US"/>
            </a:br>
            <a:r>
              <a:rPr lang="en-US" altLang="en-US"/>
              <a:t>Transgenic Mice</a:t>
            </a:r>
          </a:p>
        </p:txBody>
      </p:sp>
      <p:pic>
        <p:nvPicPr>
          <p:cNvPr id="23556" name="Picture 4" descr="transmous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71700"/>
            <a:ext cx="5557838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918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8|1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7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46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8|17.4|5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4.8|6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5|11.9|9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5.6|5.7|7.4|1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9|5|4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9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6|5.5|28.6|10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18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7|6.4|4.5|31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8.6|16.5|15.2|18.2|5.1|15.6|16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9|56.2|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6.3|5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42.8|5.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9.5|22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8|5.9|1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3.7|25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5|12.1|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1|12.4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2.2|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Bamboo">
  <a:themeElements>
    <a:clrScheme name="Bamboo 4">
      <a:dk1>
        <a:srgbClr val="000000"/>
      </a:dk1>
      <a:lt1>
        <a:srgbClr val="FFFFFF"/>
      </a:lt1>
      <a:dk2>
        <a:srgbClr val="FF0000"/>
      </a:dk2>
      <a:lt2>
        <a:srgbClr val="800000"/>
      </a:lt2>
      <a:accent1>
        <a:srgbClr val="0080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AAC0AA"/>
      </a:accent5>
      <a:accent6>
        <a:srgbClr val="E78A00"/>
      </a:accent6>
      <a:hlink>
        <a:srgbClr val="CC3300"/>
      </a:hlink>
      <a:folHlink>
        <a:srgbClr val="663300"/>
      </a:folHlink>
    </a:clrScheme>
    <a:fontScheme name="Bambo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amboo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mboo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mboo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Designs\Bamboo.pot</Template>
  <TotalTime>200</TotalTime>
  <Words>1301</Words>
  <Application>Microsoft Office PowerPoint</Application>
  <PresentationFormat>On-screen Show (4:3)</PresentationFormat>
  <Paragraphs>213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Wingdings</vt:lpstr>
      <vt:lpstr>Arial Black</vt:lpstr>
      <vt:lpstr>Times New Roman</vt:lpstr>
      <vt:lpstr>Bamboo</vt:lpstr>
      <vt:lpstr>Genetic Engineering &amp; Cloning</vt:lpstr>
      <vt:lpstr>What is Genetic Engineering?</vt:lpstr>
      <vt:lpstr>A Brief History of Genetic Engineering</vt:lpstr>
      <vt:lpstr>Genetic Engineering in the 20th Century</vt:lpstr>
      <vt:lpstr>Prospects for  Genetic Engineering</vt:lpstr>
      <vt:lpstr>Transgenic Organisms</vt:lpstr>
      <vt:lpstr>Transgenic Plants</vt:lpstr>
      <vt:lpstr>Transgenic Animals</vt:lpstr>
      <vt:lpstr>Making  Transgenic Mice</vt:lpstr>
      <vt:lpstr>Advantages of Transgenic Engineering</vt:lpstr>
      <vt:lpstr>Concerns about  Transgenic Engineering</vt:lpstr>
      <vt:lpstr>Cloning</vt:lpstr>
      <vt:lpstr>A Brief History  of Cloning</vt:lpstr>
      <vt:lpstr>Cloning in the  20th Century</vt:lpstr>
      <vt:lpstr>Dolly - 1996</vt:lpstr>
      <vt:lpstr>Cloning Dolly</vt:lpstr>
      <vt:lpstr>Cloning since Dolly</vt:lpstr>
      <vt:lpstr>Advantages of Cloning</vt:lpstr>
      <vt:lpstr>Concerns re/ Cloning</vt:lpstr>
      <vt:lpstr>How Should  Christians React?</vt:lpstr>
      <vt:lpstr>God's Commandments in Eden</vt:lpstr>
      <vt:lpstr>God's Commandments at Ararat</vt:lpstr>
      <vt:lpstr>Treatment of Animals</vt:lpstr>
      <vt:lpstr>God's Commands  at Sinai</vt:lpstr>
      <vt:lpstr>What Should We Expect?</vt:lpstr>
      <vt:lpstr>What Should We Expect?</vt:lpstr>
      <vt:lpstr>What Should We Do?</vt:lpstr>
      <vt:lpstr>What This Means</vt:lpstr>
      <vt:lpstr>Genetic Engineering &amp; Cloning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Newman</dc:creator>
  <cp:lastModifiedBy>Newman</cp:lastModifiedBy>
  <cp:revision>71</cp:revision>
  <cp:lastPrinted>1601-01-01T00:00:00Z</cp:lastPrinted>
  <dcterms:created xsi:type="dcterms:W3CDTF">1601-01-01T00:00:00Z</dcterms:created>
  <dcterms:modified xsi:type="dcterms:W3CDTF">2015-07-03T21:59:20Z</dcterms:modified>
</cp:coreProperties>
</file>