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927100"/>
            <a:ext cx="8991600" cy="4495800"/>
            <a:chOff x="0" y="584"/>
            <a:chExt cx="5664" cy="2832"/>
          </a:xfrm>
        </p:grpSpPr>
        <p:sp>
          <p:nvSpPr>
            <p:cNvPr id="5123"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5124"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5125"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4416 w 1000"/>
                <a:gd name="T3" fmla="*/ 0 h 1000"/>
                <a:gd name="T4" fmla="*/ 4917 w 1000"/>
                <a:gd name="T5" fmla="*/ 500 h 1000"/>
                <a:gd name="T6" fmla="*/ 4417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5126"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7" name="Rectangle 7"/>
          <p:cNvSpPr>
            <a:spLocks noGrp="1" noChangeArrowheads="1"/>
          </p:cNvSpPr>
          <p:nvPr>
            <p:ph type="ctrTitle"/>
          </p:nvPr>
        </p:nvSpPr>
        <p:spPr>
          <a:xfrm>
            <a:off x="228600" y="1427163"/>
            <a:ext cx="8077200" cy="1609725"/>
          </a:xfrm>
        </p:spPr>
        <p:txBody>
          <a:bodyPr/>
          <a:lstStyle>
            <a:lvl1pPr>
              <a:defRPr sz="4600"/>
            </a:lvl1pPr>
          </a:lstStyle>
          <a:p>
            <a:pPr lvl="0"/>
            <a:r>
              <a:rPr lang="en-US" altLang="en-US" noProof="0" smtClean="0"/>
              <a:t>Click to edit Master title style</a:t>
            </a:r>
          </a:p>
        </p:txBody>
      </p:sp>
      <p:sp>
        <p:nvSpPr>
          <p:cNvPr id="512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5129" name="Rectangle 9"/>
          <p:cNvSpPr>
            <a:spLocks noGrp="1" noChangeArrowheads="1"/>
          </p:cNvSpPr>
          <p:nvPr>
            <p:ph type="dt" sz="half" idx="2"/>
          </p:nvPr>
        </p:nvSpPr>
        <p:spPr>
          <a:xfrm>
            <a:off x="457200" y="6248400"/>
            <a:ext cx="2133600" cy="471488"/>
          </a:xfrm>
        </p:spPr>
        <p:txBody>
          <a:bodyPr/>
          <a:lstStyle>
            <a:lvl1pPr>
              <a:defRPr/>
            </a:lvl1pPr>
          </a:lstStyle>
          <a:p>
            <a:endParaRPr lang="en-US" altLang="en-US"/>
          </a:p>
        </p:txBody>
      </p:sp>
      <p:sp>
        <p:nvSpPr>
          <p:cNvPr id="5130" name="Rectangle 10"/>
          <p:cNvSpPr>
            <a:spLocks noGrp="1" noChangeArrowheads="1"/>
          </p:cNvSpPr>
          <p:nvPr>
            <p:ph type="ftr" sz="quarter" idx="3"/>
          </p:nvPr>
        </p:nvSpPr>
        <p:spPr>
          <a:xfrm>
            <a:off x="3124200" y="6253163"/>
            <a:ext cx="2895600" cy="457200"/>
          </a:xfrm>
        </p:spPr>
        <p:txBody>
          <a:bodyPr/>
          <a:lstStyle>
            <a:lvl1pPr>
              <a:defRPr/>
            </a:lvl1pPr>
          </a:lstStyle>
          <a:p>
            <a:endParaRPr lang="en-US" altLang="en-US"/>
          </a:p>
        </p:txBody>
      </p:sp>
      <p:sp>
        <p:nvSpPr>
          <p:cNvPr id="5131" name="Rectangle 11"/>
          <p:cNvSpPr>
            <a:spLocks noGrp="1" noChangeArrowheads="1"/>
          </p:cNvSpPr>
          <p:nvPr>
            <p:ph type="sldNum" sz="quarter" idx="4"/>
          </p:nvPr>
        </p:nvSpPr>
        <p:spPr>
          <a:xfrm>
            <a:off x="6553200" y="6248400"/>
            <a:ext cx="2133600" cy="471488"/>
          </a:xfrm>
        </p:spPr>
        <p:txBody>
          <a:bodyPr/>
          <a:lstStyle>
            <a:lvl1pPr>
              <a:defRPr/>
            </a:lvl1pPr>
          </a:lstStyle>
          <a:p>
            <a:fld id="{22D1C464-1F98-43AD-ACCE-F65057BC3A3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0C22647-1D13-4942-87E4-1A9934183F15}" type="slidenum">
              <a:rPr lang="en-US" altLang="en-US"/>
              <a:pPr/>
              <a:t>‹#›</a:t>
            </a:fld>
            <a:endParaRPr lang="en-US" altLang="en-US"/>
          </a:p>
        </p:txBody>
      </p:sp>
    </p:spTree>
    <p:extLst>
      <p:ext uri="{BB962C8B-B14F-4D97-AF65-F5344CB8AC3E}">
        <p14:creationId xmlns:p14="http://schemas.microsoft.com/office/powerpoint/2010/main" val="209659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77BE7CF-8AE4-411D-9701-C1E86C8AC452}" type="slidenum">
              <a:rPr lang="en-US" altLang="en-US"/>
              <a:pPr/>
              <a:t>‹#›</a:t>
            </a:fld>
            <a:endParaRPr lang="en-US" altLang="en-US"/>
          </a:p>
        </p:txBody>
      </p:sp>
    </p:spTree>
    <p:extLst>
      <p:ext uri="{BB962C8B-B14F-4D97-AF65-F5344CB8AC3E}">
        <p14:creationId xmlns:p14="http://schemas.microsoft.com/office/powerpoint/2010/main" val="199487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8F6190-E37F-4F4D-BD6A-0D5896F3846C}" type="slidenum">
              <a:rPr lang="en-US" altLang="en-US"/>
              <a:pPr/>
              <a:t>‹#›</a:t>
            </a:fld>
            <a:endParaRPr lang="en-US" altLang="en-US"/>
          </a:p>
        </p:txBody>
      </p:sp>
    </p:spTree>
    <p:extLst>
      <p:ext uri="{BB962C8B-B14F-4D97-AF65-F5344CB8AC3E}">
        <p14:creationId xmlns:p14="http://schemas.microsoft.com/office/powerpoint/2010/main" val="2692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D7CF13-126C-4F4A-B65E-51170EE483A3}" type="slidenum">
              <a:rPr lang="en-US" altLang="en-US"/>
              <a:pPr/>
              <a:t>‹#›</a:t>
            </a:fld>
            <a:endParaRPr lang="en-US" altLang="en-US"/>
          </a:p>
        </p:txBody>
      </p:sp>
    </p:spTree>
    <p:extLst>
      <p:ext uri="{BB962C8B-B14F-4D97-AF65-F5344CB8AC3E}">
        <p14:creationId xmlns:p14="http://schemas.microsoft.com/office/powerpoint/2010/main" val="343142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4E9563E-A485-4826-A662-5B1BBCD61C02}" type="slidenum">
              <a:rPr lang="en-US" altLang="en-US"/>
              <a:pPr/>
              <a:t>‹#›</a:t>
            </a:fld>
            <a:endParaRPr lang="en-US" altLang="en-US"/>
          </a:p>
        </p:txBody>
      </p:sp>
    </p:spTree>
    <p:extLst>
      <p:ext uri="{BB962C8B-B14F-4D97-AF65-F5344CB8AC3E}">
        <p14:creationId xmlns:p14="http://schemas.microsoft.com/office/powerpoint/2010/main" val="367187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4BAD4FF-11BE-4335-962D-3D82A52D6F0F}" type="slidenum">
              <a:rPr lang="en-US" altLang="en-US"/>
              <a:pPr/>
              <a:t>‹#›</a:t>
            </a:fld>
            <a:endParaRPr lang="en-US" altLang="en-US"/>
          </a:p>
        </p:txBody>
      </p:sp>
    </p:spTree>
    <p:extLst>
      <p:ext uri="{BB962C8B-B14F-4D97-AF65-F5344CB8AC3E}">
        <p14:creationId xmlns:p14="http://schemas.microsoft.com/office/powerpoint/2010/main" val="422867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BE76E82-CA4C-4304-B83D-0F797BFA45D4}" type="slidenum">
              <a:rPr lang="en-US" altLang="en-US"/>
              <a:pPr/>
              <a:t>‹#›</a:t>
            </a:fld>
            <a:endParaRPr lang="en-US" altLang="en-US"/>
          </a:p>
        </p:txBody>
      </p:sp>
    </p:spTree>
    <p:extLst>
      <p:ext uri="{BB962C8B-B14F-4D97-AF65-F5344CB8AC3E}">
        <p14:creationId xmlns:p14="http://schemas.microsoft.com/office/powerpoint/2010/main" val="305955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68908E8-6A83-4B25-890C-E62FB30260E7}" type="slidenum">
              <a:rPr lang="en-US" altLang="en-US"/>
              <a:pPr/>
              <a:t>‹#›</a:t>
            </a:fld>
            <a:endParaRPr lang="en-US" altLang="en-US"/>
          </a:p>
        </p:txBody>
      </p:sp>
    </p:spTree>
    <p:extLst>
      <p:ext uri="{BB962C8B-B14F-4D97-AF65-F5344CB8AC3E}">
        <p14:creationId xmlns:p14="http://schemas.microsoft.com/office/powerpoint/2010/main" val="357379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DD28918-BCCF-472C-8A76-6A99CFD07415}" type="slidenum">
              <a:rPr lang="en-US" altLang="en-US"/>
              <a:pPr/>
              <a:t>‹#›</a:t>
            </a:fld>
            <a:endParaRPr lang="en-US" altLang="en-US"/>
          </a:p>
        </p:txBody>
      </p:sp>
    </p:spTree>
    <p:extLst>
      <p:ext uri="{BB962C8B-B14F-4D97-AF65-F5344CB8AC3E}">
        <p14:creationId xmlns:p14="http://schemas.microsoft.com/office/powerpoint/2010/main" val="1667714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6EDBFD3-A89A-4BB5-B5EE-D2CC93A3A8E1}" type="slidenum">
              <a:rPr lang="en-US" altLang="en-US"/>
              <a:pPr/>
              <a:t>‹#›</a:t>
            </a:fld>
            <a:endParaRPr lang="en-US" altLang="en-US"/>
          </a:p>
        </p:txBody>
      </p:sp>
    </p:spTree>
    <p:extLst>
      <p:ext uri="{BB962C8B-B14F-4D97-AF65-F5344CB8AC3E}">
        <p14:creationId xmlns:p14="http://schemas.microsoft.com/office/powerpoint/2010/main" val="2145244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152400"/>
            <a:ext cx="8686800" cy="6096000"/>
            <a:chOff x="0" y="96"/>
            <a:chExt cx="5472" cy="3840"/>
          </a:xfrm>
        </p:grpSpPr>
        <p:sp>
          <p:nvSpPr>
            <p:cNvPr id="4099"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410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6499 w 1000"/>
                <a:gd name="T3" fmla="*/ 0 h 1000"/>
                <a:gd name="T4" fmla="*/ 7000 w 1000"/>
                <a:gd name="T5" fmla="*/ 500 h 1000"/>
                <a:gd name="T6" fmla="*/ 6500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4101"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02" name="Rectangle 6"/>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3" name="Rectangle 7"/>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4"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4105"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4106"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354C6F8-DD19-42B7-BD4B-D09C895279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A Future for National Israel?</a:t>
            </a:r>
          </a:p>
        </p:txBody>
      </p:sp>
      <p:sp>
        <p:nvSpPr>
          <p:cNvPr id="2051" name="Rectangle 3"/>
          <p:cNvSpPr>
            <a:spLocks noGrp="1" noChangeArrowheads="1"/>
          </p:cNvSpPr>
          <p:nvPr>
            <p:ph type="subTitle" idx="1"/>
          </p:nvPr>
        </p:nvSpPr>
        <p:spPr/>
        <p:txBody>
          <a:bodyPr/>
          <a:lstStyle/>
          <a:p>
            <a:r>
              <a:rPr lang="en-US" altLang="en-US"/>
              <a:t>R. Todd Mangum</a:t>
            </a:r>
          </a:p>
          <a:p>
            <a:r>
              <a:rPr lang="en-US" altLang="en-US"/>
              <a:t>Robert C. Newman</a:t>
            </a:r>
          </a:p>
        </p:txBody>
      </p:sp>
      <p:pic>
        <p:nvPicPr>
          <p:cNvPr id="2052" name="Picture 4" descr="MPj0362707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733800"/>
            <a:ext cx="365760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2" name="FutIsrael.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62000" y="5768735"/>
            <a:ext cx="609600" cy="609600"/>
          </a:xfrm>
          <a:prstGeom prst="rect">
            <a:avLst/>
          </a:prstGeom>
        </p:spPr>
      </p:pic>
    </p:spTree>
    <p:custDataLst>
      <p:tags r:id="rId1"/>
    </p:custDataLst>
  </p:cSld>
  <p:clrMapOvr>
    <a:masterClrMapping/>
  </p:clrMapOvr>
  <p:transition advTm="2600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checkerboard(across)">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051">
                                            <p:txEl>
                                              <p:pRg st="0" end="0"/>
                                            </p:txEl>
                                          </p:spTgt>
                                        </p:tgtEl>
                                        <p:attrNameLst>
                                          <p:attrName>style.visibility</p:attrName>
                                        </p:attrNameLst>
                                      </p:cBhvr>
                                      <p:to>
                                        <p:strVal val="visible"/>
                                      </p:to>
                                    </p:set>
                                    <p:anim calcmode="lin" valueType="num">
                                      <p:cBhvr additive="base">
                                        <p:cTn id="16"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 calcmode="lin" valueType="num">
                                      <p:cBhvr additive="base">
                                        <p:cTn id="22"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4" fill="hold" display="0">
                  <p:stCondLst>
                    <p:cond delay="indefinite"/>
                  </p:stCondLst>
                  <p:endCondLst>
                    <p:cond evt="onStopAudio" delay="0">
                      <p:tgtEl>
                        <p:sldTgt/>
                      </p:tgtEl>
                    </p:cond>
                  </p:endCondLst>
                </p:cTn>
                <p:tgtEl>
                  <p:spTgt spid="2"/>
                </p:tgtEl>
              </p:cMediaNode>
            </p:audio>
          </p:childTnLst>
        </p:cTn>
      </p:par>
    </p:tnLst>
    <p:bldLst>
      <p:bldP spid="2051"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Benefits come to Christians</a:t>
            </a:r>
          </a:p>
        </p:txBody>
      </p:sp>
      <p:sp>
        <p:nvSpPr>
          <p:cNvPr id="20483" name="Rectangle 3"/>
          <p:cNvSpPr>
            <a:spLocks noGrp="1" noChangeArrowheads="1"/>
          </p:cNvSpPr>
          <p:nvPr>
            <p:ph type="body" idx="1"/>
          </p:nvPr>
        </p:nvSpPr>
        <p:spPr/>
        <p:txBody>
          <a:bodyPr/>
          <a:lstStyle/>
          <a:p>
            <a:r>
              <a:rPr lang="en-US" altLang="en-US"/>
              <a:t>Matthew 21:19 – Jesus curses the fig tree with the comment, </a:t>
            </a:r>
            <a:r>
              <a:rPr lang="en-US" altLang="en-US">
                <a:cs typeface="Arial" charset="0"/>
              </a:rPr>
              <a:t>"</a:t>
            </a:r>
            <a:r>
              <a:rPr lang="en-US" altLang="en-US"/>
              <a:t>May you never bear fruit again.</a:t>
            </a:r>
            <a:r>
              <a:rPr lang="en-US" altLang="en-US">
                <a:cs typeface="Arial" charset="0"/>
              </a:rPr>
              <a:t>"</a:t>
            </a:r>
          </a:p>
          <a:p>
            <a:r>
              <a:rPr lang="en-US" altLang="en-US"/>
              <a:t>Matthew 21:43 – Jesus says, </a:t>
            </a:r>
            <a:r>
              <a:rPr lang="en-US" altLang="en-US">
                <a:cs typeface="Arial" charset="0"/>
              </a:rPr>
              <a:t>"</a:t>
            </a:r>
            <a:r>
              <a:rPr lang="en-US" altLang="en-US"/>
              <a:t>I tell you that the kingdom of God will be taken away from you and given to a people who will produce its fruit.</a:t>
            </a:r>
            <a:r>
              <a:rPr lang="en-US" altLang="en-US">
                <a:cs typeface="Arial" charset="0"/>
              </a:rPr>
              <a:t>"</a:t>
            </a:r>
          </a:p>
        </p:txBody>
      </p:sp>
    </p:spTree>
    <p:custDataLst>
      <p:tags r:id="rId1"/>
    </p:custDataLst>
  </p:cSld>
  <p:clrMapOvr>
    <a:masterClrMapping/>
  </p:clrMapOvr>
  <p:transition advTm="217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True Jews are believers</a:t>
            </a:r>
          </a:p>
        </p:txBody>
      </p:sp>
      <p:sp>
        <p:nvSpPr>
          <p:cNvPr id="21508" name="Text Box 4"/>
          <p:cNvSpPr txBox="1">
            <a:spLocks noChangeArrowheads="1"/>
          </p:cNvSpPr>
          <p:nvPr/>
        </p:nvSpPr>
        <p:spPr bwMode="auto">
          <a:xfrm>
            <a:off x="762000" y="1828800"/>
            <a:ext cx="7467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Romans 2:28 (NASU) For he is not a Jew who is one outwardly, nor is circumcision that which is outward in the flesh. </a:t>
            </a:r>
          </a:p>
          <a:p>
            <a:r>
              <a:rPr lang="en-US" altLang="en-US" sz="2800"/>
              <a:t>29 But he is a Jew who is one inwardly; and circumcision is that which is of the heart, by the Spirit, not by the letter; and his praise is not from men, but from God. </a:t>
            </a:r>
          </a:p>
        </p:txBody>
      </p:sp>
    </p:spTree>
    <p:custDataLst>
      <p:tags r:id="rId1"/>
    </p:custDataLst>
  </p:cSld>
  <p:clrMapOvr>
    <a:masterClrMapping/>
  </p:clrMapOvr>
  <p:transition advTm="205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checkerboard(across)">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The </a:t>
            </a:r>
            <a:r>
              <a:rPr lang="en-US" altLang="en-US">
                <a:cs typeface="Arial" charset="0"/>
              </a:rPr>
              <a:t>"</a:t>
            </a:r>
            <a:r>
              <a:rPr lang="en-US" altLang="en-US"/>
              <a:t>seed</a:t>
            </a:r>
            <a:r>
              <a:rPr lang="en-US" altLang="en-US">
                <a:cs typeface="Arial" charset="0"/>
              </a:rPr>
              <a:t>"</a:t>
            </a:r>
            <a:r>
              <a:rPr lang="en-US" altLang="en-US"/>
              <a:t> is singular, Jesus</a:t>
            </a:r>
          </a:p>
        </p:txBody>
      </p:sp>
      <p:sp>
        <p:nvSpPr>
          <p:cNvPr id="23555" name="Rectangle 3"/>
          <p:cNvSpPr>
            <a:spLocks noGrp="1" noChangeArrowheads="1"/>
          </p:cNvSpPr>
          <p:nvPr>
            <p:ph type="body" idx="1"/>
          </p:nvPr>
        </p:nvSpPr>
        <p:spPr/>
        <p:txBody>
          <a:bodyPr/>
          <a:lstStyle/>
          <a:p>
            <a:r>
              <a:rPr lang="en-US" altLang="en-US"/>
              <a:t>Who is the seed to whom the Abrahamic covenant was promised?</a:t>
            </a:r>
          </a:p>
          <a:p>
            <a:r>
              <a:rPr lang="en-US" altLang="en-US"/>
              <a:t>If Galatians 3 is taken at face value, then the seed was (in the mind of God) always singular – Christ – with the benefits going to those who are </a:t>
            </a:r>
            <a:r>
              <a:rPr lang="en-US" altLang="en-US">
                <a:cs typeface="Arial" charset="0"/>
              </a:rPr>
              <a:t>"</a:t>
            </a:r>
            <a:r>
              <a:rPr lang="en-US" altLang="en-US"/>
              <a:t>in Christ.</a:t>
            </a:r>
            <a:r>
              <a:rPr lang="en-US" altLang="en-US">
                <a:cs typeface="Arial" charset="0"/>
              </a:rPr>
              <a:t>"</a:t>
            </a:r>
          </a:p>
        </p:txBody>
      </p:sp>
    </p:spTree>
    <p:custDataLst>
      <p:tags r:id="rId1"/>
    </p:custDataLst>
  </p:cSld>
  <p:clrMapOvr>
    <a:masterClrMapping/>
  </p:clrMapOvr>
  <p:transition advTm="284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The Case for Restoration</a:t>
            </a:r>
          </a:p>
        </p:txBody>
      </p:sp>
      <p:sp>
        <p:nvSpPr>
          <p:cNvPr id="24579" name="Rectangle 3"/>
          <p:cNvSpPr>
            <a:spLocks noGrp="1" noChangeArrowheads="1"/>
          </p:cNvSpPr>
          <p:nvPr>
            <p:ph type="body" idx="1"/>
          </p:nvPr>
        </p:nvSpPr>
        <p:spPr/>
        <p:txBody>
          <a:bodyPr/>
          <a:lstStyle/>
          <a:p>
            <a:r>
              <a:rPr lang="en-US" altLang="en-US"/>
              <a:t>The </a:t>
            </a:r>
            <a:r>
              <a:rPr lang="en-US" altLang="en-US">
                <a:cs typeface="Arial" charset="0"/>
              </a:rPr>
              <a:t>"</a:t>
            </a:r>
            <a:r>
              <a:rPr lang="en-US" altLang="en-US"/>
              <a:t>seed</a:t>
            </a:r>
            <a:r>
              <a:rPr lang="en-US" altLang="en-US">
                <a:cs typeface="Arial" charset="0"/>
              </a:rPr>
              <a:t>"</a:t>
            </a:r>
            <a:r>
              <a:rPr lang="en-US" altLang="en-US"/>
              <a:t> passages are not all singular.</a:t>
            </a:r>
          </a:p>
          <a:p>
            <a:r>
              <a:rPr lang="en-US" altLang="en-US"/>
              <a:t>Some passages sound anti-supersession.</a:t>
            </a:r>
          </a:p>
          <a:p>
            <a:r>
              <a:rPr lang="en-US" altLang="en-US"/>
              <a:t>Some more passages on God’s divorce of Israel.</a:t>
            </a:r>
          </a:p>
          <a:p>
            <a:r>
              <a:rPr lang="en-US" altLang="en-US"/>
              <a:t>Several OT prophecies have very literal sounding descriptions of prosperity; they often start with the re-elevation of Israel.</a:t>
            </a:r>
          </a:p>
        </p:txBody>
      </p:sp>
    </p:spTree>
    <p:custDataLst>
      <p:tags r:id="rId1"/>
    </p:custDataLst>
  </p:cSld>
  <p:clrMapOvr>
    <a:masterClrMapping/>
  </p:clrMapOvr>
  <p:transition advTm="288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The Case for Restoration</a:t>
            </a:r>
          </a:p>
        </p:txBody>
      </p:sp>
      <p:sp>
        <p:nvSpPr>
          <p:cNvPr id="25603" name="Rectangle 3"/>
          <p:cNvSpPr>
            <a:spLocks noGrp="1" noChangeArrowheads="1"/>
          </p:cNvSpPr>
          <p:nvPr>
            <p:ph type="body" idx="1"/>
          </p:nvPr>
        </p:nvSpPr>
        <p:spPr/>
        <p:txBody>
          <a:bodyPr/>
          <a:lstStyle/>
          <a:p>
            <a:r>
              <a:rPr lang="en-US" altLang="en-US"/>
              <a:t>Several OT prophecies seem unnecessarily Jewish, unless Israel is going to be restored.</a:t>
            </a:r>
          </a:p>
          <a:p>
            <a:r>
              <a:rPr lang="en-US" altLang="en-US"/>
              <a:t>Some features of biblical prophecy indicate a </a:t>
            </a:r>
            <a:r>
              <a:rPr lang="en-US" altLang="en-US">
                <a:cs typeface="Arial" charset="0"/>
              </a:rPr>
              <a:t>"</a:t>
            </a:r>
            <a:r>
              <a:rPr lang="en-US" altLang="en-US"/>
              <a:t>silver age</a:t>
            </a:r>
            <a:r>
              <a:rPr lang="en-US" altLang="en-US">
                <a:cs typeface="Arial" charset="0"/>
              </a:rPr>
              <a:t>"</a:t>
            </a:r>
            <a:r>
              <a:rPr lang="en-US" altLang="en-US"/>
              <a:t> before the </a:t>
            </a:r>
            <a:r>
              <a:rPr lang="en-US" altLang="en-US">
                <a:cs typeface="Arial" charset="0"/>
              </a:rPr>
              <a:t>"</a:t>
            </a:r>
            <a:r>
              <a:rPr lang="en-US" altLang="en-US"/>
              <a:t>golden age</a:t>
            </a:r>
            <a:r>
              <a:rPr lang="en-US" altLang="en-US">
                <a:cs typeface="Arial" charset="0"/>
              </a:rPr>
              <a:t>"</a:t>
            </a:r>
            <a:r>
              <a:rPr lang="en-US" altLang="en-US"/>
              <a:t> of the eternal state.</a:t>
            </a:r>
          </a:p>
          <a:p>
            <a:r>
              <a:rPr lang="en-US" altLang="en-US"/>
              <a:t>Let</a:t>
            </a:r>
            <a:r>
              <a:rPr lang="en-US" altLang="en-US">
                <a:cs typeface="Arial" charset="0"/>
              </a:rPr>
              <a:t>'</a:t>
            </a:r>
            <a:r>
              <a:rPr lang="en-US" altLang="en-US"/>
              <a:t>s look at the Scripture relevant to each of these points.</a:t>
            </a:r>
          </a:p>
        </p:txBody>
      </p:sp>
    </p:spTree>
    <p:custDataLst>
      <p:tags r:id="rId1"/>
    </p:custDataLst>
  </p:cSld>
  <p:clrMapOvr>
    <a:masterClrMapping/>
  </p:clrMapOvr>
  <p:transition advTm="178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Seed not always singular?</a:t>
            </a:r>
          </a:p>
        </p:txBody>
      </p:sp>
      <p:sp>
        <p:nvSpPr>
          <p:cNvPr id="26628" name="Text Box 4"/>
          <p:cNvSpPr txBox="1">
            <a:spLocks noChangeArrowheads="1"/>
          </p:cNvSpPr>
          <p:nvPr/>
        </p:nvSpPr>
        <p:spPr bwMode="auto">
          <a:xfrm>
            <a:off x="762000" y="1905000"/>
            <a:ext cx="74676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Genesis 15:13 (NASU) [God] said to Abram, </a:t>
            </a:r>
            <a:r>
              <a:rPr lang="en-US" altLang="en-US" sz="3200">
                <a:cs typeface="Arial" charset="0"/>
              </a:rPr>
              <a:t>"</a:t>
            </a:r>
            <a:r>
              <a:rPr lang="en-US" altLang="en-US" sz="3200"/>
              <a:t>Know for certain that your descendants [seed] will be strangers in a land that is not theirs, where they will be enslaved and oppressed four hundred years.</a:t>
            </a:r>
            <a:r>
              <a:rPr lang="en-US" altLang="en-US" sz="3200">
                <a:cs typeface="Arial" charset="0"/>
              </a:rPr>
              <a:t>"</a:t>
            </a:r>
          </a:p>
        </p:txBody>
      </p:sp>
    </p:spTree>
    <p:custDataLst>
      <p:tags r:id="rId1"/>
    </p:custDataLst>
  </p:cSld>
  <p:clrMapOvr>
    <a:masterClrMapping/>
  </p:clrMapOvr>
  <p:transition advTm="220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checkerboard(across)">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Seed not always singular?</a:t>
            </a:r>
          </a:p>
        </p:txBody>
      </p:sp>
      <p:sp>
        <p:nvSpPr>
          <p:cNvPr id="28676" name="Text Box 4"/>
          <p:cNvSpPr txBox="1">
            <a:spLocks noChangeArrowheads="1"/>
          </p:cNvSpPr>
          <p:nvPr/>
        </p:nvSpPr>
        <p:spPr bwMode="auto">
          <a:xfrm>
            <a:off x="762000" y="1600200"/>
            <a:ext cx="76962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2 Sam 7:12 (NASU) When your days are complete and you lie down with your fathers, I will raise up your descendant [seed] after you, who will come forth from you, and I will establish his kingdom. 13 He shall build a house for My name, and I will establish the throne of his kingdom forever. 14 I will be a father to him and he will be a son to Me; when he commits iniquity, I will correct him with the rod of men and the strokes of the sons of men, </a:t>
            </a:r>
          </a:p>
        </p:txBody>
      </p:sp>
    </p:spTree>
    <p:custDataLst>
      <p:tags r:id="rId1"/>
    </p:custDataLst>
  </p:cSld>
  <p:clrMapOvr>
    <a:masterClrMapping/>
  </p:clrMapOvr>
  <p:transition advTm="601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checkerboard(across)">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Anti-Supersession Passages?</a:t>
            </a:r>
          </a:p>
        </p:txBody>
      </p:sp>
      <p:sp>
        <p:nvSpPr>
          <p:cNvPr id="30725" name="Text Box 5"/>
          <p:cNvSpPr txBox="1">
            <a:spLocks noChangeArrowheads="1"/>
          </p:cNvSpPr>
          <p:nvPr/>
        </p:nvSpPr>
        <p:spPr bwMode="auto">
          <a:xfrm>
            <a:off x="762000" y="1752600"/>
            <a:ext cx="76200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Psalm 89:30 (NASU) If his sons forsake My law And do not walk in My judgments, 31 If they violate My statutes And do not keep My commandments, 32 Then I will punish their transgression with the rod And their iniquity with stripes. 33 But I will not break off My lovingkindness from him, Nor deal falsely in My faithfulness. 34 My covenant I will not violate, Nor will I alter the utterance of My lips. </a:t>
            </a:r>
          </a:p>
        </p:txBody>
      </p:sp>
    </p:spTree>
    <p:custDataLst>
      <p:tags r:id="rId1"/>
    </p:custDataLst>
  </p:cSld>
  <p:clrMapOvr>
    <a:masterClrMapping/>
  </p:clrMapOvr>
  <p:transition advTm="304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heckerboard(across)">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Anti-Supersession Passages?</a:t>
            </a:r>
          </a:p>
        </p:txBody>
      </p:sp>
      <p:sp>
        <p:nvSpPr>
          <p:cNvPr id="34820" name="Text Box 4"/>
          <p:cNvSpPr txBox="1">
            <a:spLocks noChangeArrowheads="1"/>
          </p:cNvSpPr>
          <p:nvPr/>
        </p:nvSpPr>
        <p:spPr bwMode="auto">
          <a:xfrm>
            <a:off x="685800" y="1905000"/>
            <a:ext cx="75438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Leviticus 26:44 (NASU) Yet in spite of this, when they are in the land of their enemies, I will not reject them, nor will I so abhor them as to destroy them, breaking My covenant with them; for I am the Lord their God. 45 But I will remember for them the covenant with their ancestors, whom I brought out of the land of Egypt in the sight of the nations, that I might be their God. I am the Lord.</a:t>
            </a:r>
          </a:p>
        </p:txBody>
      </p:sp>
    </p:spTree>
    <p:custDataLst>
      <p:tags r:id="rId1"/>
    </p:custDataLst>
  </p:cSld>
  <p:clrMapOvr>
    <a:masterClrMapping/>
  </p:clrMapOvr>
  <p:transition advTm="254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checkerboard(across)">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More on God</a:t>
            </a:r>
            <a:r>
              <a:rPr lang="en-US" altLang="en-US">
                <a:cs typeface="Arial" charset="0"/>
              </a:rPr>
              <a:t>'</a:t>
            </a:r>
            <a:r>
              <a:rPr lang="en-US" altLang="en-US"/>
              <a:t>s Divorce</a:t>
            </a:r>
          </a:p>
        </p:txBody>
      </p:sp>
      <p:sp>
        <p:nvSpPr>
          <p:cNvPr id="36867" name="Rectangle 3"/>
          <p:cNvSpPr>
            <a:spLocks noGrp="1" noChangeArrowheads="1"/>
          </p:cNvSpPr>
          <p:nvPr>
            <p:ph type="body" idx="1"/>
          </p:nvPr>
        </p:nvSpPr>
        <p:spPr/>
        <p:txBody>
          <a:bodyPr/>
          <a:lstStyle/>
          <a:p>
            <a:r>
              <a:rPr lang="en-US" altLang="en-US"/>
              <a:t>God</a:t>
            </a:r>
            <a:r>
              <a:rPr lang="en-US" altLang="en-US">
                <a:cs typeface="Arial" charset="0"/>
              </a:rPr>
              <a:t>'</a:t>
            </a:r>
            <a:r>
              <a:rPr lang="en-US" altLang="en-US"/>
              <a:t>s divorce of Israel in Jeremiah 3 is bad, but the book ends more positively.  God opens his arms to Israel in chapter 4 and this culminates in the new covenant of chapter 31 with Israel:</a:t>
            </a:r>
          </a:p>
        </p:txBody>
      </p:sp>
      <p:sp>
        <p:nvSpPr>
          <p:cNvPr id="36868" name="Text Box 4"/>
          <p:cNvSpPr txBox="1">
            <a:spLocks noChangeArrowheads="1"/>
          </p:cNvSpPr>
          <p:nvPr/>
        </p:nvSpPr>
        <p:spPr bwMode="auto">
          <a:xfrm>
            <a:off x="914400" y="4191000"/>
            <a:ext cx="7086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Jeremiah 31:31 (NASU) "Behold, days are coming," declares the Lord, "when I will make a new covenant with the house of Israel and with the house of Judah…</a:t>
            </a:r>
            <a:r>
              <a:rPr lang="en-US" altLang="en-US" sz="2400">
                <a:cs typeface="Arial" charset="0"/>
              </a:rPr>
              <a:t>"</a:t>
            </a:r>
            <a:r>
              <a:rPr lang="en-US" altLang="en-US" sz="2400"/>
              <a:t> </a:t>
            </a:r>
          </a:p>
        </p:txBody>
      </p:sp>
    </p:spTree>
    <p:custDataLst>
      <p:tags r:id="rId1"/>
    </p:custDataLst>
  </p:cSld>
  <p:clrMapOvr>
    <a:masterClrMapping/>
  </p:clrMapOvr>
  <p:transition advTm="268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6868"/>
                                        </p:tgtEl>
                                        <p:attrNameLst>
                                          <p:attrName>style.visibility</p:attrName>
                                        </p:attrNameLst>
                                      </p:cBhvr>
                                      <p:to>
                                        <p:strVal val="visible"/>
                                      </p:to>
                                    </p:set>
                                    <p:animEffect transition="in" filter="checkerboard(across)">
                                      <p:cBhvr>
                                        <p:cTn id="13"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368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A Future for National Israel?</a:t>
            </a:r>
          </a:p>
        </p:txBody>
      </p:sp>
      <p:sp>
        <p:nvSpPr>
          <p:cNvPr id="6147" name="Rectangle 3"/>
          <p:cNvSpPr>
            <a:spLocks noGrp="1" noChangeArrowheads="1"/>
          </p:cNvSpPr>
          <p:nvPr>
            <p:ph type="body" idx="1"/>
          </p:nvPr>
        </p:nvSpPr>
        <p:spPr/>
        <p:txBody>
          <a:bodyPr/>
          <a:lstStyle/>
          <a:p>
            <a:r>
              <a:rPr lang="en-US" altLang="en-US"/>
              <a:t>This is a major disagreement regarding what God will do at the end. </a:t>
            </a:r>
          </a:p>
          <a:p>
            <a:r>
              <a:rPr lang="en-US" altLang="en-US"/>
              <a:t>Is God finished with the nation?</a:t>
            </a:r>
          </a:p>
          <a:p>
            <a:r>
              <a:rPr lang="en-US" altLang="en-US"/>
              <a:t>Yes – this view called </a:t>
            </a:r>
            <a:r>
              <a:rPr lang="en-US" altLang="en-US">
                <a:cs typeface="Arial" charset="0"/>
              </a:rPr>
              <a:t>"</a:t>
            </a:r>
            <a:r>
              <a:rPr lang="en-US" altLang="en-US"/>
              <a:t>supersession,</a:t>
            </a:r>
            <a:r>
              <a:rPr lang="en-US" altLang="en-US">
                <a:cs typeface="Arial" charset="0"/>
              </a:rPr>
              <a:t>"</a:t>
            </a:r>
            <a:r>
              <a:rPr lang="en-US" altLang="en-US"/>
              <a:t> that the church has superseded Israel as God</a:t>
            </a:r>
            <a:r>
              <a:rPr lang="en-US" altLang="en-US">
                <a:cs typeface="Arial" charset="0"/>
              </a:rPr>
              <a:t>'</a:t>
            </a:r>
            <a:r>
              <a:rPr lang="en-US" altLang="en-US"/>
              <a:t>s people.</a:t>
            </a:r>
          </a:p>
          <a:p>
            <a:r>
              <a:rPr lang="en-US" altLang="en-US"/>
              <a:t>No – view called </a:t>
            </a:r>
            <a:r>
              <a:rPr lang="en-US" altLang="en-US">
                <a:cs typeface="Arial" charset="0"/>
              </a:rPr>
              <a:t>"</a:t>
            </a:r>
            <a:r>
              <a:rPr lang="en-US" altLang="en-US"/>
              <a:t>restoration,</a:t>
            </a:r>
            <a:r>
              <a:rPr lang="en-US" altLang="en-US">
                <a:cs typeface="Arial" charset="0"/>
              </a:rPr>
              <a:t>"</a:t>
            </a:r>
            <a:r>
              <a:rPr lang="en-US" altLang="en-US"/>
              <a:t> Israel will be restored as God’s people at the end.</a:t>
            </a:r>
          </a:p>
        </p:txBody>
      </p:sp>
    </p:spTree>
    <p:custDataLst>
      <p:tags r:id="rId1"/>
    </p:custDataLst>
  </p:cSld>
  <p:clrMapOvr>
    <a:masterClrMapping/>
  </p:clrMapOvr>
  <p:transition advTm="386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More on God</a:t>
            </a:r>
            <a:r>
              <a:rPr lang="en-US" altLang="en-US">
                <a:cs typeface="Arial" charset="0"/>
              </a:rPr>
              <a:t>'</a:t>
            </a:r>
            <a:r>
              <a:rPr lang="en-US" altLang="en-US"/>
              <a:t>s Divorce</a:t>
            </a:r>
          </a:p>
        </p:txBody>
      </p:sp>
      <p:sp>
        <p:nvSpPr>
          <p:cNvPr id="37891" name="Rectangle 3"/>
          <p:cNvSpPr>
            <a:spLocks noGrp="1" noChangeArrowheads="1"/>
          </p:cNvSpPr>
          <p:nvPr>
            <p:ph type="body" idx="1"/>
          </p:nvPr>
        </p:nvSpPr>
        <p:spPr/>
        <p:txBody>
          <a:bodyPr/>
          <a:lstStyle/>
          <a:p>
            <a:r>
              <a:rPr lang="en-US" altLang="en-US"/>
              <a:t>The book of Hosea is an even more telling example of how God will respond to adulterous Israel:</a:t>
            </a:r>
          </a:p>
        </p:txBody>
      </p:sp>
      <p:sp>
        <p:nvSpPr>
          <p:cNvPr id="37892" name="Text Box 4"/>
          <p:cNvSpPr txBox="1">
            <a:spLocks noChangeArrowheads="1"/>
          </p:cNvSpPr>
          <p:nvPr/>
        </p:nvSpPr>
        <p:spPr bwMode="auto">
          <a:xfrm>
            <a:off x="990600" y="3200400"/>
            <a:ext cx="7239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Hosea 3:4 (NASU) For the sons of Israel will remain for many days without king or prince, without sacrifice or [sacred] pillar and without ephod or household idols. 5 Afterward the sons of Israel will return and seek the Lord their God and David their king; and they will come trembling to the Lord and to His goodness in the last days. </a:t>
            </a:r>
          </a:p>
        </p:txBody>
      </p:sp>
    </p:spTree>
    <p:custDataLst>
      <p:tags r:id="rId1"/>
    </p:custDataLst>
  </p:cSld>
  <p:clrMapOvr>
    <a:masterClrMapping/>
  </p:clrMapOvr>
  <p:transition advTm="251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7892"/>
                                        </p:tgtEl>
                                        <p:attrNameLst>
                                          <p:attrName>style.visibility</p:attrName>
                                        </p:attrNameLst>
                                      </p:cBhvr>
                                      <p:to>
                                        <p:strVal val="visible"/>
                                      </p:to>
                                    </p:set>
                                    <p:animEffect transition="in" filter="checkerboard(across)">
                                      <p:cBhvr>
                                        <p:cTn id="13"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78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Re-elevation of Israel?</a:t>
            </a:r>
          </a:p>
        </p:txBody>
      </p:sp>
      <p:sp>
        <p:nvSpPr>
          <p:cNvPr id="38917" name="Text Box 5"/>
          <p:cNvSpPr txBox="1">
            <a:spLocks noChangeArrowheads="1"/>
          </p:cNvSpPr>
          <p:nvPr/>
        </p:nvSpPr>
        <p:spPr bwMode="auto">
          <a:xfrm>
            <a:off x="914400" y="1676400"/>
            <a:ext cx="72390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Isaiah 2:1 (NASU) The word which Isaiah the son of Amoz saw concerning Judah and Jerusalem. 2 Now it will come about that In the last days The mountain of the house of the Lord Will be established as the chief of the mountains, And will be raised above the hills; And all the nations will stream to it. </a:t>
            </a:r>
          </a:p>
        </p:txBody>
      </p:sp>
    </p:spTree>
    <p:custDataLst>
      <p:tags r:id="rId1"/>
    </p:custDataLst>
  </p:cSld>
  <p:clrMapOvr>
    <a:masterClrMapping/>
  </p:clrMapOvr>
  <p:transition advTm="219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checkerboard(across)">
                                      <p:cBhvr>
                                        <p:cTn id="7"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Re-elevation of Israel?</a:t>
            </a:r>
          </a:p>
        </p:txBody>
      </p:sp>
      <p:sp>
        <p:nvSpPr>
          <p:cNvPr id="40964" name="Text Box 4"/>
          <p:cNvSpPr txBox="1">
            <a:spLocks noChangeArrowheads="1"/>
          </p:cNvSpPr>
          <p:nvPr/>
        </p:nvSpPr>
        <p:spPr bwMode="auto">
          <a:xfrm>
            <a:off x="762000" y="1600200"/>
            <a:ext cx="7391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Isaiah 11:10 (NASU) Then in that day The nations will resort to the root of Jesse, Who will stand as a signal for the peoples; And His resting place will be glorious. 11 Then it will happen on that day that the Lord Will again recover the second time with His hand The remnant of His people, who will remain, From Assyria, Egypt, Pathros, Cush, Elam, Shinar, Hamath, And from the islands of the sea. 12 And He will lift up a standard for the nations And assemble the banished ones of Israel, And will gather the dispersed of Judah From the four corners of the earth. </a:t>
            </a:r>
          </a:p>
        </p:txBody>
      </p:sp>
    </p:spTree>
    <p:custDataLst>
      <p:tags r:id="rId1"/>
    </p:custDataLst>
  </p:cSld>
  <p:clrMapOvr>
    <a:masterClrMapping/>
  </p:clrMapOvr>
  <p:transition advTm="322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checkerboard(across)">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Unnecessarily Jewish?</a:t>
            </a:r>
          </a:p>
        </p:txBody>
      </p:sp>
      <p:sp>
        <p:nvSpPr>
          <p:cNvPr id="43012" name="Text Box 4"/>
          <p:cNvSpPr txBox="1">
            <a:spLocks noChangeArrowheads="1"/>
          </p:cNvSpPr>
          <p:nvPr/>
        </p:nvSpPr>
        <p:spPr bwMode="auto">
          <a:xfrm>
            <a:off x="838200" y="1905000"/>
            <a:ext cx="7391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Ezekiel 36:8 (NASU) But you, O mountains of Israel, you will put forth your branches and bear your fruit for My people Israel; for they will soon come. </a:t>
            </a:r>
          </a:p>
        </p:txBody>
      </p:sp>
      <p:sp>
        <p:nvSpPr>
          <p:cNvPr id="43013" name="Text Box 5"/>
          <p:cNvSpPr txBox="1">
            <a:spLocks noChangeArrowheads="1"/>
          </p:cNvSpPr>
          <p:nvPr/>
        </p:nvSpPr>
        <p:spPr bwMode="auto">
          <a:xfrm>
            <a:off x="838200" y="3505200"/>
            <a:ext cx="7239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Ezekiel 36:24 (NASU) For I will take you from the nations, gather you from all the lands and bring you into your own land. 25 Then I will sprinkle clean water on you, and you will be clean; I will cleanse you from all your filthiness and from all your idols. </a:t>
            </a:r>
          </a:p>
        </p:txBody>
      </p:sp>
    </p:spTree>
    <p:custDataLst>
      <p:tags r:id="rId1"/>
    </p:custDataLst>
  </p:cSld>
  <p:clrMapOvr>
    <a:masterClrMapping/>
  </p:clrMapOvr>
  <p:transition advTm="275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checkerboard(across)">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checkerboard(across)">
                                      <p:cBhvr>
                                        <p:cTn id="12"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Unnecessarily Jewish?</a:t>
            </a:r>
          </a:p>
        </p:txBody>
      </p:sp>
      <p:sp>
        <p:nvSpPr>
          <p:cNvPr id="45060" name="Text Box 4"/>
          <p:cNvSpPr txBox="1">
            <a:spLocks noChangeArrowheads="1"/>
          </p:cNvSpPr>
          <p:nvPr/>
        </p:nvSpPr>
        <p:spPr bwMode="auto">
          <a:xfrm>
            <a:off x="762000" y="1524000"/>
            <a:ext cx="7239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Zechariah 8:20 (NASU) Thus says the Lord of hosts, </a:t>
            </a:r>
            <a:r>
              <a:rPr lang="en-US" altLang="en-US" sz="2400">
                <a:cs typeface="Arial" charset="0"/>
              </a:rPr>
              <a:t>"</a:t>
            </a:r>
            <a:r>
              <a:rPr lang="en-US" altLang="en-US" sz="2400"/>
              <a:t>[It will] yet [be] that peoples will come, even the inhabitants of many cities. 21 The inhabitants of one will go to another, saying, </a:t>
            </a:r>
            <a:r>
              <a:rPr lang="en-US" altLang="en-US" sz="2400">
                <a:cs typeface="Arial" charset="0"/>
              </a:rPr>
              <a:t>'</a:t>
            </a:r>
            <a:r>
              <a:rPr lang="en-US" altLang="en-US" sz="2400"/>
              <a:t>Let us go at once to entreat the favor of the Lord, and to seek the Lord of hosts; I will also go.</a:t>
            </a:r>
            <a:r>
              <a:rPr lang="en-US" altLang="en-US" sz="2400">
                <a:cs typeface="Arial" charset="0"/>
              </a:rPr>
              <a:t>'</a:t>
            </a:r>
            <a:r>
              <a:rPr lang="en-US" altLang="en-US" sz="2400"/>
              <a:t> 22 So many peoples and mighty nations will come to seek the Lord of hosts in Jerusalem and to entreat the favor of the Lord.</a:t>
            </a:r>
            <a:r>
              <a:rPr lang="en-US" altLang="en-US" sz="2400">
                <a:cs typeface="Arial" charset="0"/>
              </a:rPr>
              <a:t>"</a:t>
            </a:r>
            <a:r>
              <a:rPr lang="en-US" altLang="en-US" sz="2400"/>
              <a:t> </a:t>
            </a:r>
          </a:p>
          <a:p>
            <a:r>
              <a:rPr lang="en-US" altLang="en-US" sz="2400"/>
              <a:t>23 Thus says the Lord of hosts, </a:t>
            </a:r>
            <a:r>
              <a:rPr lang="en-US" altLang="en-US" sz="2400">
                <a:cs typeface="Arial" charset="0"/>
              </a:rPr>
              <a:t>"</a:t>
            </a:r>
            <a:r>
              <a:rPr lang="en-US" altLang="en-US" sz="2400"/>
              <a:t>In those days ten men from all the nations will grasp the garment of a Jew, saying, </a:t>
            </a:r>
            <a:r>
              <a:rPr lang="en-US" altLang="en-US" sz="2400">
                <a:cs typeface="Arial" charset="0"/>
              </a:rPr>
              <a:t>'</a:t>
            </a:r>
            <a:r>
              <a:rPr lang="en-US" altLang="en-US" sz="2400"/>
              <a:t>Let us go with you, for we have heard that God is with you.</a:t>
            </a:r>
            <a:r>
              <a:rPr lang="en-US" altLang="en-US" sz="2400">
                <a:cs typeface="Arial" charset="0"/>
              </a:rPr>
              <a:t>'</a:t>
            </a:r>
            <a:r>
              <a:rPr lang="en-US" altLang="en-US" sz="2400"/>
              <a:t> </a:t>
            </a:r>
            <a:r>
              <a:rPr lang="en-US" altLang="en-US" sz="2400">
                <a:cs typeface="Arial" charset="0"/>
              </a:rPr>
              <a:t>"</a:t>
            </a:r>
            <a:r>
              <a:rPr lang="en-US" altLang="en-US" sz="2400"/>
              <a:t> </a:t>
            </a:r>
          </a:p>
        </p:txBody>
      </p:sp>
    </p:spTree>
    <p:custDataLst>
      <p:tags r:id="rId1"/>
    </p:custDataLst>
  </p:cSld>
  <p:clrMapOvr>
    <a:masterClrMapping/>
  </p:clrMapOvr>
  <p:transition advTm="333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checkerboard(across)">
                                      <p:cBhvr>
                                        <p:cTn id="7"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Silver Age Features?</a:t>
            </a:r>
          </a:p>
        </p:txBody>
      </p:sp>
      <p:sp>
        <p:nvSpPr>
          <p:cNvPr id="47108" name="Rectangle 4"/>
          <p:cNvSpPr>
            <a:spLocks noGrp="1" noChangeArrowheads="1"/>
          </p:cNvSpPr>
          <p:nvPr>
            <p:ph type="body" idx="1"/>
          </p:nvPr>
        </p:nvSpPr>
        <p:spPr/>
        <p:txBody>
          <a:bodyPr/>
          <a:lstStyle/>
          <a:p>
            <a:r>
              <a:rPr lang="en-US" altLang="en-US"/>
              <a:t>The </a:t>
            </a:r>
            <a:r>
              <a:rPr lang="en-US" altLang="en-US">
                <a:cs typeface="Arial" charset="0"/>
              </a:rPr>
              <a:t>"</a:t>
            </a:r>
            <a:r>
              <a:rPr lang="en-US" altLang="en-US"/>
              <a:t>ruling with a rod of iron</a:t>
            </a:r>
            <a:r>
              <a:rPr lang="en-US" altLang="en-US">
                <a:cs typeface="Arial" charset="0"/>
              </a:rPr>
              <a:t>"</a:t>
            </a:r>
            <a:r>
              <a:rPr lang="en-US" altLang="en-US"/>
              <a:t> in Revelation 2:27, 12:5 and 19:15.</a:t>
            </a:r>
          </a:p>
          <a:p>
            <a:r>
              <a:rPr lang="en-US" altLang="en-US"/>
              <a:t>The preservation of the 1</a:t>
            </a:r>
            <a:r>
              <a:rPr lang="en-US" altLang="en-US" baseline="30000"/>
              <a:t>st</a:t>
            </a:r>
            <a:r>
              <a:rPr lang="en-US" altLang="en-US"/>
              <a:t>-3</a:t>
            </a:r>
            <a:r>
              <a:rPr lang="en-US" altLang="en-US" baseline="30000"/>
              <a:t>rd</a:t>
            </a:r>
            <a:r>
              <a:rPr lang="en-US" altLang="en-US"/>
              <a:t> beasts of Daniel 7 after the destruction of the 4</a:t>
            </a:r>
            <a:r>
              <a:rPr lang="en-US" altLang="en-US" baseline="30000"/>
              <a:t>th</a:t>
            </a:r>
            <a:r>
              <a:rPr lang="en-US" altLang="en-US"/>
              <a:t>. </a:t>
            </a:r>
          </a:p>
          <a:p>
            <a:r>
              <a:rPr lang="en-US" altLang="en-US"/>
              <a:t>The threat of no rain for any of the peoples of the earth who do not go up yearly to Jerusalem to celebrate the feast of Tabernacles (Zech 14:16ff).</a:t>
            </a:r>
          </a:p>
        </p:txBody>
      </p:sp>
    </p:spTree>
    <p:custDataLst>
      <p:tags r:id="rId1"/>
    </p:custDataLst>
  </p:cSld>
  <p:clrMapOvr>
    <a:masterClrMapping/>
  </p:clrMapOvr>
  <p:transition advTm="535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 calcmode="lin" valueType="num">
                                      <p:cBhvr additive="base">
                                        <p:cTn id="7" dur="500" fill="hold"/>
                                        <p:tgtEl>
                                          <p:spTgt spid="471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8">
                                            <p:txEl>
                                              <p:pRg st="1" end="1"/>
                                            </p:txEl>
                                          </p:spTgt>
                                        </p:tgtEl>
                                        <p:attrNameLst>
                                          <p:attrName>style.visibility</p:attrName>
                                        </p:attrNameLst>
                                      </p:cBhvr>
                                      <p:to>
                                        <p:strVal val="visible"/>
                                      </p:to>
                                    </p:set>
                                    <p:anim calcmode="lin" valueType="num">
                                      <p:cBhvr additive="base">
                                        <p:cTn id="13" dur="500" fill="hold"/>
                                        <p:tgtEl>
                                          <p:spTgt spid="4710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8">
                                            <p:txEl>
                                              <p:pRg st="2" end="2"/>
                                            </p:txEl>
                                          </p:spTgt>
                                        </p:tgtEl>
                                        <p:attrNameLst>
                                          <p:attrName>style.visibility</p:attrName>
                                        </p:attrNameLst>
                                      </p:cBhvr>
                                      <p:to>
                                        <p:strVal val="visible"/>
                                      </p:to>
                                    </p:set>
                                    <p:anim calcmode="lin" valueType="num">
                                      <p:cBhvr additive="base">
                                        <p:cTn id="19" dur="500" fill="hold"/>
                                        <p:tgtEl>
                                          <p:spTgt spid="4710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Conclusions</a:t>
            </a:r>
          </a:p>
        </p:txBody>
      </p:sp>
      <p:sp>
        <p:nvSpPr>
          <p:cNvPr id="50179" name="Rectangle 3"/>
          <p:cNvSpPr>
            <a:spLocks noGrp="1" noChangeArrowheads="1"/>
          </p:cNvSpPr>
          <p:nvPr>
            <p:ph type="body" idx="1"/>
          </p:nvPr>
        </p:nvSpPr>
        <p:spPr/>
        <p:txBody>
          <a:bodyPr/>
          <a:lstStyle/>
          <a:p>
            <a:r>
              <a:rPr lang="en-US" altLang="en-US"/>
              <a:t>I can sympathize with those who think that God is finished with Israel, for Israel has been very unfaithful to God.</a:t>
            </a:r>
          </a:p>
          <a:p>
            <a:r>
              <a:rPr lang="en-US" altLang="en-US"/>
              <a:t>But the same can be said of Christians!</a:t>
            </a:r>
          </a:p>
          <a:p>
            <a:r>
              <a:rPr lang="en-US" altLang="en-US"/>
              <a:t>I think it is fair to say that God has divorced Israel, but that the Scriptures indicate He is going to bring her back.</a:t>
            </a:r>
          </a:p>
          <a:p>
            <a:r>
              <a:rPr lang="en-US" altLang="en-US"/>
              <a:t>Romans 9-11 is particularly important.</a:t>
            </a:r>
          </a:p>
        </p:txBody>
      </p:sp>
    </p:spTree>
    <p:custDataLst>
      <p:tags r:id="rId1"/>
    </p:custDataLst>
  </p:cSld>
  <p:clrMapOvr>
    <a:masterClrMapping/>
  </p:clrMapOvr>
  <p:transition advTm="303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1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ctrTitle"/>
          </p:nvPr>
        </p:nvSpPr>
        <p:spPr/>
        <p:txBody>
          <a:bodyPr/>
          <a:lstStyle/>
          <a:p>
            <a:r>
              <a:rPr lang="en-US" altLang="en-US"/>
              <a:t>The End</a:t>
            </a:r>
          </a:p>
        </p:txBody>
      </p:sp>
      <p:sp>
        <p:nvSpPr>
          <p:cNvPr id="51205" name="Rectangle 5"/>
          <p:cNvSpPr>
            <a:spLocks noGrp="1" noChangeArrowheads="1"/>
          </p:cNvSpPr>
          <p:nvPr>
            <p:ph type="subTitle" idx="1"/>
          </p:nvPr>
        </p:nvSpPr>
        <p:spPr/>
        <p:txBody>
          <a:bodyPr/>
          <a:lstStyle/>
          <a:p>
            <a:r>
              <a:rPr lang="en-US" altLang="en-US"/>
              <a:t>…of this talk, but not, I think, of Israel</a:t>
            </a:r>
            <a:r>
              <a:rPr lang="en-US" altLang="en-US">
                <a:cs typeface="Arial" charset="0"/>
              </a:rPr>
              <a:t>'</a:t>
            </a:r>
            <a:r>
              <a:rPr lang="en-US" altLang="en-US"/>
              <a:t>s relationship to God.</a:t>
            </a:r>
          </a:p>
        </p:txBody>
      </p:sp>
    </p:spTree>
    <p:custDataLst>
      <p:tags r:id="rId1"/>
    </p:custDataLst>
  </p:cSld>
  <p:clrMapOvr>
    <a:masterClrMapping/>
  </p:clrMapOvr>
  <p:transition advTm="73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500" fill="hold"/>
                                        <p:tgtEl>
                                          <p:spTgt spid="51204"/>
                                        </p:tgtEl>
                                        <p:attrNameLst>
                                          <p:attrName>ppt_w</p:attrName>
                                        </p:attrNameLst>
                                      </p:cBhvr>
                                      <p:tavLst>
                                        <p:tav tm="0">
                                          <p:val>
                                            <p:fltVal val="0"/>
                                          </p:val>
                                        </p:tav>
                                        <p:tav tm="100000">
                                          <p:val>
                                            <p:strVal val="#ppt_w"/>
                                          </p:val>
                                        </p:tav>
                                      </p:tavLst>
                                    </p:anim>
                                    <p:anim calcmode="lin" valueType="num">
                                      <p:cBhvr>
                                        <p:cTn id="8" dur="500" fill="hold"/>
                                        <p:tgtEl>
                                          <p:spTgt spid="5120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5">
                                            <p:txEl>
                                              <p:pRg st="0" end="0"/>
                                            </p:txEl>
                                          </p:spTgt>
                                        </p:tgtEl>
                                        <p:attrNameLst>
                                          <p:attrName>style.visibility</p:attrName>
                                        </p:attrNameLst>
                                      </p:cBhvr>
                                      <p:to>
                                        <p:strVal val="visible"/>
                                      </p:to>
                                    </p:set>
                                    <p:anim calcmode="lin" valueType="num">
                                      <p:cBhvr additive="base">
                                        <p:cTn id="13" dur="500" fill="hold"/>
                                        <p:tgtEl>
                                          <p:spTgt spid="5120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The Case for Supersession</a:t>
            </a:r>
          </a:p>
        </p:txBody>
      </p:sp>
      <p:sp>
        <p:nvSpPr>
          <p:cNvPr id="7171" name="Rectangle 3"/>
          <p:cNvSpPr>
            <a:spLocks noGrp="1" noChangeArrowheads="1"/>
          </p:cNvSpPr>
          <p:nvPr>
            <p:ph type="body" idx="1"/>
          </p:nvPr>
        </p:nvSpPr>
        <p:spPr/>
        <p:txBody>
          <a:bodyPr/>
          <a:lstStyle/>
          <a:p>
            <a:r>
              <a:rPr lang="en-US" altLang="en-US"/>
              <a:t>The Abrahamic promises were fulfilled; God is under no further obligation.</a:t>
            </a:r>
          </a:p>
          <a:p>
            <a:r>
              <a:rPr lang="en-US" altLang="en-US"/>
              <a:t>God has divorced Israel, so the covenant has been broken.</a:t>
            </a:r>
          </a:p>
          <a:p>
            <a:r>
              <a:rPr lang="en-US" altLang="en-US"/>
              <a:t>Like any covenant, that with Abraham had some </a:t>
            </a:r>
            <a:r>
              <a:rPr lang="en-US" altLang="en-US">
                <a:cs typeface="Arial" charset="0"/>
              </a:rPr>
              <a:t>"</a:t>
            </a:r>
            <a:r>
              <a:rPr lang="en-US" altLang="en-US"/>
              <a:t>fine print.</a:t>
            </a:r>
            <a:r>
              <a:rPr lang="en-US" altLang="en-US">
                <a:cs typeface="Arial" charset="0"/>
              </a:rPr>
              <a:t>"</a:t>
            </a:r>
          </a:p>
          <a:p>
            <a:r>
              <a:rPr lang="en-US" altLang="en-US"/>
              <a:t>The benefits of this covenant have been handed over to Christians.</a:t>
            </a:r>
          </a:p>
        </p:txBody>
      </p:sp>
    </p:spTree>
    <p:custDataLst>
      <p:tags r:id="rId1"/>
    </p:custDataLst>
  </p:cSld>
  <p:clrMapOvr>
    <a:masterClrMapping/>
  </p:clrMapOvr>
  <p:transition advTm="405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The Case for Supersession</a:t>
            </a:r>
          </a:p>
        </p:txBody>
      </p:sp>
      <p:sp>
        <p:nvSpPr>
          <p:cNvPr id="8195" name="Rectangle 3"/>
          <p:cNvSpPr>
            <a:spLocks noGrp="1" noChangeArrowheads="1"/>
          </p:cNvSpPr>
          <p:nvPr>
            <p:ph type="body" idx="1"/>
          </p:nvPr>
        </p:nvSpPr>
        <p:spPr/>
        <p:txBody>
          <a:bodyPr/>
          <a:lstStyle/>
          <a:p>
            <a:r>
              <a:rPr lang="en-US" altLang="en-US"/>
              <a:t>In God</a:t>
            </a:r>
            <a:r>
              <a:rPr lang="en-US" altLang="en-US">
                <a:cs typeface="Arial" charset="0"/>
              </a:rPr>
              <a:t>'</a:t>
            </a:r>
            <a:r>
              <a:rPr lang="en-US" altLang="en-US"/>
              <a:t>s view, </a:t>
            </a:r>
            <a:r>
              <a:rPr lang="en-US" altLang="en-US">
                <a:cs typeface="Arial" charset="0"/>
              </a:rPr>
              <a:t>"</a:t>
            </a:r>
            <a:r>
              <a:rPr lang="en-US" altLang="en-US"/>
              <a:t>true Jews</a:t>
            </a:r>
            <a:r>
              <a:rPr lang="en-US" altLang="en-US">
                <a:cs typeface="Arial" charset="0"/>
              </a:rPr>
              <a:t>"</a:t>
            </a:r>
            <a:r>
              <a:rPr lang="en-US" altLang="en-US"/>
              <a:t> are believers, who are today predominantly Gentiles.</a:t>
            </a:r>
          </a:p>
          <a:p>
            <a:r>
              <a:rPr lang="en-US" altLang="en-US">
                <a:cs typeface="Arial" charset="0"/>
              </a:rPr>
              <a:t>"</a:t>
            </a:r>
            <a:r>
              <a:rPr lang="en-US" altLang="en-US"/>
              <a:t>The seed</a:t>
            </a:r>
            <a:r>
              <a:rPr lang="en-US" altLang="en-US">
                <a:cs typeface="Arial" charset="0"/>
              </a:rPr>
              <a:t>"</a:t>
            </a:r>
            <a:r>
              <a:rPr lang="en-US" altLang="en-US"/>
              <a:t> to whom the Abrahamic covenant was promised is singular, namely Christ.</a:t>
            </a:r>
          </a:p>
          <a:p>
            <a:r>
              <a:rPr lang="en-US" altLang="en-US"/>
              <a:t>Let</a:t>
            </a:r>
            <a:r>
              <a:rPr lang="en-US" altLang="en-US">
                <a:cs typeface="Arial" charset="0"/>
              </a:rPr>
              <a:t>'</a:t>
            </a:r>
            <a:r>
              <a:rPr lang="en-US" altLang="en-US"/>
              <a:t>s look at Scriptural support for each of these in turn.</a:t>
            </a:r>
          </a:p>
        </p:txBody>
      </p:sp>
    </p:spTree>
    <p:custDataLst>
      <p:tags r:id="rId1"/>
    </p:custDataLst>
  </p:cSld>
  <p:clrMapOvr>
    <a:masterClrMapping/>
  </p:clrMapOvr>
  <p:transition advTm="169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3800"/>
              <a:t>The promises to Abraham </a:t>
            </a:r>
            <a:br>
              <a:rPr lang="en-US" altLang="en-US" sz="3800"/>
            </a:br>
            <a:r>
              <a:rPr lang="en-US" altLang="en-US" sz="3800"/>
              <a:t>were fulfilled</a:t>
            </a:r>
          </a:p>
        </p:txBody>
      </p:sp>
      <p:sp>
        <p:nvSpPr>
          <p:cNvPr id="9220" name="Text Box 4"/>
          <p:cNvSpPr txBox="1">
            <a:spLocks noChangeArrowheads="1"/>
          </p:cNvSpPr>
          <p:nvPr/>
        </p:nvSpPr>
        <p:spPr bwMode="auto">
          <a:xfrm>
            <a:off x="838200" y="1676400"/>
            <a:ext cx="73914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Joshua 21:43 (NASU) So the Lord gave Israel all the land which He had sworn to give to their fathers, and they possessed it and lived in it. 44 And the Lord gave them rest on every side, according to all that He had sworn to their fathers, and no one of all their enemies stood before them; the Lord gave all their enemies into their hand. 45 Not one of the good promises which the Lord had made to the house of Israel failed; all came to pass. </a:t>
            </a:r>
          </a:p>
        </p:txBody>
      </p:sp>
    </p:spTree>
    <p:custDataLst>
      <p:tags r:id="rId1"/>
    </p:custDataLst>
  </p:cSld>
  <p:clrMapOvr>
    <a:masterClrMapping/>
  </p:clrMapOvr>
  <p:transition advTm="363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checkerboard(across)">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3800"/>
              <a:t>The promises to Abraham </a:t>
            </a:r>
            <a:br>
              <a:rPr lang="en-US" altLang="en-US" sz="3800"/>
            </a:br>
            <a:r>
              <a:rPr lang="en-US" altLang="en-US" sz="3800"/>
              <a:t>were fulfilled</a:t>
            </a:r>
          </a:p>
        </p:txBody>
      </p:sp>
      <p:sp>
        <p:nvSpPr>
          <p:cNvPr id="11268" name="Text Box 4"/>
          <p:cNvSpPr txBox="1">
            <a:spLocks noChangeArrowheads="1"/>
          </p:cNvSpPr>
          <p:nvPr/>
        </p:nvSpPr>
        <p:spPr bwMode="auto">
          <a:xfrm>
            <a:off x="838200" y="1905000"/>
            <a:ext cx="72390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1Kings 8:56 (NASU) Blessed be the Lord, who has given rest to His people Israel, according to all that He promised; not one word has failed of all His good promise, which He promised through Moses His servant. </a:t>
            </a:r>
          </a:p>
        </p:txBody>
      </p:sp>
    </p:spTree>
    <p:custDataLst>
      <p:tags r:id="rId1"/>
    </p:custDataLst>
  </p:cSld>
  <p:clrMapOvr>
    <a:masterClrMapping/>
  </p:clrMapOvr>
  <p:transition advTm="219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God has divorced Israel</a:t>
            </a:r>
          </a:p>
        </p:txBody>
      </p:sp>
      <p:sp>
        <p:nvSpPr>
          <p:cNvPr id="13316" name="Text Box 4"/>
          <p:cNvSpPr txBox="1">
            <a:spLocks noChangeArrowheads="1"/>
          </p:cNvSpPr>
          <p:nvPr/>
        </p:nvSpPr>
        <p:spPr bwMode="auto">
          <a:xfrm>
            <a:off x="762000" y="1905000"/>
            <a:ext cx="75438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Isaiah 50:1 (NASU) Thus says the Lord, </a:t>
            </a:r>
            <a:r>
              <a:rPr lang="en-US" altLang="en-US" sz="3200">
                <a:cs typeface="Arial" charset="0"/>
              </a:rPr>
              <a:t>"</a:t>
            </a:r>
            <a:r>
              <a:rPr lang="en-US" altLang="en-US" sz="3200"/>
              <a:t>Where is the certificate of divorce By which I have sent your mother away? Or to whom of My creditors did I sell you? Behold, you were sold for your iniquities, And for your transgressions your mother was sent away.</a:t>
            </a:r>
            <a:r>
              <a:rPr lang="en-US" altLang="en-US" sz="3200">
                <a:cs typeface="Arial" charset="0"/>
              </a:rPr>
              <a:t>"</a:t>
            </a:r>
          </a:p>
        </p:txBody>
      </p:sp>
    </p:spTree>
    <p:custDataLst>
      <p:tags r:id="rId1"/>
    </p:custDataLst>
  </p:cSld>
  <p:clrMapOvr>
    <a:masterClrMapping/>
  </p:clrMapOvr>
  <p:transition advTm="278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God has divorced Israel</a:t>
            </a:r>
          </a:p>
        </p:txBody>
      </p:sp>
      <p:sp>
        <p:nvSpPr>
          <p:cNvPr id="15364" name="Text Box 4"/>
          <p:cNvSpPr txBox="1">
            <a:spLocks noChangeArrowheads="1"/>
          </p:cNvSpPr>
          <p:nvPr/>
        </p:nvSpPr>
        <p:spPr bwMode="auto">
          <a:xfrm>
            <a:off x="762000" y="1752600"/>
            <a:ext cx="73914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Jeremiah 3:6 (NASU) Then the Lord said to me in the days of Josiah the king, "Have you seen what faithless Israel did? She went up on every high hill and under every green tree, and she was a harlot there.  7 I thought, </a:t>
            </a:r>
            <a:r>
              <a:rPr lang="en-US" altLang="en-US" sz="2000">
                <a:cs typeface="Arial" charset="0"/>
              </a:rPr>
              <a:t>'</a:t>
            </a:r>
            <a:r>
              <a:rPr lang="en-US" altLang="en-US" sz="2000"/>
              <a:t>After she has done all these things she will return to Me'; but she did not return, and her treacherous sister Judah saw it.  8 And I saw that for all the adulteries of faithless Israel, I had sent her away and given her a writ of divorce, yet her treacherous sister Judah did not fear; but she went and was a harlot also.  9 Because of the lightness of her harlotry, she polluted the land and committed adultery with stones and trees.  10 Yet in spite of all this her treacherous sister Judah did not return to Me with all her heart, but rather in deception," declares the Lord. </a:t>
            </a:r>
          </a:p>
        </p:txBody>
      </p:sp>
    </p:spTree>
    <p:custDataLst>
      <p:tags r:id="rId1"/>
    </p:custDataLst>
  </p:cSld>
  <p:clrMapOvr>
    <a:masterClrMapping/>
  </p:clrMapOvr>
  <p:transition advTm="571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The </a:t>
            </a:r>
            <a:r>
              <a:rPr lang="en-US" altLang="en-US">
                <a:cs typeface="Arial" charset="0"/>
              </a:rPr>
              <a:t>"</a:t>
            </a:r>
            <a:r>
              <a:rPr lang="en-US" altLang="en-US"/>
              <a:t>fine print</a:t>
            </a:r>
            <a:r>
              <a:rPr lang="en-US" altLang="en-US">
                <a:cs typeface="Arial" charset="0"/>
              </a:rPr>
              <a:t>"</a:t>
            </a:r>
            <a:r>
              <a:rPr lang="en-US" altLang="en-US"/>
              <a:t> in the covenant</a:t>
            </a:r>
          </a:p>
        </p:txBody>
      </p:sp>
      <p:sp>
        <p:nvSpPr>
          <p:cNvPr id="17412" name="Rectangle 4"/>
          <p:cNvSpPr>
            <a:spLocks noGrp="1" noChangeArrowheads="1"/>
          </p:cNvSpPr>
          <p:nvPr>
            <p:ph type="body" idx="1"/>
          </p:nvPr>
        </p:nvSpPr>
        <p:spPr/>
        <p:txBody>
          <a:bodyPr/>
          <a:lstStyle/>
          <a:p>
            <a:r>
              <a:rPr lang="en-US" altLang="en-US"/>
              <a:t>The acted parable of the potter (Jer 18:1-10): the pot is marred in the potter</a:t>
            </a:r>
            <a:r>
              <a:rPr lang="en-US" altLang="en-US">
                <a:cs typeface="Arial" charset="0"/>
              </a:rPr>
              <a:t>'</a:t>
            </a:r>
            <a:r>
              <a:rPr lang="en-US" altLang="en-US"/>
              <a:t>s hands, so he makes it into another pot.</a:t>
            </a:r>
          </a:p>
          <a:p>
            <a:r>
              <a:rPr lang="en-US" altLang="en-US"/>
              <a:t>The lesson:  God can do the same to Israel or any other nation.</a:t>
            </a:r>
          </a:p>
        </p:txBody>
      </p:sp>
      <p:sp>
        <p:nvSpPr>
          <p:cNvPr id="17413" name="Text Box 5"/>
          <p:cNvSpPr txBox="1">
            <a:spLocks noChangeArrowheads="1"/>
          </p:cNvSpPr>
          <p:nvPr/>
        </p:nvSpPr>
        <p:spPr bwMode="auto">
          <a:xfrm>
            <a:off x="838200" y="4419600"/>
            <a:ext cx="7391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Jer 18:9 (NASU) </a:t>
            </a:r>
            <a:r>
              <a:rPr lang="en-US" altLang="en-US" sz="2000">
                <a:cs typeface="Arial" charset="0"/>
              </a:rPr>
              <a:t>"</a:t>
            </a:r>
            <a:r>
              <a:rPr lang="en-US" altLang="en-US" sz="2000"/>
              <a:t>Or at another moment I might speak concerning a nation or concerning a kingdom to build up or to plant [it]; 10 if it does evil in My sight by not obeying My voice, then I will think better of the good with which I had promised to bless it.</a:t>
            </a:r>
            <a:r>
              <a:rPr lang="en-US" altLang="en-US" sz="2000">
                <a:cs typeface="Arial" charset="0"/>
              </a:rPr>
              <a:t>"</a:t>
            </a:r>
            <a:r>
              <a:rPr lang="en-US" altLang="en-US" sz="2000"/>
              <a:t> </a:t>
            </a:r>
          </a:p>
        </p:txBody>
      </p:sp>
    </p:spTree>
    <p:custDataLst>
      <p:tags r:id="rId1"/>
    </p:custDataLst>
  </p:cSld>
  <p:clrMapOvr>
    <a:masterClrMapping/>
  </p:clrMapOvr>
  <p:transition advTm="470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500" fill="hold"/>
                                        <p:tgtEl>
                                          <p:spTgt spid="174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2">
                                            <p:txEl>
                                              <p:pRg st="1" end="1"/>
                                            </p:txEl>
                                          </p:spTgt>
                                        </p:tgtEl>
                                        <p:attrNameLst>
                                          <p:attrName>style.visibility</p:attrName>
                                        </p:attrNameLst>
                                      </p:cBhvr>
                                      <p:to>
                                        <p:strVal val="visible"/>
                                      </p:to>
                                    </p:set>
                                    <p:anim calcmode="lin" valueType="num">
                                      <p:cBhvr additive="base">
                                        <p:cTn id="13" dur="500" fill="hold"/>
                                        <p:tgtEl>
                                          <p:spTgt spid="174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7413"/>
                                        </p:tgtEl>
                                        <p:attrNameLst>
                                          <p:attrName>style.visibility</p:attrName>
                                        </p:attrNameLst>
                                      </p:cBhvr>
                                      <p:to>
                                        <p:strVal val="visible"/>
                                      </p:to>
                                    </p:set>
                                    <p:animEffect transition="in" filter="checkerboard(across)">
                                      <p:cBhvr>
                                        <p:cTn id="19"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P spid="174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7|1.5"/>
</p:tagLst>
</file>

<file path=ppt/tags/tag10.xml><?xml version="1.0" encoding="utf-8"?>
<p:tagLst xmlns:a="http://schemas.openxmlformats.org/drawingml/2006/main" xmlns:r="http://schemas.openxmlformats.org/officeDocument/2006/relationships" xmlns:p="http://schemas.openxmlformats.org/presentationml/2006/main">
  <p:tag name="TIMING" val="|2.8|7.6"/>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12.xml><?xml version="1.0" encoding="utf-8"?>
<p:tagLst xmlns:a="http://schemas.openxmlformats.org/drawingml/2006/main" xmlns:r="http://schemas.openxmlformats.org/officeDocument/2006/relationships" xmlns:p="http://schemas.openxmlformats.org/presentationml/2006/main">
  <p:tag name="TIMING" val="|1.4|8"/>
</p:tagLst>
</file>

<file path=ppt/tags/tag13.xml><?xml version="1.0" encoding="utf-8"?>
<p:tagLst xmlns:a="http://schemas.openxmlformats.org/drawingml/2006/main" xmlns:r="http://schemas.openxmlformats.org/officeDocument/2006/relationships" xmlns:p="http://schemas.openxmlformats.org/presentationml/2006/main">
  <p:tag name="TIMING" val="|2.4|5.5|3.9|4.4"/>
</p:tagLst>
</file>

<file path=ppt/tags/tag14.xml><?xml version="1.0" encoding="utf-8"?>
<p:tagLst xmlns:a="http://schemas.openxmlformats.org/drawingml/2006/main" xmlns:r="http://schemas.openxmlformats.org/officeDocument/2006/relationships" xmlns:p="http://schemas.openxmlformats.org/presentationml/2006/main">
  <p:tag name="TIMING" val="|0.4|6.1|8.9"/>
</p:tagLst>
</file>

<file path=ppt/tags/tag15.xml><?xml version="1.0" encoding="utf-8"?>
<p:tagLst xmlns:a="http://schemas.openxmlformats.org/drawingml/2006/main" xmlns:r="http://schemas.openxmlformats.org/officeDocument/2006/relationships" xmlns:p="http://schemas.openxmlformats.org/presentationml/2006/main">
  <p:tag name="TIMING" val="|1.2"/>
</p:tagLst>
</file>

<file path=ppt/tags/tag16.xml><?xml version="1.0" encoding="utf-8"?>
<p:tagLst xmlns:a="http://schemas.openxmlformats.org/drawingml/2006/main" xmlns:r="http://schemas.openxmlformats.org/officeDocument/2006/relationships" xmlns:p="http://schemas.openxmlformats.org/presentationml/2006/main">
  <p:tag name="TIMING" val="|0.8"/>
</p:tagLst>
</file>

<file path=ppt/tags/tag17.xml><?xml version="1.0" encoding="utf-8"?>
<p:tagLst xmlns:a="http://schemas.openxmlformats.org/drawingml/2006/main" xmlns:r="http://schemas.openxmlformats.org/officeDocument/2006/relationships" xmlns:p="http://schemas.openxmlformats.org/presentationml/2006/main">
  <p:tag name="TIMING" val="|5.9"/>
</p:tagLst>
</file>

<file path=ppt/tags/tag18.xml><?xml version="1.0" encoding="utf-8"?>
<p:tagLst xmlns:a="http://schemas.openxmlformats.org/drawingml/2006/main" xmlns:r="http://schemas.openxmlformats.org/officeDocument/2006/relationships" xmlns:p="http://schemas.openxmlformats.org/presentationml/2006/main">
  <p:tag name="TIMING" val="|0.3"/>
</p:tagLst>
</file>

<file path=ppt/tags/tag19.xml><?xml version="1.0" encoding="utf-8"?>
<p:tagLst xmlns:a="http://schemas.openxmlformats.org/drawingml/2006/main" xmlns:r="http://schemas.openxmlformats.org/officeDocument/2006/relationships" xmlns:p="http://schemas.openxmlformats.org/presentationml/2006/main">
  <p:tag name="TIMING" val="|0.9|15"/>
</p:tagLst>
</file>

<file path=ppt/tags/tag2.xml><?xml version="1.0" encoding="utf-8"?>
<p:tagLst xmlns:a="http://schemas.openxmlformats.org/drawingml/2006/main" xmlns:r="http://schemas.openxmlformats.org/officeDocument/2006/relationships" xmlns:p="http://schemas.openxmlformats.org/presentationml/2006/main">
  <p:tag name="TIMING" val="|6.2|7.7|3|12"/>
</p:tagLst>
</file>

<file path=ppt/tags/tag20.xml><?xml version="1.0" encoding="utf-8"?>
<p:tagLst xmlns:a="http://schemas.openxmlformats.org/drawingml/2006/main" xmlns:r="http://schemas.openxmlformats.org/officeDocument/2006/relationships" xmlns:p="http://schemas.openxmlformats.org/presentationml/2006/main">
  <p:tag name="TIMING" val="|0.3|4.5"/>
</p:tagLst>
</file>

<file path=ppt/tags/tag21.xml><?xml version="1.0" encoding="utf-8"?>
<p:tagLst xmlns:a="http://schemas.openxmlformats.org/drawingml/2006/main" xmlns:r="http://schemas.openxmlformats.org/officeDocument/2006/relationships" xmlns:p="http://schemas.openxmlformats.org/presentationml/2006/main">
  <p:tag name="TIMING" val="|3"/>
</p:tagLst>
</file>

<file path=ppt/tags/tag22.xml><?xml version="1.0" encoding="utf-8"?>
<p:tagLst xmlns:a="http://schemas.openxmlformats.org/drawingml/2006/main" xmlns:r="http://schemas.openxmlformats.org/officeDocument/2006/relationships" xmlns:p="http://schemas.openxmlformats.org/presentationml/2006/main">
  <p:tag name="TIMING" val="|0.4"/>
</p:tagLst>
</file>

<file path=ppt/tags/tag23.xml><?xml version="1.0" encoding="utf-8"?>
<p:tagLst xmlns:a="http://schemas.openxmlformats.org/drawingml/2006/main" xmlns:r="http://schemas.openxmlformats.org/officeDocument/2006/relationships" xmlns:p="http://schemas.openxmlformats.org/presentationml/2006/main">
  <p:tag name="TIMING" val="|3.1|9.7"/>
</p:tagLst>
</file>

<file path=ppt/tags/tag24.xml><?xml version="1.0" encoding="utf-8"?>
<p:tagLst xmlns:a="http://schemas.openxmlformats.org/drawingml/2006/main" xmlns:r="http://schemas.openxmlformats.org/officeDocument/2006/relationships" xmlns:p="http://schemas.openxmlformats.org/presentationml/2006/main">
  <p:tag name="TIMING" val="|0.3"/>
</p:tagLst>
</file>

<file path=ppt/tags/tag25.xml><?xml version="1.0" encoding="utf-8"?>
<p:tagLst xmlns:a="http://schemas.openxmlformats.org/drawingml/2006/main" xmlns:r="http://schemas.openxmlformats.org/officeDocument/2006/relationships" xmlns:p="http://schemas.openxmlformats.org/presentationml/2006/main">
  <p:tag name="TIMING" val="|2.9|15.9|21.2"/>
</p:tagLst>
</file>

<file path=ppt/tags/tag26.xml><?xml version="1.0" encoding="utf-8"?>
<p:tagLst xmlns:a="http://schemas.openxmlformats.org/drawingml/2006/main" xmlns:r="http://schemas.openxmlformats.org/officeDocument/2006/relationships" xmlns:p="http://schemas.openxmlformats.org/presentationml/2006/main">
  <p:tag name="TIMING" val="|0.7|7.9|6.3|10.1"/>
</p:tagLst>
</file>

<file path=ppt/tags/tag27.xml><?xml version="1.0" encoding="utf-8"?>
<p:tagLst xmlns:a="http://schemas.openxmlformats.org/drawingml/2006/main" xmlns:r="http://schemas.openxmlformats.org/officeDocument/2006/relationships" xmlns:p="http://schemas.openxmlformats.org/presentationml/2006/main">
  <p:tag name="TIMING" val="|0.5|1.1"/>
</p:tagLst>
</file>

<file path=ppt/tags/tag3.xml><?xml version="1.0" encoding="utf-8"?>
<p:tagLst xmlns:a="http://schemas.openxmlformats.org/drawingml/2006/main" xmlns:r="http://schemas.openxmlformats.org/officeDocument/2006/relationships" xmlns:p="http://schemas.openxmlformats.org/presentationml/2006/main">
  <p:tag name="TIMING" val="|11.2|9.7|7.5|6.9"/>
</p:tagLst>
</file>

<file path=ppt/tags/tag4.xml><?xml version="1.0" encoding="utf-8"?>
<p:tagLst xmlns:a="http://schemas.openxmlformats.org/drawingml/2006/main" xmlns:r="http://schemas.openxmlformats.org/officeDocument/2006/relationships" xmlns:p="http://schemas.openxmlformats.org/presentationml/2006/main">
  <p:tag name="TIMING" val="|0.2|5.4|7.7"/>
</p:tagLst>
</file>

<file path=ppt/tags/tag5.xml><?xml version="1.0" encoding="utf-8"?>
<p:tagLst xmlns:a="http://schemas.openxmlformats.org/drawingml/2006/main" xmlns:r="http://schemas.openxmlformats.org/officeDocument/2006/relationships" xmlns:p="http://schemas.openxmlformats.org/presentationml/2006/main">
  <p:tag name="TIMING" val="|2.3"/>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3.6"/>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ags/tag9.xml><?xml version="1.0" encoding="utf-8"?>
<p:tagLst xmlns:a="http://schemas.openxmlformats.org/drawingml/2006/main" xmlns:r="http://schemas.openxmlformats.org/officeDocument/2006/relationships" xmlns:p="http://schemas.openxmlformats.org/presentationml/2006/main">
  <p:tag name="TIMING" val="|5.4|13.3|9.6"/>
</p:tagLst>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Radial</Template>
  <TotalTime>179</TotalTime>
  <Words>2072</Words>
  <Application>Microsoft Office PowerPoint</Application>
  <PresentationFormat>On-screen Show (4:3)</PresentationFormat>
  <Paragraphs>82</Paragraphs>
  <Slides>27</Slides>
  <Notes>0</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Radial</vt:lpstr>
      <vt:lpstr>A Future for National Israel?</vt:lpstr>
      <vt:lpstr>A Future for National Israel?</vt:lpstr>
      <vt:lpstr>The Case for Supersession</vt:lpstr>
      <vt:lpstr>The Case for Supersession</vt:lpstr>
      <vt:lpstr>The promises to Abraham  were fulfilled</vt:lpstr>
      <vt:lpstr>The promises to Abraham  were fulfilled</vt:lpstr>
      <vt:lpstr>God has divorced Israel</vt:lpstr>
      <vt:lpstr>God has divorced Israel</vt:lpstr>
      <vt:lpstr>The "fine print" in the covenant</vt:lpstr>
      <vt:lpstr>Benefits come to Christians</vt:lpstr>
      <vt:lpstr>True Jews are believers</vt:lpstr>
      <vt:lpstr>The "seed" is singular, Jesus</vt:lpstr>
      <vt:lpstr>The Case for Restoration</vt:lpstr>
      <vt:lpstr>The Case for Restoration</vt:lpstr>
      <vt:lpstr>Seed not always singular?</vt:lpstr>
      <vt:lpstr>Seed not always singular?</vt:lpstr>
      <vt:lpstr>Anti-Supersession Passages?</vt:lpstr>
      <vt:lpstr>Anti-Supersession Passages?</vt:lpstr>
      <vt:lpstr>More on God's Divorce</vt:lpstr>
      <vt:lpstr>More on God's Divorce</vt:lpstr>
      <vt:lpstr>Re-elevation of Israel?</vt:lpstr>
      <vt:lpstr>Re-elevation of Israel?</vt:lpstr>
      <vt:lpstr>Unnecessarily Jewish?</vt:lpstr>
      <vt:lpstr>Unnecessarily Jewish?</vt:lpstr>
      <vt:lpstr>Silver Age Features?</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Future for National Israel?</dc:title>
  <dc:creator>Robert C. Newman</dc:creator>
  <cp:lastModifiedBy>Newman</cp:lastModifiedBy>
  <cp:revision>120</cp:revision>
  <dcterms:created xsi:type="dcterms:W3CDTF">2004-09-12T21:24:01Z</dcterms:created>
  <dcterms:modified xsi:type="dcterms:W3CDTF">2015-07-03T21:56:20Z</dcterms:modified>
</cp:coreProperties>
</file>