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handoutMasterIdLst>
    <p:handoutMasterId r:id="rId36"/>
  </p:handout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62" r:id="rId13"/>
    <p:sldId id="260" r:id="rId14"/>
    <p:sldId id="283" r:id="rId15"/>
    <p:sldId id="261" r:id="rId16"/>
    <p:sldId id="263" r:id="rId17"/>
    <p:sldId id="264" r:id="rId18"/>
    <p:sldId id="284" r:id="rId19"/>
    <p:sldId id="285" r:id="rId20"/>
    <p:sldId id="286" r:id="rId21"/>
    <p:sldId id="287" r:id="rId22"/>
    <p:sldId id="288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89" r:id="rId33"/>
    <p:sldId id="274" r:id="rId34"/>
    <p:sldId id="275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C0C0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7" autoAdjust="0"/>
    <p:restoredTop sz="94655" autoAdjust="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51D7F8-5503-4751-9B8C-306039376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14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766A2-D4B6-443E-9291-8F76A13C27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59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B35EF-B0F0-4DE3-8A54-698B0755E4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72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8D714-B6C2-43FA-80D4-02A4D92D33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71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E69AA-1F15-4647-8333-B5EE39A9DF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24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73710-8DB8-40E3-AC3C-13A19F98E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75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3E5BF6-D248-484A-AD8C-B2745F2E2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14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FC29F-2421-4DA9-BA76-CEA9743AF6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44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61A1B-D51E-42F8-9991-E2F18ED746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411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34273-D93D-41AB-A1CC-0D1244E10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953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DCD48-9072-4CCF-BBFA-D294A8287B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2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554EB-AC79-4E66-BA86-A6227E37A4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74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4FC5B7-4339-4BAE-A62E-9E875EE0CB2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2.wmf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Form Criticism &amp;</a:t>
            </a:r>
            <a:br>
              <a:rPr lang="en-US" altLang="en-US"/>
            </a:br>
            <a:r>
              <a:rPr lang="en-US" altLang="en-US"/>
              <a:t>Redaction Criticism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Robert C. Newman</a:t>
            </a:r>
          </a:p>
          <a:p>
            <a:r>
              <a:rPr lang="en-US" altLang="en-US" i="1"/>
              <a:t>Biblical Seminary</a:t>
            </a:r>
          </a:p>
        </p:txBody>
      </p:sp>
      <p:pic>
        <p:nvPicPr>
          <p:cNvPr id="2" name="FormCri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7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018" grpId="0" autoUpdateAnimBg="0"/>
      <p:bldP spid="86019" grpId="0" uiExpand="1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Form Criticism </a:t>
            </a:r>
            <a:br>
              <a:rPr lang="en-US" altLang="en-US" sz="4000"/>
            </a:br>
            <a:r>
              <a:rPr lang="en-US" altLang="en-US" sz="4000"/>
              <a:t>in the Old Testament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/>
              <a:t>Hermann Gunkel: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Distinguished small units in Genesis &amp; Psalms claimed to have circulated orally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Units in Genesis were legends to explain the origin of names, holy sites, etc.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Units in Psalms were worship materials for specific occasions or shrines.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Gunkel reconstructs the life-settings.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Bultmann tries to do the same for units he finds in the Synoptic Gospels.</a:t>
            </a:r>
          </a:p>
        </p:txBody>
      </p:sp>
    </p:spTree>
    <p:custDataLst>
      <p:tags r:id="rId1"/>
    </p:custDataLst>
  </p:cSld>
  <p:clrMapOvr>
    <a:masterClrMapping/>
  </p:clrMapOvr>
  <p:transition advTm="447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Form Criticism </a:t>
            </a:r>
            <a:br>
              <a:rPr lang="en-US" altLang="en-US" sz="4000"/>
            </a:br>
            <a:r>
              <a:rPr lang="en-US" altLang="en-US" sz="4000"/>
              <a:t>in the New Testament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800"/>
              <a:t>Rudolf Bultmann:</a:t>
            </a:r>
          </a:p>
          <a:p>
            <a:r>
              <a:rPr lang="en-US" altLang="en-US" sz="2800"/>
              <a:t>After World War 1, applies Gunkel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s methods to the Gospels, to pieces isolated from Mark &amp; Q, as suggested by Wrede &amp; Wellhausen.</a:t>
            </a:r>
          </a:p>
          <a:p>
            <a:r>
              <a:rPr lang="en-US" altLang="en-US" sz="2800"/>
              <a:t>Claims this method can distinguish earlier materials from later, Gentile from Jewish, to determine which go back to Jesus.</a:t>
            </a:r>
          </a:p>
          <a:p>
            <a:r>
              <a:rPr lang="en-US" altLang="en-US" sz="2800"/>
              <a:t>Methods have been refined since B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s time &amp; find their most avid practitioners in Jesus Seminar.</a:t>
            </a:r>
          </a:p>
        </p:txBody>
      </p:sp>
    </p:spTree>
    <p:custDataLst>
      <p:tags r:id="rId1"/>
    </p:custDataLst>
  </p:cSld>
  <p:clrMapOvr>
    <a:masterClrMapping/>
  </p:clrMapOvr>
  <p:transition advTm="40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7813"/>
            <a:ext cx="7772400" cy="782637"/>
          </a:xfrm>
        </p:spPr>
        <p:txBody>
          <a:bodyPr/>
          <a:lstStyle/>
          <a:p>
            <a:r>
              <a:rPr lang="en-US" altLang="en-US"/>
              <a:t>Methods of Form Criticism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2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r>
              <a:rPr lang="en-US" altLang="en-US"/>
              <a:t>What is a Form?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Physical forms:</a:t>
            </a:r>
          </a:p>
          <a:p>
            <a:pPr lvl="1"/>
            <a:r>
              <a:rPr lang="en-US" altLang="en-US"/>
              <a:t>Concrete form</a:t>
            </a:r>
          </a:p>
          <a:p>
            <a:pPr lvl="1"/>
            <a:r>
              <a:rPr lang="en-US" altLang="en-US"/>
              <a:t>Jello mold</a:t>
            </a:r>
          </a:p>
          <a:p>
            <a:r>
              <a:rPr lang="en-US" altLang="en-US"/>
              <a:t>Language forms:</a:t>
            </a:r>
          </a:p>
          <a:p>
            <a:pPr lvl="1"/>
            <a:r>
              <a:rPr lang="en-US" altLang="en-US"/>
              <a:t>A polite introduction</a:t>
            </a:r>
          </a:p>
          <a:p>
            <a:pPr lvl="1"/>
            <a:r>
              <a:rPr lang="en-US" altLang="en-US"/>
              <a:t>A sermon</a:t>
            </a:r>
          </a:p>
          <a:p>
            <a:r>
              <a:rPr lang="en-US" altLang="en-US"/>
              <a:t>Legal or Financial forms:</a:t>
            </a:r>
          </a:p>
          <a:p>
            <a:pPr lvl="1"/>
            <a:r>
              <a:rPr lang="en-US" altLang="en-US"/>
              <a:t>Checks, deeds, wills, etc.</a:t>
            </a:r>
          </a:p>
        </p:txBody>
      </p:sp>
    </p:spTree>
    <p:custDataLst>
      <p:tags r:id="rId1"/>
    </p:custDataLst>
  </p:cSld>
  <p:clrMapOvr>
    <a:masterClrMapping/>
  </p:clrMapOvr>
  <p:transition advTm="158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bldLvl="3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Form?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Literary forms: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 sonnet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14 lines, iambic pentameter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Lyric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Fixed rhyme-scheme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A sonnet by Frances Ridley Havergal (1838-79)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 limerick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5 lines, humorous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3 lines (1,2,5) with 3 feet, rhyming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2 lines (3,4) with 2 feet, rhyming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5</a:t>
            </a:r>
            <a:r>
              <a:rPr lang="en-US" altLang="en-US" baseline="30000"/>
              <a:t>th</a:t>
            </a:r>
            <a:r>
              <a:rPr lang="en-US" altLang="en-US"/>
              <a:t> line is the punch line</a:t>
            </a:r>
          </a:p>
        </p:txBody>
      </p:sp>
    </p:spTree>
    <p:custDataLst>
      <p:tags r:id="rId1"/>
    </p:custDataLst>
  </p:cSld>
  <p:clrMapOvr>
    <a:masterClrMapping/>
  </p:clrMapOvr>
  <p:transition advTm="125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8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r>
              <a:rPr lang="en-US" altLang="en-US"/>
              <a:t>Assertions of Form Criticism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Period of oral tradition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Gospel material circulates as independent units.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Units can be classified by form: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Sayings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Saying-stories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Miracle-stories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Early church preserved &amp; invented these.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Materials have little value historically.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Original version of each unit may be recovered &amp; history traced using laws of tradition.</a:t>
            </a:r>
          </a:p>
        </p:txBody>
      </p:sp>
    </p:spTree>
    <p:custDataLst>
      <p:tags r:id="rId1"/>
    </p:custDataLst>
  </p:cSld>
  <p:clrMapOvr>
    <a:masterClrMapping/>
  </p:clrMapOvr>
  <p:transition advTm="260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1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1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11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r>
              <a:rPr lang="en-US" altLang="en-US"/>
              <a:t>Procedure of Form Criticism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Isolate the stories &amp; sayings from their context.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Use the laws of tradition to recover their primitive state.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Primitive narrative has characteristics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Development is indicated by markers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For each original, decide on its source: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Early church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Jesus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Jews</a:t>
            </a:r>
          </a:p>
        </p:txBody>
      </p:sp>
    </p:spTree>
    <p:custDataLst>
      <p:tags r:id="rId1"/>
    </p:custDataLst>
  </p:cSld>
  <p:clrMapOvr>
    <a:masterClrMapping/>
  </p:clrMapOvr>
  <p:transition advTm="128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 of Form Criticism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Basic forms identified:</a:t>
            </a:r>
          </a:p>
          <a:p>
            <a:r>
              <a:rPr lang="en-US" altLang="en-US"/>
              <a:t>Miracle stories</a:t>
            </a:r>
          </a:p>
          <a:p>
            <a:pPr lvl="1"/>
            <a:r>
              <a:rPr lang="en-US" altLang="en-US"/>
              <a:t>Structure:</a:t>
            </a:r>
          </a:p>
          <a:p>
            <a:pPr lvl="2"/>
            <a:r>
              <a:rPr lang="en-US" altLang="en-US"/>
              <a:t>Problem described</a:t>
            </a:r>
          </a:p>
          <a:p>
            <a:pPr lvl="2"/>
            <a:r>
              <a:rPr lang="en-US" altLang="en-US"/>
              <a:t>Problem solved</a:t>
            </a:r>
          </a:p>
          <a:p>
            <a:pPr lvl="2"/>
            <a:r>
              <a:rPr lang="en-US" altLang="en-US"/>
              <a:t>Effect stated</a:t>
            </a:r>
          </a:p>
          <a:p>
            <a:pPr lvl="1"/>
            <a:r>
              <a:rPr lang="en-US" altLang="en-US"/>
              <a:t>Examples:</a:t>
            </a:r>
          </a:p>
          <a:p>
            <a:pPr lvl="2"/>
            <a:r>
              <a:rPr lang="en-US" altLang="en-US"/>
              <a:t>Mark 1:23-27: demoniac in synagogue</a:t>
            </a:r>
          </a:p>
          <a:p>
            <a:pPr lvl="2"/>
            <a:r>
              <a:rPr lang="en-US" altLang="en-US"/>
              <a:t>Mark 4:35-41: Jesus stills the storm</a:t>
            </a:r>
          </a:p>
        </p:txBody>
      </p:sp>
    </p:spTree>
    <p:custDataLst>
      <p:tags r:id="rId1"/>
    </p:custDataLst>
  </p:cSld>
  <p:clrMapOvr>
    <a:masterClrMapping/>
  </p:clrMapOvr>
  <p:transition advTm="276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4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4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 of Form Criticism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Sayings-stories: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 narrative with a saying as its central feature.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 narrative is designed to illuminate the meaning or impact of the saying.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General characteristics: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Emphasis on a saying of Jesus or one approved by him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Brief narrative is just sufficient to make saying comprehensible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Story contains some biographical interest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Story rounded off by the saying or by an action of Jesus</a:t>
            </a:r>
          </a:p>
          <a:p>
            <a:pPr lvl="2">
              <a:lnSpc>
                <a:spcPct val="90000"/>
              </a:lnSpc>
            </a:pP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1122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9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9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9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 of Form Criticism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Sayings-stories:</a:t>
            </a:r>
          </a:p>
          <a:p>
            <a:pPr lvl="1"/>
            <a:r>
              <a:rPr lang="en-US" altLang="en-US"/>
              <a:t>Bultmann sees two different types:</a:t>
            </a:r>
          </a:p>
          <a:p>
            <a:pPr lvl="2"/>
            <a:r>
              <a:rPr lang="en-US" altLang="en-US"/>
              <a:t>Jewish: similar to those in Rabbinic literature:</a:t>
            </a:r>
          </a:p>
          <a:p>
            <a:pPr lvl="3"/>
            <a:r>
              <a:rPr lang="en-US" altLang="en-US"/>
              <a:t>Someone asks Rabbi a question</a:t>
            </a:r>
          </a:p>
          <a:p>
            <a:pPr lvl="3"/>
            <a:r>
              <a:rPr lang="en-US" altLang="en-US"/>
              <a:t>Rabbi answers with a parable or another question</a:t>
            </a:r>
          </a:p>
          <a:p>
            <a:pPr lvl="3"/>
            <a:r>
              <a:rPr lang="en-US" altLang="en-US"/>
              <a:t>Mark 3:2-6: man with withered hand is healed</a:t>
            </a:r>
          </a:p>
          <a:p>
            <a:pPr lvl="3"/>
            <a:r>
              <a:rPr lang="en-US" altLang="en-US"/>
              <a:t>Mark 2:23-28: grain picking on Sabbath</a:t>
            </a:r>
          </a:p>
          <a:p>
            <a:pPr lvl="2"/>
            <a:r>
              <a:rPr lang="en-US" altLang="en-US"/>
              <a:t>Greek: as in anecdotes about Greek philosophers</a:t>
            </a:r>
          </a:p>
          <a:p>
            <a:pPr lvl="3"/>
            <a:r>
              <a:rPr lang="en-US" altLang="en-US"/>
              <a:t>Stereotyped formula: </a:t>
            </a:r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When asked about…</a:t>
            </a:r>
            <a:r>
              <a:rPr lang="en-US" altLang="en-US">
                <a:cs typeface="Arial" charset="0"/>
              </a:rPr>
              <a:t>"</a:t>
            </a:r>
          </a:p>
          <a:p>
            <a:pPr lvl="3"/>
            <a:r>
              <a:rPr lang="en-US" altLang="en-US"/>
              <a:t>Luke 17:20-21</a:t>
            </a:r>
          </a:p>
        </p:txBody>
      </p:sp>
    </p:spTree>
    <p:custDataLst>
      <p:tags r:id="rId1"/>
    </p:custDataLst>
  </p:cSld>
  <p:clrMapOvr>
    <a:masterClrMapping/>
  </p:clrMapOvr>
  <p:transition advTm="282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0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0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0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0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0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0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7813"/>
            <a:ext cx="7772400" cy="782637"/>
          </a:xfrm>
        </p:spPr>
        <p:txBody>
          <a:bodyPr/>
          <a:lstStyle/>
          <a:p>
            <a:pPr algn="l"/>
            <a:r>
              <a:rPr lang="en-US" altLang="en-US"/>
              <a:t>Form Criticism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0" t="-160" r="-154" b="-160"/>
          <a:stretch>
            <a:fillRect/>
          </a:stretch>
        </p:blipFill>
        <p:spPr bwMode="auto">
          <a:xfrm>
            <a:off x="5410200" y="457200"/>
            <a:ext cx="33528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Oval 5"/>
          <p:cNvSpPr>
            <a:spLocks noChangeArrowheads="1"/>
          </p:cNvSpPr>
          <p:nvPr/>
        </p:nvSpPr>
        <p:spPr bwMode="auto">
          <a:xfrm>
            <a:off x="5486400" y="457200"/>
            <a:ext cx="3429000" cy="1447800"/>
          </a:xfrm>
          <a:prstGeom prst="ellipse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16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 autoUpdateAnimBg="0"/>
      <p:bldP spid="870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 of Form Criticism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Sayings:</a:t>
            </a:r>
          </a:p>
          <a:p>
            <a:pPr lvl="1"/>
            <a:r>
              <a:rPr lang="en-US" altLang="en-US"/>
              <a:t>Originally had no story with them</a:t>
            </a:r>
          </a:p>
          <a:p>
            <a:pPr lvl="1"/>
            <a:r>
              <a:rPr lang="en-US" altLang="en-US"/>
              <a:t>Some are now grouped together in </a:t>
            </a:r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sermons</a:t>
            </a:r>
            <a:r>
              <a:rPr lang="en-US" altLang="en-US">
                <a:cs typeface="Arial" charset="0"/>
              </a:rPr>
              <a:t>"</a:t>
            </a:r>
          </a:p>
          <a:p>
            <a:pPr lvl="1"/>
            <a:r>
              <a:rPr lang="en-US" altLang="en-US"/>
              <a:t>Bultman finds 5 different kinds of sayings:</a:t>
            </a:r>
          </a:p>
          <a:p>
            <a:pPr lvl="2"/>
            <a:r>
              <a:rPr lang="en-US" altLang="en-US"/>
              <a:t>Proverbs</a:t>
            </a:r>
          </a:p>
          <a:p>
            <a:pPr lvl="2"/>
            <a:r>
              <a:rPr lang="en-US" altLang="en-US"/>
              <a:t>Prophetic or apocalyptic sayings</a:t>
            </a:r>
          </a:p>
          <a:p>
            <a:pPr lvl="2"/>
            <a:r>
              <a:rPr lang="en-US" altLang="en-US"/>
              <a:t>Law words</a:t>
            </a:r>
          </a:p>
          <a:p>
            <a:pPr lvl="2"/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I</a:t>
            </a:r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 words</a:t>
            </a:r>
          </a:p>
          <a:p>
            <a:pPr lvl="2"/>
            <a:r>
              <a:rPr lang="en-US" altLang="en-US"/>
              <a:t>Parables</a:t>
            </a:r>
          </a:p>
        </p:txBody>
      </p:sp>
    </p:spTree>
    <p:custDataLst>
      <p:tags r:id="rId1"/>
    </p:custDataLst>
  </p:cSld>
  <p:clrMapOvr>
    <a:masterClrMapping/>
  </p:clrMapOvr>
  <p:transition advTm="1635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Results for Life of Christ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Miracle stories</a:t>
            </a:r>
          </a:p>
          <a:p>
            <a:pPr lvl="1"/>
            <a:r>
              <a:rPr lang="en-US" altLang="en-US"/>
              <a:t>None genuine</a:t>
            </a:r>
          </a:p>
          <a:p>
            <a:r>
              <a:rPr lang="en-US" altLang="en-US"/>
              <a:t>Sayings stories</a:t>
            </a:r>
          </a:p>
          <a:p>
            <a:pPr lvl="1"/>
            <a:r>
              <a:rPr lang="en-US" altLang="en-US"/>
              <a:t>Only 2 genuine</a:t>
            </a:r>
          </a:p>
          <a:p>
            <a:r>
              <a:rPr lang="en-US" altLang="en-US"/>
              <a:t>Sayings</a:t>
            </a:r>
          </a:p>
          <a:p>
            <a:pPr lvl="1"/>
            <a:r>
              <a:rPr lang="en-US" altLang="en-US"/>
              <a:t>About 40 genuine</a:t>
            </a:r>
          </a:p>
        </p:txBody>
      </p:sp>
    </p:spTree>
    <p:custDataLst>
      <p:tags r:id="rId1"/>
    </p:custDataLst>
  </p:cSld>
  <p:clrMapOvr>
    <a:masterClrMapping/>
  </p:clrMapOvr>
  <p:transition advTm="306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Results for Life of Christ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Information on personality and life of Jesus is rather scarce:</a:t>
            </a:r>
          </a:p>
          <a:p>
            <a:pPr lvl="1"/>
            <a:r>
              <a:rPr lang="en-US" altLang="en-US" sz="2400"/>
              <a:t>He lived, suffered, died</a:t>
            </a:r>
          </a:p>
          <a:p>
            <a:r>
              <a:rPr lang="en-US" altLang="en-US" sz="2800"/>
              <a:t>A bit more on teaching of Jesus:</a:t>
            </a:r>
          </a:p>
          <a:p>
            <a:pPr lvl="1"/>
            <a:r>
              <a:rPr lang="en-US" altLang="en-US" sz="2400"/>
              <a:t>Saw himself as prophet sent in last hour</a:t>
            </a:r>
          </a:p>
          <a:p>
            <a:pPr lvl="1"/>
            <a:r>
              <a:rPr lang="en-US" altLang="en-US" sz="2400"/>
              <a:t>Saw coming kingdom as real &amp; imminent, but he was wrong.</a:t>
            </a:r>
          </a:p>
          <a:p>
            <a:pPr lvl="1"/>
            <a:r>
              <a:rPr lang="en-US" altLang="en-US" sz="2400"/>
              <a:t>Real value of Jesus</a:t>
            </a:r>
            <a:r>
              <a:rPr lang="en-US" altLang="en-US" sz="2400">
                <a:cs typeface="Arial" charset="0"/>
              </a:rPr>
              <a:t>'</a:t>
            </a:r>
            <a:r>
              <a:rPr lang="en-US" altLang="en-US" sz="2400"/>
              <a:t> teaching is that each of us is faced with </a:t>
            </a:r>
            <a:r>
              <a:rPr lang="en-US" altLang="en-US" sz="2400">
                <a:cs typeface="Arial" charset="0"/>
              </a:rPr>
              <a:t>"</a:t>
            </a:r>
            <a:r>
              <a:rPr lang="en-US" altLang="en-US" sz="2400"/>
              <a:t>existential choice</a:t>
            </a:r>
            <a:r>
              <a:rPr lang="en-US" altLang="en-US" sz="2400">
                <a:cs typeface="Arial" charset="0"/>
              </a:rPr>
              <a:t>"</a:t>
            </a:r>
            <a:r>
              <a:rPr lang="en-US" altLang="en-US" sz="2400"/>
              <a:t> to live either for God or for the world.</a:t>
            </a:r>
          </a:p>
        </p:txBody>
      </p:sp>
    </p:spTree>
    <p:custDataLst>
      <p:tags r:id="rId1"/>
    </p:custDataLst>
  </p:cSld>
  <p:clrMapOvr>
    <a:masterClrMapping/>
  </p:clrMapOvr>
  <p:transition advTm="178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r>
              <a:rPr lang="en-US" altLang="en-US"/>
              <a:t>Evaluation of Form Criticism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800"/>
              <a:t>In terms of assertions:</a:t>
            </a:r>
          </a:p>
          <a:p>
            <a:r>
              <a:rPr lang="en-US" altLang="en-US" sz="2800"/>
              <a:t>Oral period not so long, nor of sort envisioned.</a:t>
            </a:r>
          </a:p>
          <a:p>
            <a:r>
              <a:rPr lang="en-US" altLang="en-US" sz="2800"/>
              <a:t>Independent units, but not real circulation between event &amp; records.</a:t>
            </a:r>
          </a:p>
          <a:p>
            <a:r>
              <a:rPr lang="en-US" altLang="en-US" sz="2800"/>
              <a:t>Forms don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t tell what original was like.</a:t>
            </a:r>
          </a:p>
          <a:p>
            <a:r>
              <a:rPr lang="en-US" altLang="en-US" sz="2800"/>
              <a:t>Early church preserved &amp; controlled content.</a:t>
            </a:r>
          </a:p>
          <a:p>
            <a:r>
              <a:rPr lang="en-US" altLang="en-US" sz="2800"/>
              <a:t>Historical value a real concern to church.</a:t>
            </a:r>
          </a:p>
          <a:p>
            <a:r>
              <a:rPr lang="en-US" altLang="en-US" sz="2800"/>
              <a:t>Method using transmission laws is suspect.</a:t>
            </a:r>
          </a:p>
        </p:txBody>
      </p:sp>
    </p:spTree>
    <p:custDataLst>
      <p:tags r:id="rId1"/>
    </p:custDataLst>
  </p:cSld>
  <p:clrMapOvr>
    <a:masterClrMapping/>
  </p:clrMapOvr>
  <p:transition advTm="613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r>
              <a:rPr lang="en-US" altLang="en-US"/>
              <a:t>Evaluation of Form Criticism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Some positive lessons:</a:t>
            </a:r>
          </a:p>
          <a:p>
            <a:r>
              <a:rPr lang="en-US" altLang="en-US"/>
              <a:t>The Gospel material is the sort we would expect from real events.</a:t>
            </a:r>
          </a:p>
          <a:p>
            <a:r>
              <a:rPr lang="en-US" altLang="en-US"/>
              <a:t>Form criticism is hyper-skeptical.</a:t>
            </a:r>
          </a:p>
          <a:p>
            <a:r>
              <a:rPr lang="en-US" altLang="en-US"/>
              <a:t>Form criticism shows we have no tradition of a non-messianic, purely human Jesus.</a:t>
            </a:r>
          </a:p>
        </p:txBody>
      </p:sp>
    </p:spTree>
    <p:custDataLst>
      <p:tags r:id="rId1"/>
    </p:custDataLst>
  </p:cSld>
  <p:clrMapOvr>
    <a:masterClrMapping/>
  </p:clrMapOvr>
  <p:transition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7813"/>
            <a:ext cx="7772400" cy="782637"/>
          </a:xfrm>
        </p:spPr>
        <p:txBody>
          <a:bodyPr/>
          <a:lstStyle/>
          <a:p>
            <a:pPr algn="l"/>
            <a:r>
              <a:rPr lang="en-US" altLang="en-US" sz="4000"/>
              <a:t>Redaction </a:t>
            </a:r>
            <a:br>
              <a:rPr lang="en-US" altLang="en-US" sz="4000"/>
            </a:br>
            <a:r>
              <a:rPr lang="en-US" altLang="en-US" sz="4000"/>
              <a:t>Criticism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0" t="-160" r="-154" b="-160"/>
          <a:stretch>
            <a:fillRect/>
          </a:stretch>
        </p:blipFill>
        <p:spPr bwMode="auto">
          <a:xfrm>
            <a:off x="4876800" y="609600"/>
            <a:ext cx="33528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Oval 5"/>
          <p:cNvSpPr>
            <a:spLocks noChangeArrowheads="1"/>
          </p:cNvSpPr>
          <p:nvPr/>
        </p:nvSpPr>
        <p:spPr bwMode="auto">
          <a:xfrm>
            <a:off x="4724400" y="1371600"/>
            <a:ext cx="3886200" cy="2590800"/>
          </a:xfrm>
          <a:prstGeom prst="ellipse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FormRedactCri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7282" grpId="0" autoUpdateAnimBg="0"/>
      <p:bldP spid="9728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</a:t>
            </a:r>
            <a:br>
              <a:rPr lang="en-US" altLang="en-US"/>
            </a:br>
            <a:r>
              <a:rPr lang="en-US" altLang="en-US"/>
              <a:t>Redaction Criticism?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Redaction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Activity of a redactor</a:t>
            </a:r>
          </a:p>
          <a:p>
            <a:pPr>
              <a:lnSpc>
                <a:spcPct val="90000"/>
              </a:lnSpc>
            </a:pPr>
            <a:r>
              <a:rPr lang="en-US" altLang="en-US"/>
              <a:t>Redactor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Synonym for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editor</a:t>
            </a:r>
            <a:r>
              <a:rPr lang="en-US" altLang="en-US">
                <a:cs typeface="Arial" charset="0"/>
              </a:rPr>
              <a:t>'</a:t>
            </a:r>
          </a:p>
          <a:p>
            <a:pPr>
              <a:lnSpc>
                <a:spcPct val="90000"/>
              </a:lnSpc>
            </a:pPr>
            <a:r>
              <a:rPr lang="en-US" altLang="en-US"/>
              <a:t>Redaction Criticism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Study of the activity of redactors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Here in the biblical text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Especially the Synoptic Gospels</a:t>
            </a:r>
          </a:p>
        </p:txBody>
      </p:sp>
    </p:spTree>
    <p:custDataLst>
      <p:tags r:id="rId1"/>
    </p:custDataLst>
  </p:cSld>
  <p:clrMapOvr>
    <a:masterClrMapping/>
  </p:clrMapOvr>
  <p:transition advTm="47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</a:t>
            </a:r>
            <a:br>
              <a:rPr lang="en-US" altLang="en-US"/>
            </a:br>
            <a:r>
              <a:rPr lang="en-US" altLang="en-US"/>
              <a:t>Redaction Criticism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Synoptic problem &amp; source criticism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Historical reliability of the Gospels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Form criticism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Redaction criticism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Bornkamm on Matthew (1948ff)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Conzelmann on Luke (1954)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Marxsen on Mark (1956)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Later spread into: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Study of Q and John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Evangelical circles</a:t>
            </a:r>
          </a:p>
        </p:txBody>
      </p:sp>
    </p:spTree>
    <p:custDataLst>
      <p:tags r:id="rId1"/>
    </p:custDataLst>
  </p:cSld>
  <p:clrMapOvr>
    <a:masterClrMapping/>
  </p:clrMapOvr>
  <p:transition advTm="227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9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9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bldLvl="3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 of </a:t>
            </a:r>
            <a:br>
              <a:rPr lang="en-US" altLang="en-US"/>
            </a:br>
            <a:r>
              <a:rPr lang="en-US" altLang="en-US"/>
              <a:t>Redaction Criticism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Select a Gospel or document (say Q, M, L, Proto-Mark) for study.</a:t>
            </a:r>
          </a:p>
          <a:p>
            <a:r>
              <a:rPr lang="en-US" altLang="en-US" sz="2800"/>
              <a:t>Compare differences w/ parallels in the other Gospels.</a:t>
            </a:r>
          </a:p>
          <a:p>
            <a:r>
              <a:rPr lang="en-US" altLang="en-US" sz="2800"/>
              <a:t>Discover which differences are the work of redactor of </a:t>
            </a:r>
            <a:r>
              <a:rPr lang="en-US" altLang="en-US" sz="2800" i="1"/>
              <a:t>your</a:t>
            </a:r>
            <a:r>
              <a:rPr lang="en-US" altLang="en-US" sz="2800"/>
              <a:t> Gospel.</a:t>
            </a:r>
          </a:p>
          <a:p>
            <a:r>
              <a:rPr lang="en-US" altLang="en-US" sz="2800"/>
              <a:t>Deduce redactor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s theological motivation.</a:t>
            </a:r>
          </a:p>
          <a:p>
            <a:r>
              <a:rPr lang="en-US" altLang="en-US" sz="2800"/>
              <a:t>Reconstruct redactor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s </a:t>
            </a:r>
            <a:r>
              <a:rPr lang="en-US" altLang="en-US" sz="2800" i="1"/>
              <a:t>Sitz im Leben</a:t>
            </a:r>
            <a:r>
              <a:rPr lang="en-US" altLang="en-US" sz="2800"/>
              <a:t> (life-setting).</a:t>
            </a:r>
          </a:p>
        </p:txBody>
      </p:sp>
    </p:spTree>
    <p:custDataLst>
      <p:tags r:id="rId1"/>
    </p:custDataLst>
  </p:cSld>
  <p:clrMapOvr>
    <a:masterClrMapping/>
  </p:clrMapOvr>
  <p:transition advTm="142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Results of</a:t>
            </a:r>
            <a:br>
              <a:rPr lang="en-US" altLang="en-US"/>
            </a:br>
            <a:r>
              <a:rPr lang="en-US" altLang="en-US"/>
              <a:t>Redaction Criticism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In liberal circles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We know little about Jesus.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But lots about various Xn sects!</a:t>
            </a:r>
          </a:p>
          <a:p>
            <a:pPr>
              <a:lnSpc>
                <a:spcPct val="90000"/>
              </a:lnSpc>
            </a:pPr>
            <a:r>
              <a:rPr lang="en-US" altLang="en-US"/>
              <a:t>In conservative circles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Much more restrained, but beginning to see idea that not all narrative historical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For Gundry, Matthew becomes a kind of </a:t>
            </a:r>
            <a:r>
              <a:rPr lang="en-US" altLang="en-US" i="1"/>
              <a:t>midrash</a:t>
            </a:r>
            <a:r>
              <a:rPr lang="en-US" altLang="en-US"/>
              <a:t> – an imaginative retelling of events to make theological point</a:t>
            </a:r>
          </a:p>
        </p:txBody>
      </p:sp>
    </p:spTree>
    <p:custDataLst>
      <p:tags r:id="rId1"/>
    </p:custDataLst>
  </p:cSld>
  <p:clrMapOvr>
    <a:masterClrMapping/>
  </p:clrMapOvr>
  <p:transition advTm="900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r>
              <a:rPr lang="en-US" altLang="en-US"/>
              <a:t>Terminology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Form Criticism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 is the English rendering of the German </a:t>
            </a:r>
            <a:r>
              <a:rPr lang="en-US" altLang="en-US" sz="2800" i="1"/>
              <a:t>Formgeschichte</a:t>
            </a:r>
            <a:r>
              <a:rPr lang="en-US" altLang="en-US" sz="2800"/>
              <a:t> </a:t>
            </a:r>
            <a:r>
              <a:rPr lang="en-US" altLang="en-US" sz="2800">
                <a:cs typeface="Arial" charset="0"/>
              </a:rPr>
              <a:t>"</a:t>
            </a:r>
            <a:r>
              <a:rPr lang="en-US" altLang="en-US" sz="2800"/>
              <a:t>form history</a:t>
            </a:r>
            <a:r>
              <a:rPr lang="en-US" altLang="en-US" sz="2800">
                <a:cs typeface="Arial" charset="0"/>
              </a:rPr>
              <a:t>"</a:t>
            </a:r>
            <a:r>
              <a:rPr lang="en-US" altLang="en-US" sz="2800"/>
              <a:t> or </a:t>
            </a:r>
            <a:r>
              <a:rPr lang="en-US" altLang="en-US" sz="2800" i="1"/>
              <a:t>Gattungsforschung</a:t>
            </a:r>
            <a:r>
              <a:rPr lang="en-US" altLang="en-US" sz="2800"/>
              <a:t> </a:t>
            </a:r>
            <a:r>
              <a:rPr lang="en-US" altLang="en-US" sz="2800">
                <a:cs typeface="Arial" charset="0"/>
              </a:rPr>
              <a:t>"</a:t>
            </a:r>
            <a:r>
              <a:rPr lang="en-US" altLang="en-US" sz="2800"/>
              <a:t>genre research.</a:t>
            </a:r>
            <a:r>
              <a:rPr lang="en-US" altLang="en-US" sz="2800">
                <a:cs typeface="Arial" charset="0"/>
              </a:rPr>
              <a:t>"</a:t>
            </a:r>
          </a:p>
          <a:p>
            <a:r>
              <a:rPr lang="en-US" altLang="en-US" sz="2800"/>
              <a:t>Form Criticism is an attempt to analyze oral materials (or written materials that have been transmitted orally) by identifying their literary form(s) and reconstructing them in their most primitive versions.</a:t>
            </a:r>
          </a:p>
        </p:txBody>
      </p:sp>
    </p:spTree>
    <p:custDataLst>
      <p:tags r:id="rId1"/>
    </p:custDataLst>
  </p:cSld>
  <p:clrMapOvr>
    <a:masterClrMapping/>
  </p:clrMapOvr>
  <p:transition advTm="372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Evaluation of </a:t>
            </a:r>
            <a:br>
              <a:rPr lang="en-US" altLang="en-US"/>
            </a:br>
            <a:r>
              <a:rPr lang="en-US" altLang="en-US"/>
              <a:t>Redaction Criticism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Some favorable comments:</a:t>
            </a:r>
          </a:p>
          <a:p>
            <a:pPr>
              <a:lnSpc>
                <a:spcPct val="90000"/>
              </a:lnSpc>
            </a:pPr>
            <a:r>
              <a:rPr lang="en-US" altLang="en-US"/>
              <a:t>Gospel writers did select materials.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A detailed study of this material is bound to produce valuable insights.</a:t>
            </a:r>
          </a:p>
          <a:p>
            <a:pPr>
              <a:lnSpc>
                <a:spcPct val="90000"/>
              </a:lnSpc>
            </a:pPr>
            <a:r>
              <a:rPr lang="en-US" altLang="en-US"/>
              <a:t>Gospel writers did emphasize various features of Jesus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ministry.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These emphases do give us insight into the theological concerns of the Gospel writers.</a:t>
            </a:r>
          </a:p>
        </p:txBody>
      </p:sp>
    </p:spTree>
    <p:custDataLst>
      <p:tags r:id="rId1"/>
    </p:custDataLst>
  </p:cSld>
  <p:clrMapOvr>
    <a:masterClrMapping/>
  </p:clrMapOvr>
  <p:transition advTm="124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build="p" bldLvl="2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Evaluation of </a:t>
            </a:r>
            <a:br>
              <a:rPr lang="en-US" altLang="en-US"/>
            </a:br>
            <a:r>
              <a:rPr lang="en-US" altLang="en-US"/>
              <a:t>Redaction Criticism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3581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/>
              <a:t>Some serious problems:</a:t>
            </a:r>
          </a:p>
          <a:p>
            <a:r>
              <a:rPr lang="en-US" altLang="en-US"/>
              <a:t>Some results are alarming:</a:t>
            </a:r>
          </a:p>
          <a:p>
            <a:pPr lvl="1"/>
            <a:r>
              <a:rPr lang="en-US" altLang="en-US"/>
              <a:t>Rejection of recorded details</a:t>
            </a:r>
          </a:p>
          <a:p>
            <a:pPr lvl="1"/>
            <a:r>
              <a:rPr lang="en-US" altLang="en-US"/>
              <a:t>Generation of hypothetical details</a:t>
            </a:r>
          </a:p>
          <a:p>
            <a:pPr lvl="1"/>
            <a:r>
              <a:rPr lang="en-US" altLang="en-US"/>
              <a:t>Addition of genre </a:t>
            </a:r>
            <a:r>
              <a:rPr lang="en-US" altLang="en-US">
                <a:cs typeface="Arial" charset="0"/>
              </a:rPr>
              <a:t>"</a:t>
            </a:r>
            <a:r>
              <a:rPr lang="en-US" altLang="en-US"/>
              <a:t>historical fiction</a:t>
            </a:r>
            <a:r>
              <a:rPr lang="en-US" altLang="en-US">
                <a:cs typeface="Arial" charset="0"/>
              </a:rPr>
              <a:t>"</a:t>
            </a:r>
          </a:p>
        </p:txBody>
      </p:sp>
    </p:spTree>
    <p:custDataLst>
      <p:tags r:id="rId1"/>
    </p:custDataLst>
  </p:cSld>
  <p:clrMapOvr>
    <a:masterClrMapping/>
  </p:clrMapOvr>
  <p:transition advTm="286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bldLvl="3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Evaluation of </a:t>
            </a:r>
            <a:br>
              <a:rPr lang="en-US" altLang="en-US" sz="4000"/>
            </a:br>
            <a:r>
              <a:rPr lang="en-US" altLang="en-US" sz="4000"/>
              <a:t>Redaction Criticism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/>
              <a:t>Some Serious Problems:</a:t>
            </a:r>
          </a:p>
          <a:p>
            <a:r>
              <a:rPr lang="en-US" altLang="en-US"/>
              <a:t>Some methods are suspect:</a:t>
            </a:r>
          </a:p>
          <a:p>
            <a:pPr lvl="1"/>
            <a:r>
              <a:rPr lang="en-US" altLang="en-US"/>
              <a:t>Sand foundation fallacy</a:t>
            </a:r>
          </a:p>
          <a:p>
            <a:pPr lvl="1"/>
            <a:r>
              <a:rPr lang="en-US" altLang="en-US"/>
              <a:t>Explanation fallacy</a:t>
            </a:r>
          </a:p>
          <a:p>
            <a:pPr lvl="1"/>
            <a:r>
              <a:rPr lang="en-US" altLang="en-US"/>
              <a:t>Dissertation fallacy</a:t>
            </a:r>
          </a:p>
          <a:p>
            <a:pPr lvl="1"/>
            <a:r>
              <a:rPr lang="en-US" altLang="en-US"/>
              <a:t>Argument from silence fallacy</a:t>
            </a:r>
          </a:p>
          <a:p>
            <a:pPr lvl="1"/>
            <a:r>
              <a:rPr lang="en-US" altLang="en-US"/>
              <a:t>Psychoanalytic fallacy</a:t>
            </a:r>
          </a:p>
          <a:p>
            <a:pPr lvl="1"/>
            <a:r>
              <a:rPr lang="en-US" altLang="en-US"/>
              <a:t>Intellectual snobbery fallacy</a:t>
            </a:r>
          </a:p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859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4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 on </a:t>
            </a:r>
            <a:br>
              <a:rPr lang="en-US" altLang="en-US"/>
            </a:br>
            <a:r>
              <a:rPr lang="en-US" altLang="en-US"/>
              <a:t>Redaction Criticism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114800"/>
          </a:xfrm>
        </p:spPr>
        <p:txBody>
          <a:bodyPr/>
          <a:lstStyle/>
          <a:p>
            <a:r>
              <a:rPr lang="en-US" altLang="en-US" sz="2800"/>
              <a:t>Not an argument for anti-intellectualism</a:t>
            </a:r>
          </a:p>
          <a:p>
            <a:pPr lvl="1"/>
            <a:r>
              <a:rPr lang="en-US" altLang="en-US" sz="2400"/>
              <a:t>We are to love God with all our mind.</a:t>
            </a:r>
          </a:p>
          <a:p>
            <a:r>
              <a:rPr lang="en-US" altLang="en-US" sz="2800"/>
              <a:t>Rather a call for a sober assessment of human abilities</a:t>
            </a:r>
          </a:p>
          <a:p>
            <a:r>
              <a:rPr lang="en-US" altLang="en-US" sz="2800"/>
              <a:t>And for a fear of God:</a:t>
            </a:r>
          </a:p>
          <a:p>
            <a:pPr lvl="1"/>
            <a:r>
              <a:rPr lang="en-US" altLang="en-US" sz="2400"/>
              <a:t>Who takes the wise in their craftiness (1 Cor 3:19)</a:t>
            </a:r>
          </a:p>
          <a:p>
            <a:pPr lvl="1"/>
            <a:r>
              <a:rPr lang="en-US" altLang="en-US" sz="2400"/>
              <a:t>Against whom there is no wisdom, understanding nor counsel (Prov 21:30)</a:t>
            </a:r>
          </a:p>
        </p:txBody>
      </p:sp>
    </p:spTree>
    <p:custDataLst>
      <p:tags r:id="rId1"/>
    </p:custDataLst>
  </p:cSld>
  <p:clrMapOvr>
    <a:masterClrMapping/>
  </p:clrMapOvr>
  <p:transition advTm="47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bldLvl="2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7813"/>
            <a:ext cx="7772400" cy="782637"/>
          </a:xfrm>
        </p:spPr>
        <p:txBody>
          <a:bodyPr/>
          <a:lstStyle/>
          <a:p>
            <a:r>
              <a:rPr lang="en-US" altLang="en-US"/>
              <a:t>The End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May you handle God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 word with reverence and fear!</a:t>
            </a:r>
          </a:p>
        </p:txBody>
      </p:sp>
    </p:spTree>
    <p:custDataLst>
      <p:tags r:id="rId1"/>
    </p:custDataLst>
  </p:cSld>
  <p:clrMapOvr>
    <a:masterClrMapping/>
  </p:clrMapOvr>
  <p:transition advTm="42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autoUpdateAnimBg="0"/>
      <p:bldP spid="10547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09625"/>
            <a:ext cx="8229600" cy="608013"/>
          </a:xfrm>
        </p:spPr>
        <p:txBody>
          <a:bodyPr/>
          <a:lstStyle/>
          <a:p>
            <a:r>
              <a:rPr lang="en-US" altLang="en-US"/>
              <a:t>Background of Form Criticism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3733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/>
              <a:t>F.C. Baur’s reconstruction of early church history</a:t>
            </a:r>
          </a:p>
          <a:p>
            <a:r>
              <a:rPr lang="en-US" altLang="en-US" sz="2800"/>
              <a:t>German prof of church history who adopted Hegel’s philosophy of history, applying it to church history.</a:t>
            </a:r>
          </a:p>
          <a:p>
            <a:r>
              <a:rPr lang="en-US" altLang="en-US" sz="2800"/>
              <a:t>Hegel: history is a conflict of ideas: thesis vs antithesis =&gt; synthesis</a:t>
            </a:r>
          </a:p>
          <a:p>
            <a:r>
              <a:rPr lang="en-US" altLang="en-US" sz="2800"/>
              <a:t>Baur applies same to church history, as follows:</a:t>
            </a:r>
          </a:p>
        </p:txBody>
      </p:sp>
    </p:spTree>
    <p:custDataLst>
      <p:tags r:id="rId1"/>
    </p:custDataLst>
  </p:cSld>
  <p:clrMapOvr>
    <a:masterClrMapping/>
  </p:clrMapOvr>
  <p:transition advTm="43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Baur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 Church History</a:t>
            </a:r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/>
              <a:t>Jewish Church</a:t>
            </a:r>
          </a:p>
          <a:p>
            <a:r>
              <a:rPr lang="en-US" altLang="en-US"/>
              <a:t>Peter</a:t>
            </a:r>
          </a:p>
          <a:p>
            <a:r>
              <a:rPr lang="en-US" altLang="en-US"/>
              <a:t>Jews</a:t>
            </a:r>
          </a:p>
          <a:p>
            <a:r>
              <a:rPr lang="en-US" altLang="en-US"/>
              <a:t>Jesus as miracle-worker &amp; Messiah</a:t>
            </a:r>
          </a:p>
          <a:p>
            <a:r>
              <a:rPr lang="en-US" altLang="en-US"/>
              <a:t>Emphasis on Law</a:t>
            </a:r>
          </a:p>
          <a:p>
            <a:r>
              <a:rPr lang="en-US" altLang="en-US"/>
              <a:t>National salvation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b="1"/>
              <a:t>Gentile Church</a:t>
            </a:r>
          </a:p>
          <a:p>
            <a:r>
              <a:rPr lang="en-US" altLang="en-US"/>
              <a:t>Paul</a:t>
            </a:r>
          </a:p>
          <a:p>
            <a:r>
              <a:rPr lang="en-US" altLang="en-US"/>
              <a:t>Hellenistic Gentiles</a:t>
            </a:r>
          </a:p>
          <a:p>
            <a:r>
              <a:rPr lang="en-US" altLang="en-US"/>
              <a:t>Jesus as God of new mystery religion</a:t>
            </a:r>
          </a:p>
          <a:p>
            <a:r>
              <a:rPr lang="en-US" altLang="en-US"/>
              <a:t>Emph on sacraments</a:t>
            </a:r>
          </a:p>
          <a:p>
            <a:r>
              <a:rPr lang="en-US" altLang="en-US"/>
              <a:t>Individual salvation</a:t>
            </a:r>
          </a:p>
        </p:txBody>
      </p:sp>
    </p:spTree>
    <p:custDataLst>
      <p:tags r:id="rId1"/>
    </p:custDataLst>
  </p:cSld>
  <p:clrMapOvr>
    <a:masterClrMapping/>
  </p:clrMapOvr>
  <p:transition advTm="48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0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0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0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0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0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0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0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0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 uiExpand="1" build="p"/>
      <p:bldP spid="11059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Background of Form Criticism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David Friedrich Strauss:</a:t>
            </a:r>
          </a:p>
          <a:p>
            <a:r>
              <a:rPr lang="en-US" altLang="en-US"/>
              <a:t>Mythical approach to Gospels</a:t>
            </a:r>
          </a:p>
          <a:p>
            <a:r>
              <a:rPr lang="en-US" altLang="en-US"/>
              <a:t>Wrote </a:t>
            </a:r>
            <a:r>
              <a:rPr lang="en-US" altLang="en-US" i="1"/>
              <a:t>Leben Jesu</a:t>
            </a:r>
            <a:r>
              <a:rPr lang="en-US" altLang="en-US"/>
              <a:t> in 1835.</a:t>
            </a:r>
          </a:p>
          <a:p>
            <a:r>
              <a:rPr lang="en-US" altLang="en-US"/>
              <a:t>Gospels are propoganda pieces which teach religious truth, but the events they narrate did not happen.</a:t>
            </a:r>
          </a:p>
          <a:p>
            <a:r>
              <a:rPr lang="en-US" altLang="en-US"/>
              <a:t>Form critics, esp Bultmann, see much myth in the Gospels also.</a:t>
            </a:r>
          </a:p>
        </p:txBody>
      </p:sp>
    </p:spTree>
    <p:custDataLst>
      <p:tags r:id="rId1"/>
    </p:custDataLst>
  </p:cSld>
  <p:clrMapOvr>
    <a:masterClrMapping/>
  </p:clrMapOvr>
  <p:transition advTm="44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Background of Form Criticism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Bernard Weiss &amp; H.J. Holzmann:</a:t>
            </a:r>
          </a:p>
          <a:p>
            <a:pPr>
              <a:lnSpc>
                <a:spcPct val="90000"/>
              </a:lnSpc>
            </a:pPr>
            <a:r>
              <a:rPr lang="en-US" altLang="en-US"/>
              <a:t>Documentary Theory of Gospels</a:t>
            </a:r>
          </a:p>
          <a:p>
            <a:pPr>
              <a:lnSpc>
                <a:spcPct val="90000"/>
              </a:lnSpc>
            </a:pPr>
            <a:r>
              <a:rPr lang="en-US" altLang="en-US"/>
              <a:t>Popularized 2-document theory, proposed earlier by Eichhorn</a:t>
            </a:r>
          </a:p>
          <a:p>
            <a:pPr>
              <a:lnSpc>
                <a:spcPct val="90000"/>
              </a:lnSpc>
            </a:pPr>
            <a:r>
              <a:rPr lang="en-US" altLang="en-US"/>
              <a:t>Mark &amp; Q are the sources of Luke &amp; Matthew</a:t>
            </a:r>
          </a:p>
          <a:p>
            <a:pPr>
              <a:lnSpc>
                <a:spcPct val="90000"/>
              </a:lnSpc>
            </a:pPr>
            <a:r>
              <a:rPr lang="en-US" altLang="en-US"/>
              <a:t>Form Criticism sees Mark &amp; Q as sources behind Gospels, but then tries to go behind these to primitive oral sources.</a:t>
            </a:r>
          </a:p>
        </p:txBody>
      </p:sp>
    </p:spTree>
    <p:custDataLst>
      <p:tags r:id="rId1"/>
    </p:custDataLst>
  </p:cSld>
  <p:clrMapOvr>
    <a:masterClrMapping/>
  </p:clrMapOvr>
  <p:transition advTm="34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Background of Form Criticism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800"/>
              <a:t>Old Liberal arguments over character of Jesus: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With miracles removed, have conflicting pictures of Jesus: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Moral teacher?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Revolutionary leader?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Prophet of doom?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Charlatan? 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Which parts selected or rejected give different pictures.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Bultmann et al hoped FC could get back to real historical Jesus.</a:t>
            </a:r>
          </a:p>
        </p:txBody>
      </p:sp>
    </p:spTree>
    <p:custDataLst>
      <p:tags r:id="rId1"/>
    </p:custDataLst>
  </p:cSld>
  <p:clrMapOvr>
    <a:masterClrMapping/>
  </p:clrMapOvr>
  <p:transition advTm="47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Background of Form Criticism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Wilhelm Wrede &amp; Julius Wellhausen:</a:t>
            </a:r>
          </a:p>
          <a:p>
            <a:r>
              <a:rPr lang="en-US" altLang="en-US"/>
              <a:t>Skepticism</a:t>
            </a:r>
          </a:p>
          <a:p>
            <a:r>
              <a:rPr lang="en-US" altLang="en-US"/>
              <a:t>Even Mark &amp; Q are theological constructs.</a:t>
            </a:r>
          </a:p>
          <a:p>
            <a:r>
              <a:rPr lang="en-US" altLang="en-US"/>
              <a:t>So we must dissolve their frameworks and look at isolated, basic sayings.</a:t>
            </a:r>
          </a:p>
          <a:p>
            <a:r>
              <a:rPr lang="en-US" altLang="en-US"/>
              <a:t>This is what Form Criticism will later do.</a:t>
            </a:r>
          </a:p>
        </p:txBody>
      </p:sp>
    </p:spTree>
    <p:custDataLst>
      <p:tags r:id="rId1"/>
    </p:custDataLst>
  </p:cSld>
  <p:clrMapOvr>
    <a:masterClrMapping/>
  </p:clrMapOvr>
  <p:transition advTm="37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3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|9|6.5|8.1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1|10.8|1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5.4|4.5|13.2|17.5|18.5|53.3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9|1.9|6.4|4.3|6.3|57.1|3.1|3.9|4.3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0.4|27.6|9|7.2|17.5|14.8|34.1|45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9.1|50.8|1.9|3.7|27.7|1|1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1|12.1|1.5|6.4|27.4|10.6|1.9|11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|4.8|13.9|4.1|16.2|14.3|35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3.4|8|4.9|20.3|86.1|66.1|32.4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9|5.4|24|2.5|24.8|15|11.5|1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6.9|33.2|2.7|149.3|2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3|19|11.3|27.3|7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5|64.4|77.1|42.7|137|127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5|53.1|25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4|2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6.6|1|12.2|2.7|1.8|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23.5|56.4|28.7|24.2|24|5.5|6.9|3.2|8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6.3|10.4|58.5|29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1.6|15.4|2.5|5.4|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4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5|16.5|12.9|77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4|10|129.3|75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|18.3|79.4|292.3|137.2|77.6|1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1|2.6|4.8|5.1|3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4.2|13.6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4|1.3|1.2|2.8|2.3|3.9|4|5.7|2.6|2.7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8|3.2|14.4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2.8|14.1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.3|3.8|1.2|2.2|2.9|3.2|6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2|5.7|9.7|7.3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</TotalTime>
  <Words>1465</Words>
  <Application>Microsoft Office PowerPoint</Application>
  <PresentationFormat>On-screen Show (4:3)</PresentationFormat>
  <Paragraphs>236</Paragraphs>
  <Slides>34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Design</vt:lpstr>
      <vt:lpstr>Form Criticism &amp; Redaction Criticism</vt:lpstr>
      <vt:lpstr>Form Criticism</vt:lpstr>
      <vt:lpstr>Terminology</vt:lpstr>
      <vt:lpstr>Background of Form Criticism</vt:lpstr>
      <vt:lpstr>Baur's Church History</vt:lpstr>
      <vt:lpstr>Background of Form Criticism</vt:lpstr>
      <vt:lpstr>Background of Form Criticism</vt:lpstr>
      <vt:lpstr>Background of Form Criticism</vt:lpstr>
      <vt:lpstr>Background of Form Criticism</vt:lpstr>
      <vt:lpstr>Form Criticism  in the Old Testament</vt:lpstr>
      <vt:lpstr>Form Criticism  in the New Testament</vt:lpstr>
      <vt:lpstr>Methods of Form Criticism</vt:lpstr>
      <vt:lpstr>What is a Form?</vt:lpstr>
      <vt:lpstr>What is a Form?</vt:lpstr>
      <vt:lpstr>Assertions of Form Criticism</vt:lpstr>
      <vt:lpstr>Procedure of Form Criticism</vt:lpstr>
      <vt:lpstr>Application of Form Criticism</vt:lpstr>
      <vt:lpstr>Application of Form Criticism</vt:lpstr>
      <vt:lpstr>Application of Form Criticism</vt:lpstr>
      <vt:lpstr>Application of Form Criticism</vt:lpstr>
      <vt:lpstr>Results for Life of Christ</vt:lpstr>
      <vt:lpstr>Results for Life of Christ</vt:lpstr>
      <vt:lpstr>Evaluation of Form Criticism</vt:lpstr>
      <vt:lpstr>Evaluation of Form Criticism</vt:lpstr>
      <vt:lpstr>Redaction  Criticism</vt:lpstr>
      <vt:lpstr>What is  Redaction Criticism?</vt:lpstr>
      <vt:lpstr>History of  Redaction Criticism</vt:lpstr>
      <vt:lpstr>Methods of  Redaction Criticism</vt:lpstr>
      <vt:lpstr>Some Results of Redaction Criticism</vt:lpstr>
      <vt:lpstr>Evaluation of  Redaction Criticism</vt:lpstr>
      <vt:lpstr>Evaluation of  Redaction Criticism</vt:lpstr>
      <vt:lpstr>Evaluation of  Redaction Criticism</vt:lpstr>
      <vt:lpstr>Conclusions on  Redaction Criticism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 Criticism &amp; Redaction Criticism</dc:title>
  <dc:creator>RC Newman</dc:creator>
  <cp:lastModifiedBy>Newman</cp:lastModifiedBy>
  <cp:revision>110</cp:revision>
  <cp:lastPrinted>1601-01-01T00:00:00Z</cp:lastPrinted>
  <dcterms:created xsi:type="dcterms:W3CDTF">2003-09-29T14:27:21Z</dcterms:created>
  <dcterms:modified xsi:type="dcterms:W3CDTF">2015-07-03T21:45:45Z</dcterms:modified>
</cp:coreProperties>
</file>