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08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4099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91 w 1699"/>
                <a:gd name="T1" fmla="*/ 526 h 3264"/>
                <a:gd name="T2" fmla="*/ 211 w 1699"/>
                <a:gd name="T3" fmla="*/ 175 h 3264"/>
                <a:gd name="T4" fmla="*/ 443 w 1699"/>
                <a:gd name="T5" fmla="*/ 32 h 3264"/>
                <a:gd name="T6" fmla="*/ 802 w 1699"/>
                <a:gd name="T7" fmla="*/ 32 h 3264"/>
                <a:gd name="T8" fmla="*/ 1206 w 1699"/>
                <a:gd name="T9" fmla="*/ 10 h 3264"/>
                <a:gd name="T10" fmla="*/ 1482 w 1699"/>
                <a:gd name="T11" fmla="*/ 25 h 3264"/>
                <a:gd name="T12" fmla="*/ 1655 w 1699"/>
                <a:gd name="T13" fmla="*/ 160 h 3264"/>
                <a:gd name="T14" fmla="*/ 1655 w 1699"/>
                <a:gd name="T15" fmla="*/ 406 h 3264"/>
                <a:gd name="T16" fmla="*/ 1572 w 1699"/>
                <a:gd name="T17" fmla="*/ 736 h 3264"/>
                <a:gd name="T18" fmla="*/ 1565 w 1699"/>
                <a:gd name="T19" fmla="*/ 1177 h 3264"/>
                <a:gd name="T20" fmla="*/ 1632 w 1699"/>
                <a:gd name="T21" fmla="*/ 1581 h 3264"/>
                <a:gd name="T22" fmla="*/ 1692 w 1699"/>
                <a:gd name="T23" fmla="*/ 2232 h 3264"/>
                <a:gd name="T24" fmla="*/ 1587 w 1699"/>
                <a:gd name="T25" fmla="*/ 2830 h 3264"/>
                <a:gd name="T26" fmla="*/ 1625 w 1699"/>
                <a:gd name="T27" fmla="*/ 3055 h 3264"/>
                <a:gd name="T28" fmla="*/ 1535 w 1699"/>
                <a:gd name="T29" fmla="*/ 3234 h 3264"/>
                <a:gd name="T30" fmla="*/ 1325 w 1699"/>
                <a:gd name="T31" fmla="*/ 3234 h 3264"/>
                <a:gd name="T32" fmla="*/ 921 w 1699"/>
                <a:gd name="T33" fmla="*/ 3204 h 3264"/>
                <a:gd name="T34" fmla="*/ 510 w 1699"/>
                <a:gd name="T35" fmla="*/ 3249 h 3264"/>
                <a:gd name="T36" fmla="*/ 136 w 1699"/>
                <a:gd name="T37" fmla="*/ 3167 h 3264"/>
                <a:gd name="T38" fmla="*/ 39 w 1699"/>
                <a:gd name="T39" fmla="*/ 2950 h 3264"/>
                <a:gd name="T40" fmla="*/ 99 w 1699"/>
                <a:gd name="T41" fmla="*/ 2651 h 3264"/>
                <a:gd name="T42" fmla="*/ 99 w 1699"/>
                <a:gd name="T43" fmla="*/ 2232 h 3264"/>
                <a:gd name="T44" fmla="*/ 9 w 1699"/>
                <a:gd name="T45" fmla="*/ 1813 h 3264"/>
                <a:gd name="T46" fmla="*/ 46 w 1699"/>
                <a:gd name="T47" fmla="*/ 1259 h 3264"/>
                <a:gd name="T48" fmla="*/ 61 w 1699"/>
                <a:gd name="T49" fmla="*/ 915 h 3264"/>
                <a:gd name="T50" fmla="*/ 91 w 1699"/>
                <a:gd name="T51" fmla="*/ 526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4101" name="Group 5"/>
              <p:cNvGrpSpPr>
                <a:grpSpLocks/>
              </p:cNvGrpSpPr>
              <p:nvPr/>
            </p:nvGrpSpPr>
            <p:grpSpPr bwMode="auto">
              <a:xfrm>
                <a:off x="1797" y="3075"/>
                <a:ext cx="2346" cy="654"/>
                <a:chOff x="1865" y="1811"/>
                <a:chExt cx="2346" cy="654"/>
              </a:xfrm>
            </p:grpSpPr>
            <p:sp>
              <p:nvSpPr>
                <p:cNvPr id="4102" name="Freeform 6"/>
                <p:cNvSpPr>
                  <a:spLocks/>
                </p:cNvSpPr>
                <p:nvPr/>
              </p:nvSpPr>
              <p:spPr bwMode="auto">
                <a:xfrm>
                  <a:off x="2050" y="2008"/>
                  <a:ext cx="2161" cy="457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66 h 457"/>
                    <a:gd name="T4" fmla="*/ 187 w 2161"/>
                    <a:gd name="T5" fmla="*/ 333 h 457"/>
                    <a:gd name="T6" fmla="*/ 351 w 2161"/>
                    <a:gd name="T7" fmla="*/ 303 h 457"/>
                    <a:gd name="T8" fmla="*/ 561 w 2161"/>
                    <a:gd name="T9" fmla="*/ 281 h 457"/>
                    <a:gd name="T10" fmla="*/ 852 w 2161"/>
                    <a:gd name="T11" fmla="*/ 259 h 457"/>
                    <a:gd name="T12" fmla="*/ 1167 w 2161"/>
                    <a:gd name="T13" fmla="*/ 259 h 457"/>
                    <a:gd name="T14" fmla="*/ 1541 w 2161"/>
                    <a:gd name="T15" fmla="*/ 318 h 457"/>
                    <a:gd name="T16" fmla="*/ 1758 w 2161"/>
                    <a:gd name="T17" fmla="*/ 401 h 457"/>
                    <a:gd name="T18" fmla="*/ 1907 w 2161"/>
                    <a:gd name="T19" fmla="*/ 453 h 457"/>
                    <a:gd name="T20" fmla="*/ 2049 w 2161"/>
                    <a:gd name="T21" fmla="*/ 423 h 457"/>
                    <a:gd name="T22" fmla="*/ 2109 w 2161"/>
                    <a:gd name="T23" fmla="*/ 348 h 457"/>
                    <a:gd name="T24" fmla="*/ 2109 w 2161"/>
                    <a:gd name="T25" fmla="*/ 251 h 457"/>
                    <a:gd name="T26" fmla="*/ 2004 w 2161"/>
                    <a:gd name="T27" fmla="*/ 154 h 457"/>
                    <a:gd name="T28" fmla="*/ 1167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3" name="Freeform 7"/>
                <p:cNvSpPr>
                  <a:spLocks/>
                </p:cNvSpPr>
                <p:nvPr/>
              </p:nvSpPr>
              <p:spPr bwMode="auto">
                <a:xfrm>
                  <a:off x="1865" y="1811"/>
                  <a:ext cx="2341" cy="585"/>
                </a:xfrm>
                <a:custGeom>
                  <a:avLst/>
                  <a:gdLst>
                    <a:gd name="T0" fmla="*/ 506 w 2341"/>
                    <a:gd name="T1" fmla="*/ 441 h 585"/>
                    <a:gd name="T2" fmla="*/ 274 w 2341"/>
                    <a:gd name="T3" fmla="*/ 515 h 585"/>
                    <a:gd name="T4" fmla="*/ 72 w 2341"/>
                    <a:gd name="T5" fmla="*/ 486 h 585"/>
                    <a:gd name="T6" fmla="*/ 5 w 2341"/>
                    <a:gd name="T7" fmla="*/ 373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7 w 2341"/>
                    <a:gd name="T19" fmla="*/ 7 h 585"/>
                    <a:gd name="T20" fmla="*/ 1778 w 2341"/>
                    <a:gd name="T21" fmla="*/ 7 h 585"/>
                    <a:gd name="T22" fmla="*/ 2204 w 2341"/>
                    <a:gd name="T23" fmla="*/ 52 h 585"/>
                    <a:gd name="T24" fmla="*/ 2287 w 2341"/>
                    <a:gd name="T25" fmla="*/ 111 h 585"/>
                    <a:gd name="T26" fmla="*/ 2332 w 2341"/>
                    <a:gd name="T27" fmla="*/ 246 h 585"/>
                    <a:gd name="T28" fmla="*/ 2339 w 2341"/>
                    <a:gd name="T29" fmla="*/ 373 h 585"/>
                    <a:gd name="T30" fmla="*/ 2324 w 2341"/>
                    <a:gd name="T31" fmla="*/ 456 h 585"/>
                    <a:gd name="T32" fmla="*/ 2339 w 2341"/>
                    <a:gd name="T33" fmla="*/ 538 h 585"/>
                    <a:gd name="T34" fmla="*/ 2309 w 2341"/>
                    <a:gd name="T35" fmla="*/ 583 h 585"/>
                    <a:gd name="T36" fmla="*/ 2234 w 2341"/>
                    <a:gd name="T37" fmla="*/ 553 h 585"/>
                    <a:gd name="T38" fmla="*/ 2062 w 2341"/>
                    <a:gd name="T39" fmla="*/ 486 h 585"/>
                    <a:gd name="T40" fmla="*/ 1778 w 2341"/>
                    <a:gd name="T41" fmla="*/ 448 h 585"/>
                    <a:gd name="T42" fmla="*/ 1613 w 2341"/>
                    <a:gd name="T43" fmla="*/ 448 h 585"/>
                    <a:gd name="T44" fmla="*/ 1329 w 2341"/>
                    <a:gd name="T45" fmla="*/ 418 h 585"/>
                    <a:gd name="T46" fmla="*/ 1195 w 2341"/>
                    <a:gd name="T47" fmla="*/ 411 h 585"/>
                    <a:gd name="T48" fmla="*/ 895 w 2341"/>
                    <a:gd name="T49" fmla="*/ 426 h 585"/>
                    <a:gd name="T50" fmla="*/ 671 w 2341"/>
                    <a:gd name="T51" fmla="*/ 411 h 585"/>
                    <a:gd name="T52" fmla="*/ 506 w 2341"/>
                    <a:gd name="T53" fmla="*/ 441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1863" y="3172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7" cy="337"/>
              </a:xfrm>
              <a:custGeom>
                <a:avLst/>
                <a:gdLst>
                  <a:gd name="T0" fmla="*/ 90 w 157"/>
                  <a:gd name="T1" fmla="*/ 8 h 337"/>
                  <a:gd name="T2" fmla="*/ 157 w 157"/>
                  <a:gd name="T3" fmla="*/ 195 h 337"/>
                  <a:gd name="T4" fmla="*/ 142 w 157"/>
                  <a:gd name="T5" fmla="*/ 337 h 337"/>
                  <a:gd name="T6" fmla="*/ 0 w 157"/>
                  <a:gd name="T7" fmla="*/ 0 h 337"/>
                  <a:gd name="T8" fmla="*/ 90 w 157"/>
                  <a:gd name="T9" fmla="*/ 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3306" y="3128"/>
                <a:ext cx="808" cy="396"/>
              </a:xfrm>
              <a:custGeom>
                <a:avLst/>
                <a:gdLst>
                  <a:gd name="T0" fmla="*/ 0 w 808"/>
                  <a:gd name="T1" fmla="*/ 366 h 396"/>
                  <a:gd name="T2" fmla="*/ 105 w 808"/>
                  <a:gd name="T3" fmla="*/ 366 h 396"/>
                  <a:gd name="T4" fmla="*/ 255 w 808"/>
                  <a:gd name="T5" fmla="*/ 306 h 396"/>
                  <a:gd name="T6" fmla="*/ 471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24 w 808"/>
                  <a:gd name="T15" fmla="*/ 74 h 396"/>
                  <a:gd name="T16" fmla="*/ 621 w 808"/>
                  <a:gd name="T17" fmla="*/ 0 h 396"/>
                  <a:gd name="T18" fmla="*/ 681 w 808"/>
                  <a:gd name="T19" fmla="*/ 0 h 396"/>
                  <a:gd name="T20" fmla="*/ 576 w 808"/>
                  <a:gd name="T21" fmla="*/ 82 h 396"/>
                  <a:gd name="T22" fmla="*/ 801 w 808"/>
                  <a:gd name="T23" fmla="*/ 134 h 396"/>
                  <a:gd name="T24" fmla="*/ 808 w 808"/>
                  <a:gd name="T25" fmla="*/ 209 h 396"/>
                  <a:gd name="T26" fmla="*/ 516 w 808"/>
                  <a:gd name="T27" fmla="*/ 134 h 396"/>
                  <a:gd name="T28" fmla="*/ 344 w 808"/>
                  <a:gd name="T29" fmla="*/ 291 h 396"/>
                  <a:gd name="T30" fmla="*/ 277 w 808"/>
                  <a:gd name="T31" fmla="*/ 344 h 396"/>
                  <a:gd name="T32" fmla="*/ 157 w 808"/>
                  <a:gd name="T33" fmla="*/ 396 h 396"/>
                  <a:gd name="T34" fmla="*/ 0 w 808"/>
                  <a:gd name="T35" fmla="*/ 3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193933-FFAD-41B0-8DD0-92546617DC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AC534-B404-428D-AFE1-8EC9C9CD3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35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525" y="547688"/>
            <a:ext cx="6296025" cy="5624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62C6C-7715-4113-9BBA-64362FC24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78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247BFF-1DCF-420E-9384-8A70A3C37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9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95B8E-F57F-4E50-92C9-EED60C1A5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68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289C-0551-4B73-BDB1-CA2438ABF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27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7EC35-47AD-4882-B6EC-F8B61DFF1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74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4B1A3-9207-42B6-B170-58ED6EBFC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42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75959-78BB-4D03-8A5E-826E713CC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19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ABD99-B3C3-4DBF-A63C-BB49A022D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04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3E5C9-8D62-4413-A85A-A6D81E7E8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6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0117-B85A-447A-B38E-5CDFBF362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12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3477 w 4346"/>
              <a:gd name="T1" fmla="*/ 10 h 108"/>
              <a:gd name="T2" fmla="*/ 4057 w 4346"/>
              <a:gd name="T3" fmla="*/ 17 h 108"/>
              <a:gd name="T4" fmla="*/ 4293 w 4346"/>
              <a:gd name="T5" fmla="*/ 30 h 108"/>
              <a:gd name="T6" fmla="*/ 4293 w 4346"/>
              <a:gd name="T7" fmla="*/ 50 h 108"/>
              <a:gd name="T8" fmla="*/ 4329 w 4346"/>
              <a:gd name="T9" fmla="*/ 73 h 108"/>
              <a:gd name="T10" fmla="*/ 4305 w 4346"/>
              <a:gd name="T11" fmla="*/ 89 h 108"/>
              <a:gd name="T12" fmla="*/ 4082 w 4346"/>
              <a:gd name="T13" fmla="*/ 99 h 108"/>
              <a:gd name="T14" fmla="*/ 3675 w 4346"/>
              <a:gd name="T15" fmla="*/ 99 h 108"/>
              <a:gd name="T16" fmla="*/ 3129 w 4346"/>
              <a:gd name="T17" fmla="*/ 94 h 108"/>
              <a:gd name="T18" fmla="*/ 2401 w 4346"/>
              <a:gd name="T19" fmla="*/ 94 h 108"/>
              <a:gd name="T20" fmla="*/ 1733 w 4346"/>
              <a:gd name="T21" fmla="*/ 98 h 108"/>
              <a:gd name="T22" fmla="*/ 657 w 4346"/>
              <a:gd name="T23" fmla="*/ 102 h 108"/>
              <a:gd name="T24" fmla="*/ 1 w 4346"/>
              <a:gd name="T25" fmla="*/ 93 h 108"/>
              <a:gd name="T26" fmla="*/ 0 w 4346"/>
              <a:gd name="T27" fmla="*/ 13 h 108"/>
              <a:gd name="T28" fmla="*/ 657 w 4346"/>
              <a:gd name="T29" fmla="*/ 12 h 108"/>
              <a:gd name="T30" fmla="*/ 1349 w 4346"/>
              <a:gd name="T31" fmla="*/ 7 h 108"/>
              <a:gd name="T32" fmla="*/ 2265 w 4346"/>
              <a:gd name="T33" fmla="*/ 9 h 108"/>
              <a:gd name="T34" fmla="*/ 2834 w 4346"/>
              <a:gd name="T35" fmla="*/ 8 h 108"/>
              <a:gd name="T36" fmla="*/ 3477 w 4346"/>
              <a:gd name="T37" fmla="*/ 1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86 w 883"/>
              <a:gd name="T1" fmla="*/ 3201 h 4115"/>
              <a:gd name="T2" fmla="*/ 79 w 883"/>
              <a:gd name="T3" fmla="*/ 2730 h 4115"/>
              <a:gd name="T4" fmla="*/ 64 w 883"/>
              <a:gd name="T5" fmla="*/ 2109 h 4115"/>
              <a:gd name="T6" fmla="*/ 101 w 883"/>
              <a:gd name="T7" fmla="*/ 1765 h 4115"/>
              <a:gd name="T8" fmla="*/ 79 w 883"/>
              <a:gd name="T9" fmla="*/ 1137 h 4115"/>
              <a:gd name="T10" fmla="*/ 34 w 883"/>
              <a:gd name="T11" fmla="*/ 651 h 4115"/>
              <a:gd name="T12" fmla="*/ 19 w 883"/>
              <a:gd name="T13" fmla="*/ 284 h 4115"/>
              <a:gd name="T14" fmla="*/ 49 w 883"/>
              <a:gd name="T15" fmla="*/ 45 h 4115"/>
              <a:gd name="T16" fmla="*/ 123 w 883"/>
              <a:gd name="T17" fmla="*/ 15 h 4115"/>
              <a:gd name="T18" fmla="*/ 243 w 883"/>
              <a:gd name="T19" fmla="*/ 37 h 4115"/>
              <a:gd name="T20" fmla="*/ 355 w 883"/>
              <a:gd name="T21" fmla="*/ 15 h 4115"/>
              <a:gd name="T22" fmla="*/ 512 w 883"/>
              <a:gd name="T23" fmla="*/ 7 h 4115"/>
              <a:gd name="T24" fmla="*/ 707 w 883"/>
              <a:gd name="T25" fmla="*/ 60 h 4115"/>
              <a:gd name="T26" fmla="*/ 797 w 883"/>
              <a:gd name="T27" fmla="*/ 142 h 4115"/>
              <a:gd name="T28" fmla="*/ 789 w 883"/>
              <a:gd name="T29" fmla="*/ 321 h 4115"/>
              <a:gd name="T30" fmla="*/ 804 w 883"/>
              <a:gd name="T31" fmla="*/ 658 h 4115"/>
              <a:gd name="T32" fmla="*/ 849 w 883"/>
              <a:gd name="T33" fmla="*/ 1047 h 4115"/>
              <a:gd name="T34" fmla="*/ 834 w 883"/>
              <a:gd name="T35" fmla="*/ 1586 h 4115"/>
              <a:gd name="T36" fmla="*/ 812 w 883"/>
              <a:gd name="T37" fmla="*/ 2199 h 4115"/>
              <a:gd name="T38" fmla="*/ 879 w 883"/>
              <a:gd name="T39" fmla="*/ 2812 h 4115"/>
              <a:gd name="T40" fmla="*/ 834 w 883"/>
              <a:gd name="T41" fmla="*/ 3329 h 4115"/>
              <a:gd name="T42" fmla="*/ 842 w 883"/>
              <a:gd name="T43" fmla="*/ 3957 h 4115"/>
              <a:gd name="T44" fmla="*/ 797 w 883"/>
              <a:gd name="T45" fmla="*/ 4054 h 4115"/>
              <a:gd name="T46" fmla="*/ 625 w 883"/>
              <a:gd name="T47" fmla="*/ 4084 h 4115"/>
              <a:gd name="T48" fmla="*/ 430 w 883"/>
              <a:gd name="T49" fmla="*/ 4039 h 4115"/>
              <a:gd name="T50" fmla="*/ 251 w 883"/>
              <a:gd name="T51" fmla="*/ 4069 h 4115"/>
              <a:gd name="T52" fmla="*/ 123 w 883"/>
              <a:gd name="T53" fmla="*/ 4114 h 4115"/>
              <a:gd name="T54" fmla="*/ 19 w 883"/>
              <a:gd name="T55" fmla="*/ 4062 h 4115"/>
              <a:gd name="T56" fmla="*/ 11 w 883"/>
              <a:gd name="T57" fmla="*/ 3875 h 4115"/>
              <a:gd name="T58" fmla="*/ 64 w 883"/>
              <a:gd name="T59" fmla="*/ 3598 h 4115"/>
              <a:gd name="T60" fmla="*/ 86 w 883"/>
              <a:gd name="T61" fmla="*/ 3201 h 4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92 w 110"/>
              <a:gd name="T1" fmla="*/ 0 h 842"/>
              <a:gd name="T2" fmla="*/ 81 w 110"/>
              <a:gd name="T3" fmla="*/ 170 h 842"/>
              <a:gd name="T4" fmla="*/ 51 w 110"/>
              <a:gd name="T5" fmla="*/ 362 h 842"/>
              <a:gd name="T6" fmla="*/ 74 w 110"/>
              <a:gd name="T7" fmla="*/ 539 h 842"/>
              <a:gd name="T8" fmla="*/ 88 w 110"/>
              <a:gd name="T9" fmla="*/ 709 h 842"/>
              <a:gd name="T10" fmla="*/ 110 w 110"/>
              <a:gd name="T11" fmla="*/ 842 h 842"/>
              <a:gd name="T12" fmla="*/ 81 w 110"/>
              <a:gd name="T13" fmla="*/ 768 h 842"/>
              <a:gd name="T14" fmla="*/ 59 w 110"/>
              <a:gd name="T15" fmla="*/ 716 h 842"/>
              <a:gd name="T16" fmla="*/ 29 w 110"/>
              <a:gd name="T17" fmla="*/ 598 h 842"/>
              <a:gd name="T18" fmla="*/ 0 w 110"/>
              <a:gd name="T19" fmla="*/ 414 h 842"/>
              <a:gd name="T20" fmla="*/ 22 w 110"/>
              <a:gd name="T21" fmla="*/ 251 h 842"/>
              <a:gd name="T22" fmla="*/ 51 w 110"/>
              <a:gd name="T23" fmla="*/ 81 h 842"/>
              <a:gd name="T24" fmla="*/ 92 w 110"/>
              <a:gd name="T25" fmla="*/ 0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47688"/>
            <a:ext cx="859631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F3A1E1-B736-4EFC-BA2B-4D7F6A8ED8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71688"/>
            <a:ext cx="7772400" cy="747712"/>
          </a:xfrm>
        </p:spPr>
        <p:txBody>
          <a:bodyPr/>
          <a:lstStyle/>
          <a:p>
            <a:r>
              <a:rPr lang="en-US" altLang="en-US"/>
              <a:t>Foot Racing Image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63638"/>
          </a:xfrm>
        </p:spPr>
        <p:txBody>
          <a:bodyPr/>
          <a:lstStyle/>
          <a:p>
            <a:r>
              <a:rPr lang="en-US" altLang="en-US"/>
              <a:t>Background to Hebrews 12</a:t>
            </a:r>
          </a:p>
          <a:p>
            <a:r>
              <a:rPr lang="en-US" altLang="en-US">
                <a:solidFill>
                  <a:schemeClr val="bg2"/>
                </a:solidFill>
              </a:rPr>
              <a:t>Robert C. Newman</a:t>
            </a:r>
          </a:p>
        </p:txBody>
      </p:sp>
      <p:pic>
        <p:nvPicPr>
          <p:cNvPr id="23557" name="Picture 5" descr="torchguy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28600"/>
            <a:ext cx="20018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ootRac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54" grpId="0" autoUpdateAnimBg="0"/>
      <p:bldP spid="23555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Games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696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By New Testament times, every major city in the Roman empire had games annually or at longer periods, with much less prestige than these four.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Prizes were more valuable, but less prestigious.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Athletics by this time had become dominated by professionals.</a:t>
            </a:r>
          </a:p>
        </p:txBody>
      </p:sp>
    </p:spTree>
    <p:custDataLst>
      <p:tags r:id="rId1"/>
    </p:custDataLst>
  </p:cSld>
  <p:clrMapOvr>
    <a:masterClrMapping/>
  </p:clrMapOvr>
  <p:transition advTm="104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torchgu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28600"/>
            <a:ext cx="20018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71688"/>
            <a:ext cx="7772400" cy="747712"/>
          </a:xfrm>
        </p:spPr>
        <p:txBody>
          <a:bodyPr/>
          <a:lstStyle/>
          <a:p>
            <a:r>
              <a:rPr lang="en-US" altLang="en-US"/>
              <a:t>Ancient Footracing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Little information about non-Greek footracing</a:t>
            </a:r>
          </a:p>
        </p:txBody>
      </p:sp>
    </p:spTree>
    <p:custDataLst>
      <p:tags r:id="rId1"/>
    </p:custDataLst>
  </p:cSld>
  <p:clrMapOvr>
    <a:masterClrMapping/>
  </p:clrMapOvr>
  <p:transition advTm="68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Various Footraces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Stadion or dromos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standard-length race, one length of the stadium, about 200 yards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Diaulous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One turn at end of stadium, ~400 yds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Dolichos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Various longer races, up to 3 miles (24 stades)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Hoplite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Racing in full or partial armor, 2-15 stades</a:t>
            </a:r>
          </a:p>
        </p:txBody>
      </p:sp>
    </p:spTree>
    <p:custDataLst>
      <p:tags r:id="rId1"/>
    </p:custDataLst>
  </p:cSld>
  <p:clrMapOvr>
    <a:masterClrMapping/>
  </p:clrMapOvr>
  <p:transition advTm="162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Stadium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Long, narrow (200 x 30 yd) with stands all around</a:t>
            </a:r>
          </a:p>
          <a:p>
            <a:r>
              <a:rPr lang="en-US" altLang="en-US" sz="2800"/>
              <a:t>Up to 20 runners ran side-by-side</a:t>
            </a:r>
          </a:p>
          <a:p>
            <a:r>
              <a:rPr lang="en-US" altLang="en-US" sz="2800"/>
              <a:t>Turned at one or more posts at end, rather than having an oval track.</a:t>
            </a:r>
          </a:p>
        </p:txBody>
      </p:sp>
      <p:pic>
        <p:nvPicPr>
          <p:cNvPr id="35846" name="Picture 6" descr="DelphiStadiu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984500"/>
            <a:ext cx="3810000" cy="226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791200" y="5715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Delphi Stadium</a:t>
            </a:r>
          </a:p>
        </p:txBody>
      </p:sp>
    </p:spTree>
    <p:custDataLst>
      <p:tags r:id="rId1"/>
    </p:custDataLst>
  </p:cSld>
  <p:clrMapOvr>
    <a:masterClrMapping/>
  </p:clrMapOvr>
  <p:transition advTm="79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/>
              <a:t>Encyclopaedia Britannica</a:t>
            </a:r>
            <a:r>
              <a:rPr lang="en-US" altLang="en-US"/>
              <a:t> (1970)</a:t>
            </a:r>
          </a:p>
          <a:p>
            <a:pPr>
              <a:lnSpc>
                <a:spcPct val="90000"/>
              </a:lnSpc>
            </a:pPr>
            <a:r>
              <a:rPr lang="en-US" altLang="en-US"/>
              <a:t>E. N. Gardiner, </a:t>
            </a:r>
            <a:r>
              <a:rPr lang="en-US" altLang="en-US" i="1"/>
              <a:t>Athletics of the Ancient World</a:t>
            </a:r>
            <a:r>
              <a:rPr lang="en-US" altLang="en-US"/>
              <a:t> (1930)</a:t>
            </a:r>
          </a:p>
          <a:p>
            <a:pPr>
              <a:lnSpc>
                <a:spcPct val="90000"/>
              </a:lnSpc>
            </a:pPr>
            <a:r>
              <a:rPr lang="en-US" altLang="en-US"/>
              <a:t>Athletics in Antiquity, </a:t>
            </a:r>
            <a:r>
              <a:rPr lang="en-US" altLang="en-US" i="1"/>
              <a:t>The Ancient World</a:t>
            </a:r>
            <a:r>
              <a:rPr lang="en-US" altLang="en-US"/>
              <a:t> (March 1983)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Ancient Games &amp; Athletics, </a:t>
            </a:r>
            <a:r>
              <a:rPr lang="en-US" altLang="en-US" i="1"/>
              <a:t>The Ancient World</a:t>
            </a:r>
            <a:r>
              <a:rPr lang="en-US" altLang="en-US"/>
              <a:t> (August 1984)</a:t>
            </a:r>
          </a:p>
          <a:p>
            <a:pPr>
              <a:lnSpc>
                <a:spcPct val="90000"/>
              </a:lnSpc>
            </a:pPr>
            <a:r>
              <a:rPr lang="en-US" altLang="en-US"/>
              <a:t>www.perseus.tufts.edu/Olympics</a:t>
            </a:r>
          </a:p>
        </p:txBody>
      </p:sp>
    </p:spTree>
    <p:custDataLst>
      <p:tags r:id="rId1"/>
    </p:custDataLst>
  </p:cSld>
  <p:clrMapOvr>
    <a:masterClrMapping/>
  </p:clrMapOvr>
  <p:transition advTm="134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71688"/>
            <a:ext cx="7772400" cy="747712"/>
          </a:xfrm>
        </p:spPr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79438"/>
          </a:xfrm>
        </p:spPr>
        <p:txBody>
          <a:bodyPr/>
          <a:lstStyle/>
          <a:p>
            <a:r>
              <a:rPr lang="en-US" altLang="en-US"/>
              <a:t>Run so as to obtain the prize!</a:t>
            </a:r>
          </a:p>
        </p:txBody>
      </p:sp>
      <p:pic>
        <p:nvPicPr>
          <p:cNvPr id="38916" name="Picture 4" descr="torchgu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28600"/>
            <a:ext cx="20018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 of Foot Racing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3200400" cy="4114800"/>
          </a:xfrm>
        </p:spPr>
        <p:txBody>
          <a:bodyPr/>
          <a:lstStyle/>
          <a:p>
            <a:r>
              <a:rPr lang="en-US" altLang="en-US" sz="2800"/>
              <a:t>Origin lost in antiquity</a:t>
            </a:r>
          </a:p>
          <a:p>
            <a:r>
              <a:rPr lang="en-US" altLang="en-US" sz="2800"/>
              <a:t>Probably began (like most other ancient sports) as practice for warfare</a:t>
            </a:r>
          </a:p>
        </p:txBody>
      </p:sp>
      <p:pic>
        <p:nvPicPr>
          <p:cNvPr id="24582" name="Picture 6" descr="art-bronz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86000"/>
            <a:ext cx="35210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72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Ancient Athletics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315200" cy="4114800"/>
          </a:xfrm>
        </p:spPr>
        <p:txBody>
          <a:bodyPr/>
          <a:lstStyle/>
          <a:p>
            <a:r>
              <a:rPr lang="en-US" altLang="en-US"/>
              <a:t>Greece is our main source of information on the ancient period.</a:t>
            </a:r>
          </a:p>
          <a:p>
            <a:r>
              <a:rPr lang="en-US" altLang="en-US"/>
              <a:t>After Alexander the Great, Greek culture spread through most of the Mediterranean world. </a:t>
            </a:r>
          </a:p>
          <a:p>
            <a:r>
              <a:rPr lang="en-US" altLang="en-US"/>
              <a:t>This culture was continued (with some additions) by the Romans.</a:t>
            </a:r>
          </a:p>
        </p:txBody>
      </p:sp>
    </p:spTree>
    <p:custDataLst>
      <p:tags r:id="rId1"/>
    </p:custDataLst>
  </p:cSld>
  <p:clrMapOvr>
    <a:masterClrMapping/>
  </p:clrMapOvr>
  <p:transition advTm="21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Ancient Athletic Meets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 ancient Greece, there were four main competitive meets, held for centuries every two or four years.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These were: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Olympic Games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Pythian Games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Isthmian Games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Nemean Games</a:t>
            </a:r>
          </a:p>
        </p:txBody>
      </p:sp>
    </p:spTree>
    <p:custDataLst>
      <p:tags r:id="rId1"/>
    </p:custDataLst>
  </p:cSld>
  <p:clrMapOvr>
    <a:masterClrMapping/>
  </p:clrMapOvr>
  <p:transition advTm="20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Ancientgam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810000"/>
            <a:ext cx="4191000" cy="2706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Olympic Games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Every four years, in August of the 1</a:t>
            </a:r>
            <a:r>
              <a:rPr lang="en-US" altLang="en-US" sz="2800" baseline="30000"/>
              <a:t>st</a:t>
            </a:r>
            <a:r>
              <a:rPr lang="en-US" altLang="en-US" sz="2800"/>
              <a:t> year of the Olympiad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At Olympia in the W Peloponnesus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 honor of Zeus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Prize an olive wreath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27655" name="Picture 7" descr="AncGree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2598738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6400800" y="2209800"/>
            <a:ext cx="304800" cy="381000"/>
          </a:xfrm>
          <a:prstGeom prst="star4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76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  <p:bldP spid="276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Olympic Games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Originally only men were competitors; later boys &amp; adolescents.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Events: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Various Footraces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Discus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Javelin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Broad jump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Boxing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Wrestling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Pankration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Pentathlon </a:t>
            </a:r>
          </a:p>
        </p:txBody>
      </p:sp>
      <p:pic>
        <p:nvPicPr>
          <p:cNvPr id="28678" name="Picture 6" descr="disc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0225" y="2057400"/>
            <a:ext cx="26463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87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Pythian Games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Every four years, in August of the 3</a:t>
            </a:r>
            <a:r>
              <a:rPr lang="en-US" altLang="en-US" sz="2400" baseline="30000"/>
              <a:t>rd</a:t>
            </a:r>
            <a:r>
              <a:rPr lang="en-US" altLang="en-US" sz="2400"/>
              <a:t> Olympiad year</a:t>
            </a:r>
          </a:p>
          <a:p>
            <a:r>
              <a:rPr lang="en-US" altLang="en-US" sz="2400"/>
              <a:t>At Delphi, 80 mi NW of Athens</a:t>
            </a:r>
          </a:p>
          <a:p>
            <a:r>
              <a:rPr lang="en-US" altLang="en-US" sz="2400"/>
              <a:t>In honor of Apollo</a:t>
            </a:r>
          </a:p>
          <a:p>
            <a:r>
              <a:rPr lang="en-US" altLang="en-US" sz="2400"/>
              <a:t>Prize a laurel wreath.</a:t>
            </a:r>
          </a:p>
          <a:p>
            <a:r>
              <a:rPr lang="en-US" altLang="en-US" sz="2400"/>
              <a:t>Events similar to Olympics, plus musical competition</a:t>
            </a:r>
          </a:p>
        </p:txBody>
      </p:sp>
      <p:pic>
        <p:nvPicPr>
          <p:cNvPr id="29702" name="Picture 6" descr="PythianGam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3581400"/>
            <a:ext cx="202565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7" descr="AncGree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609600"/>
            <a:ext cx="26558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705600" y="1981200"/>
            <a:ext cx="381000" cy="381000"/>
          </a:xfrm>
          <a:prstGeom prst="star4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75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utoUpdateAnimBg="0"/>
      <p:bldP spid="297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Isthmian Games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Every two years, in Apr/May of 2</a:t>
            </a:r>
            <a:r>
              <a:rPr lang="en-US" altLang="en-US" sz="2400" baseline="30000"/>
              <a:t>nd</a:t>
            </a:r>
            <a:r>
              <a:rPr lang="en-US" altLang="en-US" sz="2400"/>
              <a:t> &amp; 4</a:t>
            </a:r>
            <a:r>
              <a:rPr lang="en-US" altLang="en-US" sz="2400" baseline="30000"/>
              <a:t>th</a:t>
            </a:r>
            <a:r>
              <a:rPr lang="en-US" altLang="en-US" sz="2400"/>
              <a:t> Olympiad years</a:t>
            </a:r>
          </a:p>
          <a:p>
            <a:r>
              <a:rPr lang="en-US" altLang="en-US" sz="2400"/>
              <a:t>At Corinth</a:t>
            </a:r>
          </a:p>
          <a:p>
            <a:r>
              <a:rPr lang="en-US" altLang="en-US" sz="2400"/>
              <a:t>In honor of Poiseidon</a:t>
            </a:r>
          </a:p>
          <a:p>
            <a:r>
              <a:rPr lang="en-US" altLang="en-US" sz="2400"/>
              <a:t>Prize was dry celery wreath, later pine</a:t>
            </a:r>
          </a:p>
          <a:p>
            <a:r>
              <a:rPr lang="en-US" altLang="en-US" sz="2400"/>
              <a:t>Not as prestigious as Olympics</a:t>
            </a:r>
          </a:p>
        </p:txBody>
      </p:sp>
      <p:pic>
        <p:nvPicPr>
          <p:cNvPr id="30726" name="Picture 6" descr="Isthmian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581400"/>
            <a:ext cx="3810000" cy="255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7" descr="AncGree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609600"/>
            <a:ext cx="2578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934200" y="2057400"/>
            <a:ext cx="304800" cy="381000"/>
          </a:xfrm>
          <a:prstGeom prst="star4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62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  <p:bldP spid="307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Nemean Games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Every two years, in July of 2</a:t>
            </a:r>
            <a:r>
              <a:rPr lang="en-US" altLang="en-US" sz="2800" baseline="30000"/>
              <a:t>nd</a:t>
            </a:r>
            <a:r>
              <a:rPr lang="en-US" altLang="en-US" sz="2800"/>
              <a:t> &amp; 4</a:t>
            </a:r>
            <a:r>
              <a:rPr lang="en-US" altLang="en-US" sz="2800" baseline="30000"/>
              <a:t>th</a:t>
            </a:r>
            <a:r>
              <a:rPr lang="en-US" altLang="en-US" sz="2800"/>
              <a:t> Olympiad years</a:t>
            </a:r>
          </a:p>
          <a:p>
            <a:r>
              <a:rPr lang="en-US" altLang="en-US" sz="2800"/>
              <a:t>At Nemea, 15 mi SW of Corinth</a:t>
            </a:r>
          </a:p>
          <a:p>
            <a:r>
              <a:rPr lang="en-US" altLang="en-US" sz="2800"/>
              <a:t>In honor of Zeus</a:t>
            </a:r>
          </a:p>
          <a:p>
            <a:r>
              <a:rPr lang="en-US" altLang="en-US" sz="2800"/>
              <a:t>Prize a wreath of fresh wild celery</a:t>
            </a:r>
          </a:p>
        </p:txBody>
      </p:sp>
      <p:pic>
        <p:nvPicPr>
          <p:cNvPr id="31750" name="Picture 6" descr="NemeaStadiu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352800"/>
            <a:ext cx="3810000" cy="297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7" descr="AncGree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81000"/>
            <a:ext cx="25796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6934200" y="1981200"/>
            <a:ext cx="304800" cy="304800"/>
          </a:xfrm>
          <a:prstGeom prst="star4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57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autoUpdateAnimBg="0"/>
      <p:bldP spid="317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9|4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4.5|8.2|10.6|14.8|23.6|36.5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1.4|1.3|11.7|17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8|5.9|6.6|10.1|1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3|1.5|1|0.9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5|29.7|3.5|7.6|6.2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11.6|3.8|6.5|8.3|2.9|9.4|10.4|16.3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6.6|2.7|2.8|23.3|2.4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23.8|2.9|2.6|12.3|5.3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7.9|5.7|1.6|4.2|4.5"/>
</p:tagLst>
</file>

<file path=ppt/theme/theme1.xml><?xml version="1.0" encoding="utf-8"?>
<a:theme xmlns:a="http://schemas.openxmlformats.org/drawingml/2006/main" name="Gesture">
  <a:themeElements>
    <a:clrScheme name="Gestur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Ges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Gestur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Designs\Gesture.pot</Template>
  <TotalTime>114</TotalTime>
  <Words>466</Words>
  <Application>Microsoft Office PowerPoint</Application>
  <PresentationFormat>On-screen Show (4:3)</PresentationFormat>
  <Paragraphs>78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Gesture</vt:lpstr>
      <vt:lpstr>Foot Racing Image</vt:lpstr>
      <vt:lpstr>History of Foot Racing</vt:lpstr>
      <vt:lpstr>Ancient Athletics</vt:lpstr>
      <vt:lpstr>Ancient Athletic Meets</vt:lpstr>
      <vt:lpstr>Olympic Games</vt:lpstr>
      <vt:lpstr>Olympic Games</vt:lpstr>
      <vt:lpstr>Pythian Games</vt:lpstr>
      <vt:lpstr>Isthmian Games</vt:lpstr>
      <vt:lpstr>Nemean Games</vt:lpstr>
      <vt:lpstr>Other Games</vt:lpstr>
      <vt:lpstr>Ancient Footracing</vt:lpstr>
      <vt:lpstr>Various Footraces</vt:lpstr>
      <vt:lpstr>Stadium</vt:lpstr>
      <vt:lpstr>Sources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Racing Image</dc:title>
  <dc:creator>RC Newman</dc:creator>
  <cp:lastModifiedBy>Newman</cp:lastModifiedBy>
  <cp:revision>54</cp:revision>
  <cp:lastPrinted>1601-01-01T00:00:00Z</cp:lastPrinted>
  <dcterms:created xsi:type="dcterms:W3CDTF">2003-09-26T13:14:31Z</dcterms:created>
  <dcterms:modified xsi:type="dcterms:W3CDTF">2015-07-03T20:41:22Z</dcterms:modified>
</cp:coreProperties>
</file>