
<file path=[Content_Types].xml><?xml version="1.0" encoding="utf-8"?>
<Types xmlns="http://schemas.openxmlformats.org/package/2006/content-types">
  <Default Extension="mp3" ContentType="audio/unknown"/>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en-US" noProof="0" smtClean="0"/>
              <a:t>Click to edit Master title style</a:t>
            </a:r>
          </a:p>
        </p:txBody>
      </p:sp>
      <p:sp>
        <p:nvSpPr>
          <p:cNvPr id="1229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en-US" noProof="0" smtClean="0"/>
              <a:t>Click to edit Master subtitle style</a:t>
            </a:r>
          </a:p>
        </p:txBody>
      </p:sp>
      <p:sp>
        <p:nvSpPr>
          <p:cNvPr id="12292" name="Rectangle 4"/>
          <p:cNvSpPr>
            <a:spLocks noGrp="1" noChangeArrowheads="1"/>
          </p:cNvSpPr>
          <p:nvPr>
            <p:ph type="dt" sz="half" idx="2"/>
          </p:nvPr>
        </p:nvSpPr>
        <p:spPr/>
        <p:txBody>
          <a:bodyPr/>
          <a:lstStyle>
            <a:lvl1pPr>
              <a:defRPr/>
            </a:lvl1pPr>
          </a:lstStyle>
          <a:p>
            <a:endParaRPr lang="en-US" altLang="en-US"/>
          </a:p>
        </p:txBody>
      </p:sp>
      <p:sp>
        <p:nvSpPr>
          <p:cNvPr id="12293" name="Rectangle 5"/>
          <p:cNvSpPr>
            <a:spLocks noGrp="1" noChangeArrowheads="1"/>
          </p:cNvSpPr>
          <p:nvPr>
            <p:ph type="ftr" sz="quarter" idx="3"/>
          </p:nvPr>
        </p:nvSpPr>
        <p:spPr>
          <a:xfrm>
            <a:off x="3124200" y="6243638"/>
            <a:ext cx="2895600" cy="457200"/>
          </a:xfrm>
        </p:spPr>
        <p:txBody>
          <a:bodyPr/>
          <a:lstStyle>
            <a:lvl1pPr>
              <a:defRPr/>
            </a:lvl1pPr>
          </a:lstStyle>
          <a:p>
            <a:endParaRPr lang="en-US" altLang="en-US"/>
          </a:p>
        </p:txBody>
      </p:sp>
      <p:sp>
        <p:nvSpPr>
          <p:cNvPr id="12294" name="Rectangle 6"/>
          <p:cNvSpPr>
            <a:spLocks noGrp="1" noChangeArrowheads="1"/>
          </p:cNvSpPr>
          <p:nvPr>
            <p:ph type="sldNum" sz="quarter" idx="4"/>
          </p:nvPr>
        </p:nvSpPr>
        <p:spPr/>
        <p:txBody>
          <a:bodyPr/>
          <a:lstStyle>
            <a:lvl1pPr>
              <a:defRPr/>
            </a:lvl1pPr>
          </a:lstStyle>
          <a:p>
            <a:fld id="{ECD098A6-76A1-45AB-92F2-6C0BDFEA2979}" type="slidenum">
              <a:rPr lang="en-US" altLang="en-US"/>
              <a:pPr/>
              <a:t>‹#›</a:t>
            </a:fld>
            <a:endParaRPr lang="en-US" altLang="en-US"/>
          </a:p>
        </p:txBody>
      </p:sp>
      <p:sp>
        <p:nvSpPr>
          <p:cNvPr id="12295"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96"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1FDC32C-BF99-401B-A5A0-52491E6B1219}" type="slidenum">
              <a:rPr lang="en-US" altLang="en-US"/>
              <a:pPr/>
              <a:t>‹#›</a:t>
            </a:fld>
            <a:endParaRPr lang="en-US" altLang="en-US"/>
          </a:p>
        </p:txBody>
      </p:sp>
    </p:spTree>
    <p:extLst>
      <p:ext uri="{BB962C8B-B14F-4D97-AF65-F5344CB8AC3E}">
        <p14:creationId xmlns:p14="http://schemas.microsoft.com/office/powerpoint/2010/main" val="208158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758618B-6F3A-4960-AEB7-1A853661CD26}" type="slidenum">
              <a:rPr lang="en-US" altLang="en-US"/>
              <a:pPr/>
              <a:t>‹#›</a:t>
            </a:fld>
            <a:endParaRPr lang="en-US" altLang="en-US"/>
          </a:p>
        </p:txBody>
      </p:sp>
    </p:spTree>
    <p:extLst>
      <p:ext uri="{BB962C8B-B14F-4D97-AF65-F5344CB8AC3E}">
        <p14:creationId xmlns:p14="http://schemas.microsoft.com/office/powerpoint/2010/main" val="2965477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F0F4428-6919-49C3-BBEA-CA3213699D28}" type="slidenum">
              <a:rPr lang="en-US" altLang="en-US"/>
              <a:pPr/>
              <a:t>‹#›</a:t>
            </a:fld>
            <a:endParaRPr lang="en-US" altLang="en-US"/>
          </a:p>
        </p:txBody>
      </p:sp>
    </p:spTree>
    <p:extLst>
      <p:ext uri="{BB962C8B-B14F-4D97-AF65-F5344CB8AC3E}">
        <p14:creationId xmlns:p14="http://schemas.microsoft.com/office/powerpoint/2010/main" val="3329435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E01782B-D021-4EE2-A72F-3CDAB4ABFB5E}" type="slidenum">
              <a:rPr lang="en-US" altLang="en-US"/>
              <a:pPr/>
              <a:t>‹#›</a:t>
            </a:fld>
            <a:endParaRPr lang="en-US" altLang="en-US"/>
          </a:p>
        </p:txBody>
      </p:sp>
    </p:spTree>
    <p:extLst>
      <p:ext uri="{BB962C8B-B14F-4D97-AF65-F5344CB8AC3E}">
        <p14:creationId xmlns:p14="http://schemas.microsoft.com/office/powerpoint/2010/main" val="2630594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D682F17-332B-408D-8181-0CA460B226FF}" type="slidenum">
              <a:rPr lang="en-US" altLang="en-US"/>
              <a:pPr/>
              <a:t>‹#›</a:t>
            </a:fld>
            <a:endParaRPr lang="en-US" altLang="en-US"/>
          </a:p>
        </p:txBody>
      </p:sp>
    </p:spTree>
    <p:extLst>
      <p:ext uri="{BB962C8B-B14F-4D97-AF65-F5344CB8AC3E}">
        <p14:creationId xmlns:p14="http://schemas.microsoft.com/office/powerpoint/2010/main" val="376674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9B90E8F-5DB8-4764-AE2D-1951478C6394}" type="slidenum">
              <a:rPr lang="en-US" altLang="en-US"/>
              <a:pPr/>
              <a:t>‹#›</a:t>
            </a:fld>
            <a:endParaRPr lang="en-US" altLang="en-US"/>
          </a:p>
        </p:txBody>
      </p:sp>
    </p:spTree>
    <p:extLst>
      <p:ext uri="{BB962C8B-B14F-4D97-AF65-F5344CB8AC3E}">
        <p14:creationId xmlns:p14="http://schemas.microsoft.com/office/powerpoint/2010/main" val="3573364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C224683-6E06-4BD7-ABCF-B3B2909318FE}" type="slidenum">
              <a:rPr lang="en-US" altLang="en-US"/>
              <a:pPr/>
              <a:t>‹#›</a:t>
            </a:fld>
            <a:endParaRPr lang="en-US" altLang="en-US"/>
          </a:p>
        </p:txBody>
      </p:sp>
    </p:spTree>
    <p:extLst>
      <p:ext uri="{BB962C8B-B14F-4D97-AF65-F5344CB8AC3E}">
        <p14:creationId xmlns:p14="http://schemas.microsoft.com/office/powerpoint/2010/main" val="105340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7AD1130-5074-4AEB-ABB3-0906C725AAAE}" type="slidenum">
              <a:rPr lang="en-US" altLang="en-US"/>
              <a:pPr/>
              <a:t>‹#›</a:t>
            </a:fld>
            <a:endParaRPr lang="en-US" altLang="en-US"/>
          </a:p>
        </p:txBody>
      </p:sp>
    </p:spTree>
    <p:extLst>
      <p:ext uri="{BB962C8B-B14F-4D97-AF65-F5344CB8AC3E}">
        <p14:creationId xmlns:p14="http://schemas.microsoft.com/office/powerpoint/2010/main" val="2705787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8F98D6F-3DDA-41F2-81C7-1DC1001DA873}" type="slidenum">
              <a:rPr lang="en-US" altLang="en-US"/>
              <a:pPr/>
              <a:t>‹#›</a:t>
            </a:fld>
            <a:endParaRPr lang="en-US" altLang="en-US"/>
          </a:p>
        </p:txBody>
      </p:sp>
    </p:spTree>
    <p:extLst>
      <p:ext uri="{BB962C8B-B14F-4D97-AF65-F5344CB8AC3E}">
        <p14:creationId xmlns:p14="http://schemas.microsoft.com/office/powerpoint/2010/main" val="4247867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F39E7D8-03AF-4749-B7F9-CCC59FCC05DA}" type="slidenum">
              <a:rPr lang="en-US" altLang="en-US"/>
              <a:pPr/>
              <a:t>‹#›</a:t>
            </a:fld>
            <a:endParaRPr lang="en-US" altLang="en-US"/>
          </a:p>
        </p:txBody>
      </p:sp>
    </p:spTree>
    <p:extLst>
      <p:ext uri="{BB962C8B-B14F-4D97-AF65-F5344CB8AC3E}">
        <p14:creationId xmlns:p14="http://schemas.microsoft.com/office/powerpoint/2010/main" val="3236414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126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8"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US" altLang="en-US"/>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j-lt"/>
              </a:defRPr>
            </a:lvl1pPr>
          </a:lstStyle>
          <a:p>
            <a:endParaRPr lang="en-US" altLang="en-US"/>
          </a:p>
        </p:txBody>
      </p:sp>
      <p:sp>
        <p:nvSpPr>
          <p:cNvPr id="11270"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j-lt"/>
              </a:defRPr>
            </a:lvl1pPr>
          </a:lstStyle>
          <a:p>
            <a:fld id="{6B8FB893-7F38-4C7D-829A-225488209ECE}" type="slidenum">
              <a:rPr lang="en-US" altLang="en-US"/>
              <a:pPr/>
              <a:t>‹#›</a:t>
            </a:fld>
            <a:endParaRPr lang="en-US" altLang="en-US"/>
          </a:p>
        </p:txBody>
      </p:sp>
      <p:sp>
        <p:nvSpPr>
          <p:cNvPr id="11271"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sz="5400"/>
              <a:t>The Fifth Commandment</a:t>
            </a:r>
          </a:p>
        </p:txBody>
      </p:sp>
      <p:sp>
        <p:nvSpPr>
          <p:cNvPr id="2051" name="Rectangle 3"/>
          <p:cNvSpPr>
            <a:spLocks noGrp="1" noChangeArrowheads="1"/>
          </p:cNvSpPr>
          <p:nvPr>
            <p:ph type="subTitle" idx="1"/>
          </p:nvPr>
        </p:nvSpPr>
        <p:spPr/>
        <p:txBody>
          <a:bodyPr/>
          <a:lstStyle/>
          <a:p>
            <a:r>
              <a:rPr lang="en-US" altLang="en-US"/>
              <a:t>Robert C. Newman</a:t>
            </a:r>
          </a:p>
        </p:txBody>
      </p:sp>
      <p:pic>
        <p:nvPicPr>
          <p:cNvPr id="2053" name="Picture 5" descr="MCSO01858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2743200"/>
            <a:ext cx="3724275" cy="3468688"/>
          </a:xfrm>
          <a:prstGeom prst="rect">
            <a:avLst/>
          </a:prstGeom>
          <a:noFill/>
          <a:extLst>
            <a:ext uri="{909E8E84-426E-40DD-AFC4-6F175D3DCCD1}">
              <a14:hiddenFill xmlns:a14="http://schemas.microsoft.com/office/drawing/2010/main">
                <a:solidFill>
                  <a:srgbClr val="FFFFFF"/>
                </a:solidFill>
              </a14:hiddenFill>
            </a:ext>
          </a:extLst>
        </p:spPr>
      </p:pic>
      <p:pic>
        <p:nvPicPr>
          <p:cNvPr id="2" name="FifthCmdmt.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85800" y="5715000"/>
            <a:ext cx="609600" cy="609600"/>
          </a:xfrm>
          <a:prstGeom prst="rect">
            <a:avLst/>
          </a:prstGeom>
        </p:spPr>
      </p:pic>
    </p:spTree>
    <p:custDataLst>
      <p:tags r:id="rId1"/>
    </p:custDataLst>
  </p:cSld>
  <p:clrMapOvr>
    <a:masterClrMapping/>
  </p:clrMapOvr>
  <p:transition advTm="2068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checkerboard(across)">
                                      <p:cBhvr>
                                        <p:cTn id="17" dur="500"/>
                                        <p:tgtEl>
                                          <p:spTgt spid="205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051">
                                            <p:txEl>
                                              <p:pRg st="0" end="0"/>
                                            </p:txEl>
                                          </p:spTgt>
                                        </p:tgtEl>
                                        <p:attrNameLst>
                                          <p:attrName>style.visibility</p:attrName>
                                        </p:attrNameLst>
                                      </p:cBhvr>
                                      <p:to>
                                        <p:strVal val="visible"/>
                                      </p:to>
                                    </p:set>
                                    <p:anim calcmode="lin" valueType="num">
                                      <p:cBhvr additive="base">
                                        <p:cTn id="22"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05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4"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z="5400"/>
              <a:t>Obey them.</a:t>
            </a:r>
          </a:p>
        </p:txBody>
      </p:sp>
      <p:sp>
        <p:nvSpPr>
          <p:cNvPr id="29700" name="Text Box 4"/>
          <p:cNvSpPr txBox="1">
            <a:spLocks noChangeArrowheads="1"/>
          </p:cNvSpPr>
          <p:nvPr/>
        </p:nvSpPr>
        <p:spPr bwMode="auto">
          <a:xfrm>
            <a:off x="1143000" y="1905000"/>
            <a:ext cx="67056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000"/>
              <a:t>Col 3:20 (NIV) Children, obey your parents in everything, for this pleases the Lord. </a:t>
            </a:r>
          </a:p>
        </p:txBody>
      </p:sp>
    </p:spTree>
    <p:custDataLst>
      <p:tags r:id="rId1"/>
    </p:custDataLst>
  </p:cSld>
  <p:clrMapOvr>
    <a:masterClrMapping/>
  </p:clrMapOvr>
  <p:transition advTm="621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checkerboard(across)">
                                      <p:cBhvr>
                                        <p:cTn id="7"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z="5400"/>
              <a:t>Help them in old age.</a:t>
            </a:r>
          </a:p>
        </p:txBody>
      </p:sp>
      <p:sp>
        <p:nvSpPr>
          <p:cNvPr id="31748" name="Text Box 4"/>
          <p:cNvSpPr txBox="1">
            <a:spLocks noChangeArrowheads="1"/>
          </p:cNvSpPr>
          <p:nvPr/>
        </p:nvSpPr>
        <p:spPr bwMode="auto">
          <a:xfrm>
            <a:off x="1295400" y="1981200"/>
            <a:ext cx="66294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000"/>
              <a:t>Prov 23:22 (NIV) Listen to your father, who gave you life, and do not despise your mother when she is old. </a:t>
            </a:r>
          </a:p>
        </p:txBody>
      </p:sp>
    </p:spTree>
    <p:custDataLst>
      <p:tags r:id="rId1"/>
    </p:custDataLst>
  </p:cSld>
  <p:clrMapOvr>
    <a:masterClrMapping/>
  </p:clrMapOvr>
  <p:transition advTm="982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checkerboard(across)">
                                      <p:cBhvr>
                                        <p:cTn id="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z="5400"/>
              <a:t>Help them in old age.</a:t>
            </a:r>
          </a:p>
        </p:txBody>
      </p:sp>
      <p:sp>
        <p:nvSpPr>
          <p:cNvPr id="33796" name="Text Box 4"/>
          <p:cNvSpPr txBox="1">
            <a:spLocks noChangeArrowheads="1"/>
          </p:cNvSpPr>
          <p:nvPr/>
        </p:nvSpPr>
        <p:spPr bwMode="auto">
          <a:xfrm>
            <a:off x="1066800" y="1600200"/>
            <a:ext cx="69342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000"/>
              <a:t>1Tim 5:8 (NIV) If anyone does not provide for his relatives, and especially for his immediate family, he has denied the faith and is worse than an unbeliever. </a:t>
            </a:r>
          </a:p>
        </p:txBody>
      </p:sp>
    </p:spTree>
    <p:custDataLst>
      <p:tags r:id="rId1"/>
    </p:custDataLst>
  </p:cSld>
  <p:clrMapOvr>
    <a:masterClrMapping/>
  </p:clrMapOvr>
  <p:transition advTm="112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checkerboard(across)">
                                      <p:cBhvr>
                                        <p:cTn id="7"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z="5400"/>
              <a:t>Its Meaning</a:t>
            </a:r>
            <a:r>
              <a:rPr lang="en-US" altLang="en-US" sz="4400"/>
              <a:t/>
            </a:r>
            <a:br>
              <a:rPr lang="en-US" altLang="en-US" sz="4400"/>
            </a:br>
            <a:endParaRPr lang="en-US" altLang="en-US" sz="4400"/>
          </a:p>
        </p:txBody>
      </p:sp>
      <p:sp>
        <p:nvSpPr>
          <p:cNvPr id="35843" name="Rectangle 3"/>
          <p:cNvSpPr>
            <a:spLocks noGrp="1" noChangeArrowheads="1"/>
          </p:cNvSpPr>
          <p:nvPr>
            <p:ph type="body" idx="1"/>
          </p:nvPr>
        </p:nvSpPr>
        <p:spPr/>
        <p:txBody>
          <a:bodyPr/>
          <a:lstStyle/>
          <a:p>
            <a:pPr>
              <a:buFont typeface="Wingdings" pitchFamily="2" charset="2"/>
              <a:buNone/>
            </a:pPr>
            <a:r>
              <a:rPr lang="en-US" altLang="en-US" sz="3600">
                <a:solidFill>
                  <a:schemeClr val="hlink"/>
                </a:solidFill>
              </a:rPr>
              <a:t>What does </a:t>
            </a:r>
            <a:r>
              <a:rPr lang="en-US" altLang="en-US" sz="3600">
                <a:solidFill>
                  <a:schemeClr val="hlink"/>
                </a:solidFill>
                <a:cs typeface="Arial" charset="0"/>
              </a:rPr>
              <a:t>"</a:t>
            </a:r>
            <a:r>
              <a:rPr lang="en-US" altLang="en-US" sz="3600">
                <a:solidFill>
                  <a:schemeClr val="hlink"/>
                </a:solidFill>
              </a:rPr>
              <a:t>honor</a:t>
            </a:r>
            <a:r>
              <a:rPr lang="en-US" altLang="en-US" sz="3600">
                <a:solidFill>
                  <a:schemeClr val="hlink"/>
                </a:solidFill>
                <a:cs typeface="Arial" charset="0"/>
              </a:rPr>
              <a:t>"</a:t>
            </a:r>
            <a:r>
              <a:rPr lang="en-US" altLang="en-US" sz="3600">
                <a:solidFill>
                  <a:schemeClr val="hlink"/>
                </a:solidFill>
              </a:rPr>
              <a:t> your parents mean?</a:t>
            </a:r>
          </a:p>
          <a:p>
            <a:r>
              <a:rPr lang="en-US" altLang="en-US"/>
              <a:t>Don</a:t>
            </a:r>
            <a:r>
              <a:rPr lang="en-US" altLang="en-US">
                <a:cs typeface="Arial" charset="0"/>
              </a:rPr>
              <a:t>'</a:t>
            </a:r>
            <a:r>
              <a:rPr lang="en-US" altLang="en-US"/>
              <a:t>t physically abuse them.</a:t>
            </a:r>
          </a:p>
          <a:p>
            <a:r>
              <a:rPr lang="en-US" altLang="en-US"/>
              <a:t>Don</a:t>
            </a:r>
            <a:r>
              <a:rPr lang="en-US" altLang="en-US">
                <a:cs typeface="Arial" charset="0"/>
              </a:rPr>
              <a:t>'</a:t>
            </a:r>
            <a:r>
              <a:rPr lang="en-US" altLang="en-US"/>
              <a:t>t curse them.</a:t>
            </a:r>
          </a:p>
          <a:p>
            <a:r>
              <a:rPr lang="en-US" altLang="en-US"/>
              <a:t>Respect them.</a:t>
            </a:r>
          </a:p>
          <a:p>
            <a:r>
              <a:rPr lang="en-US" altLang="en-US"/>
              <a:t>Listen to their teaching.</a:t>
            </a:r>
          </a:p>
          <a:p>
            <a:r>
              <a:rPr lang="en-US" altLang="en-US"/>
              <a:t>Obey them.</a:t>
            </a:r>
          </a:p>
          <a:p>
            <a:r>
              <a:rPr lang="en-US" altLang="en-US"/>
              <a:t>Help them in old age.</a:t>
            </a:r>
          </a:p>
        </p:txBody>
      </p:sp>
    </p:spTree>
    <p:custDataLst>
      <p:tags r:id="rId1"/>
    </p:custDataLst>
  </p:cSld>
  <p:clrMapOvr>
    <a:masterClrMapping/>
  </p:clrMapOvr>
  <p:transition advTm="109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additive="base">
                                        <p:cTn id="25"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843">
                                            <p:txEl>
                                              <p:pRg st="4" end="4"/>
                                            </p:txEl>
                                          </p:spTgt>
                                        </p:tgtEl>
                                        <p:attrNameLst>
                                          <p:attrName>style.visibility</p:attrName>
                                        </p:attrNameLst>
                                      </p:cBhvr>
                                      <p:to>
                                        <p:strVal val="visible"/>
                                      </p:to>
                                    </p:set>
                                    <p:anim calcmode="lin" valueType="num">
                                      <p:cBhvr additive="base">
                                        <p:cTn id="31"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843">
                                            <p:txEl>
                                              <p:pRg st="5" end="5"/>
                                            </p:txEl>
                                          </p:spTgt>
                                        </p:tgtEl>
                                        <p:attrNameLst>
                                          <p:attrName>style.visibility</p:attrName>
                                        </p:attrNameLst>
                                      </p:cBhvr>
                                      <p:to>
                                        <p:strVal val="visible"/>
                                      </p:to>
                                    </p:set>
                                    <p:anim calcmode="lin" valueType="num">
                                      <p:cBhvr additive="base">
                                        <p:cTn id="37" dur="500" fill="hold"/>
                                        <p:tgtEl>
                                          <p:spTgt spid="358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8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5843">
                                            <p:txEl>
                                              <p:pRg st="6" end="6"/>
                                            </p:txEl>
                                          </p:spTgt>
                                        </p:tgtEl>
                                        <p:attrNameLst>
                                          <p:attrName>style.visibility</p:attrName>
                                        </p:attrNameLst>
                                      </p:cBhvr>
                                      <p:to>
                                        <p:strVal val="visible"/>
                                      </p:to>
                                    </p:set>
                                    <p:anim calcmode="lin" valueType="num">
                                      <p:cBhvr additive="base">
                                        <p:cTn id="43" dur="500" fill="hold"/>
                                        <p:tgtEl>
                                          <p:spTgt spid="3584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584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sz="5400"/>
              <a:t>Its Seriousness</a:t>
            </a:r>
          </a:p>
        </p:txBody>
      </p:sp>
      <p:sp>
        <p:nvSpPr>
          <p:cNvPr id="36867" name="Rectangle 3"/>
          <p:cNvSpPr>
            <a:spLocks noGrp="1" noChangeArrowheads="1"/>
          </p:cNvSpPr>
          <p:nvPr>
            <p:ph type="body" idx="1"/>
          </p:nvPr>
        </p:nvSpPr>
        <p:spPr/>
        <p:txBody>
          <a:bodyPr/>
          <a:lstStyle/>
          <a:p>
            <a:pPr>
              <a:buFont typeface="Wingdings" pitchFamily="2" charset="2"/>
              <a:buNone/>
            </a:pPr>
            <a:r>
              <a:rPr lang="en-US" altLang="en-US" sz="3600">
                <a:solidFill>
                  <a:schemeClr val="hlink"/>
                </a:solidFill>
              </a:rPr>
              <a:t>How does God view this?</a:t>
            </a:r>
          </a:p>
          <a:p>
            <a:r>
              <a:rPr lang="en-US" altLang="en-US"/>
              <a:t>Death penalty for disobedience</a:t>
            </a:r>
          </a:p>
          <a:p>
            <a:r>
              <a:rPr lang="en-US" altLang="en-US"/>
              <a:t>Cursed by God and His people</a:t>
            </a:r>
          </a:p>
          <a:p>
            <a:r>
              <a:rPr lang="en-US" altLang="en-US"/>
              <a:t>Training ground for all respect for authority</a:t>
            </a:r>
          </a:p>
        </p:txBody>
      </p:sp>
    </p:spTree>
    <p:custDataLst>
      <p:tags r:id="rId1"/>
    </p:custDataLst>
  </p:cSld>
  <p:clrMapOvr>
    <a:masterClrMapping/>
  </p:clrMapOvr>
  <p:transition advTm="248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z="4800"/>
              <a:t>Death penalty for disobedience</a:t>
            </a:r>
          </a:p>
        </p:txBody>
      </p:sp>
      <p:sp>
        <p:nvSpPr>
          <p:cNvPr id="37892" name="Text Box 4"/>
          <p:cNvSpPr txBox="1">
            <a:spLocks noChangeArrowheads="1"/>
          </p:cNvSpPr>
          <p:nvPr/>
        </p:nvSpPr>
        <p:spPr bwMode="auto">
          <a:xfrm>
            <a:off x="1066800" y="2362200"/>
            <a:ext cx="69342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000"/>
              <a:t>Exodus 21:15 (NIV) Anyone who attacks his father or his mother must be put to death. </a:t>
            </a:r>
          </a:p>
        </p:txBody>
      </p:sp>
    </p:spTree>
    <p:custDataLst>
      <p:tags r:id="rId1"/>
    </p:custDataLst>
  </p:cSld>
  <p:clrMapOvr>
    <a:masterClrMapping/>
  </p:clrMapOvr>
  <p:transition advTm="724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checkerboard(across)">
                                      <p:cBhvr>
                                        <p:cTn id="7"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sz="4800"/>
              <a:t>Death penalty for disobedience</a:t>
            </a:r>
          </a:p>
        </p:txBody>
      </p:sp>
      <p:sp>
        <p:nvSpPr>
          <p:cNvPr id="39941" name="Text Box 5"/>
          <p:cNvSpPr txBox="1">
            <a:spLocks noChangeArrowheads="1"/>
          </p:cNvSpPr>
          <p:nvPr/>
        </p:nvSpPr>
        <p:spPr bwMode="auto">
          <a:xfrm>
            <a:off x="1219200" y="2057400"/>
            <a:ext cx="67818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000"/>
              <a:t>Exodus 21:17 (NIV) Anyone who curses his father or mother must be put to death. </a:t>
            </a:r>
          </a:p>
        </p:txBody>
      </p:sp>
    </p:spTree>
    <p:custDataLst>
      <p:tags r:id="rId1"/>
    </p:custDataLst>
  </p:cSld>
  <p:clrMapOvr>
    <a:masterClrMapping/>
  </p:clrMapOvr>
  <p:transition advTm="608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checkerboard(across)">
                                      <p:cBhvr>
                                        <p:cTn id="7" dur="5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sz="4800"/>
              <a:t>Death penalty for disobedience</a:t>
            </a:r>
          </a:p>
        </p:txBody>
      </p:sp>
      <p:sp>
        <p:nvSpPr>
          <p:cNvPr id="40964" name="Text Box 4"/>
          <p:cNvSpPr txBox="1">
            <a:spLocks noChangeArrowheads="1"/>
          </p:cNvSpPr>
          <p:nvPr/>
        </p:nvSpPr>
        <p:spPr bwMode="auto">
          <a:xfrm>
            <a:off x="685800" y="1524000"/>
            <a:ext cx="76962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Deut 21:18-21 (NIV) If a man has a stubborn and rebellious son who does not obey his father and mother and will not listen to them when they discipline him, 19 his father and mother shall take hold of him and bring him to the elders at the gate of his town. 20 They shall say to the elders, "This son of ours is stubborn and rebellious. He will not obey us. He is a profligate and a drunkard." 21 Then all the men of his town shall stone him to death. You must purge the evil from among you. All Israel will hear of it and be afraid. </a:t>
            </a:r>
          </a:p>
        </p:txBody>
      </p:sp>
    </p:spTree>
    <p:custDataLst>
      <p:tags r:id="rId1"/>
    </p:custDataLst>
  </p:cSld>
  <p:clrMapOvr>
    <a:masterClrMapping/>
  </p:clrMapOvr>
  <p:transition advTm="279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checkerboard(across)">
                                      <p:cBhvr>
                                        <p:cTn id="7"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z="4800"/>
              <a:t>Cursed by God and His people</a:t>
            </a:r>
          </a:p>
        </p:txBody>
      </p:sp>
      <p:sp>
        <p:nvSpPr>
          <p:cNvPr id="44036" name="Text Box 4"/>
          <p:cNvSpPr txBox="1">
            <a:spLocks noChangeArrowheads="1"/>
          </p:cNvSpPr>
          <p:nvPr/>
        </p:nvSpPr>
        <p:spPr bwMode="auto">
          <a:xfrm>
            <a:off x="990600" y="1905000"/>
            <a:ext cx="70104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000"/>
              <a:t>Deut 27:16 (NIV) "Cursed is the man who dishonors his father or his mother." Then all the people shall say, "Amen!" </a:t>
            </a:r>
          </a:p>
        </p:txBody>
      </p:sp>
    </p:spTree>
    <p:custDataLst>
      <p:tags r:id="rId1"/>
    </p:custDataLst>
  </p:cSld>
  <p:clrMapOvr>
    <a:masterClrMapping/>
  </p:clrMapOvr>
  <p:transition advTm="149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checkerboard(across)">
                                      <p:cBhvr>
                                        <p:cTn id="7" dur="5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7813"/>
            <a:ext cx="8229600" cy="1855787"/>
          </a:xfrm>
        </p:spPr>
        <p:txBody>
          <a:bodyPr/>
          <a:lstStyle/>
          <a:p>
            <a:r>
              <a:rPr lang="en-US" altLang="en-US" sz="5400"/>
              <a:t>Training ground for all respect for authority</a:t>
            </a:r>
            <a:br>
              <a:rPr lang="en-US" altLang="en-US" sz="5400"/>
            </a:br>
            <a:endParaRPr lang="en-US" altLang="en-US" sz="5400"/>
          </a:p>
        </p:txBody>
      </p:sp>
      <p:sp>
        <p:nvSpPr>
          <p:cNvPr id="46084" name="Rectangle 4"/>
          <p:cNvSpPr>
            <a:spLocks noGrp="1" noChangeArrowheads="1"/>
          </p:cNvSpPr>
          <p:nvPr>
            <p:ph type="body" idx="1"/>
          </p:nvPr>
        </p:nvSpPr>
        <p:spPr>
          <a:xfrm>
            <a:off x="457200" y="2362200"/>
            <a:ext cx="8229600" cy="3768725"/>
          </a:xfrm>
        </p:spPr>
        <p:txBody>
          <a:bodyPr/>
          <a:lstStyle/>
          <a:p>
            <a:pPr>
              <a:buFont typeface="Wingdings" pitchFamily="2" charset="2"/>
              <a:buNone/>
            </a:pPr>
            <a:r>
              <a:rPr lang="en-US" altLang="en-US"/>
              <a:t>See the discussion in the Westminster Shorter Catechism:</a:t>
            </a:r>
          </a:p>
        </p:txBody>
      </p:sp>
      <p:sp>
        <p:nvSpPr>
          <p:cNvPr id="46085" name="Text Box 5"/>
          <p:cNvSpPr txBox="1">
            <a:spLocks noChangeArrowheads="1"/>
          </p:cNvSpPr>
          <p:nvPr/>
        </p:nvSpPr>
        <p:spPr bwMode="auto">
          <a:xfrm>
            <a:off x="838200" y="3429000"/>
            <a:ext cx="73914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t>Q. 64. What is required in the fifth commandment?</a:t>
            </a:r>
            <a:r>
              <a:rPr lang="en-US" altLang="en-US" sz="2000"/>
              <a:t/>
            </a:r>
            <a:br>
              <a:rPr lang="en-US" altLang="en-US" sz="2000"/>
            </a:br>
            <a:r>
              <a:rPr lang="en-US" altLang="en-US" sz="2000"/>
              <a:t>A. The fifth commandment requireth the preserving the honor, and performing the duties, belonging to everyone in their several places and relations, as superiors, inferiors, or equals.</a:t>
            </a:r>
            <a:endParaRPr lang="en-US" altLang="en-US" sz="2000" b="1"/>
          </a:p>
          <a:p>
            <a:r>
              <a:rPr lang="en-US" altLang="en-US" sz="2000" b="1"/>
              <a:t>Q. 65. What is forbidden in the fifth commandment?</a:t>
            </a:r>
            <a:r>
              <a:rPr lang="en-US" altLang="en-US" sz="2000"/>
              <a:t/>
            </a:r>
            <a:br>
              <a:rPr lang="en-US" altLang="en-US" sz="2000"/>
            </a:br>
            <a:r>
              <a:rPr lang="en-US" altLang="en-US" sz="2000"/>
              <a:t>A. The fifth commandment forbiddeth the neglecting of, or doing anything against, the honor and duty which belongeth to everyone in their several places and relations.</a:t>
            </a:r>
          </a:p>
        </p:txBody>
      </p:sp>
    </p:spTree>
    <p:custDataLst>
      <p:tags r:id="rId1"/>
    </p:custDataLst>
  </p:cSld>
  <p:clrMapOvr>
    <a:masterClrMapping/>
  </p:clrMapOvr>
  <p:transition advTm="7005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anim calcmode="lin" valueType="num">
                                      <p:cBhvr additive="base">
                                        <p:cTn id="7" dur="500" fill="hold"/>
                                        <p:tgtEl>
                                          <p:spTgt spid="460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6085"/>
                                        </p:tgtEl>
                                        <p:attrNameLst>
                                          <p:attrName>style.visibility</p:attrName>
                                        </p:attrNameLst>
                                      </p:cBhvr>
                                      <p:to>
                                        <p:strVal val="visible"/>
                                      </p:to>
                                    </p:set>
                                    <p:animEffect transition="in" filter="checkerboard(across)">
                                      <p:cBhvr>
                                        <p:cTn id="13" dur="5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build="p"/>
      <p:bldP spid="4608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z="5400"/>
              <a:t>The Fifth Commandment</a:t>
            </a:r>
          </a:p>
        </p:txBody>
      </p:sp>
      <p:sp>
        <p:nvSpPr>
          <p:cNvPr id="15364" name="Text Box 4"/>
          <p:cNvSpPr txBox="1">
            <a:spLocks noChangeArrowheads="1"/>
          </p:cNvSpPr>
          <p:nvPr/>
        </p:nvSpPr>
        <p:spPr bwMode="auto">
          <a:xfrm>
            <a:off x="762000" y="1676400"/>
            <a:ext cx="7696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Exod 20:12 (NIV) Honor your father and your mother, so that you may live long in the land the LORD your God is giving you. </a:t>
            </a:r>
          </a:p>
        </p:txBody>
      </p:sp>
      <p:sp>
        <p:nvSpPr>
          <p:cNvPr id="15365" name="Text Box 5"/>
          <p:cNvSpPr txBox="1">
            <a:spLocks noChangeArrowheads="1"/>
          </p:cNvSpPr>
          <p:nvPr/>
        </p:nvSpPr>
        <p:spPr bwMode="auto">
          <a:xfrm>
            <a:off x="838200" y="3352800"/>
            <a:ext cx="75438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Deut 5:16 (NIV) Honor your father and your mother, as the LORD your God has commanded you, so that you may live long and that it may go well with you in the land the LORD your God is giving you. </a:t>
            </a:r>
          </a:p>
        </p:txBody>
      </p:sp>
    </p:spTree>
    <p:custDataLst>
      <p:tags r:id="rId1"/>
    </p:custDataLst>
  </p:cSld>
  <p:clrMapOvr>
    <a:masterClrMapping/>
  </p:clrMapOvr>
  <p:transition advTm="325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checkerboard(across)">
                                      <p:cBhvr>
                                        <p:cTn id="7" dur="500"/>
                                        <p:tgtEl>
                                          <p:spTgt spid="15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checkerboard(across)">
                                      <p:cBhvr>
                                        <p:cTn id="12"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sz="5400"/>
              <a:t>Its Continuation</a:t>
            </a:r>
          </a:p>
        </p:txBody>
      </p:sp>
      <p:sp>
        <p:nvSpPr>
          <p:cNvPr id="49155" name="Rectangle 3"/>
          <p:cNvSpPr>
            <a:spLocks noGrp="1" noChangeArrowheads="1"/>
          </p:cNvSpPr>
          <p:nvPr>
            <p:ph type="body" idx="1"/>
          </p:nvPr>
        </p:nvSpPr>
        <p:spPr/>
        <p:txBody>
          <a:bodyPr/>
          <a:lstStyle/>
          <a:p>
            <a:pPr>
              <a:buFont typeface="Wingdings" pitchFamily="2" charset="2"/>
              <a:buNone/>
            </a:pPr>
            <a:r>
              <a:rPr lang="en-US" altLang="en-US" sz="3600">
                <a:solidFill>
                  <a:schemeClr val="hlink"/>
                </a:solidFill>
              </a:rPr>
              <a:t>Is this commandment still in force today?</a:t>
            </a:r>
          </a:p>
          <a:p>
            <a:pPr>
              <a:buFont typeface="Wingdings" pitchFamily="2" charset="2"/>
              <a:buNone/>
            </a:pPr>
            <a:r>
              <a:rPr lang="en-US" altLang="en-US" sz="3600">
                <a:solidFill>
                  <a:schemeClr val="hlink"/>
                </a:solidFill>
              </a:rPr>
              <a:t>Yes, see the following:</a:t>
            </a:r>
          </a:p>
          <a:p>
            <a:r>
              <a:rPr lang="en-US" altLang="en-US"/>
              <a:t>Gospels</a:t>
            </a:r>
          </a:p>
          <a:p>
            <a:r>
              <a:rPr lang="en-US" altLang="en-US"/>
              <a:t>Epistles</a:t>
            </a:r>
          </a:p>
        </p:txBody>
      </p:sp>
    </p:spTree>
    <p:custDataLst>
      <p:tags r:id="rId1"/>
    </p:custDataLst>
  </p:cSld>
  <p:clrMapOvr>
    <a:masterClrMapping/>
  </p:clrMapOvr>
  <p:transition advTm="2178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 calcmode="lin" valueType="num">
                                      <p:cBhvr additive="base">
                                        <p:cTn id="19"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9155">
                                            <p:txEl>
                                              <p:pRg st="3" end="3"/>
                                            </p:txEl>
                                          </p:spTgt>
                                        </p:tgtEl>
                                        <p:attrNameLst>
                                          <p:attrName>style.visibility</p:attrName>
                                        </p:attrNameLst>
                                      </p:cBhvr>
                                      <p:to>
                                        <p:strVal val="visible"/>
                                      </p:to>
                                    </p:set>
                                    <p:anim calcmode="lin" valueType="num">
                                      <p:cBhvr additive="base">
                                        <p:cTn id="25" dur="500" fill="hold"/>
                                        <p:tgtEl>
                                          <p:spTgt spid="491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91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sz="5400"/>
              <a:t>Gospels</a:t>
            </a:r>
          </a:p>
        </p:txBody>
      </p:sp>
      <p:sp>
        <p:nvSpPr>
          <p:cNvPr id="50180" name="Text Box 4"/>
          <p:cNvSpPr txBox="1">
            <a:spLocks noChangeArrowheads="1"/>
          </p:cNvSpPr>
          <p:nvPr/>
        </p:nvSpPr>
        <p:spPr bwMode="auto">
          <a:xfrm>
            <a:off x="1066800" y="1981200"/>
            <a:ext cx="69342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a:t>Matthew 19:19 – Jesus quotes this commandment in response to the rich young ruler’s question about getting eternal life.</a:t>
            </a:r>
          </a:p>
        </p:txBody>
      </p:sp>
    </p:spTree>
    <p:custDataLst>
      <p:tags r:id="rId1"/>
    </p:custDataLst>
  </p:cSld>
  <p:clrMapOvr>
    <a:masterClrMapping/>
  </p:clrMapOvr>
  <p:transition advTm="125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0180">
                                            <p:txEl>
                                              <p:pRg st="0" end="0"/>
                                            </p:txEl>
                                          </p:spTgt>
                                        </p:tgtEl>
                                        <p:attrNameLst>
                                          <p:attrName>style.visibility</p:attrName>
                                        </p:attrNameLst>
                                      </p:cBhvr>
                                      <p:to>
                                        <p:strVal val="visible"/>
                                      </p:to>
                                    </p:set>
                                    <p:animEffect transition="in" filter="checkerboard(across)">
                                      <p:cBhvr>
                                        <p:cTn id="7" dur="500"/>
                                        <p:tgtEl>
                                          <p:spTgt spid="501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sz="5400"/>
              <a:t>Epistles</a:t>
            </a:r>
          </a:p>
        </p:txBody>
      </p:sp>
      <p:sp>
        <p:nvSpPr>
          <p:cNvPr id="52228" name="Text Box 4"/>
          <p:cNvSpPr txBox="1">
            <a:spLocks noChangeArrowheads="1"/>
          </p:cNvSpPr>
          <p:nvPr/>
        </p:nvSpPr>
        <p:spPr bwMode="auto">
          <a:xfrm>
            <a:off x="914400" y="1524000"/>
            <a:ext cx="72390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t>Eph 6:1 (NIV) Children, obey your parents in the Lord, for this is right. 2 "Honor your father and mother"</a:t>
            </a:r>
            <a:r>
              <a:rPr lang="en-US" altLang="en-US" sz="3200">
                <a:cs typeface="Arial" charset="0"/>
              </a:rPr>
              <a:t>—</a:t>
            </a:r>
            <a:r>
              <a:rPr lang="en-US" altLang="en-US" sz="3200"/>
              <a:t>which is the first commandment with a promise</a:t>
            </a:r>
            <a:r>
              <a:rPr lang="en-US" altLang="en-US" sz="3200">
                <a:cs typeface="Arial" charset="0"/>
              </a:rPr>
              <a:t>—</a:t>
            </a:r>
            <a:r>
              <a:rPr lang="en-US" altLang="en-US" sz="3200"/>
              <a:t> 3 "that it may go well with you and that you may enjoy long life on the earth." {[3] Deut. 5:16} </a:t>
            </a:r>
          </a:p>
        </p:txBody>
      </p:sp>
    </p:spTree>
    <p:custDataLst>
      <p:tags r:id="rId1"/>
    </p:custDataLst>
  </p:cSld>
  <p:clrMapOvr>
    <a:masterClrMapping/>
  </p:clrMapOvr>
  <p:transition advTm="229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checkerboard(across)">
                                      <p:cBhvr>
                                        <p:cTn id="7" dur="5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sz="5400"/>
              <a:t>Its Limitations</a:t>
            </a:r>
          </a:p>
        </p:txBody>
      </p:sp>
      <p:sp>
        <p:nvSpPr>
          <p:cNvPr id="54275" name="Rectangle 3"/>
          <p:cNvSpPr>
            <a:spLocks noGrp="1" noChangeArrowheads="1"/>
          </p:cNvSpPr>
          <p:nvPr>
            <p:ph type="body" idx="1"/>
          </p:nvPr>
        </p:nvSpPr>
        <p:spPr/>
        <p:txBody>
          <a:bodyPr/>
          <a:lstStyle/>
          <a:p>
            <a:pPr>
              <a:buFont typeface="Wingdings" pitchFamily="2" charset="2"/>
              <a:buNone/>
            </a:pPr>
            <a:r>
              <a:rPr lang="en-US" altLang="en-US" sz="3600">
                <a:solidFill>
                  <a:schemeClr val="hlink"/>
                </a:solidFill>
              </a:rPr>
              <a:t>Obey in everything?</a:t>
            </a:r>
            <a:endParaRPr lang="en-US" altLang="en-US" sz="3200"/>
          </a:p>
          <a:p>
            <a:r>
              <a:rPr lang="en-US" altLang="en-US" sz="3200"/>
              <a:t>When there is disagreement, we must obey God.</a:t>
            </a:r>
          </a:p>
          <a:p>
            <a:r>
              <a:rPr lang="en-US" altLang="en-US" sz="3200"/>
              <a:t>Relation to Christian service?</a:t>
            </a:r>
          </a:p>
        </p:txBody>
      </p:sp>
    </p:spTree>
    <p:custDataLst>
      <p:tags r:id="rId1"/>
    </p:custDataLst>
  </p:cSld>
  <p:clrMapOvr>
    <a:masterClrMapping/>
  </p:clrMapOvr>
  <p:transition advTm="303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additive="base">
                                        <p:cTn id="19"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sz="5400"/>
              <a:t>When there is disagreement, we must obey God.</a:t>
            </a:r>
          </a:p>
        </p:txBody>
      </p:sp>
      <p:sp>
        <p:nvSpPr>
          <p:cNvPr id="55300" name="Text Box 4"/>
          <p:cNvSpPr txBox="1">
            <a:spLocks noChangeArrowheads="1"/>
          </p:cNvSpPr>
          <p:nvPr/>
        </p:nvSpPr>
        <p:spPr bwMode="auto">
          <a:xfrm>
            <a:off x="1219200" y="2514600"/>
            <a:ext cx="66294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000"/>
              <a:t>Acts 5:29 (NIV) Peter and the other apostles replied: “We must obey God rather than men!” </a:t>
            </a:r>
          </a:p>
        </p:txBody>
      </p:sp>
    </p:spTree>
    <p:custDataLst>
      <p:tags r:id="rId1"/>
    </p:custDataLst>
  </p:cSld>
  <p:clrMapOvr>
    <a:masterClrMapping/>
  </p:clrMapOvr>
  <p:transition advTm="335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checkerboard(across)">
                                      <p:cBhvr>
                                        <p:cTn id="7" dur="5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sz="5400"/>
              <a:t>When there is disagreement, we must obey God.</a:t>
            </a:r>
          </a:p>
        </p:txBody>
      </p:sp>
      <p:sp>
        <p:nvSpPr>
          <p:cNvPr id="57348" name="Text Box 4"/>
          <p:cNvSpPr txBox="1">
            <a:spLocks noChangeArrowheads="1"/>
          </p:cNvSpPr>
          <p:nvPr/>
        </p:nvSpPr>
        <p:spPr bwMode="auto">
          <a:xfrm>
            <a:off x="914400" y="2133600"/>
            <a:ext cx="72390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000"/>
              <a:t>Matt 10:37 (NIV) Anyone who loves his father or mother more than me is not worthy of me; anyone who loves his son or daughter more than me is not worthy of me…</a:t>
            </a:r>
          </a:p>
        </p:txBody>
      </p:sp>
    </p:spTree>
    <p:custDataLst>
      <p:tags r:id="rId1"/>
    </p:custDataLst>
  </p:cSld>
  <p:clrMapOvr>
    <a:masterClrMapping/>
  </p:clrMapOvr>
  <p:transition advTm="448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checkerboard(across)">
                                      <p:cBhvr>
                                        <p:cTn id="7" dur="5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sz="5400"/>
              <a:t>Relation to Christian Service?</a:t>
            </a:r>
          </a:p>
        </p:txBody>
      </p:sp>
      <p:sp>
        <p:nvSpPr>
          <p:cNvPr id="59395" name="Rectangle 3"/>
          <p:cNvSpPr>
            <a:spLocks noGrp="1" noChangeArrowheads="1"/>
          </p:cNvSpPr>
          <p:nvPr>
            <p:ph type="body" idx="1"/>
          </p:nvPr>
        </p:nvSpPr>
        <p:spPr/>
        <p:txBody>
          <a:bodyPr/>
          <a:lstStyle/>
          <a:p>
            <a:r>
              <a:rPr lang="en-US" altLang="en-US" sz="3600"/>
              <a:t>Matthew 15:3-9 – Jesus rebukes Pharisees for their oral tradition that the sanctity of vows cancels the 5</a:t>
            </a:r>
            <a:r>
              <a:rPr lang="en-US" altLang="en-US" sz="3600" baseline="30000"/>
              <a:t>th</a:t>
            </a:r>
            <a:r>
              <a:rPr lang="en-US" altLang="en-US" sz="3600"/>
              <a:t> commandment</a:t>
            </a:r>
          </a:p>
          <a:p>
            <a:r>
              <a:rPr lang="en-US" altLang="en-US" sz="3600"/>
              <a:t>1 Timothy 5:8,16 – Paul reminds his readers of their responsibility to care for their elderly parents.</a:t>
            </a:r>
          </a:p>
        </p:txBody>
      </p:sp>
    </p:spTree>
    <p:custDataLst>
      <p:tags r:id="rId1"/>
    </p:custDataLst>
  </p:cSld>
  <p:clrMapOvr>
    <a:masterClrMapping/>
  </p:clrMapOvr>
  <p:transition advTm="760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additive="base">
                                        <p:cTn id="13"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3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sz="5400"/>
              <a:t>Relation to Christian Service?</a:t>
            </a:r>
          </a:p>
        </p:txBody>
      </p:sp>
      <p:sp>
        <p:nvSpPr>
          <p:cNvPr id="60420" name="Text Box 4"/>
          <p:cNvSpPr txBox="1">
            <a:spLocks noChangeArrowheads="1"/>
          </p:cNvSpPr>
          <p:nvPr/>
        </p:nvSpPr>
        <p:spPr bwMode="auto">
          <a:xfrm>
            <a:off x="838200" y="1524000"/>
            <a:ext cx="7315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1Tim 5:8 (NIV) If anyone does not provide for his relatives, and especially for his immediate family, he has denied the faith and is worse than an unbeliever. </a:t>
            </a:r>
          </a:p>
        </p:txBody>
      </p:sp>
      <p:sp>
        <p:nvSpPr>
          <p:cNvPr id="60421" name="Text Box 5"/>
          <p:cNvSpPr txBox="1">
            <a:spLocks noChangeArrowheads="1"/>
          </p:cNvSpPr>
          <p:nvPr/>
        </p:nvSpPr>
        <p:spPr bwMode="auto">
          <a:xfrm>
            <a:off x="838200" y="3581400"/>
            <a:ext cx="73152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1Tim 5:16 (NIV) If any woman who is a believer has widows in her family, she should help them and not let the church be burdened with them, so that the church can help those widows who are really in need. </a:t>
            </a:r>
          </a:p>
        </p:txBody>
      </p:sp>
    </p:spTree>
    <p:custDataLst>
      <p:tags r:id="rId1"/>
    </p:custDataLst>
  </p:cSld>
  <p:clrMapOvr>
    <a:masterClrMapping/>
  </p:clrMapOvr>
  <p:transition advTm="442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checkerboard(across)">
                                      <p:cBhvr>
                                        <p:cTn id="7" dur="500"/>
                                        <p:tgtEl>
                                          <p:spTgt spid="604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0421"/>
                                        </p:tgtEl>
                                        <p:attrNameLst>
                                          <p:attrName>style.visibility</p:attrName>
                                        </p:attrNameLst>
                                      </p:cBhvr>
                                      <p:to>
                                        <p:strVal val="visible"/>
                                      </p:to>
                                    </p:set>
                                    <p:animEffect transition="in" filter="checkerboard(across)">
                                      <p:cBhvr>
                                        <p:cTn id="12" dur="500"/>
                                        <p:tgtEl>
                                          <p:spTgt spid="60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p:bldP spid="604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sz="5400"/>
              <a:t>Its Meaning</a:t>
            </a:r>
            <a:r>
              <a:rPr lang="en-US" altLang="en-US" sz="4400"/>
              <a:t/>
            </a:r>
            <a:br>
              <a:rPr lang="en-US" altLang="en-US" sz="4400"/>
            </a:br>
            <a:endParaRPr lang="en-US" altLang="en-US" sz="4400"/>
          </a:p>
        </p:txBody>
      </p:sp>
      <p:sp>
        <p:nvSpPr>
          <p:cNvPr id="62467" name="Rectangle 3"/>
          <p:cNvSpPr>
            <a:spLocks noGrp="1" noChangeArrowheads="1"/>
          </p:cNvSpPr>
          <p:nvPr>
            <p:ph type="body" idx="1"/>
          </p:nvPr>
        </p:nvSpPr>
        <p:spPr/>
        <p:txBody>
          <a:bodyPr/>
          <a:lstStyle/>
          <a:p>
            <a:pPr>
              <a:buFont typeface="Wingdings" pitchFamily="2" charset="2"/>
              <a:buNone/>
            </a:pPr>
            <a:r>
              <a:rPr lang="en-US" altLang="en-US" sz="3600">
                <a:solidFill>
                  <a:schemeClr val="hlink"/>
                </a:solidFill>
              </a:rPr>
              <a:t>What does </a:t>
            </a:r>
            <a:r>
              <a:rPr lang="en-US" altLang="en-US" sz="3600">
                <a:solidFill>
                  <a:schemeClr val="hlink"/>
                </a:solidFill>
                <a:cs typeface="Arial" charset="0"/>
              </a:rPr>
              <a:t>"</a:t>
            </a:r>
            <a:r>
              <a:rPr lang="en-US" altLang="en-US" sz="3600">
                <a:solidFill>
                  <a:schemeClr val="hlink"/>
                </a:solidFill>
              </a:rPr>
              <a:t>honor</a:t>
            </a:r>
            <a:r>
              <a:rPr lang="en-US" altLang="en-US" sz="3600">
                <a:solidFill>
                  <a:schemeClr val="hlink"/>
                </a:solidFill>
                <a:cs typeface="Arial" charset="0"/>
              </a:rPr>
              <a:t>"</a:t>
            </a:r>
            <a:r>
              <a:rPr lang="en-US" altLang="en-US" sz="3600">
                <a:solidFill>
                  <a:schemeClr val="hlink"/>
                </a:solidFill>
              </a:rPr>
              <a:t> your parents mean?</a:t>
            </a:r>
          </a:p>
          <a:p>
            <a:r>
              <a:rPr lang="en-US" altLang="en-US"/>
              <a:t>Don</a:t>
            </a:r>
            <a:r>
              <a:rPr lang="en-US" altLang="en-US">
                <a:cs typeface="Arial" charset="0"/>
              </a:rPr>
              <a:t>'</a:t>
            </a:r>
            <a:r>
              <a:rPr lang="en-US" altLang="en-US"/>
              <a:t>t physically abuse them.</a:t>
            </a:r>
          </a:p>
          <a:p>
            <a:r>
              <a:rPr lang="en-US" altLang="en-US"/>
              <a:t>Don</a:t>
            </a:r>
            <a:r>
              <a:rPr lang="en-US" altLang="en-US">
                <a:cs typeface="Arial" charset="0"/>
              </a:rPr>
              <a:t>'</a:t>
            </a:r>
            <a:r>
              <a:rPr lang="en-US" altLang="en-US"/>
              <a:t>t curse them.</a:t>
            </a:r>
          </a:p>
          <a:p>
            <a:r>
              <a:rPr lang="en-US" altLang="en-US"/>
              <a:t>Respect them.</a:t>
            </a:r>
          </a:p>
          <a:p>
            <a:r>
              <a:rPr lang="en-US" altLang="en-US"/>
              <a:t>Listen to their teaching.</a:t>
            </a:r>
          </a:p>
          <a:p>
            <a:r>
              <a:rPr lang="en-US" altLang="en-US"/>
              <a:t>Obey them.</a:t>
            </a:r>
          </a:p>
          <a:p>
            <a:r>
              <a:rPr lang="en-US" altLang="en-US"/>
              <a:t>Help them in old age.</a:t>
            </a:r>
          </a:p>
        </p:txBody>
      </p:sp>
    </p:spTree>
    <p:custDataLst>
      <p:tags r:id="rId1"/>
    </p:custDataLst>
  </p:cSld>
  <p:clrMapOvr>
    <a:masterClrMapping/>
  </p:clrMapOvr>
  <p:transition advTm="136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5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467">
                                            <p:txEl>
                                              <p:pRg st="1" end="1"/>
                                            </p:txEl>
                                          </p:spTgt>
                                        </p:tgtEl>
                                        <p:attrNameLst>
                                          <p:attrName>style.visibility</p:attrName>
                                        </p:attrNameLst>
                                      </p:cBhvr>
                                      <p:to>
                                        <p:strVal val="visible"/>
                                      </p:to>
                                    </p:set>
                                    <p:anim calcmode="lin" valueType="num">
                                      <p:cBhvr additive="base">
                                        <p:cTn id="13" dur="5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4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2467">
                                            <p:txEl>
                                              <p:pRg st="2" end="2"/>
                                            </p:txEl>
                                          </p:spTgt>
                                        </p:tgtEl>
                                        <p:attrNameLst>
                                          <p:attrName>style.visibility</p:attrName>
                                        </p:attrNameLst>
                                      </p:cBhvr>
                                      <p:to>
                                        <p:strVal val="visible"/>
                                      </p:to>
                                    </p:set>
                                    <p:anim calcmode="lin" valueType="num">
                                      <p:cBhvr additive="base">
                                        <p:cTn id="19" dur="5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4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2467">
                                            <p:txEl>
                                              <p:pRg st="3" end="3"/>
                                            </p:txEl>
                                          </p:spTgt>
                                        </p:tgtEl>
                                        <p:attrNameLst>
                                          <p:attrName>style.visibility</p:attrName>
                                        </p:attrNameLst>
                                      </p:cBhvr>
                                      <p:to>
                                        <p:strVal val="visible"/>
                                      </p:to>
                                    </p:set>
                                    <p:anim calcmode="lin" valueType="num">
                                      <p:cBhvr additive="base">
                                        <p:cTn id="25" dur="500" fill="hold"/>
                                        <p:tgtEl>
                                          <p:spTgt spid="624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24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2467">
                                            <p:txEl>
                                              <p:pRg st="4" end="4"/>
                                            </p:txEl>
                                          </p:spTgt>
                                        </p:tgtEl>
                                        <p:attrNameLst>
                                          <p:attrName>style.visibility</p:attrName>
                                        </p:attrNameLst>
                                      </p:cBhvr>
                                      <p:to>
                                        <p:strVal val="visible"/>
                                      </p:to>
                                    </p:set>
                                    <p:anim calcmode="lin" valueType="num">
                                      <p:cBhvr additive="base">
                                        <p:cTn id="31" dur="500" fill="hold"/>
                                        <p:tgtEl>
                                          <p:spTgt spid="624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24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2467">
                                            <p:txEl>
                                              <p:pRg st="5" end="5"/>
                                            </p:txEl>
                                          </p:spTgt>
                                        </p:tgtEl>
                                        <p:attrNameLst>
                                          <p:attrName>style.visibility</p:attrName>
                                        </p:attrNameLst>
                                      </p:cBhvr>
                                      <p:to>
                                        <p:strVal val="visible"/>
                                      </p:to>
                                    </p:set>
                                    <p:anim calcmode="lin" valueType="num">
                                      <p:cBhvr additive="base">
                                        <p:cTn id="37" dur="500" fill="hold"/>
                                        <p:tgtEl>
                                          <p:spTgt spid="624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24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2467">
                                            <p:txEl>
                                              <p:pRg st="6" end="6"/>
                                            </p:txEl>
                                          </p:spTgt>
                                        </p:tgtEl>
                                        <p:attrNameLst>
                                          <p:attrName>style.visibility</p:attrName>
                                        </p:attrNameLst>
                                      </p:cBhvr>
                                      <p:to>
                                        <p:strVal val="visible"/>
                                      </p:to>
                                    </p:set>
                                    <p:anim calcmode="lin" valueType="num">
                                      <p:cBhvr additive="base">
                                        <p:cTn id="43" dur="500" fill="hold"/>
                                        <p:tgtEl>
                                          <p:spTgt spid="6246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246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sz="5400"/>
              <a:t>Its Seriousness</a:t>
            </a:r>
          </a:p>
        </p:txBody>
      </p:sp>
      <p:sp>
        <p:nvSpPr>
          <p:cNvPr id="63491" name="Rectangle 3"/>
          <p:cNvSpPr>
            <a:spLocks noGrp="1" noChangeArrowheads="1"/>
          </p:cNvSpPr>
          <p:nvPr>
            <p:ph type="body" idx="1"/>
          </p:nvPr>
        </p:nvSpPr>
        <p:spPr/>
        <p:txBody>
          <a:bodyPr/>
          <a:lstStyle/>
          <a:p>
            <a:pPr>
              <a:buFont typeface="Wingdings" pitchFamily="2" charset="2"/>
              <a:buNone/>
            </a:pPr>
            <a:r>
              <a:rPr lang="en-US" altLang="en-US" sz="3600">
                <a:solidFill>
                  <a:schemeClr val="hlink"/>
                </a:solidFill>
              </a:rPr>
              <a:t>How does God view this?</a:t>
            </a:r>
          </a:p>
          <a:p>
            <a:r>
              <a:rPr lang="en-US" altLang="en-US"/>
              <a:t>Death penalty for disobedience</a:t>
            </a:r>
          </a:p>
          <a:p>
            <a:r>
              <a:rPr lang="en-US" altLang="en-US"/>
              <a:t>Cursed by God and His people</a:t>
            </a:r>
          </a:p>
          <a:p>
            <a:r>
              <a:rPr lang="en-US" altLang="en-US"/>
              <a:t>Training ground for all respect for authority</a:t>
            </a:r>
          </a:p>
        </p:txBody>
      </p:sp>
    </p:spTree>
    <p:custDataLst>
      <p:tags r:id="rId1"/>
    </p:custDataLst>
  </p:cSld>
  <p:clrMapOvr>
    <a:masterClrMapping/>
  </p:clrMapOvr>
  <p:transition advTm="8165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4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additive="base">
                                        <p:cTn id="13" dur="5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4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3491">
                                            <p:txEl>
                                              <p:pRg st="2" end="2"/>
                                            </p:txEl>
                                          </p:spTgt>
                                        </p:tgtEl>
                                        <p:attrNameLst>
                                          <p:attrName>style.visibility</p:attrName>
                                        </p:attrNameLst>
                                      </p:cBhvr>
                                      <p:to>
                                        <p:strVal val="visible"/>
                                      </p:to>
                                    </p:set>
                                    <p:anim calcmode="lin" valueType="num">
                                      <p:cBhvr additive="base">
                                        <p:cTn id="19" dur="5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34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3491">
                                            <p:txEl>
                                              <p:pRg st="3" end="3"/>
                                            </p:txEl>
                                          </p:spTgt>
                                        </p:tgtEl>
                                        <p:attrNameLst>
                                          <p:attrName>style.visibility</p:attrName>
                                        </p:attrNameLst>
                                      </p:cBhvr>
                                      <p:to>
                                        <p:strVal val="visible"/>
                                      </p:to>
                                    </p:set>
                                    <p:anim calcmode="lin" valueType="num">
                                      <p:cBhvr additive="base">
                                        <p:cTn id="25" dur="500" fill="hold"/>
                                        <p:tgtEl>
                                          <p:spTgt spid="634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34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z="5400"/>
              <a:t>The Fifth Commandment</a:t>
            </a:r>
          </a:p>
        </p:txBody>
      </p:sp>
      <p:sp>
        <p:nvSpPr>
          <p:cNvPr id="17411" name="Rectangle 3"/>
          <p:cNvSpPr>
            <a:spLocks noGrp="1" noChangeArrowheads="1"/>
          </p:cNvSpPr>
          <p:nvPr>
            <p:ph type="body" idx="1"/>
          </p:nvPr>
        </p:nvSpPr>
        <p:spPr>
          <a:xfrm>
            <a:off x="457200" y="2327275"/>
            <a:ext cx="8229600" cy="4530725"/>
          </a:xfrm>
        </p:spPr>
        <p:txBody>
          <a:bodyPr/>
          <a:lstStyle/>
          <a:p>
            <a:r>
              <a:rPr lang="en-US" altLang="en-US"/>
              <a:t>Its Meaning</a:t>
            </a:r>
          </a:p>
          <a:p>
            <a:r>
              <a:rPr lang="en-US" altLang="en-US"/>
              <a:t>Its Seriousness</a:t>
            </a:r>
          </a:p>
          <a:p>
            <a:r>
              <a:rPr lang="en-US" altLang="en-US"/>
              <a:t>Its Continuation</a:t>
            </a:r>
          </a:p>
          <a:p>
            <a:r>
              <a:rPr lang="en-US" altLang="en-US"/>
              <a:t>Its Limitations</a:t>
            </a:r>
          </a:p>
        </p:txBody>
      </p:sp>
      <p:pic>
        <p:nvPicPr>
          <p:cNvPr id="17412" name="Picture 4" descr="MCSY01258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981200"/>
            <a:ext cx="3827463" cy="32750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40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checkerboard(across)">
                                      <p:cBhvr>
                                        <p:cTn id="7" dur="500"/>
                                        <p:tgtEl>
                                          <p:spTgt spid="17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 calcmode="lin" valueType="num">
                                      <p:cBhvr additive="base">
                                        <p:cTn id="12"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411">
                                            <p:txEl>
                                              <p:pRg st="1" end="1"/>
                                            </p:txEl>
                                          </p:spTgt>
                                        </p:tgtEl>
                                        <p:attrNameLst>
                                          <p:attrName>style.visibility</p:attrName>
                                        </p:attrNameLst>
                                      </p:cBhvr>
                                      <p:to>
                                        <p:strVal val="visible"/>
                                      </p:to>
                                    </p:set>
                                    <p:anim calcmode="lin" valueType="num">
                                      <p:cBhvr additive="base">
                                        <p:cTn id="18"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411">
                                            <p:txEl>
                                              <p:pRg st="2" end="2"/>
                                            </p:txEl>
                                          </p:spTgt>
                                        </p:tgtEl>
                                        <p:attrNameLst>
                                          <p:attrName>style.visibility</p:attrName>
                                        </p:attrNameLst>
                                      </p:cBhvr>
                                      <p:to>
                                        <p:strVal val="visible"/>
                                      </p:to>
                                    </p:set>
                                    <p:anim calcmode="lin" valueType="num">
                                      <p:cBhvr additive="base">
                                        <p:cTn id="24"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411">
                                            <p:txEl>
                                              <p:pRg st="3" end="3"/>
                                            </p:txEl>
                                          </p:spTgt>
                                        </p:tgtEl>
                                        <p:attrNameLst>
                                          <p:attrName>style.visibility</p:attrName>
                                        </p:attrNameLst>
                                      </p:cBhvr>
                                      <p:to>
                                        <p:strVal val="visible"/>
                                      </p:to>
                                    </p:set>
                                    <p:anim calcmode="lin" valueType="num">
                                      <p:cBhvr additive="base">
                                        <p:cTn id="30"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sz="5400"/>
              <a:t>Its Continuation &amp; Limitations</a:t>
            </a:r>
          </a:p>
        </p:txBody>
      </p:sp>
      <p:sp>
        <p:nvSpPr>
          <p:cNvPr id="64515" name="Rectangle 3"/>
          <p:cNvSpPr>
            <a:spLocks noGrp="1" noChangeArrowheads="1"/>
          </p:cNvSpPr>
          <p:nvPr>
            <p:ph type="body" idx="1"/>
          </p:nvPr>
        </p:nvSpPr>
        <p:spPr>
          <a:xfrm>
            <a:off x="457200" y="2438400"/>
            <a:ext cx="8229600" cy="3692525"/>
          </a:xfrm>
        </p:spPr>
        <p:txBody>
          <a:bodyPr/>
          <a:lstStyle/>
          <a:p>
            <a:r>
              <a:rPr lang="en-US" altLang="en-US"/>
              <a:t>This commandment is still in force today.</a:t>
            </a:r>
          </a:p>
          <a:p>
            <a:r>
              <a:rPr lang="en-US" altLang="en-US"/>
              <a:t>It is limited only by our over-riding responsibility to obey God when there is a conflict with human commands.</a:t>
            </a:r>
          </a:p>
        </p:txBody>
      </p:sp>
    </p:spTree>
    <p:custDataLst>
      <p:tags r:id="rId1"/>
    </p:custDataLst>
  </p:cSld>
  <p:clrMapOvr>
    <a:masterClrMapping/>
  </p:clrMapOvr>
  <p:transition advTm="141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515">
                                            <p:txEl>
                                              <p:pRg st="1" end="1"/>
                                            </p:txEl>
                                          </p:spTgt>
                                        </p:tgtEl>
                                        <p:attrNameLst>
                                          <p:attrName>style.visibility</p:attrName>
                                        </p:attrNameLst>
                                      </p:cBhvr>
                                      <p:to>
                                        <p:strVal val="visible"/>
                                      </p:to>
                                    </p:set>
                                    <p:anim calcmode="lin" valueType="num">
                                      <p:cBhvr additive="base">
                                        <p:cTn id="13" dur="500" fill="hold"/>
                                        <p:tgtEl>
                                          <p:spTgt spid="645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5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noChangeArrowheads="1"/>
          </p:cNvSpPr>
          <p:nvPr>
            <p:ph type="ctrTitle"/>
          </p:nvPr>
        </p:nvSpPr>
        <p:spPr/>
        <p:txBody>
          <a:bodyPr/>
          <a:lstStyle/>
          <a:p>
            <a:r>
              <a:rPr lang="en-US" altLang="en-US" sz="5400"/>
              <a:t>The End</a:t>
            </a:r>
          </a:p>
        </p:txBody>
      </p:sp>
      <p:sp>
        <p:nvSpPr>
          <p:cNvPr id="65541" name="Rectangle 5"/>
          <p:cNvSpPr>
            <a:spLocks noGrp="1" noChangeArrowheads="1"/>
          </p:cNvSpPr>
          <p:nvPr>
            <p:ph type="subTitle" idx="1"/>
          </p:nvPr>
        </p:nvSpPr>
        <p:spPr>
          <a:xfrm>
            <a:off x="1981200" y="4876800"/>
            <a:ext cx="6553200" cy="838200"/>
          </a:xfrm>
        </p:spPr>
        <p:txBody>
          <a:bodyPr/>
          <a:lstStyle/>
          <a:p>
            <a:r>
              <a:rPr lang="en-US" altLang="en-US" sz="3600"/>
              <a:t>Honor your father and mother!</a:t>
            </a:r>
          </a:p>
        </p:txBody>
      </p:sp>
      <p:pic>
        <p:nvPicPr>
          <p:cNvPr id="65542" name="Picture 6" descr="MCSO01858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914400"/>
            <a:ext cx="3724275" cy="34686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4838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5540"/>
                                        </p:tgtEl>
                                        <p:attrNameLst>
                                          <p:attrName>style.visibility</p:attrName>
                                        </p:attrNameLst>
                                      </p:cBhvr>
                                      <p:to>
                                        <p:strVal val="visible"/>
                                      </p:to>
                                    </p:set>
                                    <p:anim calcmode="lin" valueType="num">
                                      <p:cBhvr>
                                        <p:cTn id="7" dur="500" fill="hold"/>
                                        <p:tgtEl>
                                          <p:spTgt spid="65540"/>
                                        </p:tgtEl>
                                        <p:attrNameLst>
                                          <p:attrName>ppt_w</p:attrName>
                                        </p:attrNameLst>
                                      </p:cBhvr>
                                      <p:tavLst>
                                        <p:tav tm="0">
                                          <p:val>
                                            <p:fltVal val="0"/>
                                          </p:val>
                                        </p:tav>
                                        <p:tav tm="100000">
                                          <p:val>
                                            <p:strVal val="#ppt_w"/>
                                          </p:val>
                                        </p:tav>
                                      </p:tavLst>
                                    </p:anim>
                                    <p:anim calcmode="lin" valueType="num">
                                      <p:cBhvr>
                                        <p:cTn id="8" dur="500" fill="hold"/>
                                        <p:tgtEl>
                                          <p:spTgt spid="6554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65542"/>
                                        </p:tgtEl>
                                        <p:attrNameLst>
                                          <p:attrName>style.visibility</p:attrName>
                                        </p:attrNameLst>
                                      </p:cBhvr>
                                      <p:to>
                                        <p:strVal val="visible"/>
                                      </p:to>
                                    </p:set>
                                    <p:animEffect transition="in" filter="checkerboard(across)">
                                      <p:cBhvr>
                                        <p:cTn id="13" dur="500"/>
                                        <p:tgtEl>
                                          <p:spTgt spid="6554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5541">
                                            <p:txEl>
                                              <p:pRg st="0" end="0"/>
                                            </p:txEl>
                                          </p:spTgt>
                                        </p:tgtEl>
                                        <p:attrNameLst>
                                          <p:attrName>style.visibility</p:attrName>
                                        </p:attrNameLst>
                                      </p:cBhvr>
                                      <p:to>
                                        <p:strVal val="visible"/>
                                      </p:to>
                                    </p:set>
                                    <p:anim calcmode="lin" valueType="num">
                                      <p:cBhvr additive="base">
                                        <p:cTn id="18" dur="500" fill="hold"/>
                                        <p:tgtEl>
                                          <p:spTgt spid="6554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554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p:bldP spid="6554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z="5400"/>
              <a:t>Its Meaning</a:t>
            </a:r>
            <a:r>
              <a:rPr lang="en-US" altLang="en-US" sz="4400"/>
              <a:t/>
            </a:r>
            <a:br>
              <a:rPr lang="en-US" altLang="en-US" sz="4400"/>
            </a:br>
            <a:endParaRPr lang="en-US" altLang="en-US" sz="4400"/>
          </a:p>
        </p:txBody>
      </p:sp>
      <p:sp>
        <p:nvSpPr>
          <p:cNvPr id="18435" name="Rectangle 3"/>
          <p:cNvSpPr>
            <a:spLocks noGrp="1" noChangeArrowheads="1"/>
          </p:cNvSpPr>
          <p:nvPr>
            <p:ph type="body" idx="1"/>
          </p:nvPr>
        </p:nvSpPr>
        <p:spPr/>
        <p:txBody>
          <a:bodyPr/>
          <a:lstStyle/>
          <a:p>
            <a:pPr>
              <a:buFont typeface="Wingdings" pitchFamily="2" charset="2"/>
              <a:buNone/>
            </a:pPr>
            <a:r>
              <a:rPr lang="en-US" altLang="en-US" sz="3600">
                <a:solidFill>
                  <a:schemeClr val="hlink"/>
                </a:solidFill>
              </a:rPr>
              <a:t>What does </a:t>
            </a:r>
            <a:r>
              <a:rPr lang="en-US" altLang="en-US" sz="3600">
                <a:solidFill>
                  <a:schemeClr val="hlink"/>
                </a:solidFill>
                <a:cs typeface="Arial" charset="0"/>
              </a:rPr>
              <a:t>"</a:t>
            </a:r>
            <a:r>
              <a:rPr lang="en-US" altLang="en-US" sz="3600">
                <a:solidFill>
                  <a:schemeClr val="hlink"/>
                </a:solidFill>
              </a:rPr>
              <a:t>honor</a:t>
            </a:r>
            <a:r>
              <a:rPr lang="en-US" altLang="en-US" sz="3600">
                <a:solidFill>
                  <a:schemeClr val="hlink"/>
                </a:solidFill>
                <a:cs typeface="Arial" charset="0"/>
              </a:rPr>
              <a:t>"</a:t>
            </a:r>
            <a:r>
              <a:rPr lang="en-US" altLang="en-US" sz="3600">
                <a:solidFill>
                  <a:schemeClr val="hlink"/>
                </a:solidFill>
              </a:rPr>
              <a:t> your parents mean?</a:t>
            </a:r>
          </a:p>
          <a:p>
            <a:r>
              <a:rPr lang="en-US" altLang="en-US"/>
              <a:t>Don</a:t>
            </a:r>
            <a:r>
              <a:rPr lang="en-US" altLang="en-US">
                <a:cs typeface="Arial" charset="0"/>
              </a:rPr>
              <a:t>'</a:t>
            </a:r>
            <a:r>
              <a:rPr lang="en-US" altLang="en-US"/>
              <a:t>t physically abuse them.</a:t>
            </a:r>
          </a:p>
          <a:p>
            <a:r>
              <a:rPr lang="en-US" altLang="en-US"/>
              <a:t>Don</a:t>
            </a:r>
            <a:r>
              <a:rPr lang="en-US" altLang="en-US">
                <a:cs typeface="Arial" charset="0"/>
              </a:rPr>
              <a:t>'</a:t>
            </a:r>
            <a:r>
              <a:rPr lang="en-US" altLang="en-US"/>
              <a:t>t curse them.</a:t>
            </a:r>
          </a:p>
          <a:p>
            <a:r>
              <a:rPr lang="en-US" altLang="en-US"/>
              <a:t>Respect them.</a:t>
            </a:r>
          </a:p>
          <a:p>
            <a:r>
              <a:rPr lang="en-US" altLang="en-US"/>
              <a:t>Listen to their teaching.</a:t>
            </a:r>
          </a:p>
          <a:p>
            <a:r>
              <a:rPr lang="en-US" altLang="en-US"/>
              <a:t>Obey them.</a:t>
            </a:r>
          </a:p>
          <a:p>
            <a:r>
              <a:rPr lang="en-US" altLang="en-US"/>
              <a:t>Help them in old age.</a:t>
            </a:r>
          </a:p>
        </p:txBody>
      </p:sp>
    </p:spTree>
    <p:custDataLst>
      <p:tags r:id="rId1"/>
    </p:custDataLst>
  </p:cSld>
  <p:clrMapOvr>
    <a:masterClrMapping/>
  </p:clrMapOvr>
  <p:transition advTm="244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5">
                                            <p:txEl>
                                              <p:pRg st="5" end="5"/>
                                            </p:txEl>
                                          </p:spTgt>
                                        </p:tgtEl>
                                        <p:attrNameLst>
                                          <p:attrName>style.visibility</p:attrName>
                                        </p:attrNameLst>
                                      </p:cBhvr>
                                      <p:to>
                                        <p:strVal val="visible"/>
                                      </p:to>
                                    </p:set>
                                    <p:anim calcmode="lin" valueType="num">
                                      <p:cBhvr additive="base">
                                        <p:cTn id="37"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435">
                                            <p:txEl>
                                              <p:pRg st="6" end="6"/>
                                            </p:txEl>
                                          </p:spTgt>
                                        </p:tgtEl>
                                        <p:attrNameLst>
                                          <p:attrName>style.visibility</p:attrName>
                                        </p:attrNameLst>
                                      </p:cBhvr>
                                      <p:to>
                                        <p:strVal val="visible"/>
                                      </p:to>
                                    </p:set>
                                    <p:anim calcmode="lin" valueType="num">
                                      <p:cBhvr additive="base">
                                        <p:cTn id="43"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43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z="5400"/>
              <a:t>Don't physically abuse them.</a:t>
            </a:r>
            <a:r>
              <a:rPr lang="en-US" altLang="en-US" sz="4000"/>
              <a:t/>
            </a:r>
            <a:br>
              <a:rPr lang="en-US" altLang="en-US" sz="4000"/>
            </a:br>
            <a:endParaRPr lang="en-US" altLang="en-US" sz="4000"/>
          </a:p>
        </p:txBody>
      </p:sp>
      <p:sp>
        <p:nvSpPr>
          <p:cNvPr id="19460" name="Text Box 4"/>
          <p:cNvSpPr txBox="1">
            <a:spLocks noChangeArrowheads="1"/>
          </p:cNvSpPr>
          <p:nvPr/>
        </p:nvSpPr>
        <p:spPr bwMode="auto">
          <a:xfrm>
            <a:off x="990600" y="2362200"/>
            <a:ext cx="71628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000"/>
              <a:t>Exod 21:15 (NIV) Anyone who attacks his father or his mother must be put to death. </a:t>
            </a:r>
          </a:p>
        </p:txBody>
      </p:sp>
    </p:spTree>
    <p:custDataLst>
      <p:tags r:id="rId1"/>
    </p:custDataLst>
  </p:cSld>
  <p:clrMapOvr>
    <a:masterClrMapping/>
  </p:clrMapOvr>
  <p:transition advTm="72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checkerboard(across)">
                                      <p:cBhvr>
                                        <p:cTn id="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z="5400"/>
              <a:t>Don't curse them.</a:t>
            </a:r>
          </a:p>
        </p:txBody>
      </p:sp>
      <p:sp>
        <p:nvSpPr>
          <p:cNvPr id="21508" name="Text Box 4"/>
          <p:cNvSpPr txBox="1">
            <a:spLocks noChangeArrowheads="1"/>
          </p:cNvSpPr>
          <p:nvPr/>
        </p:nvSpPr>
        <p:spPr bwMode="auto">
          <a:xfrm>
            <a:off x="990600" y="2362200"/>
            <a:ext cx="70104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000"/>
              <a:t>Exod 21:17 (NIV) Anyone who curses his father or mother must be put to death. </a:t>
            </a:r>
          </a:p>
        </p:txBody>
      </p:sp>
    </p:spTree>
    <p:custDataLst>
      <p:tags r:id="rId1"/>
    </p:custDataLst>
  </p:cSld>
  <p:clrMapOvr>
    <a:masterClrMapping/>
  </p:clrMapOvr>
  <p:transition advTm="66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checkerboard(across)">
                                      <p:cBhvr>
                                        <p:cTn id="7"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z="5400"/>
              <a:t>Respect them.</a:t>
            </a:r>
          </a:p>
        </p:txBody>
      </p:sp>
      <p:sp>
        <p:nvSpPr>
          <p:cNvPr id="23556" name="Text Box 4"/>
          <p:cNvSpPr txBox="1">
            <a:spLocks noChangeArrowheads="1"/>
          </p:cNvSpPr>
          <p:nvPr/>
        </p:nvSpPr>
        <p:spPr bwMode="auto">
          <a:xfrm>
            <a:off x="1143000" y="1905000"/>
            <a:ext cx="68580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000"/>
              <a:t>Levi 19:3 (NIV) Each of you must respect his mother and father, and you must observe my Sabbaths. I am the LORD your God. </a:t>
            </a:r>
          </a:p>
        </p:txBody>
      </p:sp>
    </p:spTree>
    <p:custDataLst>
      <p:tags r:id="rId1"/>
    </p:custDataLst>
  </p:cSld>
  <p:clrMapOvr>
    <a:masterClrMapping/>
  </p:clrMapOvr>
  <p:transition advTm="99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checkerboard(across)">
                                      <p:cBhvr>
                                        <p:cTn id="7"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z="5400"/>
              <a:t>Listen to their teaching.</a:t>
            </a:r>
          </a:p>
        </p:txBody>
      </p:sp>
      <p:sp>
        <p:nvSpPr>
          <p:cNvPr id="25604" name="Text Box 4"/>
          <p:cNvSpPr txBox="1">
            <a:spLocks noChangeArrowheads="1"/>
          </p:cNvSpPr>
          <p:nvPr/>
        </p:nvSpPr>
        <p:spPr bwMode="auto">
          <a:xfrm>
            <a:off x="1143000" y="1981200"/>
            <a:ext cx="70866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000"/>
              <a:t>Prov 1:8 (NIV) Listen, my son, to your father's instruction and do not forsake your mother's teaching. </a:t>
            </a:r>
          </a:p>
        </p:txBody>
      </p:sp>
    </p:spTree>
    <p:custDataLst>
      <p:tags r:id="rId1"/>
    </p:custDataLst>
  </p:cSld>
  <p:clrMapOvr>
    <a:masterClrMapping/>
  </p:clrMapOvr>
  <p:transition advTm="85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checkerboard(across)">
                                      <p:cBhvr>
                                        <p:cTn id="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z="5400"/>
              <a:t>Obey them.</a:t>
            </a:r>
          </a:p>
        </p:txBody>
      </p:sp>
      <p:sp>
        <p:nvSpPr>
          <p:cNvPr id="27652" name="Text Box 4"/>
          <p:cNvSpPr txBox="1">
            <a:spLocks noChangeArrowheads="1"/>
          </p:cNvSpPr>
          <p:nvPr/>
        </p:nvSpPr>
        <p:spPr bwMode="auto">
          <a:xfrm>
            <a:off x="1143000" y="1676400"/>
            <a:ext cx="67818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000"/>
              <a:t>Deut 21:18 (NIV) If a man has a stubborn and rebellious son who does not obey his father and mother and will not listen to them when they discipline him…</a:t>
            </a:r>
          </a:p>
        </p:txBody>
      </p:sp>
    </p:spTree>
    <p:custDataLst>
      <p:tags r:id="rId1"/>
    </p:custDataLst>
  </p:cSld>
  <p:clrMapOvr>
    <a:masterClrMapping/>
  </p:clrMapOvr>
  <p:transition advTm="1590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checkerboard(across)">
                                      <p:cBhvr>
                                        <p:cTn id="7"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4|3"/>
</p:tagLst>
</file>

<file path=ppt/tags/tag10.xml><?xml version="1.0" encoding="utf-8"?>
<p:tagLst xmlns:a="http://schemas.openxmlformats.org/drawingml/2006/main" xmlns:r="http://schemas.openxmlformats.org/officeDocument/2006/relationships" xmlns:p="http://schemas.openxmlformats.org/presentationml/2006/main">
  <p:tag name="TIMING" val="|0.3"/>
</p:tagLst>
</file>

<file path=ppt/tags/tag11.xml><?xml version="1.0" encoding="utf-8"?>
<p:tagLst xmlns:a="http://schemas.openxmlformats.org/drawingml/2006/main" xmlns:r="http://schemas.openxmlformats.org/officeDocument/2006/relationships" xmlns:p="http://schemas.openxmlformats.org/presentationml/2006/main">
  <p:tag name="TIMING" val="|0.5"/>
</p:tagLst>
</file>

<file path=ppt/tags/tag12.xml><?xml version="1.0" encoding="utf-8"?>
<p:tagLst xmlns:a="http://schemas.openxmlformats.org/drawingml/2006/main" xmlns:r="http://schemas.openxmlformats.org/officeDocument/2006/relationships" xmlns:p="http://schemas.openxmlformats.org/presentationml/2006/main">
  <p:tag name="TIMING" val="|0.3"/>
</p:tagLst>
</file>

<file path=ppt/tags/tag13.xml><?xml version="1.0" encoding="utf-8"?>
<p:tagLst xmlns:a="http://schemas.openxmlformats.org/drawingml/2006/main" xmlns:r="http://schemas.openxmlformats.org/officeDocument/2006/relationships" xmlns:p="http://schemas.openxmlformats.org/presentationml/2006/main">
  <p:tag name="TIMING" val="|1.1|1.3|0.7|0.9|0.9|1.8|1.5"/>
</p:tagLst>
</file>

<file path=ppt/tags/tag14.xml><?xml version="1.0" encoding="utf-8"?>
<p:tagLst xmlns:a="http://schemas.openxmlformats.org/drawingml/2006/main" xmlns:r="http://schemas.openxmlformats.org/officeDocument/2006/relationships" xmlns:p="http://schemas.openxmlformats.org/presentationml/2006/main">
  <p:tag name="TIMING" val="|0.9|3.7|6.8|7.2"/>
</p:tagLst>
</file>

<file path=ppt/tags/tag15.xml><?xml version="1.0" encoding="utf-8"?>
<p:tagLst xmlns:a="http://schemas.openxmlformats.org/drawingml/2006/main" xmlns:r="http://schemas.openxmlformats.org/officeDocument/2006/relationships" xmlns:p="http://schemas.openxmlformats.org/presentationml/2006/main">
  <p:tag name="TIMING" val="|1.1"/>
</p:tagLst>
</file>

<file path=ppt/tags/tag16.xml><?xml version="1.0" encoding="utf-8"?>
<p:tagLst xmlns:a="http://schemas.openxmlformats.org/drawingml/2006/main" xmlns:r="http://schemas.openxmlformats.org/officeDocument/2006/relationships" xmlns:p="http://schemas.openxmlformats.org/presentationml/2006/main">
  <p:tag name="TIMING" val="|0.4"/>
</p:tagLst>
</file>

<file path=ppt/tags/tag17.xml><?xml version="1.0" encoding="utf-8"?>
<p:tagLst xmlns:a="http://schemas.openxmlformats.org/drawingml/2006/main" xmlns:r="http://schemas.openxmlformats.org/officeDocument/2006/relationships" xmlns:p="http://schemas.openxmlformats.org/presentationml/2006/main">
  <p:tag name="TIMING" val="|0.7"/>
</p:tagLst>
</file>

<file path=ppt/tags/tag18.xml><?xml version="1.0" encoding="utf-8"?>
<p:tagLst xmlns:a="http://schemas.openxmlformats.org/drawingml/2006/main" xmlns:r="http://schemas.openxmlformats.org/officeDocument/2006/relationships" xmlns:p="http://schemas.openxmlformats.org/presentationml/2006/main">
  <p:tag name="TIMING" val="|0.3"/>
</p:tagLst>
</file>

<file path=ppt/tags/tag19.xml><?xml version="1.0" encoding="utf-8"?>
<p:tagLst xmlns:a="http://schemas.openxmlformats.org/drawingml/2006/main" xmlns:r="http://schemas.openxmlformats.org/officeDocument/2006/relationships" xmlns:p="http://schemas.openxmlformats.org/presentationml/2006/main">
  <p:tag name="TIMING" val="|14.9|10.9"/>
</p:tagLst>
</file>

<file path=ppt/tags/tag2.xml><?xml version="1.0" encoding="utf-8"?>
<p:tagLst xmlns:a="http://schemas.openxmlformats.org/drawingml/2006/main" xmlns:r="http://schemas.openxmlformats.org/officeDocument/2006/relationships" xmlns:p="http://schemas.openxmlformats.org/presentationml/2006/main">
  <p:tag name="TIMING" val="|0.5|14.6"/>
</p:tagLst>
</file>

<file path=ppt/tags/tag20.xml><?xml version="1.0" encoding="utf-8"?>
<p:tagLst xmlns:a="http://schemas.openxmlformats.org/drawingml/2006/main" xmlns:r="http://schemas.openxmlformats.org/officeDocument/2006/relationships" xmlns:p="http://schemas.openxmlformats.org/presentationml/2006/main">
  <p:tag name="TIMING" val="|0.6|15.3|1|0.7"/>
</p:tagLst>
</file>

<file path=ppt/tags/tag21.xml><?xml version="1.0" encoding="utf-8"?>
<p:tagLst xmlns:a="http://schemas.openxmlformats.org/drawingml/2006/main" xmlns:r="http://schemas.openxmlformats.org/officeDocument/2006/relationships" xmlns:p="http://schemas.openxmlformats.org/presentationml/2006/main">
  <p:tag name="TIMING" val="|0.6"/>
</p:tagLst>
</file>

<file path=ppt/tags/tag22.xml><?xml version="1.0" encoding="utf-8"?>
<p:tagLst xmlns:a="http://schemas.openxmlformats.org/drawingml/2006/main" xmlns:r="http://schemas.openxmlformats.org/officeDocument/2006/relationships" xmlns:p="http://schemas.openxmlformats.org/presentationml/2006/main">
  <p:tag name="TIMING" val="|0.3"/>
</p:tagLst>
</file>

<file path=ppt/tags/tag23.xml><?xml version="1.0" encoding="utf-8"?>
<p:tagLst xmlns:a="http://schemas.openxmlformats.org/drawingml/2006/main" xmlns:r="http://schemas.openxmlformats.org/officeDocument/2006/relationships" xmlns:p="http://schemas.openxmlformats.org/presentationml/2006/main">
  <p:tag name="TIMING" val="|2.9|4.3|13"/>
</p:tagLst>
</file>

<file path=ppt/tags/tag24.xml><?xml version="1.0" encoding="utf-8"?>
<p:tagLst xmlns:a="http://schemas.openxmlformats.org/drawingml/2006/main" xmlns:r="http://schemas.openxmlformats.org/officeDocument/2006/relationships" xmlns:p="http://schemas.openxmlformats.org/presentationml/2006/main">
  <p:tag name="TIMING" val="|1.3"/>
</p:tagLst>
</file>

<file path=ppt/tags/tag25.xml><?xml version="1.0" encoding="utf-8"?>
<p:tagLst xmlns:a="http://schemas.openxmlformats.org/drawingml/2006/main" xmlns:r="http://schemas.openxmlformats.org/officeDocument/2006/relationships" xmlns:p="http://schemas.openxmlformats.org/presentationml/2006/main">
  <p:tag name="TIMING" val="|0.4"/>
</p:tagLst>
</file>

<file path=ppt/tags/tag26.xml><?xml version="1.0" encoding="utf-8"?>
<p:tagLst xmlns:a="http://schemas.openxmlformats.org/drawingml/2006/main" xmlns:r="http://schemas.openxmlformats.org/officeDocument/2006/relationships" xmlns:p="http://schemas.openxmlformats.org/presentationml/2006/main">
  <p:tag name="TIMING" val="|4|36.7"/>
</p:tagLst>
</file>

<file path=ppt/tags/tag27.xml><?xml version="1.0" encoding="utf-8"?>
<p:tagLst xmlns:a="http://schemas.openxmlformats.org/drawingml/2006/main" xmlns:r="http://schemas.openxmlformats.org/officeDocument/2006/relationships" xmlns:p="http://schemas.openxmlformats.org/presentationml/2006/main">
  <p:tag name="TIMING" val="|0.6|13.3"/>
</p:tagLst>
</file>

<file path=ppt/tags/tag28.xml><?xml version="1.0" encoding="utf-8"?>
<p:tagLst xmlns:a="http://schemas.openxmlformats.org/drawingml/2006/main" xmlns:r="http://schemas.openxmlformats.org/officeDocument/2006/relationships" xmlns:p="http://schemas.openxmlformats.org/presentationml/2006/main">
  <p:tag name="TIMING" val="|0.6|2.8|1.5|0.9|1|1.5|1.2"/>
</p:tagLst>
</file>

<file path=ppt/tags/tag29.xml><?xml version="1.0" encoding="utf-8"?>
<p:tagLst xmlns:a="http://schemas.openxmlformats.org/drawingml/2006/main" xmlns:r="http://schemas.openxmlformats.org/officeDocument/2006/relationships" xmlns:p="http://schemas.openxmlformats.org/presentationml/2006/main">
  <p:tag name="TIMING" val="|0.3|1.2|3.7|31.5"/>
</p:tagLst>
</file>

<file path=ppt/tags/tag3.xml><?xml version="1.0" encoding="utf-8"?>
<p:tagLst xmlns:a="http://schemas.openxmlformats.org/drawingml/2006/main" xmlns:r="http://schemas.openxmlformats.org/officeDocument/2006/relationships" xmlns:p="http://schemas.openxmlformats.org/presentationml/2006/main">
  <p:tag name="TIMING" val="|1.4|0.8|1.4|2.4|2.8"/>
</p:tagLst>
</file>

<file path=ppt/tags/tag30.xml><?xml version="1.0" encoding="utf-8"?>
<p:tagLst xmlns:a="http://schemas.openxmlformats.org/drawingml/2006/main" xmlns:r="http://schemas.openxmlformats.org/officeDocument/2006/relationships" xmlns:p="http://schemas.openxmlformats.org/presentationml/2006/main">
  <p:tag name="TIMING" val="|0.6|3.6"/>
</p:tagLst>
</file>

<file path=ppt/tags/tag31.xml><?xml version="1.0" encoding="utf-8"?>
<p:tagLst xmlns:a="http://schemas.openxmlformats.org/drawingml/2006/main" xmlns:r="http://schemas.openxmlformats.org/officeDocument/2006/relationships" xmlns:p="http://schemas.openxmlformats.org/presentationml/2006/main">
  <p:tag name="TIMING" val="|0.7|1.6|0.9"/>
</p:tagLst>
</file>

<file path=ppt/tags/tag4.xml><?xml version="1.0" encoding="utf-8"?>
<p:tagLst xmlns:a="http://schemas.openxmlformats.org/drawingml/2006/main" xmlns:r="http://schemas.openxmlformats.org/officeDocument/2006/relationships" xmlns:p="http://schemas.openxmlformats.org/presentationml/2006/main">
  <p:tag name="TIMING" val="|0.8|3.1|7.3|1.7|1.8|2.7|3.9"/>
</p:tagLst>
</file>

<file path=ppt/tags/tag5.xml><?xml version="1.0" encoding="utf-8"?>
<p:tagLst xmlns:a="http://schemas.openxmlformats.org/drawingml/2006/main" xmlns:r="http://schemas.openxmlformats.org/officeDocument/2006/relationships" xmlns:p="http://schemas.openxmlformats.org/presentationml/2006/main">
  <p:tag name="TIMING" val="|0.8"/>
</p:tagLst>
</file>

<file path=ppt/tags/tag6.xml><?xml version="1.0" encoding="utf-8"?>
<p:tagLst xmlns:a="http://schemas.openxmlformats.org/drawingml/2006/main" xmlns:r="http://schemas.openxmlformats.org/officeDocument/2006/relationships" xmlns:p="http://schemas.openxmlformats.org/presentationml/2006/main">
  <p:tag name="TIMING" val="|0.5"/>
</p:tagLst>
</file>

<file path=ppt/tags/tag7.xml><?xml version="1.0" encoding="utf-8"?>
<p:tagLst xmlns:a="http://schemas.openxmlformats.org/drawingml/2006/main" xmlns:r="http://schemas.openxmlformats.org/officeDocument/2006/relationships" xmlns:p="http://schemas.openxmlformats.org/presentationml/2006/main">
  <p:tag name="TIMING" val="|0.4"/>
</p:tagLst>
</file>

<file path=ppt/tags/tag8.xml><?xml version="1.0" encoding="utf-8"?>
<p:tagLst xmlns:a="http://schemas.openxmlformats.org/drawingml/2006/main" xmlns:r="http://schemas.openxmlformats.org/officeDocument/2006/relationships" xmlns:p="http://schemas.openxmlformats.org/presentationml/2006/main">
  <p:tag name="TIMING" val="|0.6"/>
</p:tagLst>
</file>

<file path=ppt/tags/tag9.xml><?xml version="1.0" encoding="utf-8"?>
<p:tagLst xmlns:a="http://schemas.openxmlformats.org/drawingml/2006/main" xmlns:r="http://schemas.openxmlformats.org/officeDocument/2006/relationships" xmlns:p="http://schemas.openxmlformats.org/presentationml/2006/main">
  <p:tag name="TIMING" val="|0.7"/>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Edge</Template>
  <TotalTime>108</TotalTime>
  <Words>1091</Words>
  <Application>Microsoft Office PowerPoint</Application>
  <PresentationFormat>On-screen Show (4:3)</PresentationFormat>
  <Paragraphs>100</Paragraphs>
  <Slides>31</Slides>
  <Notes>0</Notes>
  <HiddenSlides>0</HiddenSlides>
  <MMClips>1</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Edge</vt:lpstr>
      <vt:lpstr>The Fifth Commandment</vt:lpstr>
      <vt:lpstr>The Fifth Commandment</vt:lpstr>
      <vt:lpstr>The Fifth Commandment</vt:lpstr>
      <vt:lpstr>Its Meaning </vt:lpstr>
      <vt:lpstr>Don't physically abuse them. </vt:lpstr>
      <vt:lpstr>Don't curse them.</vt:lpstr>
      <vt:lpstr>Respect them.</vt:lpstr>
      <vt:lpstr>Listen to their teaching.</vt:lpstr>
      <vt:lpstr>Obey them.</vt:lpstr>
      <vt:lpstr>Obey them.</vt:lpstr>
      <vt:lpstr>Help them in old age.</vt:lpstr>
      <vt:lpstr>Help them in old age.</vt:lpstr>
      <vt:lpstr>Its Meaning </vt:lpstr>
      <vt:lpstr>Its Seriousness</vt:lpstr>
      <vt:lpstr>Death penalty for disobedience</vt:lpstr>
      <vt:lpstr>Death penalty for disobedience</vt:lpstr>
      <vt:lpstr>Death penalty for disobedience</vt:lpstr>
      <vt:lpstr>Cursed by God and His people</vt:lpstr>
      <vt:lpstr>Training ground for all respect for authority </vt:lpstr>
      <vt:lpstr>Its Continuation</vt:lpstr>
      <vt:lpstr>Gospels</vt:lpstr>
      <vt:lpstr>Epistles</vt:lpstr>
      <vt:lpstr>Its Limitations</vt:lpstr>
      <vt:lpstr>When there is disagreement, we must obey God.</vt:lpstr>
      <vt:lpstr>When there is disagreement, we must obey God.</vt:lpstr>
      <vt:lpstr>Relation to Christian Service?</vt:lpstr>
      <vt:lpstr>Relation to Christian Service?</vt:lpstr>
      <vt:lpstr>Its Meaning </vt:lpstr>
      <vt:lpstr>Its Seriousness</vt:lpstr>
      <vt:lpstr>Its Continuation &amp; Limitations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Fifth Commandment</dc:title>
  <dc:creator>Dr. Robert C. Newman</dc:creator>
  <cp:lastModifiedBy>Newman</cp:lastModifiedBy>
  <cp:revision>67</cp:revision>
  <dcterms:created xsi:type="dcterms:W3CDTF">2005-05-28T18:22:32Z</dcterms:created>
  <dcterms:modified xsi:type="dcterms:W3CDTF">2015-07-03T20:37:10Z</dcterms:modified>
</cp:coreProperties>
</file>