
<file path=[Content_Types].xml><?xml version="1.0" encoding="utf-8"?>
<Types xmlns="http://schemas.openxmlformats.org/package/2006/content-types">
  <Default Extension="mp3" ContentType="audio/unknown"/>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0722" name="Group 2"/>
          <p:cNvGrpSpPr>
            <a:grpSpLocks/>
          </p:cNvGrpSpPr>
          <p:nvPr/>
        </p:nvGrpSpPr>
        <p:grpSpPr bwMode="auto">
          <a:xfrm>
            <a:off x="0" y="0"/>
            <a:ext cx="9144000" cy="6934200"/>
            <a:chOff x="0" y="0"/>
            <a:chExt cx="5760" cy="4368"/>
          </a:xfrm>
        </p:grpSpPr>
        <p:sp>
          <p:nvSpPr>
            <p:cNvPr id="30723"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24"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25"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26"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27"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28"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29"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0"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1"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2"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733"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734"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5"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6"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7"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8"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9"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0"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0741"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en-US" altLang="en-US" noProof="0" smtClean="0"/>
              <a:t>Click to edit Master title style</a:t>
            </a:r>
          </a:p>
        </p:txBody>
      </p:sp>
      <p:sp>
        <p:nvSpPr>
          <p:cNvPr id="30742"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30743" name="Rectangle 23"/>
          <p:cNvSpPr>
            <a:spLocks noGrp="1" noChangeArrowheads="1"/>
          </p:cNvSpPr>
          <p:nvPr>
            <p:ph type="dt" sz="quarter" idx="2"/>
          </p:nvPr>
        </p:nvSpPr>
        <p:spPr/>
        <p:txBody>
          <a:bodyPr/>
          <a:lstStyle>
            <a:lvl1pPr>
              <a:defRPr/>
            </a:lvl1pPr>
          </a:lstStyle>
          <a:p>
            <a:endParaRPr lang="en-US" altLang="en-US"/>
          </a:p>
        </p:txBody>
      </p:sp>
      <p:sp>
        <p:nvSpPr>
          <p:cNvPr id="30744" name="Rectangle 24"/>
          <p:cNvSpPr>
            <a:spLocks noGrp="1" noChangeArrowheads="1"/>
          </p:cNvSpPr>
          <p:nvPr>
            <p:ph type="ftr" sz="quarter" idx="3"/>
          </p:nvPr>
        </p:nvSpPr>
        <p:spPr/>
        <p:txBody>
          <a:bodyPr/>
          <a:lstStyle>
            <a:lvl1pPr>
              <a:defRPr/>
            </a:lvl1pPr>
          </a:lstStyle>
          <a:p>
            <a:endParaRPr lang="en-US" altLang="en-US"/>
          </a:p>
        </p:txBody>
      </p:sp>
      <p:sp>
        <p:nvSpPr>
          <p:cNvPr id="30745" name="Rectangle 25"/>
          <p:cNvSpPr>
            <a:spLocks noGrp="1" noChangeArrowheads="1"/>
          </p:cNvSpPr>
          <p:nvPr>
            <p:ph type="sldNum" sz="quarter" idx="4"/>
          </p:nvPr>
        </p:nvSpPr>
        <p:spPr/>
        <p:txBody>
          <a:bodyPr/>
          <a:lstStyle>
            <a:lvl1pPr>
              <a:defRPr/>
            </a:lvl1pPr>
          </a:lstStyle>
          <a:p>
            <a:fld id="{69AFA26F-88C3-4C00-8236-5E72C7DCB6CE}"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3785BE3-FEA0-4C2D-AFD0-9163BBAF91F6}" type="slidenum">
              <a:rPr lang="en-US" altLang="en-US"/>
              <a:pPr/>
              <a:t>‹#›</a:t>
            </a:fld>
            <a:endParaRPr lang="en-US" altLang="en-US"/>
          </a:p>
        </p:txBody>
      </p:sp>
    </p:spTree>
    <p:extLst>
      <p:ext uri="{BB962C8B-B14F-4D97-AF65-F5344CB8AC3E}">
        <p14:creationId xmlns:p14="http://schemas.microsoft.com/office/powerpoint/2010/main" val="14972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C606B0E-9BC9-4468-B82B-4CFA550A5768}" type="slidenum">
              <a:rPr lang="en-US" altLang="en-US"/>
              <a:pPr/>
              <a:t>‹#›</a:t>
            </a:fld>
            <a:endParaRPr lang="en-US" altLang="en-US"/>
          </a:p>
        </p:txBody>
      </p:sp>
    </p:spTree>
    <p:extLst>
      <p:ext uri="{BB962C8B-B14F-4D97-AF65-F5344CB8AC3E}">
        <p14:creationId xmlns:p14="http://schemas.microsoft.com/office/powerpoint/2010/main" val="3511338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F2E1FFC9-CE4E-4A61-B093-C407A6A16BE1}" type="slidenum">
              <a:rPr lang="en-US" altLang="en-US"/>
              <a:pPr/>
              <a:t>‹#›</a:t>
            </a:fld>
            <a:endParaRPr lang="en-US" altLang="en-US"/>
          </a:p>
        </p:txBody>
      </p:sp>
    </p:spTree>
    <p:extLst>
      <p:ext uri="{BB962C8B-B14F-4D97-AF65-F5344CB8AC3E}">
        <p14:creationId xmlns:p14="http://schemas.microsoft.com/office/powerpoint/2010/main" val="3682158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F35635D-40E9-4761-9F19-6E65D8FA13E7}" type="slidenum">
              <a:rPr lang="en-US" altLang="en-US"/>
              <a:pPr/>
              <a:t>‹#›</a:t>
            </a:fld>
            <a:endParaRPr lang="en-US" altLang="en-US"/>
          </a:p>
        </p:txBody>
      </p:sp>
    </p:spTree>
    <p:extLst>
      <p:ext uri="{BB962C8B-B14F-4D97-AF65-F5344CB8AC3E}">
        <p14:creationId xmlns:p14="http://schemas.microsoft.com/office/powerpoint/2010/main" val="342134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3CBA994-2C48-405C-9EAA-3A9E5C42FE56}" type="slidenum">
              <a:rPr lang="en-US" altLang="en-US"/>
              <a:pPr/>
              <a:t>‹#›</a:t>
            </a:fld>
            <a:endParaRPr lang="en-US" altLang="en-US"/>
          </a:p>
        </p:txBody>
      </p:sp>
    </p:spTree>
    <p:extLst>
      <p:ext uri="{BB962C8B-B14F-4D97-AF65-F5344CB8AC3E}">
        <p14:creationId xmlns:p14="http://schemas.microsoft.com/office/powerpoint/2010/main" val="4090052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34F1D7D-29E5-4949-AED6-3F5599EF9A48}" type="slidenum">
              <a:rPr lang="en-US" altLang="en-US"/>
              <a:pPr/>
              <a:t>‹#›</a:t>
            </a:fld>
            <a:endParaRPr lang="en-US" altLang="en-US"/>
          </a:p>
        </p:txBody>
      </p:sp>
    </p:spTree>
    <p:extLst>
      <p:ext uri="{BB962C8B-B14F-4D97-AF65-F5344CB8AC3E}">
        <p14:creationId xmlns:p14="http://schemas.microsoft.com/office/powerpoint/2010/main" val="208112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1C3B07CA-7142-4359-95C9-D35D2F09B2F5}" type="slidenum">
              <a:rPr lang="en-US" altLang="en-US"/>
              <a:pPr/>
              <a:t>‹#›</a:t>
            </a:fld>
            <a:endParaRPr lang="en-US" altLang="en-US"/>
          </a:p>
        </p:txBody>
      </p:sp>
    </p:spTree>
    <p:extLst>
      <p:ext uri="{BB962C8B-B14F-4D97-AF65-F5344CB8AC3E}">
        <p14:creationId xmlns:p14="http://schemas.microsoft.com/office/powerpoint/2010/main" val="3981924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E404A5E-23AC-40C1-8CBE-A546FB309FCC}" type="slidenum">
              <a:rPr lang="en-US" altLang="en-US"/>
              <a:pPr/>
              <a:t>‹#›</a:t>
            </a:fld>
            <a:endParaRPr lang="en-US" altLang="en-US"/>
          </a:p>
        </p:txBody>
      </p:sp>
    </p:spTree>
    <p:extLst>
      <p:ext uri="{BB962C8B-B14F-4D97-AF65-F5344CB8AC3E}">
        <p14:creationId xmlns:p14="http://schemas.microsoft.com/office/powerpoint/2010/main" val="1698616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74B79C4-38C2-4239-AC32-06D5F9ACCBF2}" type="slidenum">
              <a:rPr lang="en-US" altLang="en-US"/>
              <a:pPr/>
              <a:t>‹#›</a:t>
            </a:fld>
            <a:endParaRPr lang="en-US" altLang="en-US"/>
          </a:p>
        </p:txBody>
      </p:sp>
    </p:spTree>
    <p:extLst>
      <p:ext uri="{BB962C8B-B14F-4D97-AF65-F5344CB8AC3E}">
        <p14:creationId xmlns:p14="http://schemas.microsoft.com/office/powerpoint/2010/main" val="661857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9B72D07-3724-4C6C-A6CB-DBAFEC8C6513}" type="slidenum">
              <a:rPr lang="en-US" altLang="en-US"/>
              <a:pPr/>
              <a:t>‹#›</a:t>
            </a:fld>
            <a:endParaRPr lang="en-US" altLang="en-US"/>
          </a:p>
        </p:txBody>
      </p:sp>
    </p:spTree>
    <p:extLst>
      <p:ext uri="{BB962C8B-B14F-4D97-AF65-F5344CB8AC3E}">
        <p14:creationId xmlns:p14="http://schemas.microsoft.com/office/powerpoint/2010/main" val="1806244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BB0453F-277F-4234-9BBD-A09CF955E273}" type="slidenum">
              <a:rPr lang="en-US" altLang="en-US"/>
              <a:pPr/>
              <a:t>‹#›</a:t>
            </a:fld>
            <a:endParaRPr lang="en-US" altLang="en-US"/>
          </a:p>
        </p:txBody>
      </p:sp>
    </p:spTree>
    <p:extLst>
      <p:ext uri="{BB962C8B-B14F-4D97-AF65-F5344CB8AC3E}">
        <p14:creationId xmlns:p14="http://schemas.microsoft.com/office/powerpoint/2010/main" val="2904497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0"/>
            <a:ext cx="9144000" cy="6934200"/>
            <a:chOff x="0" y="0"/>
            <a:chExt cx="5760" cy="4368"/>
          </a:xfrm>
        </p:grpSpPr>
        <p:sp>
          <p:nvSpPr>
            <p:cNvPr id="29699"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0"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1"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2"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3"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4"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5"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6"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7"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8"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9709"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9710"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1"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2"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3"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4"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5"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6"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9717" name="Rectangle 21"/>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9718"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9719" name="Rectangle 23"/>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en-US" altLang="en-US"/>
          </a:p>
        </p:txBody>
      </p:sp>
      <p:sp>
        <p:nvSpPr>
          <p:cNvPr id="29720" name="Rectangle 2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altLang="en-US"/>
          </a:p>
        </p:txBody>
      </p:sp>
      <p:sp>
        <p:nvSpPr>
          <p:cNvPr id="29721" name="Rectangle 25"/>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7F486D65-2361-4A53-A5F3-7B842D47EA33}"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sz="7200"/>
              <a:t>Facing Old Age</a:t>
            </a:r>
          </a:p>
        </p:txBody>
      </p:sp>
      <p:sp>
        <p:nvSpPr>
          <p:cNvPr id="2051" name="Rectangle 3"/>
          <p:cNvSpPr>
            <a:spLocks noGrp="1" noChangeArrowheads="1"/>
          </p:cNvSpPr>
          <p:nvPr>
            <p:ph type="subTitle" idx="1"/>
          </p:nvPr>
        </p:nvSpPr>
        <p:spPr/>
        <p:txBody>
          <a:bodyPr/>
          <a:lstStyle/>
          <a:p>
            <a:r>
              <a:rPr lang="en-US" altLang="en-US"/>
              <a:t>Robert C. Newman</a:t>
            </a:r>
          </a:p>
        </p:txBody>
      </p:sp>
      <p:pic>
        <p:nvPicPr>
          <p:cNvPr id="2" name="FacingOldAge.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457200" y="5867400"/>
            <a:ext cx="609600" cy="609600"/>
          </a:xfrm>
          <a:prstGeom prst="rect">
            <a:avLst/>
          </a:prstGeom>
        </p:spPr>
      </p:pic>
    </p:spTree>
    <p:custDataLst>
      <p:tags r:id="rId1"/>
    </p:custDataLst>
  </p:cSld>
  <p:clrMapOvr>
    <a:masterClrMapping/>
  </p:clrMapOvr>
  <p:transition advTm="23023"/>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Conclusion</a:t>
            </a:r>
          </a:p>
        </p:txBody>
      </p:sp>
      <p:sp>
        <p:nvSpPr>
          <p:cNvPr id="24579" name="Rectangle 3"/>
          <p:cNvSpPr>
            <a:spLocks noGrp="1" noChangeArrowheads="1"/>
          </p:cNvSpPr>
          <p:nvPr>
            <p:ph type="body" idx="1"/>
          </p:nvPr>
        </p:nvSpPr>
        <p:spPr/>
        <p:txBody>
          <a:bodyPr/>
          <a:lstStyle/>
          <a:p>
            <a:r>
              <a:rPr lang="en-US" altLang="en-US" sz="2800"/>
              <a:t>Psalm 23 begins with the figure of God as our shepherd, we as the sheep.</a:t>
            </a:r>
          </a:p>
          <a:p>
            <a:r>
              <a:rPr lang="en-US" altLang="en-US" sz="2800"/>
              <a:t>It ends with God as our royal host, we as his lifelong guest.</a:t>
            </a:r>
          </a:p>
          <a:p>
            <a:pPr lvl="1"/>
            <a:r>
              <a:rPr lang="en-US" altLang="en-US" sz="2400"/>
              <a:t>Psalm 23:4-6 (NIV) Even though I walk through the valley of the shadow of death, I will fear no evil, for you are with me; your rod and your staff, they comfort me. 5 You prepare a table before me in the presence of my enemies. You anoint my head with oil; my cup overflows. 6 Surely goodness and love will follow me all the days of my life, and I will dwell in the house of the LORD forever. </a:t>
            </a:r>
          </a:p>
        </p:txBody>
      </p:sp>
    </p:spTree>
    <p:custDataLst>
      <p:tags r:id="rId1"/>
    </p:custDataLst>
  </p:cSld>
  <p:clrMapOvr>
    <a:masterClrMapping/>
  </p:clrMapOvr>
  <p:transition advTm="1694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checkerboard(across)">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checkerboard(across)">
                                      <p:cBhvr>
                                        <p:cTn id="12" dur="500"/>
                                        <p:tgtEl>
                                          <p:spTgt spid="24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checkerboard(across)">
                                      <p:cBhvr>
                                        <p:cTn id="17"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Conclusion</a:t>
            </a:r>
          </a:p>
        </p:txBody>
      </p:sp>
      <p:sp>
        <p:nvSpPr>
          <p:cNvPr id="25603" name="Rectangle 3"/>
          <p:cNvSpPr>
            <a:spLocks noGrp="1" noChangeArrowheads="1"/>
          </p:cNvSpPr>
          <p:nvPr>
            <p:ph type="body" idx="1"/>
          </p:nvPr>
        </p:nvSpPr>
        <p:spPr/>
        <p:txBody>
          <a:bodyPr/>
          <a:lstStyle/>
          <a:p>
            <a:r>
              <a:rPr lang="en-US" altLang="en-US"/>
              <a:t>Paul’s advice:</a:t>
            </a:r>
          </a:p>
          <a:p>
            <a:pPr lvl="1"/>
            <a:r>
              <a:rPr lang="en-US" altLang="en-US"/>
              <a:t>1Corinthians 15:58 (NIV) Therefore, my dear brothers, stand firm. Let nothing move you. Always give yourselves fully to the work of the Lord, because you know that your labor in the Lord is not in vain.</a:t>
            </a:r>
          </a:p>
          <a:p>
            <a:r>
              <a:rPr lang="en-US" altLang="en-US"/>
              <a:t>If we know Jesus as our savior, we need not fear even death, for it will take us to be with Him forever. </a:t>
            </a:r>
          </a:p>
        </p:txBody>
      </p:sp>
    </p:spTree>
    <p:custDataLst>
      <p:tags r:id="rId1"/>
    </p:custDataLst>
  </p:cSld>
  <p:clrMapOvr>
    <a:masterClrMapping/>
  </p:clrMapOvr>
  <p:transition advTm="6791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checkerboard(across)">
                                      <p:cBhvr>
                                        <p:cTn id="7" dur="5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checkerboard(across)">
                                      <p:cBhvr>
                                        <p:cTn id="12" dur="500"/>
                                        <p:tgtEl>
                                          <p:spTgt spid="25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checkerboard(across)">
                                      <p:cBhvr>
                                        <p:cTn id="17" dur="500"/>
                                        <p:tgtEl>
                                          <p:spTgt spid="25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ctrTitle"/>
          </p:nvPr>
        </p:nvSpPr>
        <p:spPr/>
        <p:txBody>
          <a:bodyPr/>
          <a:lstStyle/>
          <a:p>
            <a:r>
              <a:rPr lang="en-US" altLang="en-US"/>
              <a:t>The End</a:t>
            </a:r>
          </a:p>
        </p:txBody>
      </p:sp>
      <p:sp>
        <p:nvSpPr>
          <p:cNvPr id="26629" name="Rectangle 5"/>
          <p:cNvSpPr>
            <a:spLocks noGrp="1" noChangeArrowheads="1"/>
          </p:cNvSpPr>
          <p:nvPr>
            <p:ph type="subTitle" idx="1"/>
          </p:nvPr>
        </p:nvSpPr>
        <p:spPr/>
        <p:txBody>
          <a:bodyPr/>
          <a:lstStyle/>
          <a:p>
            <a:r>
              <a:rPr lang="en-US" altLang="en-US"/>
              <a:t>…of your life is approaching, are you getting ready for it?</a:t>
            </a:r>
          </a:p>
        </p:txBody>
      </p:sp>
    </p:spTree>
    <p:custDataLst>
      <p:tags r:id="rId1"/>
    </p:custDataLst>
  </p:cSld>
  <p:clrMapOvr>
    <a:masterClrMapping/>
  </p:clrMapOvr>
  <p:transition advTm="111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p:cTn id="7" dur="500" fill="hold"/>
                                        <p:tgtEl>
                                          <p:spTgt spid="26628"/>
                                        </p:tgtEl>
                                        <p:attrNameLst>
                                          <p:attrName>ppt_w</p:attrName>
                                        </p:attrNameLst>
                                      </p:cBhvr>
                                      <p:tavLst>
                                        <p:tav tm="0">
                                          <p:val>
                                            <p:fltVal val="0"/>
                                          </p:val>
                                        </p:tav>
                                        <p:tav tm="100000">
                                          <p:val>
                                            <p:strVal val="#ppt_w"/>
                                          </p:val>
                                        </p:tav>
                                      </p:tavLst>
                                    </p:anim>
                                    <p:anim calcmode="lin" valueType="num">
                                      <p:cBhvr>
                                        <p:cTn id="8" dur="500" fill="hold"/>
                                        <p:tgtEl>
                                          <p:spTgt spid="2662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6629">
                                            <p:txEl>
                                              <p:pRg st="0" end="0"/>
                                            </p:txEl>
                                          </p:spTgt>
                                        </p:tgtEl>
                                        <p:attrNameLst>
                                          <p:attrName>style.visibility</p:attrName>
                                        </p:attrNameLst>
                                      </p:cBhvr>
                                      <p:to>
                                        <p:strVal val="visible"/>
                                      </p:to>
                                    </p:set>
                                    <p:animEffect transition="in" filter="checkerboard(across)">
                                      <p:cBhvr>
                                        <p:cTn id="13" dur="500"/>
                                        <p:tgtEl>
                                          <p:spTgt spid="266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Introduction</a:t>
            </a:r>
          </a:p>
        </p:txBody>
      </p:sp>
      <p:sp>
        <p:nvSpPr>
          <p:cNvPr id="13315" name="Rectangle 3"/>
          <p:cNvSpPr>
            <a:spLocks noGrp="1" noChangeArrowheads="1"/>
          </p:cNvSpPr>
          <p:nvPr>
            <p:ph type="body" idx="1"/>
          </p:nvPr>
        </p:nvSpPr>
        <p:spPr/>
        <p:txBody>
          <a:bodyPr/>
          <a:lstStyle/>
          <a:p>
            <a:r>
              <a:rPr lang="en-US" altLang="en-US"/>
              <a:t>When I first prepared this talk, I had just passed my 50</a:t>
            </a:r>
            <a:r>
              <a:rPr lang="en-US" altLang="en-US" baseline="30000"/>
              <a:t>th</a:t>
            </a:r>
            <a:r>
              <a:rPr lang="en-US" altLang="en-US"/>
              <a:t> birthday.</a:t>
            </a:r>
          </a:p>
          <a:p>
            <a:r>
              <a:rPr lang="en-US" altLang="en-US"/>
              <a:t>Now I am somewhat past my 66</a:t>
            </a:r>
            <a:r>
              <a:rPr lang="en-US" altLang="en-US" baseline="30000"/>
              <a:t>th</a:t>
            </a:r>
            <a:r>
              <a:rPr lang="en-US" altLang="en-US"/>
              <a:t>, so I have even more experience with old age!</a:t>
            </a:r>
          </a:p>
          <a:p>
            <a:r>
              <a:rPr lang="en-US" altLang="en-US"/>
              <a:t>Back then, I noted some old-age symptoms:</a:t>
            </a:r>
          </a:p>
          <a:p>
            <a:pPr lvl="1"/>
            <a:r>
              <a:rPr lang="en-US" altLang="en-US"/>
              <a:t>Decreased energy, high blood pressure, bifocals.</a:t>
            </a:r>
          </a:p>
          <a:p>
            <a:r>
              <a:rPr lang="en-US" altLang="en-US"/>
              <a:t>Now I can add:</a:t>
            </a:r>
          </a:p>
          <a:p>
            <a:pPr lvl="1"/>
            <a:r>
              <a:rPr lang="en-US" altLang="en-US"/>
              <a:t>Diabetes, triple-bypass, arthritis!</a:t>
            </a:r>
          </a:p>
        </p:txBody>
      </p:sp>
    </p:spTree>
    <p:custDataLst>
      <p:tags r:id="rId1"/>
    </p:custDataLst>
  </p:cSld>
  <p:clrMapOvr>
    <a:masterClrMapping/>
  </p:clrMapOvr>
  <p:transition advTm="277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Introduction</a:t>
            </a:r>
          </a:p>
        </p:txBody>
      </p:sp>
      <p:sp>
        <p:nvSpPr>
          <p:cNvPr id="14339" name="Rectangle 3"/>
          <p:cNvSpPr>
            <a:spLocks noGrp="1" noChangeArrowheads="1"/>
          </p:cNvSpPr>
          <p:nvPr>
            <p:ph type="body" idx="1"/>
          </p:nvPr>
        </p:nvSpPr>
        <p:spPr/>
        <p:txBody>
          <a:bodyPr/>
          <a:lstStyle/>
          <a:p>
            <a:r>
              <a:rPr lang="en-US" altLang="en-US"/>
              <a:t>All of us will face old age.</a:t>
            </a:r>
          </a:p>
          <a:p>
            <a:r>
              <a:rPr lang="en-US" altLang="en-US"/>
              <a:t>I want to provide some encouragement for those experiencing old age already.</a:t>
            </a:r>
          </a:p>
          <a:p>
            <a:r>
              <a:rPr lang="en-US" altLang="en-US"/>
              <a:t>I want to provide some preparation for those who haven’t yet, but will if they live so long.</a:t>
            </a:r>
          </a:p>
          <a:p>
            <a:r>
              <a:rPr lang="en-US" altLang="en-US"/>
              <a:t>In any case, perhaps this will be helpful in counseling others.</a:t>
            </a:r>
          </a:p>
        </p:txBody>
      </p:sp>
    </p:spTree>
    <p:custDataLst>
      <p:tags r:id="rId1"/>
    </p:custDataLst>
  </p:cSld>
  <p:clrMapOvr>
    <a:masterClrMapping/>
  </p:clrMapOvr>
  <p:transition advTm="2014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Why Old Age?</a:t>
            </a:r>
          </a:p>
        </p:txBody>
      </p:sp>
      <p:sp>
        <p:nvSpPr>
          <p:cNvPr id="15363" name="Rectangle 3"/>
          <p:cNvSpPr>
            <a:spLocks noGrp="1" noChangeArrowheads="1"/>
          </p:cNvSpPr>
          <p:nvPr>
            <p:ph type="body" sz="half" idx="1"/>
          </p:nvPr>
        </p:nvSpPr>
        <p:spPr>
          <a:xfrm>
            <a:off x="457200" y="1600200"/>
            <a:ext cx="4648200" cy="4530725"/>
          </a:xfrm>
        </p:spPr>
        <p:txBody>
          <a:bodyPr/>
          <a:lstStyle/>
          <a:p>
            <a:r>
              <a:rPr lang="en-US" altLang="en-US" sz="4000"/>
              <a:t>A result of the fall of mankind</a:t>
            </a:r>
          </a:p>
          <a:p>
            <a:r>
              <a:rPr lang="en-US" altLang="en-US" sz="4000"/>
              <a:t>A reminder that death is coming</a:t>
            </a:r>
          </a:p>
          <a:p>
            <a:r>
              <a:rPr lang="en-US" altLang="en-US" sz="4000"/>
              <a:t>The last lap in a long race</a:t>
            </a:r>
          </a:p>
        </p:txBody>
      </p:sp>
      <p:pic>
        <p:nvPicPr>
          <p:cNvPr id="15365" name="Picture 5" descr="j0298897"/>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105400" y="2209800"/>
            <a:ext cx="3581400" cy="3127375"/>
          </a:xfrm>
        </p:spPr>
      </p:pic>
    </p:spTree>
    <p:custDataLst>
      <p:tags r:id="rId1"/>
    </p:custDataLst>
  </p:cSld>
  <p:clrMapOvr>
    <a:masterClrMapping/>
  </p:clrMapOvr>
  <p:transition advTm="1482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A Result of the Fall</a:t>
            </a:r>
          </a:p>
        </p:txBody>
      </p:sp>
      <p:sp>
        <p:nvSpPr>
          <p:cNvPr id="16388" name="Rectangle 4"/>
          <p:cNvSpPr>
            <a:spLocks noGrp="1" noChangeArrowheads="1"/>
          </p:cNvSpPr>
          <p:nvPr>
            <p:ph type="body" idx="1"/>
          </p:nvPr>
        </p:nvSpPr>
        <p:spPr/>
        <p:txBody>
          <a:bodyPr/>
          <a:lstStyle/>
          <a:p>
            <a:pPr>
              <a:lnSpc>
                <a:spcPct val="90000"/>
              </a:lnSpc>
            </a:pPr>
            <a:r>
              <a:rPr lang="en-US" altLang="en-US" sz="2400"/>
              <a:t>Genesis 2:17 (NIV) but you must not eat from the tree of the knowledge of good and evil, for when you eat of it you will surely die.</a:t>
            </a:r>
          </a:p>
          <a:p>
            <a:pPr>
              <a:lnSpc>
                <a:spcPct val="90000"/>
              </a:lnSpc>
            </a:pPr>
            <a:r>
              <a:rPr lang="en-US" altLang="en-US" sz="2400"/>
              <a:t>Genesis 3:17-19 (NIV) To Adam he said, </a:t>
            </a:r>
            <a:r>
              <a:rPr lang="en-US" altLang="en-US" sz="2400">
                <a:cs typeface="Times New Roman" pitchFamily="18" charset="0"/>
              </a:rPr>
              <a:t>"</a:t>
            </a:r>
            <a:r>
              <a:rPr lang="en-US" altLang="en-US" sz="2400"/>
              <a:t>Because you listened to your wife and ate from the tree about which I commanded you, </a:t>
            </a:r>
            <a:r>
              <a:rPr lang="en-US" altLang="en-US" sz="2400">
                <a:cs typeface="Times New Roman" pitchFamily="18" charset="0"/>
              </a:rPr>
              <a:t>'</a:t>
            </a:r>
            <a:r>
              <a:rPr lang="en-US" altLang="en-US" sz="2400"/>
              <a:t>You must not eat of it,</a:t>
            </a:r>
            <a:r>
              <a:rPr lang="en-US" altLang="en-US" sz="2400">
                <a:cs typeface="Times New Roman" pitchFamily="18" charset="0"/>
              </a:rPr>
              <a:t>'</a:t>
            </a:r>
            <a:r>
              <a:rPr lang="en-US" altLang="en-US" sz="2400"/>
              <a:t> Cursed is the ground because of you; through painful toil you will eat of it all the days of your life. 18 It will produce thorns and thistles for you, and you will eat the plants of the field. 19 By the sweat of your brow you will eat your food until you return to the ground, since from it you were taken; for dust you are and to dust you will return.</a:t>
            </a:r>
            <a:r>
              <a:rPr lang="en-US" altLang="en-US" sz="2400">
                <a:cs typeface="Times New Roman" pitchFamily="18" charset="0"/>
              </a:rPr>
              <a:t>"</a:t>
            </a:r>
            <a:r>
              <a:rPr lang="en-US" altLang="en-US" sz="2400"/>
              <a:t>  </a:t>
            </a:r>
          </a:p>
        </p:txBody>
      </p:sp>
    </p:spTree>
    <p:custDataLst>
      <p:tags r:id="rId1"/>
    </p:custDataLst>
  </p:cSld>
  <p:clrMapOvr>
    <a:masterClrMapping/>
  </p:clrMapOvr>
  <p:transition advTm="5858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Effect transition="in" filter="checkerboard(across)">
                                      <p:cBhvr>
                                        <p:cTn id="7" dur="500"/>
                                        <p:tgtEl>
                                          <p:spTgt spid="1638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388">
                                            <p:txEl>
                                              <p:pRg st="1" end="1"/>
                                            </p:txEl>
                                          </p:spTgt>
                                        </p:tgtEl>
                                        <p:attrNameLst>
                                          <p:attrName>style.visibility</p:attrName>
                                        </p:attrNameLst>
                                      </p:cBhvr>
                                      <p:to>
                                        <p:strVal val="visible"/>
                                      </p:to>
                                    </p:set>
                                    <p:animEffect transition="in" filter="checkerboard(across)">
                                      <p:cBhvr>
                                        <p:cTn id="12" dur="500"/>
                                        <p:tgtEl>
                                          <p:spTgt spid="163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A Result of the Fall</a:t>
            </a:r>
          </a:p>
        </p:txBody>
      </p:sp>
      <p:sp>
        <p:nvSpPr>
          <p:cNvPr id="19459" name="Rectangle 3"/>
          <p:cNvSpPr>
            <a:spLocks noGrp="1" noChangeArrowheads="1"/>
          </p:cNvSpPr>
          <p:nvPr>
            <p:ph type="body" idx="1"/>
          </p:nvPr>
        </p:nvSpPr>
        <p:spPr/>
        <p:txBody>
          <a:bodyPr/>
          <a:lstStyle/>
          <a:p>
            <a:r>
              <a:rPr lang="en-US" altLang="en-US"/>
              <a:t>The fall of mankind really did happen, and it has left clear marks.</a:t>
            </a:r>
          </a:p>
          <a:p>
            <a:r>
              <a:rPr lang="en-US" altLang="en-US"/>
              <a:t>Even for believers the effects continue in this life.</a:t>
            </a:r>
          </a:p>
          <a:p>
            <a:r>
              <a:rPr lang="en-US" altLang="en-US"/>
              <a:t>Lesson:  Sin has real consequences, even after it has been forgiven.</a:t>
            </a:r>
          </a:p>
        </p:txBody>
      </p:sp>
    </p:spTree>
    <p:custDataLst>
      <p:tags r:id="rId1"/>
    </p:custDataLst>
  </p:cSld>
  <p:clrMapOvr>
    <a:masterClrMapping/>
  </p:clrMapOvr>
  <p:transition advTm="2264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A Reminder of Death</a:t>
            </a:r>
          </a:p>
        </p:txBody>
      </p:sp>
      <p:sp>
        <p:nvSpPr>
          <p:cNvPr id="20484" name="Text Box 4"/>
          <p:cNvSpPr txBox="1">
            <a:spLocks noChangeArrowheads="1"/>
          </p:cNvSpPr>
          <p:nvPr/>
        </p:nvSpPr>
        <p:spPr bwMode="auto">
          <a:xfrm>
            <a:off x="457200" y="1447800"/>
            <a:ext cx="8382000" cy="505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80000"/>
              </a:lnSpc>
              <a:spcBef>
                <a:spcPct val="20000"/>
              </a:spcBef>
            </a:pPr>
            <a:r>
              <a:rPr lang="en-US" altLang="en-US" sz="2400"/>
              <a:t>Ecclesiastes 12:1 (NIV) Remember your Creator in the days of your youth, before the days of trouble come and the years approach when you will say, </a:t>
            </a:r>
            <a:r>
              <a:rPr lang="en-US" altLang="en-US" sz="2400">
                <a:cs typeface="Times New Roman" pitchFamily="18" charset="0"/>
              </a:rPr>
              <a:t>"</a:t>
            </a:r>
            <a:r>
              <a:rPr lang="en-US" altLang="en-US" sz="2400"/>
              <a:t>I find no pleasure in them”</a:t>
            </a:r>
            <a:r>
              <a:rPr lang="en-US" altLang="en-US" sz="2400">
                <a:cs typeface="Arial" charset="0"/>
              </a:rPr>
              <a:t>–</a:t>
            </a:r>
            <a:r>
              <a:rPr lang="en-US" altLang="en-US" sz="2400"/>
              <a:t> 2 before the sun and the light and the moon and the stars grow dark, and the clouds return after the rain; 3 when the keepers of the house tremble, and the strong men stoop, when the grinders cease because they are few, and those looking through the windows grow dim; 4 when the doors to the street are closed and the sound of grinding fades; when men rise up at the sound of birds, but all their songs grow faint; 5 when men are afraid of heights and of dangers in the streets; when the almond tree blossoms and the grasshopper drags himself along and desire no longer is stirred. Then man goes to his eternal home and mourners go about the streets. 6 Remember him</a:t>
            </a:r>
            <a:r>
              <a:rPr lang="en-US" altLang="en-US" sz="2400">
                <a:cs typeface="Arial" charset="0"/>
              </a:rPr>
              <a:t>–</a:t>
            </a:r>
            <a:r>
              <a:rPr lang="en-US" altLang="en-US" sz="2400"/>
              <a:t>before the silver cord is severed, or the golden bowl is broken; before the pitcher is shattered at the spring, or the wheel broken at the well, 7 and the dust returns to the ground it came from, and the spirit returns to God who gave it. </a:t>
            </a:r>
          </a:p>
        </p:txBody>
      </p:sp>
    </p:spTree>
    <p:custDataLst>
      <p:tags r:id="rId1"/>
    </p:custDataLst>
  </p:cSld>
  <p:clrMapOvr>
    <a:masterClrMapping/>
  </p:clrMapOvr>
  <p:transition advTm="31032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checkerboard(across)">
                                      <p:cBhvr>
                                        <p:cTn id="7"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A Reminder of Death</a:t>
            </a:r>
          </a:p>
        </p:txBody>
      </p:sp>
      <p:sp>
        <p:nvSpPr>
          <p:cNvPr id="22531" name="Rectangle 3"/>
          <p:cNvSpPr>
            <a:spLocks noGrp="1" noChangeArrowheads="1"/>
          </p:cNvSpPr>
          <p:nvPr>
            <p:ph type="body" idx="1"/>
          </p:nvPr>
        </p:nvSpPr>
        <p:spPr/>
        <p:txBody>
          <a:bodyPr/>
          <a:lstStyle/>
          <a:p>
            <a:r>
              <a:rPr lang="en-US" altLang="en-US" sz="2800"/>
              <a:t>A reminder we will not live forever, but one day will give up our bodies, return to God, and answer to Him.</a:t>
            </a:r>
          </a:p>
          <a:p>
            <a:r>
              <a:rPr lang="en-US" altLang="en-US" sz="2800"/>
              <a:t>Our ultimate dependence is on Him, whether we acknowledge it our not.</a:t>
            </a:r>
          </a:p>
          <a:p>
            <a:r>
              <a:rPr lang="en-US" altLang="en-US" sz="2800"/>
              <a:t>A warning to unbelievers to repent</a:t>
            </a:r>
          </a:p>
          <a:p>
            <a:pPr lvl="1"/>
            <a:r>
              <a:rPr lang="en-US" altLang="en-US" sz="2400"/>
              <a:t>Ezekiel 18:23 (NIV) Do I take any pleasure in the death of the wicked? declares the Sovereign LORD. Rather, am I not pleased when they turn from their ways and live? </a:t>
            </a:r>
          </a:p>
        </p:txBody>
      </p:sp>
    </p:spTree>
    <p:custDataLst>
      <p:tags r:id="rId1"/>
    </p:custDataLst>
  </p:cSld>
  <p:clrMapOvr>
    <a:masterClrMapping/>
  </p:clrMapOvr>
  <p:transition advTm="1808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The Last Lap</a:t>
            </a:r>
          </a:p>
        </p:txBody>
      </p:sp>
      <p:sp>
        <p:nvSpPr>
          <p:cNvPr id="23555" name="Rectangle 3"/>
          <p:cNvSpPr>
            <a:spLocks noGrp="1" noChangeArrowheads="1"/>
          </p:cNvSpPr>
          <p:nvPr>
            <p:ph type="body" idx="1"/>
          </p:nvPr>
        </p:nvSpPr>
        <p:spPr/>
        <p:txBody>
          <a:bodyPr/>
          <a:lstStyle/>
          <a:p>
            <a:pPr>
              <a:lnSpc>
                <a:spcPct val="90000"/>
              </a:lnSpc>
            </a:pPr>
            <a:r>
              <a:rPr lang="en-US" altLang="en-US"/>
              <a:t>Hebrews 12:1-3, 12-13 pictures life as a long-distance race.  So old age is the final lap.</a:t>
            </a:r>
          </a:p>
          <a:p>
            <a:pPr>
              <a:lnSpc>
                <a:spcPct val="90000"/>
              </a:lnSpc>
            </a:pPr>
            <a:r>
              <a:rPr lang="en-US" altLang="en-US"/>
              <a:t>The book of Job (chapters 1-2) gives us a hint here also, with its picture of what is going on behind the scenes.</a:t>
            </a:r>
          </a:p>
          <a:p>
            <a:pPr>
              <a:lnSpc>
                <a:spcPct val="90000"/>
              </a:lnSpc>
            </a:pPr>
            <a:r>
              <a:rPr lang="en-US" altLang="en-US"/>
              <a:t>Our last challenge is to finish our race well, though this challenge may be invisible to most other people.</a:t>
            </a:r>
          </a:p>
          <a:p>
            <a:pPr>
              <a:lnSpc>
                <a:spcPct val="90000"/>
              </a:lnSpc>
            </a:pPr>
            <a:r>
              <a:rPr lang="en-US" altLang="en-US"/>
              <a:t>Yet the angels are watching!</a:t>
            </a:r>
          </a:p>
          <a:p>
            <a:pPr>
              <a:lnSpc>
                <a:spcPct val="90000"/>
              </a:lnSpc>
            </a:pPr>
            <a:endParaRPr lang="en-US" altLang="en-US"/>
          </a:p>
        </p:txBody>
      </p:sp>
    </p:spTree>
    <p:custDataLst>
      <p:tags r:id="rId1"/>
    </p:custDataLst>
  </p:cSld>
  <p:clrMapOvr>
    <a:masterClrMapping/>
  </p:clrMapOvr>
  <p:transition advTm="1159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9|2.9"/>
</p:tagLst>
</file>

<file path=ppt/tags/tag10.xml><?xml version="1.0" encoding="utf-8"?>
<p:tagLst xmlns:a="http://schemas.openxmlformats.org/drawingml/2006/main" xmlns:r="http://schemas.openxmlformats.org/officeDocument/2006/relationships" xmlns:p="http://schemas.openxmlformats.org/presentationml/2006/main">
  <p:tag name="TIMING" val="|2.5|6.6|13"/>
</p:tagLst>
</file>

<file path=ppt/tags/tag11.xml><?xml version="1.0" encoding="utf-8"?>
<p:tagLst xmlns:a="http://schemas.openxmlformats.org/drawingml/2006/main" xmlns:r="http://schemas.openxmlformats.org/officeDocument/2006/relationships" xmlns:p="http://schemas.openxmlformats.org/presentationml/2006/main">
  <p:tag name="TIMING" val="|0.4|1.1|55"/>
</p:tagLst>
</file>

<file path=ppt/tags/tag12.xml><?xml version="1.0" encoding="utf-8"?>
<p:tagLst xmlns:a="http://schemas.openxmlformats.org/drawingml/2006/main" xmlns:r="http://schemas.openxmlformats.org/officeDocument/2006/relationships" xmlns:p="http://schemas.openxmlformats.org/presentationml/2006/main">
  <p:tag name="TIMING" val="|0.4|1.8"/>
</p:tagLst>
</file>

<file path=ppt/tags/tag2.xml><?xml version="1.0" encoding="utf-8"?>
<p:tagLst xmlns:a="http://schemas.openxmlformats.org/drawingml/2006/main" xmlns:r="http://schemas.openxmlformats.org/officeDocument/2006/relationships" xmlns:p="http://schemas.openxmlformats.org/presentationml/2006/main">
  <p:tag name="TIMING" val="|0.6|6|4.1|2.3|5.8|1.8"/>
</p:tagLst>
</file>

<file path=ppt/tags/tag3.xml><?xml version="1.0" encoding="utf-8"?>
<p:tagLst xmlns:a="http://schemas.openxmlformats.org/drawingml/2006/main" xmlns:r="http://schemas.openxmlformats.org/officeDocument/2006/relationships" xmlns:p="http://schemas.openxmlformats.org/presentationml/2006/main">
  <p:tag name="TIMING" val="|0.5|6.4|3|5.1"/>
</p:tagLst>
</file>

<file path=ppt/tags/tag4.xml><?xml version="1.0" encoding="utf-8"?>
<p:tagLst xmlns:a="http://schemas.openxmlformats.org/drawingml/2006/main" xmlns:r="http://schemas.openxmlformats.org/officeDocument/2006/relationships" xmlns:p="http://schemas.openxmlformats.org/presentationml/2006/main">
  <p:tag name="TIMING" val="|1|4.9|4.2"/>
</p:tagLst>
</file>

<file path=ppt/tags/tag5.xml><?xml version="1.0" encoding="utf-8"?>
<p:tagLst xmlns:a="http://schemas.openxmlformats.org/drawingml/2006/main" xmlns:r="http://schemas.openxmlformats.org/officeDocument/2006/relationships" xmlns:p="http://schemas.openxmlformats.org/presentationml/2006/main">
  <p:tag name="TIMING" val="|0.9|13.4"/>
</p:tagLst>
</file>

<file path=ppt/tags/tag6.xml><?xml version="1.0" encoding="utf-8"?>
<p:tagLst xmlns:a="http://schemas.openxmlformats.org/drawingml/2006/main" xmlns:r="http://schemas.openxmlformats.org/officeDocument/2006/relationships" xmlns:p="http://schemas.openxmlformats.org/presentationml/2006/main">
  <p:tag name="TIMING" val="|0.6|5|6"/>
</p:tagLst>
</file>

<file path=ppt/tags/tag7.xml><?xml version="1.0" encoding="utf-8"?>
<p:tagLst xmlns:a="http://schemas.openxmlformats.org/drawingml/2006/main" xmlns:r="http://schemas.openxmlformats.org/officeDocument/2006/relationships" xmlns:p="http://schemas.openxmlformats.org/presentationml/2006/main">
  <p:tag name="TIMING" val="|1.8"/>
</p:tagLst>
</file>

<file path=ppt/tags/tag8.xml><?xml version="1.0" encoding="utf-8"?>
<p:tagLst xmlns:a="http://schemas.openxmlformats.org/drawingml/2006/main" xmlns:r="http://schemas.openxmlformats.org/officeDocument/2006/relationships" xmlns:p="http://schemas.openxmlformats.org/presentationml/2006/main">
  <p:tag name="TIMING" val="|0.5|3|121.9|29.7"/>
</p:tagLst>
</file>

<file path=ppt/tags/tag9.xml><?xml version="1.0" encoding="utf-8"?>
<p:tagLst xmlns:a="http://schemas.openxmlformats.org/drawingml/2006/main" xmlns:r="http://schemas.openxmlformats.org/officeDocument/2006/relationships" xmlns:p="http://schemas.openxmlformats.org/presentationml/2006/main">
  <p:tag name="TIMING" val="|1.3|37.3|35.2|28.7"/>
</p:tagLst>
</file>

<file path=ppt/theme/theme1.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Maple</Template>
  <TotalTime>83</TotalTime>
  <Words>956</Words>
  <Application>Microsoft Office PowerPoint</Application>
  <PresentationFormat>On-screen Show (4:3)</PresentationFormat>
  <Paragraphs>47</Paragraphs>
  <Slides>12</Slides>
  <Notes>0</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Maple</vt:lpstr>
      <vt:lpstr>Facing Old Age</vt:lpstr>
      <vt:lpstr>Introduction</vt:lpstr>
      <vt:lpstr>Introduction</vt:lpstr>
      <vt:lpstr>Why Old Age?</vt:lpstr>
      <vt:lpstr>A Result of the Fall</vt:lpstr>
      <vt:lpstr>A Result of the Fall</vt:lpstr>
      <vt:lpstr>A Reminder of Death</vt:lpstr>
      <vt:lpstr>A Reminder of Death</vt:lpstr>
      <vt:lpstr>The Last Lap</vt:lpstr>
      <vt:lpstr>Conclusion</vt:lpstr>
      <vt:lpstr>Conclusion</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Facing Old Age</dc:title>
  <dc:creator>rnewman</dc:creator>
  <cp:lastModifiedBy>Newman</cp:lastModifiedBy>
  <cp:revision>34</cp:revision>
  <dcterms:created xsi:type="dcterms:W3CDTF">2007-09-06T14:31:26Z</dcterms:created>
  <dcterms:modified xsi:type="dcterms:W3CDTF">2015-07-03T20:34:03Z</dcterms:modified>
</cp:coreProperties>
</file>