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39C73D-1575-4EC1-852B-BCC65E07CC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62C9A-33BC-44B6-8DB2-95E6AF194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80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A6CA0-D15A-4465-BCFC-963BFB4D26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95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600A05-76C1-445D-8AD7-46F51A48D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266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4CDD0B-1409-45DF-8146-DBF86391D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77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D8A20-B394-48CD-8703-E667EC12B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24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898D8-0B04-4E8D-8D65-D75B8E66D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90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E2C19-1002-48AC-8C89-81E284855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2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D31D9-D469-4B85-BCD5-A4690E1F3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85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301B5-C1C3-4C17-A4BA-FDF2AAA10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74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9853F-CC9A-4EA4-BDB2-25135066B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3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F0756-642E-4923-8FC4-284243485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52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9400A-0933-4EC5-8BCB-3744641B7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B050D7-A38E-49C8-8893-CAFBFDB9763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JesTeach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5263"/>
            <a:ext cx="6534150" cy="49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133600"/>
            <a:ext cx="7772400" cy="990600"/>
          </a:xfrm>
        </p:spPr>
        <p:txBody>
          <a:bodyPr/>
          <a:lstStyle/>
          <a:p>
            <a:pPr algn="l"/>
            <a:r>
              <a:rPr lang="en-US" altLang="en-US"/>
              <a:t>Exegeting Jesus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 Parables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733800"/>
            <a:ext cx="6400800" cy="99060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altLang="en-US" sz="2800"/>
              <a:t>Robert C. Newman</a:t>
            </a:r>
          </a:p>
          <a:p>
            <a:pPr algn="r">
              <a:lnSpc>
                <a:spcPct val="90000"/>
              </a:lnSpc>
            </a:pPr>
            <a:r>
              <a:rPr lang="en-US" altLang="en-US" sz="2800" i="1"/>
              <a:t>Biblical Theological Seminary</a:t>
            </a:r>
          </a:p>
        </p:txBody>
      </p:sp>
      <p:pic>
        <p:nvPicPr>
          <p:cNvPr id="2" name="ExegetingJesusParabl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" y="55626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650" grpId="0" autoUpdateAnimBg="0"/>
      <p:bldP spid="27651" grpId="0" uiExpan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Let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begin to make the parables come alive for our audience!</a:t>
            </a:r>
          </a:p>
        </p:txBody>
      </p:sp>
    </p:spTree>
    <p:custDataLst>
      <p:tags r:id="rId1"/>
    </p:custDataLst>
  </p:cSld>
  <p:clrMapOvr>
    <a:masterClrMapping/>
  </p:clrMapOvr>
  <p:transition advTm="428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Parable?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Dictionary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Short, fictitious story that illustrates a moral attitude or religious principle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Literary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A simile expanded into a story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New Testament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A rather broad genre of illustration, including parable (above), allegory, similitude, and sample parable, also proverb and paradox</a:t>
            </a:r>
          </a:p>
        </p:txBody>
      </p:sp>
    </p:spTree>
    <p:custDataLst>
      <p:tags r:id="rId1"/>
    </p:custDataLst>
  </p:cSld>
  <p:clrMapOvr>
    <a:masterClrMapping/>
  </p:clrMapOvr>
  <p:transition advTm="146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Parables Work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676400"/>
            <a:ext cx="7772400" cy="4384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Parables are stories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Brief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Unified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Few actors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Direct discourse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Serial development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Rule of three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Repetition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Binary opposition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End-stress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(often) Resolution by reversal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(usually) Two-level</a:t>
            </a:r>
          </a:p>
        </p:txBody>
      </p:sp>
      <p:pic>
        <p:nvPicPr>
          <p:cNvPr id="29701" name="Picture 5" descr="S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646363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995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Parables Work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946275"/>
            <a:ext cx="4240212" cy="4454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/>
              <a:t>See John W. Sider, </a:t>
            </a:r>
            <a:r>
              <a:rPr lang="en-US" altLang="en-US" sz="2800" i="1"/>
              <a:t>Interpreting the Parables</a:t>
            </a:r>
            <a:endParaRPr lang="en-US" altLang="en-US" sz="2800"/>
          </a:p>
          <a:p>
            <a:pPr>
              <a:buFont typeface="Wingdings" pitchFamily="2" charset="2"/>
              <a:buNone/>
            </a:pPr>
            <a:r>
              <a:rPr lang="en-US" altLang="en-US" sz="2800"/>
              <a:t>Parables are analogies:</a:t>
            </a:r>
          </a:p>
          <a:p>
            <a:r>
              <a:rPr lang="en-US" altLang="en-US" sz="2800"/>
              <a:t>Verbal comparison</a:t>
            </a:r>
          </a:p>
          <a:p>
            <a:r>
              <a:rPr lang="en-US" altLang="en-US" sz="2800"/>
              <a:t>Tenor – </a:t>
            </a:r>
            <a:r>
              <a:rPr lang="en-US" altLang="en-US" sz="2800">
                <a:cs typeface="Times New Roman" pitchFamily="18" charset="0"/>
              </a:rPr>
              <a:t>"</a:t>
            </a:r>
            <a:r>
              <a:rPr lang="en-US" altLang="en-US" sz="2800"/>
              <a:t>heavenly meaning</a:t>
            </a:r>
            <a:r>
              <a:rPr lang="en-US" altLang="en-US" sz="2800">
                <a:cs typeface="Times New Roman" pitchFamily="18" charset="0"/>
              </a:rPr>
              <a:t>"</a:t>
            </a:r>
          </a:p>
          <a:p>
            <a:r>
              <a:rPr lang="en-US" altLang="en-US" sz="2800"/>
              <a:t>Vehicle – </a:t>
            </a:r>
            <a:r>
              <a:rPr lang="en-US" altLang="en-US" sz="2800">
                <a:cs typeface="Times New Roman" pitchFamily="18" charset="0"/>
              </a:rPr>
              <a:t>"</a:t>
            </a:r>
            <a:r>
              <a:rPr lang="en-US" altLang="en-US" sz="2800"/>
              <a:t>earthly story</a:t>
            </a:r>
            <a:r>
              <a:rPr lang="en-US" altLang="en-US" sz="2800">
                <a:cs typeface="Times New Roman" pitchFamily="18" charset="0"/>
              </a:rPr>
              <a:t>"</a:t>
            </a:r>
          </a:p>
          <a:p>
            <a:r>
              <a:rPr lang="en-US" altLang="en-US" sz="2800"/>
              <a:t>Point(s) of resemblance</a:t>
            </a:r>
          </a:p>
        </p:txBody>
      </p:sp>
      <p:pic>
        <p:nvPicPr>
          <p:cNvPr id="30725" name="Picture 5" descr="SiderIT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4825" y="1600200"/>
            <a:ext cx="286385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72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Analogy from Shakespeare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752600"/>
            <a:ext cx="3810000" cy="4308475"/>
          </a:xfrm>
        </p:spPr>
        <p:txBody>
          <a:bodyPr/>
          <a:lstStyle/>
          <a:p>
            <a:r>
              <a:rPr lang="en-US" altLang="en-US" sz="2800">
                <a:cs typeface="Times New Roman" pitchFamily="18" charset="0"/>
              </a:rPr>
              <a:t>"</a:t>
            </a:r>
            <a:r>
              <a:rPr lang="en-US" altLang="en-US" sz="2800"/>
              <a:t>As flies to wanton boys are we to the gods – they kill us for their sport.</a:t>
            </a:r>
            <a:r>
              <a:rPr lang="en-US" altLang="en-US" sz="2800">
                <a:cs typeface="Times New Roman" pitchFamily="18" charset="0"/>
              </a:rPr>
              <a:t>"</a:t>
            </a:r>
          </a:p>
          <a:p>
            <a:r>
              <a:rPr lang="en-US" altLang="en-US" sz="2800"/>
              <a:t>Tenor – relation of gods to humans</a:t>
            </a:r>
          </a:p>
          <a:p>
            <a:r>
              <a:rPr lang="en-US" altLang="en-US" sz="2800"/>
              <a:t>Vehicle – relation of boys to flies</a:t>
            </a:r>
          </a:p>
          <a:p>
            <a:r>
              <a:rPr lang="en-US" altLang="en-US" sz="2800"/>
              <a:t>Point of resemblance – re/ how mistreated</a:t>
            </a:r>
          </a:p>
        </p:txBody>
      </p:sp>
      <p:pic>
        <p:nvPicPr>
          <p:cNvPr id="31749" name="Picture 5" descr="shakespea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6538" y="1946275"/>
            <a:ext cx="3440112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938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Analogy Diagramed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203325" y="1895475"/>
            <a:ext cx="539115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/>
              <a:t>Tenor                 Vehicle</a:t>
            </a:r>
          </a:p>
          <a:p>
            <a:endParaRPr lang="en-US" altLang="en-US" sz="2800"/>
          </a:p>
          <a:p>
            <a:r>
              <a:rPr lang="en-US" altLang="en-US" sz="2800"/>
              <a:t>We: gods  =  flies: (wanton) boys</a:t>
            </a:r>
          </a:p>
          <a:p>
            <a:endParaRPr lang="en-US" altLang="en-US" sz="2800"/>
          </a:p>
          <a:p>
            <a:r>
              <a:rPr lang="en-US" altLang="en-US" sz="2800"/>
              <a:t>With respect to how they mistreat us</a:t>
            </a:r>
          </a:p>
          <a:p>
            <a:r>
              <a:rPr lang="en-US" altLang="en-US" sz="2800" i="1"/>
              <a:t>Point of Resemblance</a:t>
            </a:r>
          </a:p>
        </p:txBody>
      </p:sp>
    </p:spTree>
    <p:custDataLst>
      <p:tags r:id="rId1"/>
    </p:custDataLst>
  </p:cSld>
  <p:clrMapOvr>
    <a:masterClrMapping/>
  </p:clrMapOvr>
  <p:transition advTm="616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Example from Jesus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 Parables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Wheat &amp; Weeds – Matt 13:24-30, 36-43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Story: Man sows good seed, his enemy weeds.  When discovered, slaves want to remedy situation right away; owner has them wait till harvest.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Tenor: kingdom of heaven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Vehicle: story above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Points of Resemblance: several</a:t>
            </a:r>
          </a:p>
        </p:txBody>
      </p:sp>
      <p:pic>
        <p:nvPicPr>
          <p:cNvPr id="34822" name="Picture 6" descr="Tare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2388" y="2411413"/>
            <a:ext cx="3810000" cy="3184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97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Parables in the Gospels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Christological</a:t>
            </a:r>
          </a:p>
          <a:p>
            <a:r>
              <a:rPr lang="en-US" altLang="en-US"/>
              <a:t>Lost &amp; Found</a:t>
            </a:r>
          </a:p>
          <a:p>
            <a:r>
              <a:rPr lang="en-US" altLang="en-US"/>
              <a:t>Forgiveness &amp; Mercy</a:t>
            </a:r>
          </a:p>
          <a:p>
            <a:r>
              <a:rPr lang="en-US" altLang="en-US"/>
              <a:t>Prayer</a:t>
            </a:r>
          </a:p>
          <a:p>
            <a:r>
              <a:rPr lang="en-US" altLang="en-US"/>
              <a:t>Transformation</a:t>
            </a:r>
          </a:p>
          <a:p>
            <a:r>
              <a:rPr lang="en-US" altLang="en-US"/>
              <a:t>Stewardship</a:t>
            </a:r>
          </a:p>
          <a:p>
            <a:r>
              <a:rPr lang="en-US" altLang="en-US"/>
              <a:t>Invitation &amp; Rejection</a:t>
            </a:r>
          </a:p>
        </p:txBody>
      </p:sp>
    </p:spTree>
    <p:custDataLst>
      <p:tags r:id="rId1"/>
    </p:custDataLst>
  </p:cSld>
  <p:clrMapOvr>
    <a:masterClrMapping/>
  </p:clrMapOvr>
  <p:transition advTm="291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Parables in the Gospels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Second Coming</a:t>
            </a:r>
          </a:p>
          <a:p>
            <a:r>
              <a:rPr lang="en-US" altLang="en-US"/>
              <a:t>Warning &amp; Judgment</a:t>
            </a:r>
          </a:p>
          <a:p>
            <a:r>
              <a:rPr lang="en-US" altLang="en-US"/>
              <a:t>Kingdom</a:t>
            </a:r>
          </a:p>
          <a:p>
            <a:r>
              <a:rPr lang="en-US" altLang="en-US">
                <a:solidFill>
                  <a:schemeClr val="folHlink"/>
                </a:solidFill>
              </a:rPr>
              <a:t>Illustrative (example) Parables</a:t>
            </a:r>
          </a:p>
          <a:p>
            <a:r>
              <a:rPr lang="en-US" altLang="en-US">
                <a:solidFill>
                  <a:schemeClr val="folHlink"/>
                </a:solidFill>
              </a:rPr>
              <a:t>Acted Parables</a:t>
            </a:r>
          </a:p>
        </p:txBody>
      </p:sp>
    </p:spTree>
    <p:custDataLst>
      <p:tags r:id="rId1"/>
    </p:custDataLst>
  </p:cSld>
  <p:clrMapOvr>
    <a:masterClrMapping/>
  </p:clrMapOvr>
  <p:transition advTm="358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|1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33|1.7|32.7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3|6.1|2.8|8.4|4.7|12|7.5|41.3|28.3|21.9|25.6|1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2.6|9.7|21.9|29.2|5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7|22.1|24|1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5.6|9.2|51.4|35.2|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9|3.6|2|1.8|2.5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2.1|9.3|9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111</TotalTime>
  <Words>302</Words>
  <Application>Microsoft Office PowerPoint</Application>
  <PresentationFormat>On-screen Show (4:3)</PresentationFormat>
  <Paragraphs>64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Azure</vt:lpstr>
      <vt:lpstr>Exegeting Jesus' Parables</vt:lpstr>
      <vt:lpstr>What is a Parable?</vt:lpstr>
      <vt:lpstr>How Parables Work</vt:lpstr>
      <vt:lpstr>How Parables Work</vt:lpstr>
      <vt:lpstr>An Analogy from Shakespeare</vt:lpstr>
      <vt:lpstr>The Analogy Diagramed</vt:lpstr>
      <vt:lpstr>An Example from Jesus' Parables</vt:lpstr>
      <vt:lpstr>Parables in the Gospels</vt:lpstr>
      <vt:lpstr>Parables in the Gospels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Exegeting Jesus’ Parables</dc:title>
  <dc:creator>RC Newman</dc:creator>
  <cp:lastModifiedBy>Newman</cp:lastModifiedBy>
  <cp:revision>53</cp:revision>
  <cp:lastPrinted>1601-01-01T00:00:00Z</cp:lastPrinted>
  <dcterms:created xsi:type="dcterms:W3CDTF">2002-10-04T14:24:38Z</dcterms:created>
  <dcterms:modified xsi:type="dcterms:W3CDTF">2015-07-03T17:53:03Z</dcterms:modified>
</cp:coreProperties>
</file>