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7" r:id="rId8"/>
    <p:sldId id="262" r:id="rId9"/>
    <p:sldId id="268" r:id="rId10"/>
    <p:sldId id="263" r:id="rId11"/>
    <p:sldId id="269" r:id="rId12"/>
    <p:sldId id="270" r:id="rId13"/>
    <p:sldId id="264" r:id="rId14"/>
    <p:sldId id="271" r:id="rId15"/>
    <p:sldId id="265" r:id="rId16"/>
    <p:sldId id="266"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307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6" name="Group 4"/>
            <p:cNvGrpSpPr>
              <a:grpSpLocks/>
            </p:cNvGrpSpPr>
            <p:nvPr/>
          </p:nvGrpSpPr>
          <p:grpSpPr bwMode="auto">
            <a:xfrm>
              <a:off x="48" y="103"/>
              <a:ext cx="96" cy="4126"/>
              <a:chOff x="48" y="103"/>
              <a:chExt cx="96" cy="4126"/>
            </a:xfrm>
          </p:grpSpPr>
          <p:sp>
            <p:nvSpPr>
              <p:cNvPr id="3077"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6"/>
              <p:cNvSpPr>
                <a:spLocks noChangeArrowheads="1"/>
              </p:cNvSpPr>
              <p:nvPr/>
            </p:nvSpPr>
            <p:spPr bwMode="auto">
              <a:xfrm>
                <a:off x="48" y="1250"/>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 name="Rectangle 8"/>
              <p:cNvSpPr>
                <a:spLocks noChangeArrowheads="1"/>
              </p:cNvSpPr>
              <p:nvPr/>
            </p:nvSpPr>
            <p:spPr bwMode="auto">
              <a:xfrm>
                <a:off x="48" y="153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 name="Rectangle 10"/>
              <p:cNvSpPr>
                <a:spLocks noChangeArrowheads="1"/>
              </p:cNvSpPr>
              <p:nvPr/>
            </p:nvSpPr>
            <p:spPr bwMode="auto">
              <a:xfrm>
                <a:off x="48" y="182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4" name="Rectangle 12"/>
              <p:cNvSpPr>
                <a:spLocks noChangeArrowheads="1"/>
              </p:cNvSpPr>
              <p:nvPr/>
            </p:nvSpPr>
            <p:spPr bwMode="auto">
              <a:xfrm>
                <a:off x="48" y="2116"/>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Rectangle 14"/>
              <p:cNvSpPr>
                <a:spLocks noChangeArrowheads="1"/>
              </p:cNvSpPr>
              <p:nvPr/>
            </p:nvSpPr>
            <p:spPr bwMode="auto">
              <a:xfrm>
                <a:off x="48" y="2404"/>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Rectangle 15"/>
              <p:cNvSpPr>
                <a:spLocks noChangeArrowheads="1"/>
              </p:cNvSpPr>
              <p:nvPr/>
            </p:nvSpPr>
            <p:spPr bwMode="auto">
              <a:xfrm>
                <a:off x="48" y="2549"/>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16"/>
              <p:cNvSpPr>
                <a:spLocks noChangeArrowheads="1"/>
              </p:cNvSpPr>
              <p:nvPr/>
            </p:nvSpPr>
            <p:spPr bwMode="auto">
              <a:xfrm>
                <a:off x="48" y="2691"/>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9"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Rectangle 18"/>
              <p:cNvSpPr>
                <a:spLocks noChangeArrowheads="1"/>
              </p:cNvSpPr>
              <p:nvPr/>
            </p:nvSpPr>
            <p:spPr bwMode="auto">
              <a:xfrm>
                <a:off x="48" y="2979"/>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3"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Rectangle 22"/>
              <p:cNvSpPr>
                <a:spLocks noChangeArrowheads="1"/>
              </p:cNvSpPr>
              <p:nvPr/>
            </p:nvSpPr>
            <p:spPr bwMode="auto">
              <a:xfrm>
                <a:off x="48" y="3557"/>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5"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7"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8" name="Rectangle 26"/>
              <p:cNvSpPr>
                <a:spLocks noChangeArrowheads="1"/>
              </p:cNvSpPr>
              <p:nvPr/>
            </p:nvSpPr>
            <p:spPr bwMode="auto">
              <a:xfrm>
                <a:off x="48" y="4134"/>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 name="Rectangle 27"/>
              <p:cNvSpPr>
                <a:spLocks noChangeArrowheads="1"/>
              </p:cNvSpPr>
              <p:nvPr/>
            </p:nvSpPr>
            <p:spPr bwMode="auto">
              <a:xfrm>
                <a:off x="48" y="103"/>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0"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1"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 name="Rectangle 31"/>
              <p:cNvSpPr>
                <a:spLocks noChangeArrowheads="1"/>
              </p:cNvSpPr>
              <p:nvPr/>
            </p:nvSpPr>
            <p:spPr bwMode="auto">
              <a:xfrm>
                <a:off x="48" y="67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4"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US" altLang="en-US" noProof="0" smtClean="0"/>
              <a:t>Click to edit Master title style</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pPr lvl="0"/>
            <a:r>
              <a:rPr lang="en-US" altLang="en-US" noProof="0" smtClean="0"/>
              <a:t>Click to edit Master subtitle style</a:t>
            </a:r>
          </a:p>
        </p:txBody>
      </p:sp>
      <p:sp>
        <p:nvSpPr>
          <p:cNvPr id="3108" name="Rectangle 36"/>
          <p:cNvSpPr>
            <a:spLocks noGrp="1" noChangeArrowheads="1"/>
          </p:cNvSpPr>
          <p:nvPr>
            <p:ph type="dt" sz="quarter" idx="2"/>
          </p:nvPr>
        </p:nvSpPr>
        <p:spPr/>
        <p:txBody>
          <a:bodyPr/>
          <a:lstStyle>
            <a:lvl1pPr>
              <a:defRPr>
                <a:solidFill>
                  <a:srgbClr val="FFFFFF"/>
                </a:solidFill>
              </a:defRPr>
            </a:lvl1pPr>
          </a:lstStyle>
          <a:p>
            <a:endParaRPr lang="en-US" altLang="en-US"/>
          </a:p>
        </p:txBody>
      </p:sp>
      <p:sp>
        <p:nvSpPr>
          <p:cNvPr id="3109" name="Rectangle 37"/>
          <p:cNvSpPr>
            <a:spLocks noGrp="1" noChangeArrowheads="1"/>
          </p:cNvSpPr>
          <p:nvPr>
            <p:ph type="ftr" sz="quarter" idx="3"/>
          </p:nvPr>
        </p:nvSpPr>
        <p:spPr/>
        <p:txBody>
          <a:bodyPr/>
          <a:lstStyle>
            <a:lvl1pPr>
              <a:defRPr>
                <a:solidFill>
                  <a:srgbClr val="FFFFFF"/>
                </a:solidFill>
              </a:defRPr>
            </a:lvl1pPr>
          </a:lstStyle>
          <a:p>
            <a:endParaRPr lang="en-US" altLang="en-US"/>
          </a:p>
        </p:txBody>
      </p:sp>
      <p:sp>
        <p:nvSpPr>
          <p:cNvPr id="3110" name="Rectangle 38"/>
          <p:cNvSpPr>
            <a:spLocks noGrp="1" noChangeArrowheads="1"/>
          </p:cNvSpPr>
          <p:nvPr>
            <p:ph type="sldNum" sz="quarter" idx="4"/>
          </p:nvPr>
        </p:nvSpPr>
        <p:spPr/>
        <p:txBody>
          <a:bodyPr/>
          <a:lstStyle>
            <a:lvl1pPr>
              <a:defRPr>
                <a:solidFill>
                  <a:srgbClr val="FFFFFF"/>
                </a:solidFill>
              </a:defRPr>
            </a:lvl1pPr>
          </a:lstStyle>
          <a:p>
            <a:fld id="{2A2536B0-6F1C-4C55-B4DD-908C6501B05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B761A27-85F3-4B73-9290-8A69BE315AE5}" type="slidenum">
              <a:rPr lang="en-US" altLang="en-US"/>
              <a:pPr/>
              <a:t>‹#›</a:t>
            </a:fld>
            <a:endParaRPr lang="en-US" altLang="en-US"/>
          </a:p>
        </p:txBody>
      </p:sp>
    </p:spTree>
    <p:extLst>
      <p:ext uri="{BB962C8B-B14F-4D97-AF65-F5344CB8AC3E}">
        <p14:creationId xmlns:p14="http://schemas.microsoft.com/office/powerpoint/2010/main" val="155767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74A284A-A694-4BD7-A821-C87F9D3A32D9}" type="slidenum">
              <a:rPr lang="en-US" altLang="en-US"/>
              <a:pPr/>
              <a:t>‹#›</a:t>
            </a:fld>
            <a:endParaRPr lang="en-US" altLang="en-US"/>
          </a:p>
        </p:txBody>
      </p:sp>
    </p:spTree>
    <p:extLst>
      <p:ext uri="{BB962C8B-B14F-4D97-AF65-F5344CB8AC3E}">
        <p14:creationId xmlns:p14="http://schemas.microsoft.com/office/powerpoint/2010/main" val="421622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FA1A99A-BD51-4362-AD8F-592036CA8B6B}" type="slidenum">
              <a:rPr lang="en-US" altLang="en-US"/>
              <a:pPr/>
              <a:t>‹#›</a:t>
            </a:fld>
            <a:endParaRPr lang="en-US" altLang="en-US"/>
          </a:p>
        </p:txBody>
      </p:sp>
    </p:spTree>
    <p:extLst>
      <p:ext uri="{BB962C8B-B14F-4D97-AF65-F5344CB8AC3E}">
        <p14:creationId xmlns:p14="http://schemas.microsoft.com/office/powerpoint/2010/main" val="211288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64D3CE6-620A-43FC-98A9-6759AA2336DD}" type="slidenum">
              <a:rPr lang="en-US" altLang="en-US"/>
              <a:pPr/>
              <a:t>‹#›</a:t>
            </a:fld>
            <a:endParaRPr lang="en-US" altLang="en-US"/>
          </a:p>
        </p:txBody>
      </p:sp>
    </p:spTree>
    <p:extLst>
      <p:ext uri="{BB962C8B-B14F-4D97-AF65-F5344CB8AC3E}">
        <p14:creationId xmlns:p14="http://schemas.microsoft.com/office/powerpoint/2010/main" val="32178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1AD497C-1216-454C-B937-07E6E4803DEA}" type="slidenum">
              <a:rPr lang="en-US" altLang="en-US"/>
              <a:pPr/>
              <a:t>‹#›</a:t>
            </a:fld>
            <a:endParaRPr lang="en-US" altLang="en-US"/>
          </a:p>
        </p:txBody>
      </p:sp>
    </p:spTree>
    <p:extLst>
      <p:ext uri="{BB962C8B-B14F-4D97-AF65-F5344CB8AC3E}">
        <p14:creationId xmlns:p14="http://schemas.microsoft.com/office/powerpoint/2010/main" val="77901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F3C2099-46B7-49A1-9BB9-6459B9494ED0}" type="slidenum">
              <a:rPr lang="en-US" altLang="en-US"/>
              <a:pPr/>
              <a:t>‹#›</a:t>
            </a:fld>
            <a:endParaRPr lang="en-US" altLang="en-US"/>
          </a:p>
        </p:txBody>
      </p:sp>
    </p:spTree>
    <p:extLst>
      <p:ext uri="{BB962C8B-B14F-4D97-AF65-F5344CB8AC3E}">
        <p14:creationId xmlns:p14="http://schemas.microsoft.com/office/powerpoint/2010/main" val="4243447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27EA4BA-01D0-4D21-B4C2-83454EB1874C}" type="slidenum">
              <a:rPr lang="en-US" altLang="en-US"/>
              <a:pPr/>
              <a:t>‹#›</a:t>
            </a:fld>
            <a:endParaRPr lang="en-US" altLang="en-US"/>
          </a:p>
        </p:txBody>
      </p:sp>
    </p:spTree>
    <p:extLst>
      <p:ext uri="{BB962C8B-B14F-4D97-AF65-F5344CB8AC3E}">
        <p14:creationId xmlns:p14="http://schemas.microsoft.com/office/powerpoint/2010/main" val="224182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8552756-9692-4576-A9D5-0E512A8DCE1E}" type="slidenum">
              <a:rPr lang="en-US" altLang="en-US"/>
              <a:pPr/>
              <a:t>‹#›</a:t>
            </a:fld>
            <a:endParaRPr lang="en-US" altLang="en-US"/>
          </a:p>
        </p:txBody>
      </p:sp>
    </p:spTree>
    <p:extLst>
      <p:ext uri="{BB962C8B-B14F-4D97-AF65-F5344CB8AC3E}">
        <p14:creationId xmlns:p14="http://schemas.microsoft.com/office/powerpoint/2010/main" val="686204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F774165-3B22-449A-A51B-3CB311F73C66}" type="slidenum">
              <a:rPr lang="en-US" altLang="en-US"/>
              <a:pPr/>
              <a:t>‹#›</a:t>
            </a:fld>
            <a:endParaRPr lang="en-US" altLang="en-US"/>
          </a:p>
        </p:txBody>
      </p:sp>
    </p:spTree>
    <p:extLst>
      <p:ext uri="{BB962C8B-B14F-4D97-AF65-F5344CB8AC3E}">
        <p14:creationId xmlns:p14="http://schemas.microsoft.com/office/powerpoint/2010/main" val="3750142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FFE1270-D142-4241-B65A-91F4DB5D755F}" type="slidenum">
              <a:rPr lang="en-US" altLang="en-US"/>
              <a:pPr/>
              <a:t>‹#›</a:t>
            </a:fld>
            <a:endParaRPr lang="en-US" altLang="en-US"/>
          </a:p>
        </p:txBody>
      </p:sp>
    </p:spTree>
    <p:extLst>
      <p:ext uri="{BB962C8B-B14F-4D97-AF65-F5344CB8AC3E}">
        <p14:creationId xmlns:p14="http://schemas.microsoft.com/office/powerpoint/2010/main" val="401305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085850" cy="6854825"/>
            <a:chOff x="0" y="0"/>
            <a:chExt cx="684" cy="4318"/>
          </a:xfrm>
        </p:grpSpPr>
        <p:sp>
          <p:nvSpPr>
            <p:cNvPr id="205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52" name="Group 4"/>
            <p:cNvGrpSpPr>
              <a:grpSpLocks/>
            </p:cNvGrpSpPr>
            <p:nvPr/>
          </p:nvGrpSpPr>
          <p:grpSpPr bwMode="auto">
            <a:xfrm>
              <a:off x="48" y="102"/>
              <a:ext cx="96" cy="4128"/>
              <a:chOff x="48" y="102"/>
              <a:chExt cx="96" cy="4128"/>
            </a:xfrm>
          </p:grpSpPr>
          <p:sp>
            <p:nvSpPr>
              <p:cNvPr id="2053"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Rectangle 6"/>
              <p:cNvSpPr>
                <a:spLocks noChangeArrowheads="1"/>
              </p:cNvSpPr>
              <p:nvPr/>
            </p:nvSpPr>
            <p:spPr bwMode="auto">
              <a:xfrm>
                <a:off x="48" y="125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Rectangle 8"/>
              <p:cNvSpPr>
                <a:spLocks noChangeArrowheads="1"/>
              </p:cNvSpPr>
              <p:nvPr/>
            </p:nvSpPr>
            <p:spPr bwMode="auto">
              <a:xfrm>
                <a:off x="48" y="1538"/>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7"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Rectangle 10"/>
              <p:cNvSpPr>
                <a:spLocks noChangeArrowheads="1"/>
              </p:cNvSpPr>
              <p:nvPr/>
            </p:nvSpPr>
            <p:spPr bwMode="auto">
              <a:xfrm>
                <a:off x="48" y="182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9"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0" name="Rectangle 12"/>
              <p:cNvSpPr>
                <a:spLocks noChangeArrowheads="1"/>
              </p:cNvSpPr>
              <p:nvPr/>
            </p:nvSpPr>
            <p:spPr bwMode="auto">
              <a:xfrm>
                <a:off x="48" y="2115"/>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1"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2" name="Rectangle 14"/>
              <p:cNvSpPr>
                <a:spLocks noChangeArrowheads="1"/>
              </p:cNvSpPr>
              <p:nvPr/>
            </p:nvSpPr>
            <p:spPr bwMode="auto">
              <a:xfrm>
                <a:off x="48" y="240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3" name="Rectangle 15"/>
              <p:cNvSpPr>
                <a:spLocks noChangeArrowheads="1"/>
              </p:cNvSpPr>
              <p:nvPr/>
            </p:nvSpPr>
            <p:spPr bwMode="auto">
              <a:xfrm>
                <a:off x="48" y="254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4" name="Rectangle 16"/>
              <p:cNvSpPr>
                <a:spLocks noChangeArrowheads="1"/>
              </p:cNvSpPr>
              <p:nvPr/>
            </p:nvSpPr>
            <p:spPr bwMode="auto">
              <a:xfrm>
                <a:off x="48" y="2692"/>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5"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6" name="Rectangle 18"/>
              <p:cNvSpPr>
                <a:spLocks noChangeArrowheads="1"/>
              </p:cNvSpPr>
              <p:nvPr/>
            </p:nvSpPr>
            <p:spPr bwMode="auto">
              <a:xfrm>
                <a:off x="48" y="298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7"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9"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0" name="Rectangle 22"/>
              <p:cNvSpPr>
                <a:spLocks noChangeArrowheads="1"/>
              </p:cNvSpPr>
              <p:nvPr/>
            </p:nvSpPr>
            <p:spPr bwMode="auto">
              <a:xfrm>
                <a:off x="48" y="3557"/>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1"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2"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3"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4" name="Rectangle 26"/>
              <p:cNvSpPr>
                <a:spLocks noChangeArrowheads="1"/>
              </p:cNvSpPr>
              <p:nvPr/>
            </p:nvSpPr>
            <p:spPr bwMode="auto">
              <a:xfrm>
                <a:off x="48" y="413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5" name="Rectangle 27"/>
              <p:cNvSpPr>
                <a:spLocks noChangeArrowheads="1"/>
              </p:cNvSpPr>
              <p:nvPr/>
            </p:nvSpPr>
            <p:spPr bwMode="auto">
              <a:xfrm>
                <a:off x="48" y="102"/>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6"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7"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 name="Rectangle 31"/>
              <p:cNvSpPr>
                <a:spLocks noChangeArrowheads="1"/>
              </p:cNvSpPr>
              <p:nvPr/>
            </p:nvSpPr>
            <p:spPr bwMode="auto">
              <a:xfrm>
                <a:off x="48" y="67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0"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1"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082"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vl1pPr>
          </a:lstStyle>
          <a:p>
            <a:endParaRPr lang="en-US" altLang="en-US"/>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vl1pPr>
          </a:lstStyle>
          <a:p>
            <a:endParaRPr lang="en-US" altLang="en-US"/>
          </a:p>
        </p:txBody>
      </p:sp>
      <p:sp>
        <p:nvSpPr>
          <p:cNvPr id="2086" name="Rectangle 38"/>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vl1pPr>
          </a:lstStyle>
          <a:p>
            <a:fld id="{B4B0E20D-71BE-45C6-8634-7DE9E01CED3E}" type="slidenum">
              <a:rPr lang="en-US" altLang="en-US"/>
              <a:pPr/>
              <a:t>‹#›</a:t>
            </a:fld>
            <a:endParaRPr lang="en-US" altLang="en-US"/>
          </a:p>
        </p:txBody>
      </p:sp>
      <p:sp>
        <p:nvSpPr>
          <p:cNvPr id="2087" name="Rectangle 39"/>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2" name="Picture 4" descr="JesDeb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52400"/>
            <a:ext cx="6343650" cy="5764213"/>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2"/>
          <p:cNvSpPr>
            <a:spLocks noGrp="1" noChangeArrowheads="1"/>
          </p:cNvSpPr>
          <p:nvPr>
            <p:ph type="ctrTitle"/>
          </p:nvPr>
        </p:nvSpPr>
        <p:spPr/>
        <p:txBody>
          <a:bodyPr/>
          <a:lstStyle/>
          <a:p>
            <a:r>
              <a:rPr lang="en-US" altLang="en-US"/>
              <a:t>Exegeting Controversy Passages</a:t>
            </a:r>
          </a:p>
        </p:txBody>
      </p:sp>
      <p:sp>
        <p:nvSpPr>
          <p:cNvPr id="27651" name="Rectangle 3"/>
          <p:cNvSpPr>
            <a:spLocks noGrp="1" noChangeArrowheads="1"/>
          </p:cNvSpPr>
          <p:nvPr>
            <p:ph type="subTitle" idx="1"/>
          </p:nvPr>
        </p:nvSpPr>
        <p:spPr/>
        <p:txBody>
          <a:bodyPr/>
          <a:lstStyle/>
          <a:p>
            <a:pPr algn="l"/>
            <a:r>
              <a:rPr lang="en-US" altLang="en-US"/>
              <a:t>Robert C. Newman</a:t>
            </a:r>
          </a:p>
          <a:p>
            <a:pPr algn="l"/>
            <a:r>
              <a:rPr lang="en-US" altLang="en-US" i="1"/>
              <a:t>Biblical Theological Seminary</a:t>
            </a:r>
          </a:p>
        </p:txBody>
      </p:sp>
      <p:pic>
        <p:nvPicPr>
          <p:cNvPr id="2" name="ExegetingControversy.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916613"/>
            <a:ext cx="609600" cy="609600"/>
          </a:xfrm>
          <a:prstGeom prst="rect">
            <a:avLst/>
          </a:prstGeom>
        </p:spPr>
      </p:pic>
    </p:spTree>
    <p:custDataLst>
      <p:tags r:id="rId1"/>
    </p:custDataLst>
  </p:cSld>
  <p:clrMapOvr>
    <a:masterClrMapping/>
  </p:clrMapOvr>
  <p:transition advTm="2959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7650"/>
                                        </p:tgtEl>
                                        <p:attrNameLst>
                                          <p:attrName>style.visibility</p:attrName>
                                        </p:attrNameLst>
                                      </p:cBhvr>
                                      <p:to>
                                        <p:strVal val="visible"/>
                                      </p:to>
                                    </p:set>
                                    <p:anim calcmode="lin" valueType="num">
                                      <p:cBhvr>
                                        <p:cTn id="11" dur="500" fill="hold"/>
                                        <p:tgtEl>
                                          <p:spTgt spid="27650"/>
                                        </p:tgtEl>
                                        <p:attrNameLst>
                                          <p:attrName>ppt_w</p:attrName>
                                        </p:attrNameLst>
                                      </p:cBhvr>
                                      <p:tavLst>
                                        <p:tav tm="0">
                                          <p:val>
                                            <p:fltVal val="0"/>
                                          </p:val>
                                        </p:tav>
                                        <p:tav tm="100000">
                                          <p:val>
                                            <p:strVal val="#ppt_w"/>
                                          </p:val>
                                        </p:tav>
                                      </p:tavLst>
                                    </p:anim>
                                    <p:anim calcmode="lin" valueType="num">
                                      <p:cBhvr>
                                        <p:cTn id="12" dur="500" fill="hold"/>
                                        <p:tgtEl>
                                          <p:spTgt spid="276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checkerboard(across)">
                                      <p:cBhvr>
                                        <p:cTn id="17" dur="500"/>
                                        <p:tgtEl>
                                          <p:spTgt spid="2765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7651">
                                            <p:txEl>
                                              <p:pRg st="0" end="0"/>
                                            </p:txEl>
                                          </p:spTgt>
                                        </p:tgtEl>
                                        <p:attrNameLst>
                                          <p:attrName>style.visibility</p:attrName>
                                        </p:attrNameLst>
                                      </p:cBhvr>
                                      <p:to>
                                        <p:strVal val="visible"/>
                                      </p:to>
                                    </p:set>
                                    <p:anim calcmode="lin" valueType="num">
                                      <p:cBhvr additive="base">
                                        <p:cTn id="22"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7651">
                                            <p:txEl>
                                              <p:pRg st="1" end="1"/>
                                            </p:txEl>
                                          </p:spTgt>
                                        </p:tgtEl>
                                        <p:attrNameLst>
                                          <p:attrName>style.visibility</p:attrName>
                                        </p:attrNameLst>
                                      </p:cBhvr>
                                      <p:to>
                                        <p:strVal val="visible"/>
                                      </p:to>
                                    </p:set>
                                    <p:anim calcmode="lin" valueType="num">
                                      <p:cBhvr additive="base">
                                        <p:cTn id="28"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0" fill="hold" display="0">
                  <p:stCondLst>
                    <p:cond delay="indefinite"/>
                  </p:stCondLst>
                  <p:endCondLst>
                    <p:cond evt="onStopAudio" delay="0">
                      <p:tgtEl>
                        <p:sldTgt/>
                      </p:tgtEl>
                    </p:cond>
                  </p:endCondLst>
                </p:cTn>
                <p:tgtEl>
                  <p:spTgt spid="2"/>
                </p:tgtEl>
              </p:cMediaNode>
            </p:audio>
          </p:childTnLst>
        </p:cTn>
      </p:par>
    </p:tnLst>
    <p:bldLst>
      <p:bldP spid="27650" grpId="0" autoUpdateAnimBg="0"/>
      <p:bldP spid="27651"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Taxes to Caesar – Mt 22:15-22</a:t>
            </a:r>
          </a:p>
        </p:txBody>
      </p:sp>
      <p:sp>
        <p:nvSpPr>
          <p:cNvPr id="34819" name="Rectangle 3"/>
          <p:cNvSpPr>
            <a:spLocks noGrp="1" noChangeArrowheads="1"/>
          </p:cNvSpPr>
          <p:nvPr>
            <p:ph type="body" idx="1"/>
          </p:nvPr>
        </p:nvSpPr>
        <p:spPr/>
        <p:txBody>
          <a:bodyPr/>
          <a:lstStyle/>
          <a:p>
            <a:pPr>
              <a:lnSpc>
                <a:spcPct val="90000"/>
              </a:lnSpc>
            </a:pPr>
            <a:r>
              <a:rPr lang="en-US" altLang="en-US" sz="2800"/>
              <a:t>Who are Jesus</a:t>
            </a:r>
            <a:r>
              <a:rPr lang="en-US" altLang="en-US" sz="2800">
                <a:cs typeface="Times New Roman" pitchFamily="18" charset="0"/>
              </a:rPr>
              <a:t>'</a:t>
            </a:r>
            <a:r>
              <a:rPr lang="en-US" altLang="en-US" sz="2800"/>
              <a:t> opponents?</a:t>
            </a:r>
          </a:p>
          <a:p>
            <a:pPr lvl="1">
              <a:lnSpc>
                <a:spcPct val="90000"/>
              </a:lnSpc>
            </a:pPr>
            <a:r>
              <a:rPr lang="en-US" altLang="en-US" sz="2800"/>
              <a:t>Pharisees &amp; Herodians</a:t>
            </a:r>
          </a:p>
          <a:p>
            <a:pPr>
              <a:lnSpc>
                <a:spcPct val="90000"/>
              </a:lnSpc>
            </a:pPr>
            <a:r>
              <a:rPr lang="en-US" altLang="en-US" sz="2800"/>
              <a:t>What are they trying to do?</a:t>
            </a:r>
          </a:p>
          <a:p>
            <a:pPr lvl="1">
              <a:lnSpc>
                <a:spcPct val="90000"/>
              </a:lnSpc>
            </a:pPr>
            <a:r>
              <a:rPr lang="en-US" altLang="en-US" sz="2800"/>
              <a:t>Trap Jesus into saying something disastrous about taxes</a:t>
            </a:r>
          </a:p>
          <a:p>
            <a:pPr>
              <a:lnSpc>
                <a:spcPct val="90000"/>
              </a:lnSpc>
            </a:pPr>
            <a:r>
              <a:rPr lang="en-US" altLang="en-US" sz="2800"/>
              <a:t>How does Jesus respond?</a:t>
            </a:r>
          </a:p>
          <a:p>
            <a:pPr lvl="1">
              <a:lnSpc>
                <a:spcPct val="90000"/>
              </a:lnSpc>
            </a:pPr>
            <a:r>
              <a:rPr lang="en-US" altLang="en-US" sz="2800"/>
              <a:t>Gets them to provide coin</a:t>
            </a:r>
          </a:p>
          <a:p>
            <a:pPr lvl="1">
              <a:lnSpc>
                <a:spcPct val="90000"/>
              </a:lnSpc>
            </a:pPr>
            <a:r>
              <a:rPr lang="en-US" altLang="en-US" sz="2800"/>
              <a:t>The rest is easy!</a:t>
            </a:r>
          </a:p>
          <a:p>
            <a:pPr lvl="1">
              <a:lnSpc>
                <a:spcPct val="90000"/>
              </a:lnSpc>
            </a:pPr>
            <a:r>
              <a:rPr lang="en-US" altLang="en-US" sz="2800"/>
              <a:t>Give borrowed property back to its owner!</a:t>
            </a:r>
          </a:p>
        </p:txBody>
      </p:sp>
    </p:spTree>
    <p:custDataLst>
      <p:tags r:id="rId1"/>
    </p:custDataLst>
  </p:cSld>
  <p:clrMapOvr>
    <a:masterClrMapping/>
  </p:clrMapOvr>
  <p:transition advTm="3339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 calcmode="lin" valueType="num">
                                      <p:cBhvr additive="base">
                                        <p:cTn id="37" dur="500" fill="hold"/>
                                        <p:tgtEl>
                                          <p:spTgt spid="348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8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819">
                                            <p:txEl>
                                              <p:pRg st="6" end="6"/>
                                            </p:txEl>
                                          </p:spTgt>
                                        </p:tgtEl>
                                        <p:attrNameLst>
                                          <p:attrName>style.visibility</p:attrName>
                                        </p:attrNameLst>
                                      </p:cBhvr>
                                      <p:to>
                                        <p:strVal val="visible"/>
                                      </p:to>
                                    </p:set>
                                    <p:anim calcmode="lin" valueType="num">
                                      <p:cBhvr additive="base">
                                        <p:cTn id="43" dur="500" fill="hold"/>
                                        <p:tgtEl>
                                          <p:spTgt spid="3481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48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4819">
                                            <p:txEl>
                                              <p:pRg st="7" end="7"/>
                                            </p:txEl>
                                          </p:spTgt>
                                        </p:tgtEl>
                                        <p:attrNameLst>
                                          <p:attrName>style.visibility</p:attrName>
                                        </p:attrNameLst>
                                      </p:cBhvr>
                                      <p:to>
                                        <p:strVal val="visible"/>
                                      </p:to>
                                    </p:set>
                                    <p:anim calcmode="lin" valueType="num">
                                      <p:cBhvr additive="base">
                                        <p:cTn id="49" dur="500" fill="hold"/>
                                        <p:tgtEl>
                                          <p:spTgt spid="3481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481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r>
              <a:rPr lang="en-US" altLang="en-US" sz="4000"/>
              <a:t>Marriage &amp; Resurrection – Mt 22:23-33</a:t>
            </a:r>
          </a:p>
        </p:txBody>
      </p:sp>
      <p:sp>
        <p:nvSpPr>
          <p:cNvPr id="43013" name="Text Box 5"/>
          <p:cNvSpPr txBox="1">
            <a:spLocks noChangeArrowheads="1"/>
          </p:cNvSpPr>
          <p:nvPr/>
        </p:nvSpPr>
        <p:spPr bwMode="auto">
          <a:xfrm>
            <a:off x="1295400" y="2057400"/>
            <a:ext cx="7543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Matt 22:23 (NIV) That same day the Sadducees, who say there is no resurrection, came to him with a question. 24 "Teacher," they said, "Moses told us that if a man dies without having children, his brother must marry the widow and have children for him. 25 Now there were seven brothers among us. The first one married and died, and since he had no children, he left his wife to his brother. 26 The same thing happened to the second and third brother, right on down to the seventh. 27 Finally, the woman died. </a:t>
            </a:r>
          </a:p>
          <a:p>
            <a:r>
              <a:rPr lang="en-US" altLang="en-US"/>
              <a:t>28 Now then, at the resurrection, whose wife will she be of the seven, since all of them were married to her?"</a:t>
            </a:r>
          </a:p>
        </p:txBody>
      </p:sp>
    </p:spTree>
    <p:custDataLst>
      <p:tags r:id="rId1"/>
    </p:custDataLst>
  </p:cSld>
  <p:clrMapOvr>
    <a:masterClrMapping/>
  </p:clrMapOvr>
  <p:transition advTm="363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checkerboard(across)">
                                      <p:cBhvr>
                                        <p:cTn id="7"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r>
              <a:rPr lang="en-US" altLang="en-US" sz="4000"/>
              <a:t>Marriage &amp; Resurrection – Mt 22:23-33</a:t>
            </a:r>
          </a:p>
        </p:txBody>
      </p:sp>
      <p:sp>
        <p:nvSpPr>
          <p:cNvPr id="45061" name="Text Box 5"/>
          <p:cNvSpPr txBox="1">
            <a:spLocks noChangeArrowheads="1"/>
          </p:cNvSpPr>
          <p:nvPr/>
        </p:nvSpPr>
        <p:spPr bwMode="auto">
          <a:xfrm>
            <a:off x="1447800" y="2133600"/>
            <a:ext cx="73914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29 Jesus replied, "You are in error because you do not know the Scriptures or the power of God. 30 At the resurrection people will neither marry nor be given in marriage; they will be like the angels in heaven. 31 But about the resurrection of the dead--have you not read what God said to you, 32 </a:t>
            </a:r>
            <a:r>
              <a:rPr lang="en-US" altLang="en-US">
                <a:cs typeface="Times New Roman" pitchFamily="18" charset="0"/>
              </a:rPr>
              <a:t>'</a:t>
            </a:r>
            <a:r>
              <a:rPr lang="en-US" altLang="en-US"/>
              <a:t>I am the God of Abraham, the God of Isaac, and the God of Jacob‘ {[32] Exodus 3:6}? He is not the God of the dead but of the living." 33 When the crowds heard this, they were astonished at his teaching. </a:t>
            </a:r>
          </a:p>
        </p:txBody>
      </p:sp>
    </p:spTree>
    <p:custDataLst>
      <p:tags r:id="rId1"/>
    </p:custDataLst>
  </p:cSld>
  <p:clrMapOvr>
    <a:masterClrMapping/>
  </p:clrMapOvr>
  <p:transition advTm="297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checkerboard(across)">
                                      <p:cBhvr>
                                        <p:cTn id="7"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Marriage &amp; Resurrection – Mt 22:23-33</a:t>
            </a:r>
          </a:p>
        </p:txBody>
      </p:sp>
      <p:sp>
        <p:nvSpPr>
          <p:cNvPr id="35843" name="Rectangle 3"/>
          <p:cNvSpPr>
            <a:spLocks noGrp="1" noChangeArrowheads="1"/>
          </p:cNvSpPr>
          <p:nvPr>
            <p:ph type="body" idx="1"/>
          </p:nvPr>
        </p:nvSpPr>
        <p:spPr/>
        <p:txBody>
          <a:bodyPr/>
          <a:lstStyle/>
          <a:p>
            <a:pPr>
              <a:lnSpc>
                <a:spcPct val="90000"/>
              </a:lnSpc>
            </a:pPr>
            <a:r>
              <a:rPr lang="en-US" altLang="en-US" sz="2800"/>
              <a:t>Who are Jesus</a:t>
            </a:r>
            <a:r>
              <a:rPr lang="en-US" altLang="en-US" sz="2800">
                <a:cs typeface="Times New Roman" pitchFamily="18" charset="0"/>
              </a:rPr>
              <a:t>'</a:t>
            </a:r>
            <a:r>
              <a:rPr lang="en-US" altLang="en-US" sz="2800"/>
              <a:t> opponents?</a:t>
            </a:r>
          </a:p>
          <a:p>
            <a:pPr lvl="1">
              <a:lnSpc>
                <a:spcPct val="90000"/>
              </a:lnSpc>
            </a:pPr>
            <a:r>
              <a:rPr lang="en-US" altLang="en-US" sz="2800"/>
              <a:t>Sadducees, who deny resurrection</a:t>
            </a:r>
          </a:p>
          <a:p>
            <a:pPr>
              <a:lnSpc>
                <a:spcPct val="90000"/>
              </a:lnSpc>
            </a:pPr>
            <a:r>
              <a:rPr lang="en-US" altLang="en-US" sz="2800"/>
              <a:t>What are they trying to do?</a:t>
            </a:r>
          </a:p>
          <a:p>
            <a:pPr lvl="1">
              <a:lnSpc>
                <a:spcPct val="90000"/>
              </a:lnSpc>
            </a:pPr>
            <a:r>
              <a:rPr lang="en-US" altLang="en-US" sz="2800"/>
              <a:t>Make resurrection look ridiculous</a:t>
            </a:r>
          </a:p>
          <a:p>
            <a:pPr>
              <a:lnSpc>
                <a:spcPct val="90000"/>
              </a:lnSpc>
            </a:pPr>
            <a:r>
              <a:rPr lang="en-US" altLang="en-US" sz="2800"/>
              <a:t>How does Jesus respond?</a:t>
            </a:r>
          </a:p>
          <a:p>
            <a:pPr lvl="1">
              <a:lnSpc>
                <a:spcPct val="90000"/>
              </a:lnSpc>
            </a:pPr>
            <a:r>
              <a:rPr lang="en-US" altLang="en-US" sz="2800"/>
              <a:t>Looks like he leaves out some steps</a:t>
            </a:r>
          </a:p>
          <a:p>
            <a:pPr lvl="1">
              <a:lnSpc>
                <a:spcPct val="90000"/>
              </a:lnSpc>
            </a:pPr>
            <a:r>
              <a:rPr lang="en-US" altLang="en-US" sz="2800"/>
              <a:t>I think Jesus</a:t>
            </a:r>
            <a:r>
              <a:rPr lang="en-US" altLang="en-US" sz="2800">
                <a:cs typeface="Times New Roman" pitchFamily="18" charset="0"/>
              </a:rPr>
              <a:t>'</a:t>
            </a:r>
            <a:r>
              <a:rPr lang="en-US" altLang="en-US" sz="2800"/>
              <a:t> point is that resurrection is necessary for God to keep his covenant promise.</a:t>
            </a:r>
          </a:p>
        </p:txBody>
      </p:sp>
    </p:spTree>
    <p:custDataLst>
      <p:tags r:id="rId1"/>
    </p:custDataLst>
  </p:cSld>
  <p:clrMapOvr>
    <a:masterClrMapping/>
  </p:clrMapOvr>
  <p:transition advTm="2508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 calcmode="lin" valueType="num">
                                      <p:cBhvr additive="base">
                                        <p:cTn id="37" dur="500" fill="hold"/>
                                        <p:tgtEl>
                                          <p:spTgt spid="358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8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5843">
                                            <p:txEl>
                                              <p:pRg st="6" end="6"/>
                                            </p:txEl>
                                          </p:spTgt>
                                        </p:tgtEl>
                                        <p:attrNameLst>
                                          <p:attrName>style.visibility</p:attrName>
                                        </p:attrNameLst>
                                      </p:cBhvr>
                                      <p:to>
                                        <p:strVal val="visible"/>
                                      </p:to>
                                    </p:set>
                                    <p:anim calcmode="lin" valueType="num">
                                      <p:cBhvr additive="base">
                                        <p:cTn id="43" dur="500" fill="hold"/>
                                        <p:tgtEl>
                                          <p:spTgt spid="358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8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Mary &amp; Martha – Lk 10:38-42</a:t>
            </a:r>
          </a:p>
        </p:txBody>
      </p:sp>
      <p:sp>
        <p:nvSpPr>
          <p:cNvPr id="47108" name="Text Box 4"/>
          <p:cNvSpPr txBox="1">
            <a:spLocks noChangeArrowheads="1"/>
          </p:cNvSpPr>
          <p:nvPr/>
        </p:nvSpPr>
        <p:spPr bwMode="auto">
          <a:xfrm>
            <a:off x="1219200" y="1905000"/>
            <a:ext cx="7315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Luke 10:38 (NIV) As Jesus and his disciples were on their way, he came to a village where a woman named Martha opened her home to him. 39 She had a sister called Mary, who sat at the Lord's feet listening to what he said. 40 But Martha was distracted by all the preparations that had to be made. She came to him and asked, "Lord, don't you care that my sister has left me to do the work by myself? Tell her to help me!" 41 "Martha, Martha," the Lord answered, "you are worried and upset about many things, </a:t>
            </a:r>
          </a:p>
          <a:p>
            <a:r>
              <a:rPr lang="en-US" altLang="en-US"/>
              <a:t>42 but only one thing is needed. {[42] Some manuscripts but few things are needed</a:t>
            </a:r>
            <a:r>
              <a:rPr lang="en-US" altLang="en-US">
                <a:cs typeface="Times New Roman" pitchFamily="18" charset="0"/>
              </a:rPr>
              <a:t>—</a:t>
            </a:r>
            <a:r>
              <a:rPr lang="en-US" altLang="en-US"/>
              <a:t>or only one} Mary has chosen what is better, and it will not be taken away from her." </a:t>
            </a:r>
          </a:p>
        </p:txBody>
      </p:sp>
    </p:spTree>
    <p:custDataLst>
      <p:tags r:id="rId1"/>
    </p:custDataLst>
  </p:cSld>
  <p:clrMapOvr>
    <a:masterClrMapping/>
  </p:clrMapOvr>
  <p:transition advTm="482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checkerboard(across)">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Mary &amp; Martha – Lk 10:38-42</a:t>
            </a:r>
          </a:p>
        </p:txBody>
      </p:sp>
      <p:sp>
        <p:nvSpPr>
          <p:cNvPr id="36867" name="Rectangle 3"/>
          <p:cNvSpPr>
            <a:spLocks noGrp="1" noChangeArrowheads="1"/>
          </p:cNvSpPr>
          <p:nvPr>
            <p:ph type="body" idx="1"/>
          </p:nvPr>
        </p:nvSpPr>
        <p:spPr/>
        <p:txBody>
          <a:bodyPr/>
          <a:lstStyle/>
          <a:p>
            <a:pPr>
              <a:lnSpc>
                <a:spcPct val="90000"/>
              </a:lnSpc>
            </a:pPr>
            <a:r>
              <a:rPr lang="en-US" altLang="en-US" sz="2800"/>
              <a:t>Who is Jesus</a:t>
            </a:r>
            <a:r>
              <a:rPr lang="en-US" altLang="en-US" sz="2800">
                <a:cs typeface="Times New Roman" pitchFamily="18" charset="0"/>
              </a:rPr>
              <a:t>'</a:t>
            </a:r>
            <a:r>
              <a:rPr lang="en-US" altLang="en-US" sz="2800"/>
              <a:t> opponent?</a:t>
            </a:r>
          </a:p>
          <a:p>
            <a:pPr lvl="1">
              <a:lnSpc>
                <a:spcPct val="90000"/>
              </a:lnSpc>
            </a:pPr>
            <a:r>
              <a:rPr lang="en-US" altLang="en-US" sz="2800"/>
              <a:t>Martha</a:t>
            </a:r>
          </a:p>
          <a:p>
            <a:pPr>
              <a:lnSpc>
                <a:spcPct val="90000"/>
              </a:lnSpc>
            </a:pPr>
            <a:r>
              <a:rPr lang="en-US" altLang="en-US" sz="2800"/>
              <a:t>What is she trying to do?</a:t>
            </a:r>
          </a:p>
          <a:p>
            <a:pPr lvl="1">
              <a:lnSpc>
                <a:spcPct val="90000"/>
              </a:lnSpc>
            </a:pPr>
            <a:r>
              <a:rPr lang="en-US" altLang="en-US" sz="2800"/>
              <a:t>Embarrass Mary to get her to help</a:t>
            </a:r>
          </a:p>
          <a:p>
            <a:pPr>
              <a:lnSpc>
                <a:spcPct val="90000"/>
              </a:lnSpc>
            </a:pPr>
            <a:r>
              <a:rPr lang="en-US" altLang="en-US" sz="2800"/>
              <a:t>What does Jesus do?</a:t>
            </a:r>
          </a:p>
          <a:p>
            <a:pPr lvl="1">
              <a:lnSpc>
                <a:spcPct val="90000"/>
              </a:lnSpc>
            </a:pPr>
            <a:r>
              <a:rPr lang="en-US" altLang="en-US" sz="2800"/>
              <a:t>He defends Mary</a:t>
            </a:r>
          </a:p>
          <a:p>
            <a:pPr lvl="1">
              <a:lnSpc>
                <a:spcPct val="90000"/>
              </a:lnSpc>
            </a:pPr>
            <a:r>
              <a:rPr lang="en-US" altLang="en-US" sz="2800"/>
              <a:t>Perhaps he suggests Martha</a:t>
            </a:r>
            <a:r>
              <a:rPr lang="en-US" altLang="en-US" sz="2800">
                <a:cs typeface="Times New Roman" pitchFamily="18" charset="0"/>
              </a:rPr>
              <a:t>'</a:t>
            </a:r>
            <a:r>
              <a:rPr lang="en-US" altLang="en-US" sz="2800"/>
              <a:t>s preparations are too elaborate.</a:t>
            </a:r>
          </a:p>
          <a:p>
            <a:pPr lvl="1">
              <a:lnSpc>
                <a:spcPct val="90000"/>
              </a:lnSpc>
            </a:pPr>
            <a:r>
              <a:rPr lang="en-US" altLang="en-US" sz="2800"/>
              <a:t>In any case, that Mary</a:t>
            </a:r>
            <a:r>
              <a:rPr lang="en-US" altLang="en-US" sz="2800">
                <a:cs typeface="Times New Roman" pitchFamily="18" charset="0"/>
              </a:rPr>
              <a:t>'</a:t>
            </a:r>
            <a:r>
              <a:rPr lang="en-US" altLang="en-US" sz="2800"/>
              <a:t>s concern is better.</a:t>
            </a:r>
          </a:p>
        </p:txBody>
      </p:sp>
    </p:spTree>
    <p:custDataLst>
      <p:tags r:id="rId1"/>
    </p:custDataLst>
  </p:cSld>
  <p:clrMapOvr>
    <a:masterClrMapping/>
  </p:clrMapOvr>
  <p:transition advTm="915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867">
                                            <p:txEl>
                                              <p:pRg st="6" end="6"/>
                                            </p:txEl>
                                          </p:spTgt>
                                        </p:tgtEl>
                                        <p:attrNameLst>
                                          <p:attrName>style.visibility</p:attrName>
                                        </p:attrNameLst>
                                      </p:cBhvr>
                                      <p:to>
                                        <p:strVal val="visible"/>
                                      </p:to>
                                    </p:set>
                                    <p:anim calcmode="lin" valueType="num">
                                      <p:cBhvr additive="base">
                                        <p:cTn id="43" dur="500" fill="hold"/>
                                        <p:tgtEl>
                                          <p:spTgt spid="368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8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6867">
                                            <p:txEl>
                                              <p:pRg st="7" end="7"/>
                                            </p:txEl>
                                          </p:spTgt>
                                        </p:tgtEl>
                                        <p:attrNameLst>
                                          <p:attrName>style.visibility</p:attrName>
                                        </p:attrNameLst>
                                      </p:cBhvr>
                                      <p:to>
                                        <p:strVal val="visible"/>
                                      </p:to>
                                    </p:set>
                                    <p:anim calcmode="lin" valueType="num">
                                      <p:cBhvr additive="base">
                                        <p:cTn id="49" dur="500" fill="hold"/>
                                        <p:tgtEl>
                                          <p:spTgt spid="368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686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lstStyle/>
          <a:p>
            <a:r>
              <a:rPr lang="en-US" altLang="en-US"/>
              <a:t>The End</a:t>
            </a:r>
          </a:p>
        </p:txBody>
      </p:sp>
      <p:sp>
        <p:nvSpPr>
          <p:cNvPr id="37891" name="Rectangle 3"/>
          <p:cNvSpPr>
            <a:spLocks noGrp="1" noChangeArrowheads="1"/>
          </p:cNvSpPr>
          <p:nvPr>
            <p:ph type="subTitle" idx="1"/>
          </p:nvPr>
        </p:nvSpPr>
        <p:spPr/>
        <p:txBody>
          <a:bodyPr/>
          <a:lstStyle/>
          <a:p>
            <a:r>
              <a:rPr lang="en-US" altLang="en-US"/>
              <a:t>Make sure you understand what Jesus and his opponents are arguing about!</a:t>
            </a:r>
          </a:p>
        </p:txBody>
      </p:sp>
    </p:spTree>
    <p:custDataLst>
      <p:tags r:id="rId1"/>
    </p:custDataLst>
  </p:cSld>
  <p:clrMapOvr>
    <a:masterClrMapping/>
  </p:clrMapOvr>
  <p:transition advTm="530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additive="base">
                                        <p:cTn id="13"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What are Controversy Passages?</a:t>
            </a:r>
          </a:p>
        </p:txBody>
      </p:sp>
      <p:sp>
        <p:nvSpPr>
          <p:cNvPr id="28675" name="Rectangle 3"/>
          <p:cNvSpPr>
            <a:spLocks noGrp="1" noChangeArrowheads="1"/>
          </p:cNvSpPr>
          <p:nvPr>
            <p:ph type="body" idx="1"/>
          </p:nvPr>
        </p:nvSpPr>
        <p:spPr/>
        <p:txBody>
          <a:bodyPr/>
          <a:lstStyle/>
          <a:p>
            <a:pPr>
              <a:lnSpc>
                <a:spcPct val="90000"/>
              </a:lnSpc>
            </a:pPr>
            <a:r>
              <a:rPr lang="en-US" altLang="en-US"/>
              <a:t>Can be either:</a:t>
            </a:r>
          </a:p>
          <a:p>
            <a:pPr lvl="1">
              <a:lnSpc>
                <a:spcPct val="90000"/>
              </a:lnSpc>
            </a:pPr>
            <a:r>
              <a:rPr lang="en-US" altLang="en-US"/>
              <a:t>Narrative – Jesus responding in dialog fashion to an opponent</a:t>
            </a:r>
          </a:p>
          <a:p>
            <a:pPr lvl="1">
              <a:lnSpc>
                <a:spcPct val="90000"/>
              </a:lnSpc>
            </a:pPr>
            <a:r>
              <a:rPr lang="en-US" altLang="en-US"/>
              <a:t>Discourse – report of Jesus</a:t>
            </a:r>
            <a:r>
              <a:rPr lang="en-US" altLang="en-US">
                <a:cs typeface="Times New Roman" pitchFamily="18" charset="0"/>
              </a:rPr>
              <a:t>'</a:t>
            </a:r>
            <a:r>
              <a:rPr lang="en-US" altLang="en-US"/>
              <a:t> speech dealing with a controversial subject</a:t>
            </a:r>
          </a:p>
          <a:p>
            <a:pPr>
              <a:lnSpc>
                <a:spcPct val="90000"/>
              </a:lnSpc>
            </a:pPr>
            <a:r>
              <a:rPr lang="en-US" altLang="en-US"/>
              <a:t>In either case, there are certain things to look for/think about so as to be sure we don</a:t>
            </a:r>
            <a:r>
              <a:rPr lang="en-US" altLang="en-US">
                <a:cs typeface="Times New Roman" pitchFamily="18" charset="0"/>
              </a:rPr>
              <a:t>'</a:t>
            </a:r>
            <a:r>
              <a:rPr lang="en-US" altLang="en-US"/>
              <a:t>t misunderstand what is going on.</a:t>
            </a:r>
          </a:p>
        </p:txBody>
      </p:sp>
    </p:spTree>
    <p:custDataLst>
      <p:tags r:id="rId1"/>
    </p:custDataLst>
  </p:cSld>
  <p:clrMapOvr>
    <a:masterClrMapping/>
  </p:clrMapOvr>
  <p:transition advTm="220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US" altLang="en-US"/>
              <a:t>What to Look For</a:t>
            </a:r>
          </a:p>
        </p:txBody>
      </p:sp>
      <p:sp>
        <p:nvSpPr>
          <p:cNvPr id="29699" name="Rectangle 1027"/>
          <p:cNvSpPr>
            <a:spLocks noGrp="1" noChangeArrowheads="1"/>
          </p:cNvSpPr>
          <p:nvPr>
            <p:ph type="body" idx="1"/>
          </p:nvPr>
        </p:nvSpPr>
        <p:spPr/>
        <p:txBody>
          <a:bodyPr/>
          <a:lstStyle/>
          <a:p>
            <a:pPr>
              <a:lnSpc>
                <a:spcPct val="90000"/>
              </a:lnSpc>
            </a:pPr>
            <a:r>
              <a:rPr lang="en-US" altLang="en-US"/>
              <a:t>Jesus may not be addressing the particular controversy you are concerned about; after all, his first concern is the controversy that is going on in his own time.</a:t>
            </a:r>
          </a:p>
          <a:p>
            <a:pPr lvl="1">
              <a:lnSpc>
                <a:spcPct val="90000"/>
              </a:lnSpc>
            </a:pPr>
            <a:r>
              <a:rPr lang="en-US" altLang="en-US"/>
              <a:t>Thus, you need to see what that controversy is about.</a:t>
            </a:r>
          </a:p>
          <a:p>
            <a:pPr>
              <a:lnSpc>
                <a:spcPct val="90000"/>
              </a:lnSpc>
            </a:pPr>
            <a:r>
              <a:rPr lang="en-US" altLang="en-US"/>
              <a:t>Who are Jesus</a:t>
            </a:r>
            <a:r>
              <a:rPr lang="en-US" altLang="en-US">
                <a:cs typeface="Times New Roman" pitchFamily="18" charset="0"/>
              </a:rPr>
              <a:t>'</a:t>
            </a:r>
            <a:r>
              <a:rPr lang="en-US" altLang="en-US"/>
              <a:t> opponents?  Where are they coming from ideologically?</a:t>
            </a:r>
          </a:p>
        </p:txBody>
      </p:sp>
    </p:spTree>
    <p:custDataLst>
      <p:tags r:id="rId1"/>
    </p:custDataLst>
  </p:cSld>
  <p:clrMapOvr>
    <a:masterClrMapping/>
  </p:clrMapOvr>
  <p:transition advTm="346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What to Look For</a:t>
            </a:r>
          </a:p>
        </p:txBody>
      </p:sp>
      <p:sp>
        <p:nvSpPr>
          <p:cNvPr id="30723" name="Rectangle 3"/>
          <p:cNvSpPr>
            <a:spLocks noGrp="1" noChangeArrowheads="1"/>
          </p:cNvSpPr>
          <p:nvPr>
            <p:ph type="body" idx="1"/>
          </p:nvPr>
        </p:nvSpPr>
        <p:spPr/>
        <p:txBody>
          <a:bodyPr/>
          <a:lstStyle/>
          <a:p>
            <a:r>
              <a:rPr lang="en-US" altLang="en-US" sz="2800"/>
              <a:t>What is Jesus</a:t>
            </a:r>
            <a:r>
              <a:rPr lang="en-US" altLang="en-US" sz="2800">
                <a:cs typeface="Times New Roman" pitchFamily="18" charset="0"/>
              </a:rPr>
              <a:t>'</a:t>
            </a:r>
            <a:r>
              <a:rPr lang="en-US" altLang="en-US" sz="2800"/>
              <a:t> view of this matter that is being debated in his time?</a:t>
            </a:r>
          </a:p>
          <a:p>
            <a:r>
              <a:rPr lang="en-US" altLang="en-US" sz="2800"/>
              <a:t>How is Jesus arguing for his position?</a:t>
            </a:r>
          </a:p>
          <a:p>
            <a:pPr lvl="1"/>
            <a:r>
              <a:rPr lang="en-US" altLang="en-US" sz="2800"/>
              <a:t>Remember that his opponents do not accept his claims, so they are not about to take his word for it.</a:t>
            </a:r>
          </a:p>
          <a:p>
            <a:pPr lvl="1"/>
            <a:r>
              <a:rPr lang="en-US" altLang="en-US" sz="2800"/>
              <a:t>Can we understand his words as actually arguing from where they are to where he is?</a:t>
            </a:r>
          </a:p>
        </p:txBody>
      </p:sp>
    </p:spTree>
    <p:custDataLst>
      <p:tags r:id="rId1"/>
    </p:custDataLst>
  </p:cSld>
  <p:clrMapOvr>
    <a:masterClrMapping/>
  </p:clrMapOvr>
  <p:transition advTm="538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What to Look For</a:t>
            </a:r>
          </a:p>
        </p:txBody>
      </p:sp>
      <p:sp>
        <p:nvSpPr>
          <p:cNvPr id="31747" name="Rectangle 3"/>
          <p:cNvSpPr>
            <a:spLocks noGrp="1" noChangeArrowheads="1"/>
          </p:cNvSpPr>
          <p:nvPr>
            <p:ph type="body" idx="1"/>
          </p:nvPr>
        </p:nvSpPr>
        <p:spPr/>
        <p:txBody>
          <a:bodyPr/>
          <a:lstStyle/>
          <a:p>
            <a:r>
              <a:rPr lang="en-US" altLang="en-US" sz="2800"/>
              <a:t>Jesus may leave out some steps in his argument that would be easily understood by his original audience or opponents.</a:t>
            </a:r>
          </a:p>
          <a:p>
            <a:pPr lvl="1"/>
            <a:r>
              <a:rPr lang="en-US" altLang="en-US" sz="2800"/>
              <a:t>It does not follow that we will understand him unless we can supply those steps.</a:t>
            </a:r>
          </a:p>
          <a:p>
            <a:r>
              <a:rPr lang="en-US" altLang="en-US" sz="2800"/>
              <a:t>Once we understand what Jesus is saying to his original opponents &amp; audience, we are ready to see how this carries over to us &amp; to situations we face today.</a:t>
            </a:r>
          </a:p>
        </p:txBody>
      </p:sp>
    </p:spTree>
    <p:custDataLst>
      <p:tags r:id="rId1"/>
    </p:custDataLst>
  </p:cSld>
  <p:clrMapOvr>
    <a:masterClrMapping/>
  </p:clrMapOvr>
  <p:transition advTm="1140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Controversy &amp; Dialogue Accounts in the Synoptics</a:t>
            </a:r>
          </a:p>
        </p:txBody>
      </p:sp>
      <p:sp>
        <p:nvSpPr>
          <p:cNvPr id="32771" name="Rectangle 3"/>
          <p:cNvSpPr>
            <a:spLocks noGrp="1" noChangeArrowheads="1"/>
          </p:cNvSpPr>
          <p:nvPr>
            <p:ph type="body" idx="1"/>
          </p:nvPr>
        </p:nvSpPr>
        <p:spPr/>
        <p:txBody>
          <a:bodyPr/>
          <a:lstStyle/>
          <a:p>
            <a:r>
              <a:rPr lang="en-US" altLang="en-US"/>
              <a:t>Here (in our Synoptic Gospels notes) is a list of passages that more or less fall into this genre in the Synoptics.  One of them is a controversy involving John the Baptist rather than Jesus.</a:t>
            </a:r>
          </a:p>
          <a:p>
            <a:r>
              <a:rPr lang="en-US" altLang="en-US"/>
              <a:t>We look at a few of these below.</a:t>
            </a:r>
          </a:p>
        </p:txBody>
      </p:sp>
    </p:spTree>
    <p:custDataLst>
      <p:tags r:id="rId1"/>
    </p:custDataLst>
  </p:cSld>
  <p:clrMapOvr>
    <a:masterClrMapping/>
  </p:clrMapOvr>
  <p:transition advTm="284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checkerboard(across)">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checkerboard(across)">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r>
              <a:rPr lang="en-US" altLang="en-US"/>
              <a:t>Calling Matthew – Mt 9:9-13</a:t>
            </a:r>
          </a:p>
        </p:txBody>
      </p:sp>
      <p:sp>
        <p:nvSpPr>
          <p:cNvPr id="38917" name="Text Box 5"/>
          <p:cNvSpPr txBox="1">
            <a:spLocks noChangeArrowheads="1"/>
          </p:cNvSpPr>
          <p:nvPr/>
        </p:nvSpPr>
        <p:spPr bwMode="auto">
          <a:xfrm>
            <a:off x="1295400" y="1905000"/>
            <a:ext cx="7391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9 (NIV) As Jesus went on from there, he saw a man named Matthew sitting at the tax collector's booth. "Follow me," he told him, and Matthew got up and followed him. 10 While Jesus was having dinner at Matthew's house, many tax collectors and "sinners" came and ate with him and his disciples. 11 When the Pharisees saw this, they asked his disciples, "Why does your teacher eat with tax collectors and `sinners'?" 12 On hearing this, Jesus said, "It is not the healthy who need a doctor, but the sick. 13 But go and learn what this means: </a:t>
            </a:r>
            <a:r>
              <a:rPr lang="en-US" altLang="en-US">
                <a:cs typeface="Times New Roman" pitchFamily="18" charset="0"/>
              </a:rPr>
              <a:t>'</a:t>
            </a:r>
            <a:r>
              <a:rPr lang="en-US" altLang="en-US"/>
              <a:t>I desire mercy, not sacrifice.' {[13] Hosea 6:6} For I have not come to call the righteous, but sinners." </a:t>
            </a:r>
          </a:p>
        </p:txBody>
      </p:sp>
    </p:spTree>
    <p:custDataLst>
      <p:tags r:id="rId1"/>
    </p:custDataLst>
  </p:cSld>
  <p:clrMapOvr>
    <a:masterClrMapping/>
  </p:clrMapOvr>
  <p:transition advTm="524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checkerboard(across)">
                                      <p:cBhvr>
                                        <p:cTn id="7"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Calling Matthew – Mt 9:9-13</a:t>
            </a:r>
          </a:p>
        </p:txBody>
      </p:sp>
      <p:sp>
        <p:nvSpPr>
          <p:cNvPr id="33795" name="Rectangle 3"/>
          <p:cNvSpPr>
            <a:spLocks noGrp="1" noChangeArrowheads="1"/>
          </p:cNvSpPr>
          <p:nvPr>
            <p:ph type="body" idx="1"/>
          </p:nvPr>
        </p:nvSpPr>
        <p:spPr/>
        <p:txBody>
          <a:bodyPr/>
          <a:lstStyle/>
          <a:p>
            <a:r>
              <a:rPr lang="en-US" altLang="en-US" sz="2800"/>
              <a:t>Who are the opponents?</a:t>
            </a:r>
          </a:p>
          <a:p>
            <a:pPr lvl="1"/>
            <a:r>
              <a:rPr lang="en-US" altLang="en-US" sz="2800"/>
              <a:t>Pharisees</a:t>
            </a:r>
          </a:p>
          <a:p>
            <a:r>
              <a:rPr lang="en-US" altLang="en-US" sz="2800"/>
              <a:t>What are they concerned about?</a:t>
            </a:r>
          </a:p>
          <a:p>
            <a:pPr lvl="1"/>
            <a:r>
              <a:rPr lang="en-US" altLang="en-US" sz="2800"/>
              <a:t>Jesus keeping bad company</a:t>
            </a:r>
          </a:p>
          <a:p>
            <a:r>
              <a:rPr lang="en-US" altLang="en-US" sz="2800"/>
              <a:t>How does Jesus answer them?</a:t>
            </a:r>
          </a:p>
          <a:p>
            <a:pPr lvl="1"/>
            <a:r>
              <a:rPr lang="en-US" altLang="en-US" sz="2800"/>
              <a:t>By an analogy of sin to sickness</a:t>
            </a:r>
          </a:p>
          <a:p>
            <a:pPr lvl="1"/>
            <a:r>
              <a:rPr lang="en-US" altLang="en-US" sz="2800"/>
              <a:t>By an OT citation (Hosea 6:6)</a:t>
            </a:r>
          </a:p>
          <a:p>
            <a:pPr lvl="1"/>
            <a:r>
              <a:rPr lang="en-US" altLang="en-US" sz="2800"/>
              <a:t>By a summary of his mission</a:t>
            </a:r>
          </a:p>
        </p:txBody>
      </p:sp>
    </p:spTree>
    <p:custDataLst>
      <p:tags r:id="rId1"/>
    </p:custDataLst>
  </p:cSld>
  <p:clrMapOvr>
    <a:masterClrMapping/>
  </p:clrMapOvr>
  <p:transition advTm="3099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additive="base">
                                        <p:cTn id="37" dur="500" fill="hold"/>
                                        <p:tgtEl>
                                          <p:spTgt spid="337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7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3795">
                                            <p:txEl>
                                              <p:pRg st="6" end="6"/>
                                            </p:txEl>
                                          </p:spTgt>
                                        </p:tgtEl>
                                        <p:attrNameLst>
                                          <p:attrName>style.visibility</p:attrName>
                                        </p:attrNameLst>
                                      </p:cBhvr>
                                      <p:to>
                                        <p:strVal val="visible"/>
                                      </p:to>
                                    </p:set>
                                    <p:anim calcmode="lin" valueType="num">
                                      <p:cBhvr additive="base">
                                        <p:cTn id="43" dur="500" fill="hold"/>
                                        <p:tgtEl>
                                          <p:spTgt spid="3379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7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3795">
                                            <p:txEl>
                                              <p:pRg st="7" end="7"/>
                                            </p:txEl>
                                          </p:spTgt>
                                        </p:tgtEl>
                                        <p:attrNameLst>
                                          <p:attrName>style.visibility</p:attrName>
                                        </p:attrNameLst>
                                      </p:cBhvr>
                                      <p:to>
                                        <p:strVal val="visible"/>
                                      </p:to>
                                    </p:set>
                                    <p:anim calcmode="lin" valueType="num">
                                      <p:cBhvr additive="base">
                                        <p:cTn id="49" dur="500" fill="hold"/>
                                        <p:tgtEl>
                                          <p:spTgt spid="3379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379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1066800" y="228600"/>
            <a:ext cx="7772400" cy="1143000"/>
          </a:xfrm>
        </p:spPr>
        <p:txBody>
          <a:bodyPr/>
          <a:lstStyle/>
          <a:p>
            <a:r>
              <a:rPr lang="en-US" altLang="en-US"/>
              <a:t>Taxes to Caesar – Mt 22:15-22</a:t>
            </a:r>
          </a:p>
        </p:txBody>
      </p:sp>
      <p:sp>
        <p:nvSpPr>
          <p:cNvPr id="40965" name="Text Box 5"/>
          <p:cNvSpPr txBox="1">
            <a:spLocks noChangeArrowheads="1"/>
          </p:cNvSpPr>
          <p:nvPr/>
        </p:nvSpPr>
        <p:spPr bwMode="auto">
          <a:xfrm>
            <a:off x="457200" y="1447800"/>
            <a:ext cx="83058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15 (NIV) Then the Pharisees went out and laid plans to trap him in his words. 16 They sent their disciples to him along with the Herodians. "Teacher," they said, "we know you are a man of integrity and that you teach the way of God in accordance with the truth. You aren't swayed by men, because you pay no attention to who they are. 17 Tell us then, what is your opinion? Is it right to pay taxes to Caesar or not?" 18 But Jesus, knowing their evil intent, said, "You hypocrites, why are you trying to trap me? 19 Show me the coin used for paying the tax." They brought him a denarius, 20 and he asked them, "Whose portrait is this? And whose inscription?" 21 "Caesar's," they replied. Then he said to them, "Give to Caesar what is Caesar's, and to God what is God's." 22 When they heard this, they were amazed. So they left him and went away. </a:t>
            </a:r>
          </a:p>
        </p:txBody>
      </p:sp>
    </p:spTree>
    <p:custDataLst>
      <p:tags r:id="rId1"/>
    </p:custDataLst>
  </p:cSld>
  <p:clrMapOvr>
    <a:masterClrMapping/>
  </p:clrMapOvr>
  <p:transition advTm="652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checkerboard(across)">
                                      <p:cBhvr>
                                        <p:cTn id="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2.9|1|1"/>
</p:tagLst>
</file>

<file path=ppt/tags/tag10.xml><?xml version="1.0" encoding="utf-8"?>
<p:tagLst xmlns:a="http://schemas.openxmlformats.org/drawingml/2006/main" xmlns:r="http://schemas.openxmlformats.org/officeDocument/2006/relationships" xmlns:p="http://schemas.openxmlformats.org/presentationml/2006/main">
  <p:tag name="TIMING" val="|0.2|3.4|58.5|1.8|47.4|37.7|31.3|93.8"/>
</p:tagLst>
</file>

<file path=ppt/tags/tag11.xml><?xml version="1.0" encoding="utf-8"?>
<p:tagLst xmlns:a="http://schemas.openxmlformats.org/drawingml/2006/main" xmlns:r="http://schemas.openxmlformats.org/officeDocument/2006/relationships" xmlns:p="http://schemas.openxmlformats.org/presentationml/2006/main">
  <p:tag name="TIMING" val="|7.9"/>
</p:tagLst>
</file>

<file path=ppt/tags/tag12.xml><?xml version="1.0" encoding="utf-8"?>
<p:tagLst xmlns:a="http://schemas.openxmlformats.org/drawingml/2006/main" xmlns:r="http://schemas.openxmlformats.org/officeDocument/2006/relationships" xmlns:p="http://schemas.openxmlformats.org/presentationml/2006/main">
  <p:tag name="TIMING" val="|0.2"/>
</p:tagLst>
</file>

<file path=ppt/tags/tag13.xml><?xml version="1.0" encoding="utf-8"?>
<p:tagLst xmlns:a="http://schemas.openxmlformats.org/drawingml/2006/main" xmlns:r="http://schemas.openxmlformats.org/officeDocument/2006/relationships" xmlns:p="http://schemas.openxmlformats.org/presentationml/2006/main">
  <p:tag name="TIMING" val="|0.4|1.2|42.2|1.4|53.2|3|115.7"/>
</p:tagLst>
</file>

<file path=ppt/tags/tag14.xml><?xml version="1.0" encoding="utf-8"?>
<p:tagLst xmlns:a="http://schemas.openxmlformats.org/drawingml/2006/main" xmlns:r="http://schemas.openxmlformats.org/officeDocument/2006/relationships" xmlns:p="http://schemas.openxmlformats.org/presentationml/2006/main">
  <p:tag name="TIMING" val="|6"/>
</p:tagLst>
</file>

<file path=ppt/tags/tag15.xml><?xml version="1.0" encoding="utf-8"?>
<p:tagLst xmlns:a="http://schemas.openxmlformats.org/drawingml/2006/main" xmlns:r="http://schemas.openxmlformats.org/officeDocument/2006/relationships" xmlns:p="http://schemas.openxmlformats.org/presentationml/2006/main">
  <p:tag name="TIMING" val="|0.2|0.7|1.5|1.1|4|1.7|4.9|11.6"/>
</p:tagLst>
</file>

<file path=ppt/tags/tag16.xml><?xml version="1.0" encoding="utf-8"?>
<p:tagLst xmlns:a="http://schemas.openxmlformats.org/drawingml/2006/main" xmlns:r="http://schemas.openxmlformats.org/officeDocument/2006/relationships" xmlns:p="http://schemas.openxmlformats.org/presentationml/2006/main">
  <p:tag name="TIMING" val="|0.4|1.2"/>
</p:tagLst>
</file>

<file path=ppt/tags/tag2.xml><?xml version="1.0" encoding="utf-8"?>
<p:tagLst xmlns:a="http://schemas.openxmlformats.org/drawingml/2006/main" xmlns:r="http://schemas.openxmlformats.org/officeDocument/2006/relationships" xmlns:p="http://schemas.openxmlformats.org/presentationml/2006/main">
  <p:tag name="TIMING" val="|1.9|1.4|5.9|5.4"/>
</p:tagLst>
</file>

<file path=ppt/tags/tag3.xml><?xml version="1.0" encoding="utf-8"?>
<p:tagLst xmlns:a="http://schemas.openxmlformats.org/drawingml/2006/main" xmlns:r="http://schemas.openxmlformats.org/officeDocument/2006/relationships" xmlns:p="http://schemas.openxmlformats.org/presentationml/2006/main">
  <p:tag name="TIMING" val="|1.4|14.2|6.1"/>
</p:tagLst>
</file>

<file path=ppt/tags/tag4.xml><?xml version="1.0" encoding="utf-8"?>
<p:tagLst xmlns:a="http://schemas.openxmlformats.org/drawingml/2006/main" xmlns:r="http://schemas.openxmlformats.org/officeDocument/2006/relationships" xmlns:p="http://schemas.openxmlformats.org/presentationml/2006/main">
  <p:tag name="TIMING" val="|0.4|8.2|3.6|30.5"/>
</p:tagLst>
</file>

<file path=ppt/tags/tag5.xml><?xml version="1.0" encoding="utf-8"?>
<p:tagLst xmlns:a="http://schemas.openxmlformats.org/drawingml/2006/main" xmlns:r="http://schemas.openxmlformats.org/officeDocument/2006/relationships" xmlns:p="http://schemas.openxmlformats.org/presentationml/2006/main">
  <p:tag name="TIMING" val="|2.1|68.7|9.9"/>
</p:tagLst>
</file>

<file path=ppt/tags/tag6.xml><?xml version="1.0" encoding="utf-8"?>
<p:tagLst xmlns:a="http://schemas.openxmlformats.org/drawingml/2006/main" xmlns:r="http://schemas.openxmlformats.org/officeDocument/2006/relationships" xmlns:p="http://schemas.openxmlformats.org/presentationml/2006/main">
  <p:tag name="TIMING" val="|3.7|19.2"/>
</p:tagLst>
</file>

<file path=ppt/tags/tag7.xml><?xml version="1.0" encoding="utf-8"?>
<p:tagLst xmlns:a="http://schemas.openxmlformats.org/drawingml/2006/main" xmlns:r="http://schemas.openxmlformats.org/officeDocument/2006/relationships" xmlns:p="http://schemas.openxmlformats.org/presentationml/2006/main">
  <p:tag name="TIMING" val="|10.4"/>
</p:tagLst>
</file>

<file path=ppt/tags/tag8.xml><?xml version="1.0" encoding="utf-8"?>
<p:tagLst xmlns:a="http://schemas.openxmlformats.org/drawingml/2006/main" xmlns:r="http://schemas.openxmlformats.org/officeDocument/2006/relationships" xmlns:p="http://schemas.openxmlformats.org/presentationml/2006/main">
  <p:tag name="TIMING" val="|0.3|2.8|63.3|2.4|83.1|5.4|24|63.9"/>
</p:tagLst>
</file>

<file path=ppt/tags/tag9.xml><?xml version="1.0" encoding="utf-8"?>
<p:tagLst xmlns:a="http://schemas.openxmlformats.org/drawingml/2006/main" xmlns:r="http://schemas.openxmlformats.org/officeDocument/2006/relationships" xmlns:p="http://schemas.openxmlformats.org/presentationml/2006/main">
  <p:tag name="TIMING" val="|8.8"/>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155</TotalTime>
  <Words>1338</Words>
  <Application>Microsoft Office PowerPoint</Application>
  <PresentationFormat>On-screen Show (4:3)</PresentationFormat>
  <Paragraphs>73</Paragraphs>
  <Slides>16</Slides>
  <Notes>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Azure</vt:lpstr>
      <vt:lpstr>Exegeting Controversy Passages</vt:lpstr>
      <vt:lpstr>What are Controversy Passages?</vt:lpstr>
      <vt:lpstr>What to Look For</vt:lpstr>
      <vt:lpstr>What to Look For</vt:lpstr>
      <vt:lpstr>What to Look For</vt:lpstr>
      <vt:lpstr>Controversy &amp; Dialogue Accounts in the Synoptics</vt:lpstr>
      <vt:lpstr>Calling Matthew – Mt 9:9-13</vt:lpstr>
      <vt:lpstr>Calling Matthew – Mt 9:9-13</vt:lpstr>
      <vt:lpstr>Taxes to Caesar – Mt 22:15-22</vt:lpstr>
      <vt:lpstr>Taxes to Caesar – Mt 22:15-22</vt:lpstr>
      <vt:lpstr>Marriage &amp; Resurrection – Mt 22:23-33</vt:lpstr>
      <vt:lpstr>Marriage &amp; Resurrection – Mt 22:23-33</vt:lpstr>
      <vt:lpstr>Marriage &amp; Resurrection – Mt 22:23-33</vt:lpstr>
      <vt:lpstr>Mary &amp; Martha – Lk 10:38-42</vt:lpstr>
      <vt:lpstr>Mary &amp; Martha – Lk 10:38-42</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Exegeting Controversy Passages</dc:title>
  <dc:creator>RC Newman</dc:creator>
  <cp:lastModifiedBy>Newman</cp:lastModifiedBy>
  <cp:revision>58</cp:revision>
  <cp:lastPrinted>1601-01-01T00:00:00Z</cp:lastPrinted>
  <dcterms:created xsi:type="dcterms:W3CDTF">2002-12-10T19:27:40Z</dcterms:created>
  <dcterms:modified xsi:type="dcterms:W3CDTF">2015-07-03T17:49:43Z</dcterms:modified>
</cp:coreProperties>
</file>