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Tahoma" panose="020B0604030504040204" pitchFamily="34" charset="0"/>
      <p:regular r:id="rId35"/>
      <p:bold r:id="rId36"/>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4000" cy="6858000"/>
            <a:chOff x="0" y="0"/>
            <a:chExt cx="5760" cy="4320"/>
          </a:xfrm>
        </p:grpSpPr>
        <p:grpSp>
          <p:nvGrpSpPr>
            <p:cNvPr id="97283" name="Group 3"/>
            <p:cNvGrpSpPr>
              <a:grpSpLocks/>
            </p:cNvGrpSpPr>
            <p:nvPr/>
          </p:nvGrpSpPr>
          <p:grpSpPr bwMode="auto">
            <a:xfrm>
              <a:off x="0" y="0"/>
              <a:ext cx="5760" cy="4320"/>
              <a:chOff x="0" y="0"/>
              <a:chExt cx="5760" cy="4320"/>
            </a:xfrm>
          </p:grpSpPr>
          <p:sp>
            <p:nvSpPr>
              <p:cNvPr id="97284"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7285" name="Group 5"/>
              <p:cNvGrpSpPr>
                <a:grpSpLocks/>
              </p:cNvGrpSpPr>
              <p:nvPr userDrawn="1"/>
            </p:nvGrpSpPr>
            <p:grpSpPr bwMode="auto">
              <a:xfrm>
                <a:off x="0" y="0"/>
                <a:ext cx="5760" cy="4320"/>
                <a:chOff x="0" y="0"/>
                <a:chExt cx="5760" cy="4320"/>
              </a:xfrm>
            </p:grpSpPr>
            <p:sp>
              <p:nvSpPr>
                <p:cNvPr id="9728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9"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3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38" name="Group 58"/>
            <p:cNvGrpSpPr>
              <a:grpSpLocks/>
            </p:cNvGrpSpPr>
            <p:nvPr userDrawn="1"/>
          </p:nvGrpSpPr>
          <p:grpSpPr bwMode="auto">
            <a:xfrm>
              <a:off x="3" y="559"/>
              <a:ext cx="4192" cy="1796"/>
              <a:chOff x="3" y="559"/>
              <a:chExt cx="4192" cy="1796"/>
            </a:xfrm>
          </p:grpSpPr>
          <p:sp>
            <p:nvSpPr>
              <p:cNvPr id="97339"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43" name="Group 63"/>
            <p:cNvGrpSpPr>
              <a:grpSpLocks/>
            </p:cNvGrpSpPr>
            <p:nvPr userDrawn="1"/>
          </p:nvGrpSpPr>
          <p:grpSpPr bwMode="auto">
            <a:xfrm>
              <a:off x="1480" y="1952"/>
              <a:ext cx="3808" cy="1812"/>
              <a:chOff x="1480" y="1952"/>
              <a:chExt cx="3808" cy="1812"/>
            </a:xfrm>
          </p:grpSpPr>
          <p:sp>
            <p:nvSpPr>
              <p:cNvPr id="9734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7347" name="Rectangle 67"/>
          <p:cNvSpPr>
            <a:spLocks noGrp="1" noChangeArrowheads="1"/>
          </p:cNvSpPr>
          <p:nvPr>
            <p:ph type="ctrTitle"/>
          </p:nvPr>
        </p:nvSpPr>
        <p:spPr>
          <a:xfrm>
            <a:off x="990600" y="1752600"/>
            <a:ext cx="7772400" cy="1143000"/>
          </a:xfrm>
        </p:spPr>
        <p:txBody>
          <a:bodyPr/>
          <a:lstStyle>
            <a:lvl1pPr>
              <a:defRPr/>
            </a:lvl1pPr>
          </a:lstStyle>
          <a:p>
            <a:pPr lvl="0"/>
            <a:r>
              <a:rPr lang="en-US" altLang="en-US" noProof="0" smtClean="0"/>
              <a:t>Click to edit Master title style</a:t>
            </a:r>
          </a:p>
        </p:txBody>
      </p:sp>
      <p:sp>
        <p:nvSpPr>
          <p:cNvPr id="9734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97349" name="Rectangle 69"/>
          <p:cNvSpPr>
            <a:spLocks noGrp="1" noChangeArrowheads="1"/>
          </p:cNvSpPr>
          <p:nvPr>
            <p:ph type="dt" sz="quarter" idx="2"/>
          </p:nvPr>
        </p:nvSpPr>
        <p:spPr/>
        <p:txBody>
          <a:bodyPr/>
          <a:lstStyle>
            <a:lvl1pPr>
              <a:defRPr/>
            </a:lvl1pPr>
          </a:lstStyle>
          <a:p>
            <a:endParaRPr lang="en-US" altLang="en-US"/>
          </a:p>
        </p:txBody>
      </p:sp>
      <p:sp>
        <p:nvSpPr>
          <p:cNvPr id="97350" name="Rectangle 70"/>
          <p:cNvSpPr>
            <a:spLocks noGrp="1" noChangeArrowheads="1"/>
          </p:cNvSpPr>
          <p:nvPr>
            <p:ph type="ftr" sz="quarter" idx="3"/>
          </p:nvPr>
        </p:nvSpPr>
        <p:spPr/>
        <p:txBody>
          <a:bodyPr/>
          <a:lstStyle>
            <a:lvl1pPr>
              <a:defRPr/>
            </a:lvl1pPr>
          </a:lstStyle>
          <a:p>
            <a:endParaRPr lang="en-US" altLang="en-US"/>
          </a:p>
        </p:txBody>
      </p:sp>
      <p:sp>
        <p:nvSpPr>
          <p:cNvPr id="97351" name="Rectangle 71"/>
          <p:cNvSpPr>
            <a:spLocks noGrp="1" noChangeArrowheads="1"/>
          </p:cNvSpPr>
          <p:nvPr>
            <p:ph type="sldNum" sz="quarter" idx="4"/>
          </p:nvPr>
        </p:nvSpPr>
        <p:spPr/>
        <p:txBody>
          <a:bodyPr/>
          <a:lstStyle>
            <a:lvl1pPr>
              <a:defRPr/>
            </a:lvl1pPr>
          </a:lstStyle>
          <a:p>
            <a:fld id="{0B86C38A-7428-436B-8F29-7FF1D8BEB37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7FE1FD-967D-46D1-9C79-26790B764EF0}" type="slidenum">
              <a:rPr lang="en-US" altLang="en-US"/>
              <a:pPr/>
              <a:t>‹#›</a:t>
            </a:fld>
            <a:endParaRPr lang="en-US" altLang="en-US"/>
          </a:p>
        </p:txBody>
      </p:sp>
    </p:spTree>
    <p:extLst>
      <p:ext uri="{BB962C8B-B14F-4D97-AF65-F5344CB8AC3E}">
        <p14:creationId xmlns:p14="http://schemas.microsoft.com/office/powerpoint/2010/main" val="224524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81609D-3104-411B-A397-28559896A0C9}" type="slidenum">
              <a:rPr lang="en-US" altLang="en-US"/>
              <a:pPr/>
              <a:t>‹#›</a:t>
            </a:fld>
            <a:endParaRPr lang="en-US" altLang="en-US"/>
          </a:p>
        </p:txBody>
      </p:sp>
    </p:spTree>
    <p:extLst>
      <p:ext uri="{BB962C8B-B14F-4D97-AF65-F5344CB8AC3E}">
        <p14:creationId xmlns:p14="http://schemas.microsoft.com/office/powerpoint/2010/main" val="206477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E7B6ECC-68C8-4150-9E1A-2C797B9F3310}" type="slidenum">
              <a:rPr lang="en-US" altLang="en-US"/>
              <a:pPr/>
              <a:t>‹#›</a:t>
            </a:fld>
            <a:endParaRPr lang="en-US" altLang="en-US"/>
          </a:p>
        </p:txBody>
      </p:sp>
    </p:spTree>
    <p:extLst>
      <p:ext uri="{BB962C8B-B14F-4D97-AF65-F5344CB8AC3E}">
        <p14:creationId xmlns:p14="http://schemas.microsoft.com/office/powerpoint/2010/main" val="241810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3C6EAA-5CF4-4026-AE15-15B4BBD5DE4D}" type="slidenum">
              <a:rPr lang="en-US" altLang="en-US"/>
              <a:pPr/>
              <a:t>‹#›</a:t>
            </a:fld>
            <a:endParaRPr lang="en-US" altLang="en-US"/>
          </a:p>
        </p:txBody>
      </p:sp>
    </p:spTree>
    <p:extLst>
      <p:ext uri="{BB962C8B-B14F-4D97-AF65-F5344CB8AC3E}">
        <p14:creationId xmlns:p14="http://schemas.microsoft.com/office/powerpoint/2010/main" val="12556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6C156F-B0CA-448D-B12E-1CE45ABC605F}" type="slidenum">
              <a:rPr lang="en-US" altLang="en-US"/>
              <a:pPr/>
              <a:t>‹#›</a:t>
            </a:fld>
            <a:endParaRPr lang="en-US" altLang="en-US"/>
          </a:p>
        </p:txBody>
      </p:sp>
    </p:spTree>
    <p:extLst>
      <p:ext uri="{BB962C8B-B14F-4D97-AF65-F5344CB8AC3E}">
        <p14:creationId xmlns:p14="http://schemas.microsoft.com/office/powerpoint/2010/main" val="386973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F80B51-684B-4DA1-A806-E03AAD75BCAC}" type="slidenum">
              <a:rPr lang="en-US" altLang="en-US"/>
              <a:pPr/>
              <a:t>‹#›</a:t>
            </a:fld>
            <a:endParaRPr lang="en-US" altLang="en-US"/>
          </a:p>
        </p:txBody>
      </p:sp>
    </p:spTree>
    <p:extLst>
      <p:ext uri="{BB962C8B-B14F-4D97-AF65-F5344CB8AC3E}">
        <p14:creationId xmlns:p14="http://schemas.microsoft.com/office/powerpoint/2010/main" val="31396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6D339BD-0EA6-4688-B7DD-2FBF0C97AD06}" type="slidenum">
              <a:rPr lang="en-US" altLang="en-US"/>
              <a:pPr/>
              <a:t>‹#›</a:t>
            </a:fld>
            <a:endParaRPr lang="en-US" altLang="en-US"/>
          </a:p>
        </p:txBody>
      </p:sp>
    </p:spTree>
    <p:extLst>
      <p:ext uri="{BB962C8B-B14F-4D97-AF65-F5344CB8AC3E}">
        <p14:creationId xmlns:p14="http://schemas.microsoft.com/office/powerpoint/2010/main" val="124648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F16E835-0E95-4758-946A-D3A8B73FFE80}" type="slidenum">
              <a:rPr lang="en-US" altLang="en-US"/>
              <a:pPr/>
              <a:t>‹#›</a:t>
            </a:fld>
            <a:endParaRPr lang="en-US" altLang="en-US"/>
          </a:p>
        </p:txBody>
      </p:sp>
    </p:spTree>
    <p:extLst>
      <p:ext uri="{BB962C8B-B14F-4D97-AF65-F5344CB8AC3E}">
        <p14:creationId xmlns:p14="http://schemas.microsoft.com/office/powerpoint/2010/main" val="282756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B569343-3A18-4663-B23B-C5CDB3ED7124}" type="slidenum">
              <a:rPr lang="en-US" altLang="en-US"/>
              <a:pPr/>
              <a:t>‹#›</a:t>
            </a:fld>
            <a:endParaRPr lang="en-US" altLang="en-US"/>
          </a:p>
        </p:txBody>
      </p:sp>
    </p:spTree>
    <p:extLst>
      <p:ext uri="{BB962C8B-B14F-4D97-AF65-F5344CB8AC3E}">
        <p14:creationId xmlns:p14="http://schemas.microsoft.com/office/powerpoint/2010/main" val="388161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74324B-FA6E-4954-A0C6-747DF259173B}" type="slidenum">
              <a:rPr lang="en-US" altLang="en-US"/>
              <a:pPr/>
              <a:t>‹#›</a:t>
            </a:fld>
            <a:endParaRPr lang="en-US" altLang="en-US"/>
          </a:p>
        </p:txBody>
      </p:sp>
    </p:spTree>
    <p:extLst>
      <p:ext uri="{BB962C8B-B14F-4D97-AF65-F5344CB8AC3E}">
        <p14:creationId xmlns:p14="http://schemas.microsoft.com/office/powerpoint/2010/main" val="148481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80C70B-17D0-4612-A585-4AD9EAE5745D}" type="slidenum">
              <a:rPr lang="en-US" altLang="en-US"/>
              <a:pPr/>
              <a:t>‹#›</a:t>
            </a:fld>
            <a:endParaRPr lang="en-US" altLang="en-US"/>
          </a:p>
        </p:txBody>
      </p:sp>
    </p:spTree>
    <p:extLst>
      <p:ext uri="{BB962C8B-B14F-4D97-AF65-F5344CB8AC3E}">
        <p14:creationId xmlns:p14="http://schemas.microsoft.com/office/powerpoint/2010/main" val="6437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258" name="Group 2"/>
          <p:cNvGrpSpPr>
            <a:grpSpLocks/>
          </p:cNvGrpSpPr>
          <p:nvPr/>
        </p:nvGrpSpPr>
        <p:grpSpPr bwMode="auto">
          <a:xfrm>
            <a:off x="0" y="0"/>
            <a:ext cx="9144000" cy="6858000"/>
            <a:chOff x="0" y="0"/>
            <a:chExt cx="5760" cy="4320"/>
          </a:xfrm>
        </p:grpSpPr>
        <p:grpSp>
          <p:nvGrpSpPr>
            <p:cNvPr id="96259" name="Group 3"/>
            <p:cNvGrpSpPr>
              <a:grpSpLocks/>
            </p:cNvGrpSpPr>
            <p:nvPr/>
          </p:nvGrpSpPr>
          <p:grpSpPr bwMode="auto">
            <a:xfrm>
              <a:off x="0" y="0"/>
              <a:ext cx="5760" cy="4320"/>
              <a:chOff x="0" y="0"/>
              <a:chExt cx="5760" cy="4320"/>
            </a:xfrm>
          </p:grpSpPr>
          <p:grpSp>
            <p:nvGrpSpPr>
              <p:cNvPr id="96260" name="Group 4"/>
              <p:cNvGrpSpPr>
                <a:grpSpLocks/>
              </p:cNvGrpSpPr>
              <p:nvPr/>
            </p:nvGrpSpPr>
            <p:grpSpPr bwMode="auto">
              <a:xfrm>
                <a:off x="0" y="192"/>
                <a:ext cx="5760" cy="4032"/>
                <a:chOff x="0" y="192"/>
                <a:chExt cx="5760" cy="4032"/>
              </a:xfrm>
            </p:grpSpPr>
            <p:sp>
              <p:nvSpPr>
                <p:cNvPr id="9626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3" name="Group 27"/>
              <p:cNvGrpSpPr>
                <a:grpSpLocks/>
              </p:cNvGrpSpPr>
              <p:nvPr/>
            </p:nvGrpSpPr>
            <p:grpSpPr bwMode="auto">
              <a:xfrm>
                <a:off x="192" y="0"/>
                <a:ext cx="5376" cy="4320"/>
                <a:chOff x="192" y="0"/>
                <a:chExt cx="5376" cy="4320"/>
              </a:xfrm>
            </p:grpSpPr>
            <p:sp>
              <p:nvSpPr>
                <p:cNvPr id="9628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631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4"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315" name="Group 59"/>
            <p:cNvGrpSpPr>
              <a:grpSpLocks/>
            </p:cNvGrpSpPr>
            <p:nvPr/>
          </p:nvGrpSpPr>
          <p:grpSpPr bwMode="auto">
            <a:xfrm>
              <a:off x="261" y="892"/>
              <a:ext cx="1124" cy="1464"/>
              <a:chOff x="96" y="916"/>
              <a:chExt cx="2208" cy="2876"/>
            </a:xfrm>
          </p:grpSpPr>
          <p:sp>
            <p:nvSpPr>
              <p:cNvPr id="96316"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7"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6319"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632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321"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96322"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96323"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A8F914C5-E5DA-4FCB-B351-3816663896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4" name="Picture 4" descr="resurrectio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533400"/>
            <a:ext cx="4351338" cy="598170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ctrTitle"/>
          </p:nvPr>
        </p:nvSpPr>
        <p:spPr/>
        <p:txBody>
          <a:bodyPr/>
          <a:lstStyle/>
          <a:p>
            <a:r>
              <a:rPr lang="en-US" altLang="en-US"/>
              <a:t>Evidence for the Resurrection</a:t>
            </a:r>
          </a:p>
        </p:txBody>
      </p:sp>
      <p:sp>
        <p:nvSpPr>
          <p:cNvPr id="56323" name="Rectangle 3" descr="Rectangle: Click to edit Master text styles&#10;Second level&#10;Third level&#10;Fourth level&#10;Fifth level"/>
          <p:cNvSpPr>
            <a:spLocks noGrp="1" noChangeArrowheads="1"/>
          </p:cNvSpPr>
          <p:nvPr>
            <p:ph type="subTitle" idx="1"/>
          </p:nvPr>
        </p:nvSpPr>
        <p:spPr/>
        <p:txBody>
          <a:bodyPr/>
          <a:lstStyle/>
          <a:p>
            <a:r>
              <a:rPr lang="en-US" altLang="en-US">
                <a:solidFill>
                  <a:schemeClr val="tx2"/>
                </a:solidFill>
              </a:rPr>
              <a:t>From Prophecy &amp; History</a:t>
            </a:r>
          </a:p>
          <a:p>
            <a:r>
              <a:rPr lang="en-US" altLang="en-US"/>
              <a:t>Robert C. Newman</a:t>
            </a:r>
          </a:p>
        </p:txBody>
      </p:sp>
      <p:pic>
        <p:nvPicPr>
          <p:cNvPr id="2" name="EvidR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38800"/>
            <a:ext cx="609600" cy="609600"/>
          </a:xfrm>
          <a:prstGeom prst="rect">
            <a:avLst/>
          </a:prstGeom>
        </p:spPr>
      </p:pic>
    </p:spTree>
    <p:custDataLst>
      <p:tags r:id="rId1"/>
    </p:custDataLst>
  </p:cSld>
  <p:clrMapOvr>
    <a:masterClrMapping/>
  </p:clrMapOvr>
  <p:transition advTm="4358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6322"/>
                                        </p:tgtEl>
                                        <p:attrNameLst>
                                          <p:attrName>style.visibility</p:attrName>
                                        </p:attrNameLst>
                                      </p:cBhvr>
                                      <p:to>
                                        <p:strVal val="visible"/>
                                      </p:to>
                                    </p:set>
                                    <p:anim calcmode="lin" valueType="num">
                                      <p:cBhvr>
                                        <p:cTn id="11" dur="500" fill="hold"/>
                                        <p:tgtEl>
                                          <p:spTgt spid="56322"/>
                                        </p:tgtEl>
                                        <p:attrNameLst>
                                          <p:attrName>ppt_w</p:attrName>
                                        </p:attrNameLst>
                                      </p:cBhvr>
                                      <p:tavLst>
                                        <p:tav tm="0">
                                          <p:val>
                                            <p:fltVal val="0"/>
                                          </p:val>
                                        </p:tav>
                                        <p:tav tm="100000">
                                          <p:val>
                                            <p:strVal val="#ppt_w"/>
                                          </p:val>
                                        </p:tav>
                                      </p:tavLst>
                                    </p:anim>
                                    <p:anim calcmode="lin" valueType="num">
                                      <p:cBhvr>
                                        <p:cTn id="12" dur="500" fill="hold"/>
                                        <p:tgtEl>
                                          <p:spTgt spid="563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 calcmode="lin" valueType="num">
                                      <p:cBhvr additive="base">
                                        <p:cTn id="1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6323">
                                            <p:txEl>
                                              <p:pRg st="1" end="1"/>
                                            </p:txEl>
                                          </p:spTgt>
                                        </p:tgtEl>
                                        <p:attrNameLst>
                                          <p:attrName>style.visibility</p:attrName>
                                        </p:attrNameLst>
                                      </p:cBhvr>
                                      <p:to>
                                        <p:strVal val="visible"/>
                                      </p:to>
                                    </p:set>
                                    <p:anim calcmode="lin" valueType="num">
                                      <p:cBhvr additive="base">
                                        <p:cTn id="2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6324"/>
                                        </p:tgtEl>
                                        <p:attrNameLst>
                                          <p:attrName>style.visibility</p:attrName>
                                        </p:attrNameLst>
                                      </p:cBhvr>
                                      <p:to>
                                        <p:strVal val="visible"/>
                                      </p:to>
                                    </p:set>
                                    <p:animEffect transition="in" filter="checkerboard(across)">
                                      <p:cBhvr>
                                        <p:cTn id="29"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56322" grpId="0" autoUpdateAnimBg="0"/>
      <p:bldP spid="563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Existence of the Church</a:t>
            </a:r>
          </a:p>
        </p:txBody>
      </p:sp>
      <p:sp>
        <p:nvSpPr>
          <p:cNvPr id="6553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Lots of religions have arisen with false beliefs. </a:t>
            </a:r>
          </a:p>
          <a:p>
            <a:pPr>
              <a:lnSpc>
                <a:spcPct val="90000"/>
              </a:lnSpc>
            </a:pPr>
            <a:r>
              <a:rPr lang="en-US" altLang="en-US" sz="2800"/>
              <a:t>But:</a:t>
            </a:r>
          </a:p>
          <a:p>
            <a:pPr lvl="1">
              <a:lnSpc>
                <a:spcPct val="90000"/>
              </a:lnSpc>
            </a:pPr>
            <a:r>
              <a:rPr lang="en-US" altLang="en-US" sz="2400"/>
              <a:t>Jesus</a:t>
            </a:r>
            <a:r>
              <a:rPr lang="en-US" altLang="en-US" sz="2400">
                <a:cs typeface="Tahoma" pitchFamily="34" charset="0"/>
              </a:rPr>
              <a:t>'</a:t>
            </a:r>
            <a:r>
              <a:rPr lang="en-US" altLang="en-US" sz="2400"/>
              <a:t> followers were completely demoralized by his death.</a:t>
            </a:r>
          </a:p>
          <a:p>
            <a:pPr lvl="1">
              <a:lnSpc>
                <a:spcPct val="90000"/>
              </a:lnSpc>
            </a:pPr>
            <a:r>
              <a:rPr lang="en-US" altLang="en-US" sz="2400"/>
              <a:t>Within a short time they were boldly proclaiming his resurrection in the city where he was killed.</a:t>
            </a:r>
          </a:p>
          <a:p>
            <a:pPr lvl="1">
              <a:lnSpc>
                <a:spcPct val="90000"/>
              </a:lnSpc>
            </a:pPr>
            <a:r>
              <a:rPr lang="en-US" altLang="en-US" sz="2400"/>
              <a:t>Most of the apostles died as martyrs, not willing to retract their claims to have seen the risen Jesus.</a:t>
            </a:r>
          </a:p>
          <a:p>
            <a:pPr lvl="1">
              <a:lnSpc>
                <a:spcPct val="90000"/>
              </a:lnSpc>
            </a:pPr>
            <a:r>
              <a:rPr lang="en-US" altLang="en-US" sz="2400"/>
              <a:t>The church expanded to fill the Roman Empire without use of military evangelism.</a:t>
            </a:r>
          </a:p>
        </p:txBody>
      </p:sp>
    </p:spTree>
    <p:custDataLst>
      <p:tags r:id="rId1"/>
    </p:custDataLst>
  </p:cSld>
  <p:clrMapOvr>
    <a:masterClrMapping/>
  </p:clrMapOvr>
  <p:transition advTm="1162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Existence of the New Testament</a:t>
            </a:r>
          </a:p>
        </p:txBody>
      </p:sp>
      <p:sp>
        <p:nvSpPr>
          <p:cNvPr id="66563"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Several religions have holy books… </a:t>
            </a:r>
          </a:p>
          <a:p>
            <a:pPr>
              <a:lnSpc>
                <a:spcPct val="90000"/>
              </a:lnSpc>
            </a:pPr>
            <a:r>
              <a:rPr lang="en-US" altLang="en-US" sz="2800"/>
              <a:t>But:</a:t>
            </a:r>
          </a:p>
          <a:p>
            <a:pPr lvl="1">
              <a:lnSpc>
                <a:spcPct val="90000"/>
              </a:lnSpc>
            </a:pPr>
            <a:r>
              <a:rPr lang="en-US" altLang="en-US" sz="2400"/>
              <a:t>The NT records spectacular events and comes from within a century of the events it records.</a:t>
            </a:r>
          </a:p>
          <a:p>
            <a:pPr lvl="1">
              <a:lnSpc>
                <a:spcPct val="90000"/>
              </a:lnSpc>
            </a:pPr>
            <a:r>
              <a:rPr lang="en-US" altLang="en-US" sz="2400"/>
              <a:t>External evidence points to two apostles &amp; two associates as authors of the Gospels, and to a former enemy as author of most of the NT letters.</a:t>
            </a:r>
          </a:p>
          <a:p>
            <a:pPr lvl="1">
              <a:lnSpc>
                <a:spcPct val="90000"/>
              </a:lnSpc>
            </a:pPr>
            <a:r>
              <a:rPr lang="en-US" altLang="en-US" sz="2400"/>
              <a:t>The uniform testimony of the NT is to multiple eyewitnesses, extended appearances, multiple senses.</a:t>
            </a:r>
          </a:p>
          <a:p>
            <a:pPr lvl="1">
              <a:lnSpc>
                <a:spcPct val="90000"/>
              </a:lnSpc>
            </a:pPr>
            <a:r>
              <a:rPr lang="en-US" altLang="en-US" sz="2400"/>
              <a:t>The evidence for the reliability of the NT is as good as for any ancient history.</a:t>
            </a:r>
          </a:p>
        </p:txBody>
      </p:sp>
    </p:spTree>
    <p:custDataLst>
      <p:tags r:id="rId1"/>
    </p:custDataLst>
  </p:cSld>
  <p:clrMapOvr>
    <a:masterClrMapping/>
  </p:clrMapOvr>
  <p:transition advTm="107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Testimony of the New Testament</a:t>
            </a:r>
          </a:p>
        </p:txBody>
      </p:sp>
      <p:sp>
        <p:nvSpPr>
          <p:cNvPr id="6758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a:t>We have accounts of post-resurrection appearances in six NT books:</a:t>
            </a:r>
          </a:p>
          <a:p>
            <a:pPr lvl="1">
              <a:lnSpc>
                <a:spcPct val="90000"/>
              </a:lnSpc>
            </a:pPr>
            <a:r>
              <a:rPr lang="en-US" altLang="en-US"/>
              <a:t>1 Corinthians 15:1-9</a:t>
            </a:r>
          </a:p>
          <a:p>
            <a:pPr lvl="1">
              <a:lnSpc>
                <a:spcPct val="90000"/>
              </a:lnSpc>
            </a:pPr>
            <a:r>
              <a:rPr lang="en-US" altLang="en-US"/>
              <a:t>Mark 16:1-8 (9-20)</a:t>
            </a:r>
          </a:p>
          <a:p>
            <a:pPr lvl="1">
              <a:lnSpc>
                <a:spcPct val="90000"/>
              </a:lnSpc>
            </a:pPr>
            <a:r>
              <a:rPr lang="en-US" altLang="en-US"/>
              <a:t>Matthew 28</a:t>
            </a:r>
          </a:p>
          <a:p>
            <a:pPr lvl="1">
              <a:lnSpc>
                <a:spcPct val="90000"/>
              </a:lnSpc>
            </a:pPr>
            <a:r>
              <a:rPr lang="en-US" altLang="en-US"/>
              <a:t>Luke 24</a:t>
            </a:r>
          </a:p>
          <a:p>
            <a:pPr lvl="1">
              <a:lnSpc>
                <a:spcPct val="90000"/>
              </a:lnSpc>
            </a:pPr>
            <a:r>
              <a:rPr lang="en-US" altLang="en-US"/>
              <a:t>John 20-21</a:t>
            </a:r>
          </a:p>
          <a:p>
            <a:pPr lvl="1">
              <a:lnSpc>
                <a:spcPct val="90000"/>
              </a:lnSpc>
            </a:pPr>
            <a:r>
              <a:rPr lang="en-US" altLang="en-US"/>
              <a:t>Acts 1, 9, 22, 26</a:t>
            </a:r>
          </a:p>
          <a:p>
            <a:pPr lvl="1">
              <a:lnSpc>
                <a:spcPct val="90000"/>
              </a:lnSpc>
            </a:pPr>
            <a:endParaRPr lang="en-US" altLang="en-US"/>
          </a:p>
        </p:txBody>
      </p:sp>
    </p:spTree>
    <p:custDataLst>
      <p:tags r:id="rId1"/>
    </p:custDataLst>
  </p:cSld>
  <p:clrMapOvr>
    <a:masterClrMapping/>
  </p:clrMapOvr>
  <p:transition advTm="39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Questions to Consider</a:t>
            </a:r>
          </a:p>
        </p:txBody>
      </p:sp>
      <p:sp>
        <p:nvSpPr>
          <p:cNvPr id="68611"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How many post-resurrection appearances?</a:t>
            </a:r>
          </a:p>
          <a:p>
            <a:r>
              <a:rPr lang="en-US" altLang="en-US" sz="2800"/>
              <a:t>How long did they last?</a:t>
            </a:r>
          </a:p>
          <a:p>
            <a:r>
              <a:rPr lang="en-US" altLang="en-US" sz="2800"/>
              <a:t>When did they occur?</a:t>
            </a:r>
          </a:p>
          <a:p>
            <a:r>
              <a:rPr lang="en-US" altLang="en-US" sz="2800"/>
              <a:t>Where did they occur?</a:t>
            </a:r>
          </a:p>
          <a:p>
            <a:r>
              <a:rPr lang="en-US" altLang="en-US" sz="2800"/>
              <a:t>What form did Jesus take?</a:t>
            </a:r>
          </a:p>
          <a:p>
            <a:r>
              <a:rPr lang="en-US" altLang="en-US" sz="2800"/>
              <a:t>To whom did he appear?</a:t>
            </a:r>
          </a:p>
          <a:p>
            <a:r>
              <a:rPr lang="en-US" altLang="en-US" sz="2800"/>
              <a:t>What was the chronological order?</a:t>
            </a:r>
          </a:p>
        </p:txBody>
      </p:sp>
    </p:spTree>
    <p:custDataLst>
      <p:tags r:id="rId1"/>
    </p:custDataLst>
  </p:cSld>
  <p:clrMapOvr>
    <a:masterClrMapping/>
  </p:clrMapOvr>
  <p:transition advTm="415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 calcmode="lin" valueType="num">
                                      <p:cBhvr additive="base">
                                        <p:cTn id="37" dur="500" fill="hold"/>
                                        <p:tgtEl>
                                          <p:spTgt spid="68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6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611">
                                            <p:txEl>
                                              <p:pRg st="6" end="6"/>
                                            </p:txEl>
                                          </p:spTgt>
                                        </p:tgtEl>
                                        <p:attrNameLst>
                                          <p:attrName>style.visibility</p:attrName>
                                        </p:attrNameLst>
                                      </p:cBhvr>
                                      <p:to>
                                        <p:strVal val="visible"/>
                                      </p:to>
                                    </p:set>
                                    <p:anim calcmode="lin" valueType="num">
                                      <p:cBhvr additive="base">
                                        <p:cTn id="43" dur="500" fill="hold"/>
                                        <p:tgtEl>
                                          <p:spTgt spid="686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86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Suggested Scenario</a:t>
            </a:r>
          </a:p>
        </p:txBody>
      </p:sp>
      <p:sp>
        <p:nvSpPr>
          <p:cNvPr id="69635" name="Rectangle 3" descr="Rectangle: Click to edit Master text styles&#10;Second level&#10;Third level&#10;Fourth level&#10;Fifth level"/>
          <p:cNvSpPr>
            <a:spLocks noGrp="1" noChangeArrowheads="1"/>
          </p:cNvSpPr>
          <p:nvPr>
            <p:ph type="body" idx="1"/>
          </p:nvPr>
        </p:nvSpPr>
        <p:spPr/>
        <p:txBody>
          <a:bodyPr/>
          <a:lstStyle/>
          <a:p>
            <a:r>
              <a:rPr lang="en-US" altLang="en-US" sz="2400">
                <a:solidFill>
                  <a:schemeClr val="tx2"/>
                </a:solidFill>
              </a:rPr>
              <a:t>Book/chap</a:t>
            </a:r>
            <a:r>
              <a:rPr lang="en-US" altLang="en-US" sz="2400"/>
              <a:t>	1 Cor15 </a:t>
            </a:r>
            <a:r>
              <a:rPr lang="en-US" altLang="en-US" sz="2400">
                <a:solidFill>
                  <a:schemeClr val="tx2"/>
                </a:solidFill>
              </a:rPr>
              <a:t>Mk16</a:t>
            </a:r>
            <a:r>
              <a:rPr lang="en-US" altLang="en-US" sz="2400"/>
              <a:t> Mt28 </a:t>
            </a:r>
            <a:r>
              <a:rPr lang="en-US" altLang="en-US" sz="2400">
                <a:solidFill>
                  <a:schemeClr val="tx2"/>
                </a:solidFill>
              </a:rPr>
              <a:t>Lk24</a:t>
            </a:r>
            <a:r>
              <a:rPr lang="en-US" altLang="en-US" sz="2400"/>
              <a:t> Ac1 </a:t>
            </a:r>
            <a:r>
              <a:rPr lang="en-US" altLang="en-US" sz="2400">
                <a:solidFill>
                  <a:schemeClr val="tx2"/>
                </a:solidFill>
              </a:rPr>
              <a:t>Jn20</a:t>
            </a:r>
          </a:p>
          <a:p>
            <a:r>
              <a:rPr lang="en-US" altLang="en-US" sz="2400"/>
              <a:t>Women			    9</a:t>
            </a:r>
          </a:p>
          <a:p>
            <a:r>
              <a:rPr lang="en-US" altLang="en-US" sz="2400"/>
              <a:t>Mary M.		     </a:t>
            </a:r>
            <a:r>
              <a:rPr lang="en-US" altLang="en-US" sz="2400">
                <a:solidFill>
                  <a:schemeClr val="tx2"/>
                </a:solidFill>
              </a:rPr>
              <a:t>9</a:t>
            </a:r>
            <a:r>
              <a:rPr lang="en-US" altLang="en-US" sz="2400"/>
              <a:t>			    </a:t>
            </a:r>
            <a:r>
              <a:rPr lang="en-US" altLang="en-US" sz="2400">
                <a:solidFill>
                  <a:schemeClr val="tx2"/>
                </a:solidFill>
              </a:rPr>
              <a:t>11-17</a:t>
            </a:r>
          </a:p>
          <a:p>
            <a:r>
              <a:rPr lang="en-US" altLang="en-US" sz="2400"/>
              <a:t>Peter	   5			 34</a:t>
            </a:r>
          </a:p>
          <a:p>
            <a:r>
              <a:rPr lang="en-US" altLang="en-US" sz="2400"/>
              <a:t>2 on Road		    </a:t>
            </a:r>
            <a:r>
              <a:rPr lang="en-US" altLang="en-US" sz="2400">
                <a:solidFill>
                  <a:schemeClr val="tx2"/>
                </a:solidFill>
              </a:rPr>
              <a:t>12</a:t>
            </a:r>
            <a:r>
              <a:rPr lang="en-US" altLang="en-US" sz="2400"/>
              <a:t>		13-31</a:t>
            </a:r>
          </a:p>
          <a:p>
            <a:r>
              <a:rPr lang="en-US" altLang="en-US" sz="2400"/>
              <a:t>10 Apostles   5?			36-48	    </a:t>
            </a:r>
            <a:r>
              <a:rPr lang="en-US" altLang="en-US" sz="2400">
                <a:solidFill>
                  <a:schemeClr val="tx2"/>
                </a:solidFill>
              </a:rPr>
              <a:t>19-23</a:t>
            </a:r>
          </a:p>
          <a:p>
            <a:r>
              <a:rPr lang="en-US" altLang="en-US" sz="2400"/>
              <a:t>11 Apostles   5?	    </a:t>
            </a:r>
            <a:r>
              <a:rPr lang="en-US" altLang="en-US" sz="2400">
                <a:solidFill>
                  <a:schemeClr val="tx2"/>
                </a:solidFill>
              </a:rPr>
              <a:t>14?</a:t>
            </a:r>
            <a:r>
              <a:rPr lang="en-US" altLang="en-US" sz="2400"/>
              <a:t>			    </a:t>
            </a:r>
            <a:r>
              <a:rPr lang="en-US" altLang="en-US" sz="2400">
                <a:solidFill>
                  <a:schemeClr val="tx2"/>
                </a:solidFill>
              </a:rPr>
              <a:t>26-29</a:t>
            </a:r>
          </a:p>
        </p:txBody>
      </p:sp>
    </p:spTree>
    <p:custDataLst>
      <p:tags r:id="rId1"/>
    </p:custDataLst>
  </p:cSld>
  <p:clrMapOvr>
    <a:masterClrMapping/>
  </p:clrMapOvr>
  <p:transition advTm="853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 calcmode="lin" valueType="num">
                                      <p:cBhvr additive="base">
                                        <p:cTn id="37"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Suggested Scenario</a:t>
            </a:r>
          </a:p>
        </p:txBody>
      </p:sp>
      <p:sp>
        <p:nvSpPr>
          <p:cNvPr id="70659" name="Rectangle 3" descr="Rectangle: Click to edit Master text styles&#10;Second level&#10;Third level&#10;Fourth level&#10;Fifth level"/>
          <p:cNvSpPr>
            <a:spLocks noGrp="1" noChangeArrowheads="1"/>
          </p:cNvSpPr>
          <p:nvPr>
            <p:ph type="body" idx="1"/>
          </p:nvPr>
        </p:nvSpPr>
        <p:spPr/>
        <p:txBody>
          <a:bodyPr/>
          <a:lstStyle/>
          <a:p>
            <a:r>
              <a:rPr lang="en-US" altLang="en-US" sz="2400">
                <a:solidFill>
                  <a:schemeClr val="tx2"/>
                </a:solidFill>
              </a:rPr>
              <a:t>Book/chap    </a:t>
            </a:r>
            <a:r>
              <a:rPr lang="en-US" altLang="en-US" sz="2400"/>
              <a:t>1 Cor15 </a:t>
            </a:r>
            <a:r>
              <a:rPr lang="en-US" altLang="en-US" sz="2400">
                <a:solidFill>
                  <a:schemeClr val="tx2"/>
                </a:solidFill>
              </a:rPr>
              <a:t>Mk16</a:t>
            </a:r>
            <a:r>
              <a:rPr lang="en-US" altLang="en-US" sz="2400"/>
              <a:t> Mt28 </a:t>
            </a:r>
            <a:r>
              <a:rPr lang="en-US" altLang="en-US" sz="2400">
                <a:solidFill>
                  <a:schemeClr val="tx2"/>
                </a:solidFill>
              </a:rPr>
              <a:t>Lk24</a:t>
            </a:r>
            <a:r>
              <a:rPr lang="en-US" altLang="en-US" sz="2400"/>
              <a:t> Ac1 </a:t>
            </a:r>
            <a:r>
              <a:rPr lang="en-US" altLang="en-US" sz="2400">
                <a:solidFill>
                  <a:schemeClr val="tx2"/>
                </a:solidFill>
              </a:rPr>
              <a:t>Jn21</a:t>
            </a:r>
            <a:r>
              <a:rPr lang="en-US" altLang="en-US" sz="2400"/>
              <a:t>	</a:t>
            </a:r>
          </a:p>
          <a:p>
            <a:r>
              <a:rPr lang="en-US" altLang="en-US" sz="2400"/>
              <a:t>7 at Sea					       </a:t>
            </a:r>
            <a:r>
              <a:rPr lang="en-US" altLang="en-US" sz="2400">
                <a:solidFill>
                  <a:schemeClr val="tx2"/>
                </a:solidFill>
              </a:rPr>
              <a:t>1-22</a:t>
            </a:r>
          </a:p>
          <a:p>
            <a:r>
              <a:rPr lang="en-US" altLang="en-US" sz="2400"/>
              <a:t>11 on Mt		6?   	     16</a:t>
            </a:r>
          </a:p>
          <a:p>
            <a:r>
              <a:rPr lang="en-US" altLang="en-US" sz="2400"/>
              <a:t>James		7</a:t>
            </a:r>
          </a:p>
          <a:p>
            <a:r>
              <a:rPr lang="en-US" altLang="en-US" sz="2400"/>
              <a:t>Ap @ meal		7?    </a:t>
            </a:r>
            <a:r>
              <a:rPr lang="en-US" altLang="en-US" sz="2400">
                <a:solidFill>
                  <a:schemeClr val="tx2"/>
                </a:solidFill>
              </a:rPr>
              <a:t>14?</a:t>
            </a:r>
            <a:r>
              <a:rPr lang="en-US" altLang="en-US" sz="2400"/>
              <a:t>		  4-5</a:t>
            </a:r>
          </a:p>
          <a:p>
            <a:r>
              <a:rPr lang="en-US" altLang="en-US" sz="2400"/>
              <a:t>Ap @ ascension	7?    </a:t>
            </a:r>
            <a:r>
              <a:rPr lang="en-US" altLang="en-US" sz="2400">
                <a:solidFill>
                  <a:schemeClr val="tx2"/>
                </a:solidFill>
              </a:rPr>
              <a:t>14?</a:t>
            </a:r>
            <a:r>
              <a:rPr lang="en-US" altLang="en-US" sz="2400"/>
              <a:t>	  </a:t>
            </a:r>
            <a:r>
              <a:rPr lang="en-US" altLang="en-US" sz="2400">
                <a:solidFill>
                  <a:schemeClr val="tx2"/>
                </a:solidFill>
              </a:rPr>
              <a:t>49-51</a:t>
            </a:r>
            <a:r>
              <a:rPr lang="en-US" altLang="en-US" sz="2400"/>
              <a:t>  6-8</a:t>
            </a:r>
          </a:p>
          <a:p>
            <a:r>
              <a:rPr lang="en-US" altLang="en-US" sz="2400"/>
              <a:t>Paul @ Damasc	8</a:t>
            </a:r>
          </a:p>
          <a:p>
            <a:endParaRPr lang="en-US" altLang="en-US" sz="2400"/>
          </a:p>
        </p:txBody>
      </p:sp>
    </p:spTree>
    <p:custDataLst>
      <p:tags r:id="rId1"/>
    </p:custDataLst>
  </p:cSld>
  <p:clrMapOvr>
    <a:masterClrMapping/>
  </p:clrMapOvr>
  <p:transition advTm="546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Conclusions on NT Accounts</a:t>
            </a:r>
          </a:p>
        </p:txBody>
      </p:sp>
      <p:sp>
        <p:nvSpPr>
          <p:cNvPr id="7168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The accounts are harmonizable.</a:t>
            </a:r>
          </a:p>
          <a:p>
            <a:r>
              <a:rPr lang="en-US" altLang="en-US" sz="2800"/>
              <a:t>They don</a:t>
            </a:r>
            <a:r>
              <a:rPr lang="en-US" altLang="en-US" sz="2800">
                <a:cs typeface="Tahoma" pitchFamily="34" charset="0"/>
              </a:rPr>
              <a:t>'</a:t>
            </a:r>
            <a:r>
              <a:rPr lang="en-US" altLang="en-US" sz="2800"/>
              <a:t>t look like they were contrived to fit.</a:t>
            </a:r>
          </a:p>
          <a:p>
            <a:r>
              <a:rPr lang="en-US" altLang="en-US" sz="2800"/>
              <a:t>They indicate 11-13 recorded appearances.</a:t>
            </a:r>
          </a:p>
          <a:p>
            <a:r>
              <a:rPr lang="en-US" altLang="en-US" sz="2800"/>
              <a:t>They occur from the 3</a:t>
            </a:r>
            <a:r>
              <a:rPr lang="en-US" altLang="en-US" sz="2800" baseline="30000"/>
              <a:t>rd</a:t>
            </a:r>
            <a:r>
              <a:rPr lang="en-US" altLang="en-US" sz="2800"/>
              <a:t> day to the 40</a:t>
            </a:r>
            <a:r>
              <a:rPr lang="en-US" altLang="en-US" sz="2800" baseline="30000"/>
              <a:t>th</a:t>
            </a:r>
            <a:r>
              <a:rPr lang="en-US" altLang="en-US" sz="2800"/>
              <a:t>, plus the later appearances to Paul.</a:t>
            </a:r>
          </a:p>
          <a:p>
            <a:r>
              <a:rPr lang="en-US" altLang="en-US" sz="2800"/>
              <a:t>The longer appearances take on the order of an hour each.</a:t>
            </a:r>
          </a:p>
        </p:txBody>
      </p:sp>
    </p:spTree>
    <p:custDataLst>
      <p:tags r:id="rId1"/>
    </p:custDataLst>
  </p:cSld>
  <p:clrMapOvr>
    <a:masterClrMapping/>
  </p:clrMapOvr>
  <p:transition advTm="171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Evidence from Prophecy</a:t>
            </a:r>
          </a:p>
        </p:txBody>
      </p:sp>
      <p:sp>
        <p:nvSpPr>
          <p:cNvPr id="72707"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800"/>
              <a:t>Consider the three major OT passages which point to the resurrection of the Messiah:</a:t>
            </a:r>
          </a:p>
          <a:p>
            <a:pPr lvl="1"/>
            <a:r>
              <a:rPr lang="en-US" altLang="en-US" sz="2400"/>
              <a:t>Psalm 16</a:t>
            </a:r>
          </a:p>
          <a:p>
            <a:pPr lvl="1"/>
            <a:r>
              <a:rPr lang="en-US" altLang="en-US" sz="2400"/>
              <a:t>Psalm 22</a:t>
            </a:r>
          </a:p>
          <a:p>
            <a:pPr lvl="1"/>
            <a:r>
              <a:rPr lang="en-US" altLang="en-US" sz="2400"/>
              <a:t>Isaiah 53</a:t>
            </a:r>
          </a:p>
        </p:txBody>
      </p:sp>
      <p:pic>
        <p:nvPicPr>
          <p:cNvPr id="72710" name="Picture 6" descr="faith028"/>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435600" y="1905000"/>
            <a:ext cx="2540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checkerboard(across)">
                                      <p:cBhvr>
                                        <p:cTn id="7" dur="500"/>
                                        <p:tgtEl>
                                          <p:spTgt spid="72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12" dur="500"/>
                                        <p:tgtEl>
                                          <p:spTgt spid="72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2707">
                                            <p:txEl>
                                              <p:pRg st="1" end="1"/>
                                            </p:txEl>
                                          </p:spTgt>
                                        </p:tgtEl>
                                        <p:attrNameLst>
                                          <p:attrName>style.visibility</p:attrName>
                                        </p:attrNameLst>
                                      </p:cBhvr>
                                      <p:to>
                                        <p:strVal val="visible"/>
                                      </p:to>
                                    </p:set>
                                    <p:animEffect transition="in" filter="checkerboard(across)">
                                      <p:cBhvr>
                                        <p:cTn id="17" dur="500"/>
                                        <p:tgtEl>
                                          <p:spTgt spid="727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2707">
                                            <p:txEl>
                                              <p:pRg st="2" end="2"/>
                                            </p:txEl>
                                          </p:spTgt>
                                        </p:tgtEl>
                                        <p:attrNameLst>
                                          <p:attrName>style.visibility</p:attrName>
                                        </p:attrNameLst>
                                      </p:cBhvr>
                                      <p:to>
                                        <p:strVal val="visible"/>
                                      </p:to>
                                    </p:set>
                                    <p:animEffect transition="in" filter="checkerboard(across)">
                                      <p:cBhvr>
                                        <p:cTn id="22" dur="500"/>
                                        <p:tgtEl>
                                          <p:spTgt spid="727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2707">
                                            <p:txEl>
                                              <p:pRg st="3" end="3"/>
                                            </p:txEl>
                                          </p:spTgt>
                                        </p:tgtEl>
                                        <p:attrNameLst>
                                          <p:attrName>style.visibility</p:attrName>
                                        </p:attrNameLst>
                                      </p:cBhvr>
                                      <p:to>
                                        <p:strVal val="visible"/>
                                      </p:to>
                                    </p:set>
                                    <p:animEffect transition="in" filter="checkerboard(across)">
                                      <p:cBhvr>
                                        <p:cTn id="27"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Text of Psalm 16</a:t>
            </a:r>
          </a:p>
        </p:txBody>
      </p:sp>
      <p:sp>
        <p:nvSpPr>
          <p:cNvPr id="73731" name="Text Box 3"/>
          <p:cNvSpPr txBox="1">
            <a:spLocks noChangeArrowheads="1"/>
          </p:cNvSpPr>
          <p:nvPr/>
        </p:nvSpPr>
        <p:spPr bwMode="auto">
          <a:xfrm>
            <a:off x="1143000" y="1752600"/>
            <a:ext cx="7162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 have set the LORD always before me.  Because he is at my right hand, I will not be shaken.  Therefore my heart is glad and my tongue rejoices; my body also will rest secure, because you will not abandon me to the grave, nor will you let your Holy One see decay.  You have made known to me the path of life; you will fill me with joy in your presence, with eternal pleasures at your right hand.</a:t>
            </a:r>
          </a:p>
        </p:txBody>
      </p:sp>
    </p:spTree>
    <p:custDataLst>
      <p:tags r:id="rId1"/>
    </p:custDataLst>
  </p:cSld>
  <p:clrMapOvr>
    <a:masterClrMapping/>
  </p:clrMapOvr>
  <p:transition advTm="288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heckerboard(across)">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Content of Psalm 16</a:t>
            </a:r>
          </a:p>
        </p:txBody>
      </p:sp>
      <p:sp>
        <p:nvSpPr>
          <p:cNvPr id="7475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Speaker does not fear being shaken.</a:t>
            </a:r>
          </a:p>
          <a:p>
            <a:pPr lvl="1">
              <a:lnSpc>
                <a:spcPct val="90000"/>
              </a:lnSpc>
            </a:pPr>
            <a:r>
              <a:rPr lang="en-US" altLang="en-US" sz="2400"/>
              <a:t>God is with him.</a:t>
            </a:r>
          </a:p>
          <a:p>
            <a:pPr>
              <a:lnSpc>
                <a:spcPct val="90000"/>
              </a:lnSpc>
            </a:pPr>
            <a:r>
              <a:rPr lang="en-US" altLang="en-US" sz="2800"/>
              <a:t>His body is safe.</a:t>
            </a:r>
          </a:p>
          <a:p>
            <a:pPr lvl="1">
              <a:lnSpc>
                <a:spcPct val="90000"/>
              </a:lnSpc>
            </a:pPr>
            <a:r>
              <a:rPr lang="en-US" altLang="en-US" sz="2400"/>
              <a:t>It will not be abandoned to the grave.</a:t>
            </a:r>
          </a:p>
          <a:p>
            <a:pPr lvl="1">
              <a:lnSpc>
                <a:spcPct val="90000"/>
              </a:lnSpc>
            </a:pPr>
            <a:r>
              <a:rPr lang="en-US" altLang="en-US" sz="2400"/>
              <a:t>It will not see decay.</a:t>
            </a:r>
          </a:p>
          <a:p>
            <a:pPr>
              <a:lnSpc>
                <a:spcPct val="90000"/>
              </a:lnSpc>
            </a:pPr>
            <a:r>
              <a:rPr lang="en-US" altLang="en-US" sz="2800"/>
              <a:t>Instead he will experience:</a:t>
            </a:r>
          </a:p>
          <a:p>
            <a:pPr lvl="1">
              <a:lnSpc>
                <a:spcPct val="90000"/>
              </a:lnSpc>
            </a:pPr>
            <a:r>
              <a:rPr lang="en-US" altLang="en-US" sz="2400"/>
              <a:t>Life</a:t>
            </a:r>
          </a:p>
          <a:p>
            <a:pPr lvl="1">
              <a:lnSpc>
                <a:spcPct val="90000"/>
              </a:lnSpc>
            </a:pPr>
            <a:r>
              <a:rPr lang="en-US" altLang="en-US" sz="2400"/>
              <a:t>Joy of God</a:t>
            </a:r>
            <a:r>
              <a:rPr lang="en-US" altLang="en-US" sz="2400">
                <a:cs typeface="Tahoma" pitchFamily="34" charset="0"/>
              </a:rPr>
              <a:t>'</a:t>
            </a:r>
            <a:r>
              <a:rPr lang="en-US" altLang="en-US" sz="2400"/>
              <a:t>s presence</a:t>
            </a:r>
          </a:p>
          <a:p>
            <a:pPr lvl="1">
              <a:lnSpc>
                <a:spcPct val="90000"/>
              </a:lnSpc>
            </a:pPr>
            <a:r>
              <a:rPr lang="en-US" altLang="en-US" sz="2400"/>
              <a:t>Eternal pleasures</a:t>
            </a:r>
          </a:p>
        </p:txBody>
      </p:sp>
    </p:spTree>
    <p:custDataLst>
      <p:tags r:id="rId1"/>
    </p:custDataLst>
  </p:cSld>
  <p:clrMapOvr>
    <a:masterClrMapping/>
  </p:clrMapOvr>
  <p:transition advTm="70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55">
                                            <p:txEl>
                                              <p:pRg st="6" end="6"/>
                                            </p:txEl>
                                          </p:spTgt>
                                        </p:tgtEl>
                                        <p:attrNameLst>
                                          <p:attrName>style.visibility</p:attrName>
                                        </p:attrNameLst>
                                      </p:cBhvr>
                                      <p:to>
                                        <p:strVal val="visible"/>
                                      </p:to>
                                    </p:set>
                                    <p:anim calcmode="lin" valueType="num">
                                      <p:cBhvr additive="base">
                                        <p:cTn id="43"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755">
                                            <p:txEl>
                                              <p:pRg st="7" end="7"/>
                                            </p:txEl>
                                          </p:spTgt>
                                        </p:tgtEl>
                                        <p:attrNameLst>
                                          <p:attrName>style.visibility</p:attrName>
                                        </p:attrNameLst>
                                      </p:cBhvr>
                                      <p:to>
                                        <p:strVal val="visible"/>
                                      </p:to>
                                    </p:set>
                                    <p:anim calcmode="lin" valueType="num">
                                      <p:cBhvr additive="base">
                                        <p:cTn id="49" dur="500" fill="hold"/>
                                        <p:tgtEl>
                                          <p:spTgt spid="747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7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4755">
                                            <p:txEl>
                                              <p:pRg st="8" end="8"/>
                                            </p:txEl>
                                          </p:spTgt>
                                        </p:tgtEl>
                                        <p:attrNameLst>
                                          <p:attrName>style.visibility</p:attrName>
                                        </p:attrNameLst>
                                      </p:cBhvr>
                                      <p:to>
                                        <p:strVal val="visible"/>
                                      </p:to>
                                    </p:set>
                                    <p:anim calcmode="lin" valueType="num">
                                      <p:cBhvr additive="base">
                                        <p:cTn id="55" dur="500" fill="hold"/>
                                        <p:tgtEl>
                                          <p:spTgt spid="747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47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The Importance of </a:t>
            </a:r>
            <a:br>
              <a:rPr lang="en-US" altLang="en-US"/>
            </a:br>
            <a:r>
              <a:rPr lang="en-US" altLang="en-US"/>
              <a:t>Jesus</a:t>
            </a:r>
            <a:r>
              <a:rPr lang="en-US" altLang="en-US">
                <a:cs typeface="Tahoma" pitchFamily="34" charset="0"/>
              </a:rPr>
              <a:t>'</a:t>
            </a:r>
            <a:r>
              <a:rPr lang="en-US" altLang="en-US"/>
              <a:t> Resurrection</a:t>
            </a:r>
          </a:p>
        </p:txBody>
      </p:sp>
      <p:sp>
        <p:nvSpPr>
          <p:cNvPr id="57347"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400"/>
              <a:t>Validates Jesus</a:t>
            </a:r>
            <a:r>
              <a:rPr lang="en-US" altLang="en-US" sz="2400">
                <a:cs typeface="Tahoma" pitchFamily="34" charset="0"/>
              </a:rPr>
              <a:t>'</a:t>
            </a:r>
            <a:r>
              <a:rPr lang="en-US" altLang="en-US" sz="2400"/>
              <a:t> claims vs charge for which he was executed</a:t>
            </a:r>
          </a:p>
          <a:p>
            <a:r>
              <a:rPr lang="en-US" altLang="en-US" sz="2400"/>
              <a:t>Indicates God accepted Jesus</a:t>
            </a:r>
            <a:r>
              <a:rPr lang="en-US" altLang="en-US" sz="2400">
                <a:cs typeface="Tahoma" pitchFamily="34" charset="0"/>
              </a:rPr>
              <a:t>'</a:t>
            </a:r>
            <a:r>
              <a:rPr lang="en-US" altLang="en-US" sz="2400"/>
              <a:t> sacrifice</a:t>
            </a:r>
          </a:p>
          <a:p>
            <a:r>
              <a:rPr lang="en-US" altLang="en-US" sz="2400"/>
              <a:t>Points to a life beyond this one</a:t>
            </a:r>
          </a:p>
          <a:p>
            <a:r>
              <a:rPr lang="en-US" altLang="en-US" sz="2400"/>
              <a:t>Reminds us that history is controlled by God</a:t>
            </a:r>
          </a:p>
        </p:txBody>
      </p:sp>
      <p:pic>
        <p:nvPicPr>
          <p:cNvPr id="57353" name="Picture 9" descr="tomb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208588" y="1905000"/>
            <a:ext cx="2994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74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checkerboard(across)">
                                      <p:cBhvr>
                                        <p:cTn id="7" dur="500"/>
                                        <p:tgtEl>
                                          <p:spTgt spid="5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7347">
                                            <p:txEl>
                                              <p:pRg st="3" end="3"/>
                                            </p:txEl>
                                          </p:spTgt>
                                        </p:tgtEl>
                                        <p:attrNameLst>
                                          <p:attrName>style.visibility</p:attrName>
                                        </p:attrNameLst>
                                      </p:cBhvr>
                                      <p:to>
                                        <p:strVal val="visible"/>
                                      </p:to>
                                    </p:set>
                                    <p:anim calcmode="lin" valueType="num">
                                      <p:cBhvr additive="base">
                                        <p:cTn id="30"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Text of Psalm 22</a:t>
            </a:r>
          </a:p>
        </p:txBody>
      </p:sp>
      <p:sp>
        <p:nvSpPr>
          <p:cNvPr id="75779" name="Text Box 3"/>
          <p:cNvSpPr txBox="1">
            <a:spLocks noChangeArrowheads="1"/>
          </p:cNvSpPr>
          <p:nvPr/>
        </p:nvSpPr>
        <p:spPr bwMode="auto">
          <a:xfrm>
            <a:off x="838200" y="16002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My God, my God, why have you forsaken me?…  All who see me mock me, they hurl insults, shaking their heads….  You lay me in the dust of death….  Dogs have surrounded me, a band of evil men has encircled me, they have pierced my hands and my feet….  They divide my garments among them and cast lots for my clothing….  I will declare your name to my brothers; in the congregation I will praise you….  The poor will eat and be satisfied….  All the ends of the earth will remember and turn to the LORD….  Posterity will serve him; future generations will be told about the Lord.  They will proclaim his righteousness to a people yet unborn – for he has done it.</a:t>
            </a:r>
          </a:p>
        </p:txBody>
      </p:sp>
    </p:spTree>
    <p:custDataLst>
      <p:tags r:id="rId1"/>
    </p:custDataLst>
  </p:cSld>
  <p:clrMapOvr>
    <a:masterClrMapping/>
  </p:clrMapOvr>
  <p:transition advTm="66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Content of Psalm 22</a:t>
            </a:r>
          </a:p>
        </p:txBody>
      </p:sp>
      <p:sp>
        <p:nvSpPr>
          <p:cNvPr id="76803"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Speaker is:</a:t>
            </a:r>
          </a:p>
          <a:p>
            <a:pPr lvl="1">
              <a:lnSpc>
                <a:spcPct val="90000"/>
              </a:lnSpc>
            </a:pPr>
            <a:r>
              <a:rPr lang="en-US" altLang="en-US" sz="2400"/>
              <a:t>Abandoned by God</a:t>
            </a:r>
          </a:p>
          <a:p>
            <a:pPr lvl="1">
              <a:lnSpc>
                <a:spcPct val="90000"/>
              </a:lnSpc>
            </a:pPr>
            <a:r>
              <a:rPr lang="en-US" altLang="en-US" sz="2400"/>
              <a:t>Laid in dust of death</a:t>
            </a:r>
          </a:p>
          <a:p>
            <a:pPr>
              <a:lnSpc>
                <a:spcPct val="90000"/>
              </a:lnSpc>
            </a:pPr>
            <a:r>
              <a:rPr lang="en-US" altLang="en-US" sz="2800"/>
              <a:t>Opponents (mockers, dogs) surround him:</a:t>
            </a:r>
          </a:p>
          <a:p>
            <a:pPr lvl="1">
              <a:lnSpc>
                <a:spcPct val="90000"/>
              </a:lnSpc>
            </a:pPr>
            <a:r>
              <a:rPr lang="en-US" altLang="en-US" sz="2400"/>
              <a:t>Piercing his hands and feet</a:t>
            </a:r>
          </a:p>
          <a:p>
            <a:pPr lvl="1">
              <a:lnSpc>
                <a:spcPct val="90000"/>
              </a:lnSpc>
            </a:pPr>
            <a:r>
              <a:rPr lang="en-US" altLang="en-US" sz="2400"/>
              <a:t>Casting lots for his clothing</a:t>
            </a:r>
          </a:p>
          <a:p>
            <a:pPr>
              <a:lnSpc>
                <a:spcPct val="90000"/>
              </a:lnSpc>
            </a:pPr>
            <a:r>
              <a:rPr lang="en-US" altLang="en-US" sz="2800"/>
              <a:t>Speaker will be rescued, resulting in:</a:t>
            </a:r>
          </a:p>
          <a:p>
            <a:pPr lvl="1">
              <a:lnSpc>
                <a:spcPct val="90000"/>
              </a:lnSpc>
            </a:pPr>
            <a:r>
              <a:rPr lang="en-US" altLang="en-US" sz="2400"/>
              <a:t>Help for poor</a:t>
            </a:r>
          </a:p>
          <a:p>
            <a:pPr lvl="1">
              <a:lnSpc>
                <a:spcPct val="90000"/>
              </a:lnSpc>
            </a:pPr>
            <a:r>
              <a:rPr lang="en-US" altLang="en-US" sz="2400"/>
              <a:t>Message for whole world &amp; future generations</a:t>
            </a:r>
          </a:p>
        </p:txBody>
      </p:sp>
    </p:spTree>
    <p:custDataLst>
      <p:tags r:id="rId1"/>
    </p:custDataLst>
  </p:cSld>
  <p:clrMapOvr>
    <a:masterClrMapping/>
  </p:clrMapOvr>
  <p:transition advTm="659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6803">
                                            <p:txEl>
                                              <p:pRg st="6" end="6"/>
                                            </p:txEl>
                                          </p:spTgt>
                                        </p:tgtEl>
                                        <p:attrNameLst>
                                          <p:attrName>style.visibility</p:attrName>
                                        </p:attrNameLst>
                                      </p:cBhvr>
                                      <p:to>
                                        <p:strVal val="visible"/>
                                      </p:to>
                                    </p:set>
                                    <p:anim calcmode="lin" valueType="num">
                                      <p:cBhvr additive="base">
                                        <p:cTn id="43" dur="500" fill="hold"/>
                                        <p:tgtEl>
                                          <p:spTgt spid="768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68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6803">
                                            <p:txEl>
                                              <p:pRg st="7" end="7"/>
                                            </p:txEl>
                                          </p:spTgt>
                                        </p:tgtEl>
                                        <p:attrNameLst>
                                          <p:attrName>style.visibility</p:attrName>
                                        </p:attrNameLst>
                                      </p:cBhvr>
                                      <p:to>
                                        <p:strVal val="visible"/>
                                      </p:to>
                                    </p:set>
                                    <p:anim calcmode="lin" valueType="num">
                                      <p:cBhvr additive="base">
                                        <p:cTn id="49" dur="500" fill="hold"/>
                                        <p:tgtEl>
                                          <p:spTgt spid="768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68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6803">
                                            <p:txEl>
                                              <p:pRg st="8" end="8"/>
                                            </p:txEl>
                                          </p:spTgt>
                                        </p:tgtEl>
                                        <p:attrNameLst>
                                          <p:attrName>style.visibility</p:attrName>
                                        </p:attrNameLst>
                                      </p:cBhvr>
                                      <p:to>
                                        <p:strVal val="visible"/>
                                      </p:to>
                                    </p:set>
                                    <p:anim calcmode="lin" valueType="num">
                                      <p:cBhvr additive="base">
                                        <p:cTn id="55" dur="500" fill="hold"/>
                                        <p:tgtEl>
                                          <p:spTgt spid="7680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68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Isaiah 52:13-53:2</a:t>
            </a:r>
          </a:p>
        </p:txBody>
      </p:sp>
      <p:sp>
        <p:nvSpPr>
          <p:cNvPr id="77827" name="Text Box 3"/>
          <p:cNvSpPr txBox="1">
            <a:spLocks noChangeArrowheads="1"/>
          </p:cNvSpPr>
          <p:nvPr/>
        </p:nvSpPr>
        <p:spPr bwMode="auto">
          <a:xfrm>
            <a:off x="762000" y="1752600"/>
            <a:ext cx="7772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See, my servant will act wisely; he will be raised and lifted up and highly exalted.  Just as there were many who were appalled at him – his appearance was so disfigured beyond that of any man and his form marred beyond human likeness – so will be sprinkle many nations, and kings will shut their mouths because of him.  For what they were not told, they will see, and what they have not heard, they will understand.  Who has believed our message, and to whom has the arm of the LORD been revealed?  He grew up before him like a tender shoot, like a root out of dry ground.</a:t>
            </a:r>
          </a:p>
        </p:txBody>
      </p:sp>
    </p:spTree>
    <p:custDataLst>
      <p:tags r:id="rId1"/>
    </p:custDataLst>
  </p:cSld>
  <p:clrMapOvr>
    <a:masterClrMapping/>
  </p:clrMapOvr>
  <p:transition advTm="413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Content of Isa 52:13-53:2</a:t>
            </a:r>
          </a:p>
        </p:txBody>
      </p:sp>
      <p:sp>
        <p:nvSpPr>
          <p:cNvPr id="78851" name="Rectangle 3" descr="Rectangle: Click to edit Master text styles&#10;Second level&#10;Third level&#10;Fourth level&#10;Fifth level"/>
          <p:cNvSpPr>
            <a:spLocks noGrp="1" noChangeArrowheads="1"/>
          </p:cNvSpPr>
          <p:nvPr>
            <p:ph type="body" idx="1"/>
          </p:nvPr>
        </p:nvSpPr>
        <p:spPr/>
        <p:txBody>
          <a:bodyPr/>
          <a:lstStyle/>
          <a:p>
            <a:r>
              <a:rPr lang="en-US" altLang="en-US"/>
              <a:t>God</a:t>
            </a:r>
            <a:r>
              <a:rPr lang="en-US" altLang="en-US">
                <a:cs typeface="Tahoma" pitchFamily="34" charset="0"/>
              </a:rPr>
              <a:t>'</a:t>
            </a:r>
            <a:r>
              <a:rPr lang="en-US" altLang="en-US"/>
              <a:t>s servant will be exalted.</a:t>
            </a:r>
          </a:p>
          <a:p>
            <a:r>
              <a:rPr lang="en-US" altLang="en-US"/>
              <a:t>Many were appalled at his disfiguration.</a:t>
            </a:r>
          </a:p>
          <a:p>
            <a:r>
              <a:rPr lang="en-US" altLang="en-US"/>
              <a:t>He will sprinkle many nations.</a:t>
            </a:r>
          </a:p>
          <a:p>
            <a:r>
              <a:rPr lang="en-US" altLang="en-US"/>
              <a:t>Kings will shut their mouths when they understand.</a:t>
            </a:r>
          </a:p>
          <a:p>
            <a:r>
              <a:rPr lang="en-US" altLang="en-US"/>
              <a:t>This message will be hard to believe.</a:t>
            </a:r>
          </a:p>
        </p:txBody>
      </p:sp>
    </p:spTree>
    <p:custDataLst>
      <p:tags r:id="rId1"/>
    </p:custDataLst>
  </p:cSld>
  <p:clrMapOvr>
    <a:masterClrMapping/>
  </p:clrMapOvr>
  <p:transition advTm="313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Isaiah 53:2-5</a:t>
            </a:r>
          </a:p>
        </p:txBody>
      </p:sp>
      <p:sp>
        <p:nvSpPr>
          <p:cNvPr id="79875" name="Text Box 3"/>
          <p:cNvSpPr txBox="1">
            <a:spLocks noChangeArrowheads="1"/>
          </p:cNvSpPr>
          <p:nvPr/>
        </p:nvSpPr>
        <p:spPr bwMode="auto">
          <a:xfrm>
            <a:off x="762000" y="1752600"/>
            <a:ext cx="746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 had no beauty or majesty to attract us to him, nothing in his appearance that we should desire him.  He was despised and rejected by men, a man of sorrows and familiar with suffering.  Like one from whom men hide their faces he was despised and we esteemed him not.  Surely he took up our infirmities and carried our sorrows, yet we considered him stricken by God, smitten by him and afflicted.  But he was pierced for our transgressions, he was crushed for our iniquities; the punishment that brought us peace was upon him, and by his wounds we are healed.</a:t>
            </a:r>
          </a:p>
        </p:txBody>
      </p:sp>
    </p:spTree>
    <p:custDataLst>
      <p:tags r:id="rId1"/>
    </p:custDataLst>
  </p:cSld>
  <p:clrMapOvr>
    <a:masterClrMapping/>
  </p:clrMapOvr>
  <p:transition advTm="28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Content of Isa 53:2-5</a:t>
            </a:r>
          </a:p>
        </p:txBody>
      </p:sp>
      <p:sp>
        <p:nvSpPr>
          <p:cNvPr id="8089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a:t>God</a:t>
            </a:r>
            <a:r>
              <a:rPr lang="en-US" altLang="en-US">
                <a:cs typeface="Tahoma" pitchFamily="34" charset="0"/>
              </a:rPr>
              <a:t>'</a:t>
            </a:r>
            <a:r>
              <a:rPr lang="en-US" altLang="en-US"/>
              <a:t>s servant not majestic:</a:t>
            </a:r>
          </a:p>
          <a:p>
            <a:pPr lvl="1">
              <a:lnSpc>
                <a:spcPct val="90000"/>
              </a:lnSpc>
            </a:pPr>
            <a:r>
              <a:rPr lang="en-US" altLang="en-US"/>
              <a:t>Despised and rejected</a:t>
            </a:r>
          </a:p>
          <a:p>
            <a:pPr lvl="1">
              <a:lnSpc>
                <a:spcPct val="90000"/>
              </a:lnSpc>
            </a:pPr>
            <a:r>
              <a:rPr lang="en-US" altLang="en-US"/>
              <a:t>Familiar with suffering</a:t>
            </a:r>
          </a:p>
          <a:p>
            <a:pPr>
              <a:lnSpc>
                <a:spcPct val="90000"/>
              </a:lnSpc>
            </a:pPr>
            <a:r>
              <a:rPr lang="en-US" altLang="en-US"/>
              <a:t>We thought God had struck him.</a:t>
            </a:r>
          </a:p>
          <a:p>
            <a:pPr>
              <a:lnSpc>
                <a:spcPct val="90000"/>
              </a:lnSpc>
            </a:pPr>
            <a:r>
              <a:rPr lang="en-US" altLang="en-US"/>
              <a:t>But instead:</a:t>
            </a:r>
          </a:p>
          <a:p>
            <a:pPr lvl="1">
              <a:lnSpc>
                <a:spcPct val="90000"/>
              </a:lnSpc>
            </a:pPr>
            <a:r>
              <a:rPr lang="en-US" altLang="en-US"/>
              <a:t>He carried our sorrows.</a:t>
            </a:r>
          </a:p>
          <a:p>
            <a:pPr lvl="1">
              <a:lnSpc>
                <a:spcPct val="90000"/>
              </a:lnSpc>
            </a:pPr>
            <a:r>
              <a:rPr lang="en-US" altLang="en-US"/>
              <a:t>He was pierced for our transgressions.</a:t>
            </a:r>
          </a:p>
          <a:p>
            <a:pPr lvl="1">
              <a:lnSpc>
                <a:spcPct val="90000"/>
              </a:lnSpc>
            </a:pPr>
            <a:r>
              <a:rPr lang="en-US" altLang="en-US"/>
              <a:t>His punishment brought us peace.</a:t>
            </a:r>
          </a:p>
        </p:txBody>
      </p:sp>
    </p:spTree>
    <p:custDataLst>
      <p:tags r:id="rId1"/>
    </p:custDataLst>
  </p:cSld>
  <p:clrMapOvr>
    <a:masterClrMapping/>
  </p:clrMapOvr>
  <p:transition advTm="18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0899">
                                            <p:txEl>
                                              <p:pRg st="6" end="6"/>
                                            </p:txEl>
                                          </p:spTgt>
                                        </p:tgtEl>
                                        <p:attrNameLst>
                                          <p:attrName>style.visibility</p:attrName>
                                        </p:attrNameLst>
                                      </p:cBhvr>
                                      <p:to>
                                        <p:strVal val="visible"/>
                                      </p:to>
                                    </p:set>
                                    <p:anim calcmode="lin" valueType="num">
                                      <p:cBhvr additive="base">
                                        <p:cTn id="43"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0899">
                                            <p:txEl>
                                              <p:pRg st="7" end="7"/>
                                            </p:txEl>
                                          </p:spTgt>
                                        </p:tgtEl>
                                        <p:attrNameLst>
                                          <p:attrName>style.visibility</p:attrName>
                                        </p:attrNameLst>
                                      </p:cBhvr>
                                      <p:to>
                                        <p:strVal val="visible"/>
                                      </p:to>
                                    </p:set>
                                    <p:anim calcmode="lin" valueType="num">
                                      <p:cBhvr additive="base">
                                        <p:cTn id="49" dur="500" fill="hold"/>
                                        <p:tgtEl>
                                          <p:spTgt spid="808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08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Isaiah 53:6-9</a:t>
            </a:r>
          </a:p>
        </p:txBody>
      </p:sp>
      <p:sp>
        <p:nvSpPr>
          <p:cNvPr id="81923" name="Text Box 3"/>
          <p:cNvSpPr txBox="1">
            <a:spLocks noChangeArrowheads="1"/>
          </p:cNvSpPr>
          <p:nvPr/>
        </p:nvSpPr>
        <p:spPr bwMode="auto">
          <a:xfrm>
            <a:off x="533400" y="1752600"/>
            <a:ext cx="8153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all, like sheep, have gone astray, each of us has turned to his own way; and the LORD laid on him the iniquity of us all.  He was oppressed and afflicted, yet he did not open his mouth; he was led like a lamb to the slaughter, and as a sheep before her shearers is silent, so he did not open his mouth.  By oppression and judgment he was taken away.  And who can speak of his descendants?  For he was cut off from the land of the living; for the transgressions of my people he was stricken.  He was assigned a grave with wicked men, yet he was with a rich man in his death, because he had done no violence, nor was any deceit in his mouth.</a:t>
            </a:r>
          </a:p>
        </p:txBody>
      </p:sp>
    </p:spTree>
    <p:custDataLst>
      <p:tags r:id="rId1"/>
    </p:custDataLst>
  </p:cSld>
  <p:clrMapOvr>
    <a:masterClrMapping/>
  </p:clrMapOvr>
  <p:transition advTm="350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checkerboard(across)">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Content of Isa 53:6-9</a:t>
            </a:r>
          </a:p>
        </p:txBody>
      </p:sp>
      <p:sp>
        <p:nvSpPr>
          <p:cNvPr id="8294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a:t>We were straying, but God put our sin on His servant.</a:t>
            </a:r>
          </a:p>
          <a:p>
            <a:pPr>
              <a:lnSpc>
                <a:spcPct val="90000"/>
              </a:lnSpc>
            </a:pPr>
            <a:r>
              <a:rPr lang="en-US" altLang="en-US"/>
              <a:t>He was unusually silent when suffering.</a:t>
            </a:r>
          </a:p>
          <a:p>
            <a:pPr>
              <a:lnSpc>
                <a:spcPct val="90000"/>
              </a:lnSpc>
            </a:pPr>
            <a:r>
              <a:rPr lang="en-US" altLang="en-US"/>
              <a:t>He was taken away by oppression &amp; judgment.</a:t>
            </a:r>
          </a:p>
          <a:p>
            <a:pPr>
              <a:lnSpc>
                <a:spcPct val="90000"/>
              </a:lnSpc>
            </a:pPr>
            <a:r>
              <a:rPr lang="en-US" altLang="en-US"/>
              <a:t>Though assigned a grave with wicked men, he was with a rich man in his death.</a:t>
            </a:r>
          </a:p>
        </p:txBody>
      </p:sp>
    </p:spTree>
    <p:custDataLst>
      <p:tags r:id="rId1"/>
    </p:custDataLst>
  </p:cSld>
  <p:clrMapOvr>
    <a:masterClrMapping/>
  </p:clrMapOvr>
  <p:transition advTm="47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Isaiah 53:10-12</a:t>
            </a:r>
          </a:p>
        </p:txBody>
      </p:sp>
      <p:sp>
        <p:nvSpPr>
          <p:cNvPr id="83971" name="Text Box 3"/>
          <p:cNvSpPr txBox="1">
            <a:spLocks noChangeArrowheads="1"/>
          </p:cNvSpPr>
          <p:nvPr/>
        </p:nvSpPr>
        <p:spPr bwMode="auto">
          <a:xfrm>
            <a:off x="838200" y="1752600"/>
            <a:ext cx="7772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Yet it was the LORD</a:t>
            </a:r>
            <a:r>
              <a:rPr lang="en-US" altLang="en-US">
                <a:cs typeface="Tahoma" pitchFamily="34" charset="0"/>
              </a:rPr>
              <a:t>'</a:t>
            </a:r>
            <a:r>
              <a:rPr lang="en-US" altLang="en-US"/>
              <a:t>s will to crush him and cause him to suffer, and though the LORD makes his life a guilt offering, he will see his offspring and prolong his days, and the will of the LORD will prosper in his hand.  After the suffering of his soul, he will see the light of life and be satisfied; by knowledge of him my righteous servant will justify many, and he will bear their iniquities.  Therefore I will give him a portion among the great, and he will divide the spoils with the strong, because he poured out his life unto death, and was numbered with the transgressors.  For he bore the sin of many, and made intercession for the transgressors.</a:t>
            </a:r>
          </a:p>
        </p:txBody>
      </p:sp>
    </p:spTree>
    <p:custDataLst>
      <p:tags r:id="rId1"/>
    </p:custDataLst>
  </p:cSld>
  <p:clrMapOvr>
    <a:masterClrMapping/>
  </p:clrMapOvr>
  <p:transition advTm="40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checkerboard(across)">
                                      <p:cBhvr>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Content of Isa 53:10-12</a:t>
            </a:r>
          </a:p>
        </p:txBody>
      </p:sp>
      <p:sp>
        <p:nvSpPr>
          <p:cNvPr id="8499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God makes him a guilt offering.</a:t>
            </a:r>
          </a:p>
          <a:p>
            <a:pPr>
              <a:lnSpc>
                <a:spcPct val="90000"/>
              </a:lnSpc>
            </a:pPr>
            <a:r>
              <a:rPr lang="en-US" altLang="en-US" sz="2800"/>
              <a:t>But he will live again:</a:t>
            </a:r>
          </a:p>
          <a:p>
            <a:pPr lvl="1">
              <a:lnSpc>
                <a:spcPct val="90000"/>
              </a:lnSpc>
            </a:pPr>
            <a:r>
              <a:rPr lang="en-US" altLang="en-US" sz="2400"/>
              <a:t>See his offspring</a:t>
            </a:r>
          </a:p>
          <a:p>
            <a:pPr lvl="1">
              <a:lnSpc>
                <a:spcPct val="90000"/>
              </a:lnSpc>
            </a:pPr>
            <a:r>
              <a:rPr lang="en-US" altLang="en-US" sz="2400"/>
              <a:t>Prolong his days</a:t>
            </a:r>
          </a:p>
          <a:p>
            <a:pPr lvl="1">
              <a:lnSpc>
                <a:spcPct val="90000"/>
              </a:lnSpc>
            </a:pPr>
            <a:r>
              <a:rPr lang="en-US" altLang="en-US" sz="2400"/>
              <a:t>See the light (of life)</a:t>
            </a:r>
          </a:p>
          <a:p>
            <a:pPr>
              <a:lnSpc>
                <a:spcPct val="90000"/>
              </a:lnSpc>
            </a:pPr>
            <a:r>
              <a:rPr lang="en-US" altLang="en-US" sz="2800"/>
              <a:t>Many will be justified by knowing him.</a:t>
            </a:r>
          </a:p>
          <a:p>
            <a:pPr>
              <a:lnSpc>
                <a:spcPct val="90000"/>
              </a:lnSpc>
            </a:pPr>
            <a:r>
              <a:rPr lang="en-US" altLang="en-US" sz="2800"/>
              <a:t>He will be counted great &amp; strong because:</a:t>
            </a:r>
          </a:p>
          <a:p>
            <a:pPr lvl="1">
              <a:lnSpc>
                <a:spcPct val="90000"/>
              </a:lnSpc>
            </a:pPr>
            <a:r>
              <a:rPr lang="en-US" altLang="en-US" sz="2400"/>
              <a:t>He died while considered a sinner.</a:t>
            </a:r>
          </a:p>
          <a:p>
            <a:pPr lvl="1">
              <a:lnSpc>
                <a:spcPct val="90000"/>
              </a:lnSpc>
            </a:pPr>
            <a:r>
              <a:rPr lang="en-US" altLang="en-US" sz="2400"/>
              <a:t>But actually he bore the sins of others.</a:t>
            </a:r>
          </a:p>
        </p:txBody>
      </p:sp>
    </p:spTree>
    <p:custDataLst>
      <p:tags r:id="rId1"/>
    </p:custDataLst>
  </p:cSld>
  <p:clrMapOvr>
    <a:masterClrMapping/>
  </p:clrMapOvr>
  <p:transition advTm="49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5">
                                            <p:txEl>
                                              <p:pRg st="4" end="4"/>
                                            </p:txEl>
                                          </p:spTgt>
                                        </p:tgtEl>
                                        <p:attrNameLst>
                                          <p:attrName>style.visibility</p:attrName>
                                        </p:attrNameLst>
                                      </p:cBhvr>
                                      <p:to>
                                        <p:strVal val="visible"/>
                                      </p:to>
                                    </p:set>
                                    <p:anim calcmode="lin" valueType="num">
                                      <p:cBhvr additive="base">
                                        <p:cTn id="31" dur="500" fill="hold"/>
                                        <p:tgtEl>
                                          <p:spTgt spid="849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49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4995">
                                            <p:txEl>
                                              <p:pRg st="5" end="5"/>
                                            </p:txEl>
                                          </p:spTgt>
                                        </p:tgtEl>
                                        <p:attrNameLst>
                                          <p:attrName>style.visibility</p:attrName>
                                        </p:attrNameLst>
                                      </p:cBhvr>
                                      <p:to>
                                        <p:strVal val="visible"/>
                                      </p:to>
                                    </p:set>
                                    <p:anim calcmode="lin" valueType="num">
                                      <p:cBhvr additive="base">
                                        <p:cTn id="37" dur="500" fill="hold"/>
                                        <p:tgtEl>
                                          <p:spTgt spid="849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4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4995">
                                            <p:txEl>
                                              <p:pRg st="6" end="6"/>
                                            </p:txEl>
                                          </p:spTgt>
                                        </p:tgtEl>
                                        <p:attrNameLst>
                                          <p:attrName>style.visibility</p:attrName>
                                        </p:attrNameLst>
                                      </p:cBhvr>
                                      <p:to>
                                        <p:strVal val="visible"/>
                                      </p:to>
                                    </p:set>
                                    <p:anim calcmode="lin" valueType="num">
                                      <p:cBhvr additive="base">
                                        <p:cTn id="43" dur="500" fill="hold"/>
                                        <p:tgtEl>
                                          <p:spTgt spid="849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49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4995">
                                            <p:txEl>
                                              <p:pRg st="7" end="7"/>
                                            </p:txEl>
                                          </p:spTgt>
                                        </p:tgtEl>
                                        <p:attrNameLst>
                                          <p:attrName>style.visibility</p:attrName>
                                        </p:attrNameLst>
                                      </p:cBhvr>
                                      <p:to>
                                        <p:strVal val="visible"/>
                                      </p:to>
                                    </p:set>
                                    <p:anim calcmode="lin" valueType="num">
                                      <p:cBhvr additive="base">
                                        <p:cTn id="49" dur="500" fill="hold"/>
                                        <p:tgtEl>
                                          <p:spTgt spid="849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49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4995">
                                            <p:txEl>
                                              <p:pRg st="8" end="8"/>
                                            </p:txEl>
                                          </p:spTgt>
                                        </p:tgtEl>
                                        <p:attrNameLst>
                                          <p:attrName>style.visibility</p:attrName>
                                        </p:attrNameLst>
                                      </p:cBhvr>
                                      <p:to>
                                        <p:strVal val="visible"/>
                                      </p:to>
                                    </p:set>
                                    <p:anim calcmode="lin" valueType="num">
                                      <p:cBhvr additive="base">
                                        <p:cTn id="55" dur="500" fill="hold"/>
                                        <p:tgtEl>
                                          <p:spTgt spid="8499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49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Alternative Theories</a:t>
            </a:r>
          </a:p>
        </p:txBody>
      </p:sp>
      <p:sp>
        <p:nvSpPr>
          <p:cNvPr id="58371" name="Rectangle 3" descr="Rectangle: Click to edit Master text styles&#10;Second level&#10;Third level&#10;Fourth level&#10;Fifth level"/>
          <p:cNvSpPr>
            <a:spLocks noGrp="1" noChangeArrowheads="1"/>
          </p:cNvSpPr>
          <p:nvPr>
            <p:ph type="body" idx="1"/>
          </p:nvPr>
        </p:nvSpPr>
        <p:spPr/>
        <p:txBody>
          <a:bodyPr/>
          <a:lstStyle/>
          <a:p>
            <a:r>
              <a:rPr lang="en-US" altLang="en-US"/>
              <a:t>There have been several theories proposed over the centuries to avoid Jesus</a:t>
            </a:r>
            <a:r>
              <a:rPr lang="en-US" altLang="en-US">
                <a:cs typeface="Tahoma" pitchFamily="34" charset="0"/>
              </a:rPr>
              <a:t>'</a:t>
            </a:r>
            <a:r>
              <a:rPr lang="en-US" altLang="en-US"/>
              <a:t> resurrection:</a:t>
            </a:r>
          </a:p>
          <a:p>
            <a:pPr lvl="1"/>
            <a:r>
              <a:rPr lang="en-US" altLang="en-US"/>
              <a:t>Stolen Body Theory</a:t>
            </a:r>
          </a:p>
          <a:p>
            <a:pPr lvl="1"/>
            <a:r>
              <a:rPr lang="en-US" altLang="en-US"/>
              <a:t>Coma Theory</a:t>
            </a:r>
          </a:p>
          <a:p>
            <a:pPr lvl="1"/>
            <a:r>
              <a:rPr lang="en-US" altLang="en-US"/>
              <a:t>Hallucination Theory</a:t>
            </a:r>
          </a:p>
          <a:p>
            <a:r>
              <a:rPr lang="en-US" altLang="en-US"/>
              <a:t>Let</a:t>
            </a:r>
            <a:r>
              <a:rPr lang="en-US" altLang="en-US">
                <a:cs typeface="Tahoma" pitchFamily="34" charset="0"/>
              </a:rPr>
              <a:t>'</a:t>
            </a:r>
            <a:r>
              <a:rPr lang="en-US" altLang="en-US"/>
              <a:t>s look at each of these first.</a:t>
            </a:r>
          </a:p>
        </p:txBody>
      </p:sp>
    </p:spTree>
    <p:custDataLst>
      <p:tags r:id="rId1"/>
    </p:custDataLst>
  </p:cSld>
  <p:clrMapOvr>
    <a:masterClrMapping/>
  </p:clrMapOvr>
  <p:transition advTm="14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Summary on Prophecy</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a:t>Psalm 16</a:t>
            </a:r>
          </a:p>
          <a:p>
            <a:pPr lvl="1">
              <a:lnSpc>
                <a:spcPct val="90000"/>
              </a:lnSpc>
            </a:pPr>
            <a:r>
              <a:rPr lang="en-US" altLang="en-US" sz="2000"/>
              <a:t>God will not abandon his Holy One to the grave, nor let him see decay.</a:t>
            </a:r>
          </a:p>
          <a:p>
            <a:pPr>
              <a:lnSpc>
                <a:spcPct val="90000"/>
              </a:lnSpc>
            </a:pPr>
            <a:r>
              <a:rPr lang="en-US" altLang="en-US" sz="2400"/>
              <a:t>Psalm 22</a:t>
            </a:r>
          </a:p>
          <a:p>
            <a:pPr lvl="1">
              <a:lnSpc>
                <a:spcPct val="90000"/>
              </a:lnSpc>
            </a:pPr>
            <a:r>
              <a:rPr lang="en-US" altLang="en-US" sz="2000"/>
              <a:t>He is pierced in hands &amp; feet, surrounded by enemies, laid in dust of death, clothes gambled away</a:t>
            </a:r>
          </a:p>
          <a:p>
            <a:pPr lvl="1">
              <a:lnSpc>
                <a:spcPct val="90000"/>
              </a:lnSpc>
            </a:pPr>
            <a:r>
              <a:rPr lang="en-US" altLang="en-US" sz="2000"/>
              <a:t>He is rescued &amp; this becomes worldwide news down through the generations</a:t>
            </a:r>
          </a:p>
          <a:p>
            <a:pPr>
              <a:lnSpc>
                <a:spcPct val="90000"/>
              </a:lnSpc>
            </a:pPr>
            <a:r>
              <a:rPr lang="en-US" altLang="en-US" sz="2400"/>
              <a:t>Isaiah 53</a:t>
            </a:r>
          </a:p>
          <a:p>
            <a:pPr lvl="1">
              <a:lnSpc>
                <a:spcPct val="90000"/>
              </a:lnSpc>
            </a:pPr>
            <a:r>
              <a:rPr lang="en-US" altLang="en-US" sz="2000"/>
              <a:t>Unbelievable report of servant</a:t>
            </a:r>
            <a:r>
              <a:rPr lang="en-US" altLang="en-US" sz="2000">
                <a:cs typeface="Tahoma" pitchFamily="34" charset="0"/>
              </a:rPr>
              <a:t>'</a:t>
            </a:r>
            <a:r>
              <a:rPr lang="en-US" altLang="en-US" sz="2000"/>
              <a:t>s exaltation</a:t>
            </a:r>
          </a:p>
          <a:p>
            <a:pPr lvl="1">
              <a:lnSpc>
                <a:spcPct val="90000"/>
              </a:lnSpc>
            </a:pPr>
            <a:r>
              <a:rPr lang="en-US" altLang="en-US" sz="2000"/>
              <a:t>Despised by Israel, suffers as a sin offering</a:t>
            </a:r>
          </a:p>
          <a:p>
            <a:pPr lvl="1">
              <a:lnSpc>
                <a:spcPct val="90000"/>
              </a:lnSpc>
            </a:pPr>
            <a:r>
              <a:rPr lang="en-US" altLang="en-US" sz="2000"/>
              <a:t>Then he will see his offspring, prolong his days.</a:t>
            </a:r>
          </a:p>
        </p:txBody>
      </p:sp>
    </p:spTree>
    <p:custDataLst>
      <p:tags r:id="rId1"/>
    </p:custDataLst>
  </p:cSld>
  <p:clrMapOvr>
    <a:masterClrMapping/>
  </p:clrMapOvr>
  <p:transition advTm="33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500" fill="hold"/>
                                        <p:tgtEl>
                                          <p:spTgt spid="860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019">
                                            <p:txEl>
                                              <p:pRg st="6" end="6"/>
                                            </p:txEl>
                                          </p:spTgt>
                                        </p:tgtEl>
                                        <p:attrNameLst>
                                          <p:attrName>style.visibility</p:attrName>
                                        </p:attrNameLst>
                                      </p:cBhvr>
                                      <p:to>
                                        <p:strVal val="visible"/>
                                      </p:to>
                                    </p:set>
                                    <p:anim calcmode="lin" valueType="num">
                                      <p:cBhvr additive="base">
                                        <p:cTn id="43" dur="500" fill="hold"/>
                                        <p:tgtEl>
                                          <p:spTgt spid="860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6019">
                                            <p:txEl>
                                              <p:pRg st="7" end="7"/>
                                            </p:txEl>
                                          </p:spTgt>
                                        </p:tgtEl>
                                        <p:attrNameLst>
                                          <p:attrName>style.visibility</p:attrName>
                                        </p:attrNameLst>
                                      </p:cBhvr>
                                      <p:to>
                                        <p:strVal val="visible"/>
                                      </p:to>
                                    </p:set>
                                    <p:anim calcmode="lin" valueType="num">
                                      <p:cBhvr additive="base">
                                        <p:cTn id="49" dur="500" fill="hold"/>
                                        <p:tgtEl>
                                          <p:spTgt spid="860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6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019">
                                            <p:txEl>
                                              <p:pRg st="8" end="8"/>
                                            </p:txEl>
                                          </p:spTgt>
                                        </p:tgtEl>
                                        <p:attrNameLst>
                                          <p:attrName>style.visibility</p:attrName>
                                        </p:attrNameLst>
                                      </p:cBhvr>
                                      <p:to>
                                        <p:strVal val="visible"/>
                                      </p:to>
                                    </p:set>
                                    <p:anim calcmode="lin" valueType="num">
                                      <p:cBhvr additive="base">
                                        <p:cTn id="55" dur="500" fill="hold"/>
                                        <p:tgtEl>
                                          <p:spTgt spid="860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Conclusions on Resurrection</a:t>
            </a:r>
          </a:p>
        </p:txBody>
      </p:sp>
      <p:sp>
        <p:nvSpPr>
          <p:cNvPr id="87043" name="Rectangle 3" descr="Rectangle: Click to edit Master text styles&#10;Second level&#10;Third level&#10;Fourth level&#10;Fifth level"/>
          <p:cNvSpPr>
            <a:spLocks noGrp="1" noChangeArrowheads="1"/>
          </p:cNvSpPr>
          <p:nvPr>
            <p:ph type="body" sz="half" idx="1"/>
          </p:nvPr>
        </p:nvSpPr>
        <p:spPr>
          <a:xfrm>
            <a:off x="838200" y="1600200"/>
            <a:ext cx="3810000" cy="4419600"/>
          </a:xfrm>
        </p:spPr>
        <p:txBody>
          <a:bodyPr/>
          <a:lstStyle/>
          <a:p>
            <a:pPr>
              <a:lnSpc>
                <a:spcPct val="90000"/>
              </a:lnSpc>
            </a:pPr>
            <a:r>
              <a:rPr lang="en-US" altLang="en-US" sz="2400"/>
              <a:t>Evidence for resurrection of Jesus is about as good as one could get for a controversial event in history.</a:t>
            </a:r>
          </a:p>
          <a:p>
            <a:pPr>
              <a:lnSpc>
                <a:spcPct val="90000"/>
              </a:lnSpc>
            </a:pPr>
            <a:r>
              <a:rPr lang="en-US" altLang="en-US" sz="2400"/>
              <a:t>Having it occur in a time of more advanced technology would not avoid objections.</a:t>
            </a:r>
          </a:p>
          <a:p>
            <a:pPr>
              <a:lnSpc>
                <a:spcPct val="90000"/>
              </a:lnSpc>
            </a:pPr>
            <a:r>
              <a:rPr lang="en-US" altLang="en-US" sz="2400"/>
              <a:t>Knowing God &amp; finding out what he is like is important!  We dare not ignore it.</a:t>
            </a:r>
          </a:p>
        </p:txBody>
      </p:sp>
      <p:pic>
        <p:nvPicPr>
          <p:cNvPr id="87046" name="Picture 6" descr="Christtriump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224088"/>
            <a:ext cx="3810000"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2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checkerboard(across)">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checkerboard(across)">
                                      <p:cBhvr>
                                        <p:cTn id="17" dur="500"/>
                                        <p:tgtEl>
                                          <p:spTgt spid="87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checkerboard(across)">
                                      <p:cBhvr>
                                        <p:cTn id="22"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The Importance of </a:t>
            </a:r>
            <a:br>
              <a:rPr lang="en-US" altLang="en-US"/>
            </a:br>
            <a:r>
              <a:rPr lang="en-US" altLang="en-US"/>
              <a:t>Jesus</a:t>
            </a:r>
            <a:r>
              <a:rPr lang="en-US" altLang="en-US">
                <a:cs typeface="Tahoma" pitchFamily="34" charset="0"/>
              </a:rPr>
              <a:t>'</a:t>
            </a:r>
            <a:r>
              <a:rPr lang="en-US" altLang="en-US"/>
              <a:t> Resurrection</a:t>
            </a:r>
          </a:p>
        </p:txBody>
      </p:sp>
      <p:sp>
        <p:nvSpPr>
          <p:cNvPr id="88067"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400"/>
              <a:t>Validates Jesus</a:t>
            </a:r>
            <a:r>
              <a:rPr lang="en-US" altLang="en-US" sz="2400">
                <a:cs typeface="Tahoma" pitchFamily="34" charset="0"/>
              </a:rPr>
              <a:t>'</a:t>
            </a:r>
            <a:r>
              <a:rPr lang="en-US" altLang="en-US" sz="2400"/>
              <a:t> claims vs charge for which he was executed</a:t>
            </a:r>
          </a:p>
          <a:p>
            <a:r>
              <a:rPr lang="en-US" altLang="en-US" sz="2400"/>
              <a:t>Indicates God accepted Jesus</a:t>
            </a:r>
            <a:r>
              <a:rPr lang="en-US" altLang="en-US" sz="2400">
                <a:cs typeface="Tahoma" pitchFamily="34" charset="0"/>
              </a:rPr>
              <a:t>'</a:t>
            </a:r>
            <a:r>
              <a:rPr lang="en-US" altLang="en-US" sz="2400"/>
              <a:t> sacrifice</a:t>
            </a:r>
          </a:p>
          <a:p>
            <a:r>
              <a:rPr lang="en-US" altLang="en-US" sz="2400"/>
              <a:t>Points to a life beyond this one</a:t>
            </a:r>
          </a:p>
          <a:p>
            <a:r>
              <a:rPr lang="en-US" altLang="en-US" sz="2400"/>
              <a:t>Reminds us that history is controlled by God</a:t>
            </a:r>
          </a:p>
        </p:txBody>
      </p:sp>
      <p:pic>
        <p:nvPicPr>
          <p:cNvPr id="88068" name="Picture 4" descr="tomb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208588" y="1905000"/>
            <a:ext cx="2994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checkerboard(across)">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 calcmode="lin" valueType="num">
                                      <p:cBhvr additive="base">
                                        <p:cTn id="12"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8067">
                                            <p:txEl>
                                              <p:pRg st="1" end="1"/>
                                            </p:txEl>
                                          </p:spTgt>
                                        </p:tgtEl>
                                        <p:attrNameLst>
                                          <p:attrName>style.visibility</p:attrName>
                                        </p:attrNameLst>
                                      </p:cBhvr>
                                      <p:to>
                                        <p:strVal val="visible"/>
                                      </p:to>
                                    </p:set>
                                    <p:anim calcmode="lin" valueType="num">
                                      <p:cBhvr additive="base">
                                        <p:cTn id="18"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8067">
                                            <p:txEl>
                                              <p:pRg st="2" end="2"/>
                                            </p:txEl>
                                          </p:spTgt>
                                        </p:tgtEl>
                                        <p:attrNameLst>
                                          <p:attrName>style.visibility</p:attrName>
                                        </p:attrNameLst>
                                      </p:cBhvr>
                                      <p:to>
                                        <p:strVal val="visible"/>
                                      </p:to>
                                    </p:set>
                                    <p:anim calcmode="lin" valueType="num">
                                      <p:cBhvr additive="base">
                                        <p:cTn id="24"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8067">
                                            <p:txEl>
                                              <p:pRg st="3" end="3"/>
                                            </p:txEl>
                                          </p:spTgt>
                                        </p:tgtEl>
                                        <p:attrNameLst>
                                          <p:attrName>style.visibility</p:attrName>
                                        </p:attrNameLst>
                                      </p:cBhvr>
                                      <p:to>
                                        <p:strVal val="visible"/>
                                      </p:to>
                                    </p:set>
                                    <p:anim calcmode="lin" valueType="num">
                                      <p:cBhvr additive="base">
                                        <p:cTn id="30"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8" name="Picture 4" descr="resurr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2822575" cy="4092575"/>
          </a:xfrm>
          <a:prstGeom prst="rect">
            <a:avLst/>
          </a:prstGeom>
          <a:noFill/>
          <a:extLst>
            <a:ext uri="{909E8E84-426E-40DD-AFC4-6F175D3DCCD1}">
              <a14:hiddenFill xmlns:a14="http://schemas.microsoft.com/office/drawing/2010/main">
                <a:solidFill>
                  <a:srgbClr val="FFFFFF"/>
                </a:solidFill>
              </a14:hiddenFill>
            </a:ext>
          </a:extLst>
        </p:spPr>
      </p:pic>
      <p:sp>
        <p:nvSpPr>
          <p:cNvPr id="98306" name="Rectangle 2"/>
          <p:cNvSpPr>
            <a:spLocks noGrp="1" noChangeArrowheads="1"/>
          </p:cNvSpPr>
          <p:nvPr>
            <p:ph type="ctrTitle"/>
          </p:nvPr>
        </p:nvSpPr>
        <p:spPr/>
        <p:txBody>
          <a:bodyPr/>
          <a:lstStyle/>
          <a:p>
            <a:r>
              <a:rPr lang="en-US" altLang="en-US"/>
              <a:t>The End</a:t>
            </a:r>
          </a:p>
        </p:txBody>
      </p:sp>
      <p:sp>
        <p:nvSpPr>
          <p:cNvPr id="98307" name="Rectangle 3" descr="Rectangle: Click to edit Master text styles&#10;Second level&#10;Third level&#10;Fourth level&#10;Fifth level"/>
          <p:cNvSpPr>
            <a:spLocks noGrp="1" noChangeArrowheads="1"/>
          </p:cNvSpPr>
          <p:nvPr>
            <p:ph type="subTitle" idx="1"/>
          </p:nvPr>
        </p:nvSpPr>
        <p:spPr>
          <a:xfrm>
            <a:off x="990600" y="3309938"/>
            <a:ext cx="4648200" cy="2938462"/>
          </a:xfrm>
        </p:spPr>
        <p:txBody>
          <a:bodyPr/>
          <a:lstStyle/>
          <a:p>
            <a:r>
              <a:rPr lang="en-US" altLang="en-US"/>
              <a:t>… of this talk</a:t>
            </a:r>
          </a:p>
          <a:p>
            <a:r>
              <a:rPr lang="en-US" altLang="en-US"/>
              <a:t>But the beginning of a new life…</a:t>
            </a:r>
          </a:p>
          <a:p>
            <a:r>
              <a:rPr lang="en-US" altLang="en-US"/>
              <a:t>… if you put your trust in Jesus!</a:t>
            </a:r>
          </a:p>
        </p:txBody>
      </p:sp>
    </p:spTree>
    <p:custDataLst>
      <p:tags r:id="rId1"/>
    </p:custDataLst>
  </p:cSld>
  <p:clrMapOvr>
    <a:masterClrMapping/>
  </p:clrMapOvr>
  <p:transition advTm="165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fltVal val="0"/>
                                          </p:val>
                                        </p:tav>
                                        <p:tav tm="100000">
                                          <p:val>
                                            <p:strVal val="#ppt_w"/>
                                          </p:val>
                                        </p:tav>
                                      </p:tavLst>
                                    </p:anim>
                                    <p:anim calcmode="lin" valueType="num">
                                      <p:cBhvr>
                                        <p:cTn id="8" dur="500" fill="hold"/>
                                        <p:tgtEl>
                                          <p:spTgt spid="983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98308"/>
                                        </p:tgtEl>
                                        <p:attrNameLst>
                                          <p:attrName>style.visibility</p:attrName>
                                        </p:attrNameLst>
                                      </p:cBhvr>
                                      <p:to>
                                        <p:strVal val="visible"/>
                                      </p:to>
                                    </p:set>
                                    <p:animEffect transition="in" filter="checkerboard(across)">
                                      <p:cBhvr>
                                        <p:cTn id="31"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Stolen Body Theory</a:t>
            </a:r>
          </a:p>
        </p:txBody>
      </p:sp>
      <p:sp>
        <p:nvSpPr>
          <p:cNvPr id="59395" name="Rectangle 3" descr="Rectangle: Click to edit Master text styles&#10;Second level&#10;Third level&#10;Fourth level&#10;Fifth level"/>
          <p:cNvSpPr>
            <a:spLocks noGrp="1" noChangeArrowheads="1"/>
          </p:cNvSpPr>
          <p:nvPr>
            <p:ph type="body" sz="half" idx="1"/>
          </p:nvPr>
        </p:nvSpPr>
        <p:spPr/>
        <p:txBody>
          <a:bodyPr/>
          <a:lstStyle/>
          <a:p>
            <a:pPr>
              <a:lnSpc>
                <a:spcPct val="90000"/>
              </a:lnSpc>
            </a:pPr>
            <a:r>
              <a:rPr lang="en-US" altLang="en-US" sz="2400"/>
              <a:t>The oldest alternative: disciples stole the body</a:t>
            </a:r>
          </a:p>
          <a:p>
            <a:pPr>
              <a:lnSpc>
                <a:spcPct val="90000"/>
              </a:lnSpc>
            </a:pPr>
            <a:r>
              <a:rPr lang="en-US" altLang="en-US" sz="2400"/>
              <a:t>Earliest version has soldiers testifying to events which happened while they were asleep!</a:t>
            </a:r>
          </a:p>
          <a:p>
            <a:pPr>
              <a:lnSpc>
                <a:spcPct val="90000"/>
              </a:lnSpc>
            </a:pPr>
            <a:r>
              <a:rPr lang="en-US" altLang="en-US" sz="2400"/>
              <a:t>Theory cannot explain:</a:t>
            </a:r>
          </a:p>
          <a:p>
            <a:pPr lvl="1">
              <a:lnSpc>
                <a:spcPct val="90000"/>
              </a:lnSpc>
            </a:pPr>
            <a:r>
              <a:rPr lang="en-US" altLang="en-US" sz="2000"/>
              <a:t>Tactics of apostles</a:t>
            </a:r>
          </a:p>
          <a:p>
            <a:pPr lvl="1">
              <a:lnSpc>
                <a:spcPct val="90000"/>
              </a:lnSpc>
            </a:pPr>
            <a:r>
              <a:rPr lang="en-US" altLang="en-US" sz="2000"/>
              <a:t>Career of Paul</a:t>
            </a:r>
          </a:p>
          <a:p>
            <a:pPr lvl="1">
              <a:lnSpc>
                <a:spcPct val="90000"/>
              </a:lnSpc>
            </a:pPr>
            <a:r>
              <a:rPr lang="en-US" altLang="en-US" sz="2000"/>
              <a:t>Content of New Testament</a:t>
            </a:r>
          </a:p>
        </p:txBody>
      </p:sp>
      <p:pic>
        <p:nvPicPr>
          <p:cNvPr id="59398" name="Picture 6" descr="dorejesusbod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1905000"/>
            <a:ext cx="3683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8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checkerboard(across)">
                                      <p:cBhvr>
                                        <p:cTn id="7" dur="500"/>
                                        <p:tgtEl>
                                          <p:spTgt spid="5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additive="base">
                                        <p:cTn id="12"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 calcmode="lin" valueType="num">
                                      <p:cBhvr additive="base">
                                        <p:cTn id="18"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additive="base">
                                        <p:cTn id="24"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9395">
                                            <p:txEl>
                                              <p:pRg st="3" end="3"/>
                                            </p:txEl>
                                          </p:spTgt>
                                        </p:tgtEl>
                                        <p:attrNameLst>
                                          <p:attrName>style.visibility</p:attrName>
                                        </p:attrNameLst>
                                      </p:cBhvr>
                                      <p:to>
                                        <p:strVal val="visible"/>
                                      </p:to>
                                    </p:set>
                                    <p:anim calcmode="lin" valueType="num">
                                      <p:cBhvr additive="base">
                                        <p:cTn id="30"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9395">
                                            <p:txEl>
                                              <p:pRg st="4" end="4"/>
                                            </p:txEl>
                                          </p:spTgt>
                                        </p:tgtEl>
                                        <p:attrNameLst>
                                          <p:attrName>style.visibility</p:attrName>
                                        </p:attrNameLst>
                                      </p:cBhvr>
                                      <p:to>
                                        <p:strVal val="visible"/>
                                      </p:to>
                                    </p:set>
                                    <p:anim calcmode="lin" valueType="num">
                                      <p:cBhvr additive="base">
                                        <p:cTn id="36"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 calcmode="lin" valueType="num">
                                      <p:cBhvr additive="base">
                                        <p:cTn id="42"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How is that?</a:t>
            </a:r>
          </a:p>
        </p:txBody>
      </p:sp>
      <p:sp>
        <p:nvSpPr>
          <p:cNvPr id="6041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Tactics of the apostles</a:t>
            </a:r>
          </a:p>
          <a:p>
            <a:pPr lvl="1">
              <a:lnSpc>
                <a:spcPct val="90000"/>
              </a:lnSpc>
            </a:pPr>
            <a:r>
              <a:rPr lang="en-US" altLang="en-US" sz="2400"/>
              <a:t>Began proclamation right in Jerusalem</a:t>
            </a:r>
          </a:p>
          <a:p>
            <a:pPr lvl="1">
              <a:lnSpc>
                <a:spcPct val="90000"/>
              </a:lnSpc>
            </a:pPr>
            <a:r>
              <a:rPr lang="en-US" altLang="en-US" sz="2400"/>
              <a:t>Gave their lives for truth of their testimony</a:t>
            </a:r>
          </a:p>
          <a:p>
            <a:pPr lvl="1">
              <a:lnSpc>
                <a:spcPct val="90000"/>
              </a:lnSpc>
            </a:pPr>
            <a:r>
              <a:rPr lang="en-US" altLang="en-US" sz="2400"/>
              <a:t>Did not use force to advance their views</a:t>
            </a:r>
          </a:p>
          <a:p>
            <a:pPr>
              <a:lnSpc>
                <a:spcPct val="90000"/>
              </a:lnSpc>
            </a:pPr>
            <a:r>
              <a:rPr lang="en-US" altLang="en-US" sz="2800"/>
              <a:t>Career of Paul</a:t>
            </a:r>
          </a:p>
          <a:p>
            <a:pPr lvl="1">
              <a:lnSpc>
                <a:spcPct val="90000"/>
              </a:lnSpc>
            </a:pPr>
            <a:r>
              <a:rPr lang="en-US" altLang="en-US" sz="2400"/>
              <a:t>Changed sides: powerful, wealthy </a:t>
            </a:r>
            <a:r>
              <a:rPr lang="en-US" altLang="en-US" sz="2400">
                <a:sym typeface="Wingdings" pitchFamily="2" charset="2"/>
              </a:rPr>
              <a:t></a:t>
            </a:r>
            <a:r>
              <a:rPr lang="en-US" altLang="en-US" sz="2400"/>
              <a:t> weak, poor</a:t>
            </a:r>
          </a:p>
          <a:p>
            <a:pPr lvl="1">
              <a:lnSpc>
                <a:spcPct val="90000"/>
              </a:lnSpc>
            </a:pPr>
            <a:r>
              <a:rPr lang="en-US" altLang="en-US" sz="2400"/>
              <a:t>Continually risked life to proclaim message</a:t>
            </a:r>
          </a:p>
          <a:p>
            <a:pPr>
              <a:lnSpc>
                <a:spcPct val="90000"/>
              </a:lnSpc>
            </a:pPr>
            <a:r>
              <a:rPr lang="en-US" altLang="en-US" sz="2800"/>
              <a:t>Content of the New Testament</a:t>
            </a:r>
          </a:p>
          <a:p>
            <a:pPr lvl="1">
              <a:lnSpc>
                <a:spcPct val="90000"/>
              </a:lnSpc>
            </a:pPr>
            <a:r>
              <a:rPr lang="en-US" altLang="en-US" sz="2400"/>
              <a:t>Emphasis on truth-telling, multiple witnesses</a:t>
            </a:r>
          </a:p>
          <a:p>
            <a:pPr lvl="1">
              <a:lnSpc>
                <a:spcPct val="90000"/>
              </a:lnSpc>
            </a:pPr>
            <a:r>
              <a:rPr lang="en-US" altLang="en-US" sz="2400"/>
              <a:t>Readers invited to check for themselves</a:t>
            </a:r>
          </a:p>
        </p:txBody>
      </p:sp>
    </p:spTree>
    <p:custDataLst>
      <p:tags r:id="rId1"/>
    </p:custDataLst>
  </p:cSld>
  <p:clrMapOvr>
    <a:masterClrMapping/>
  </p:clrMapOvr>
  <p:transition advTm="147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additive="base">
                                        <p:cTn id="49" dur="500" fill="hold"/>
                                        <p:tgtEl>
                                          <p:spTgt spid="604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0419">
                                            <p:txEl>
                                              <p:pRg st="8" end="8"/>
                                            </p:txEl>
                                          </p:spTgt>
                                        </p:tgtEl>
                                        <p:attrNameLst>
                                          <p:attrName>style.visibility</p:attrName>
                                        </p:attrNameLst>
                                      </p:cBhvr>
                                      <p:to>
                                        <p:strVal val="visible"/>
                                      </p:to>
                                    </p:set>
                                    <p:anim calcmode="lin" valueType="num">
                                      <p:cBhvr additive="base">
                                        <p:cTn id="55" dur="500" fill="hold"/>
                                        <p:tgtEl>
                                          <p:spTgt spid="604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04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0419">
                                            <p:txEl>
                                              <p:pRg st="9" end="9"/>
                                            </p:txEl>
                                          </p:spTgt>
                                        </p:tgtEl>
                                        <p:attrNameLst>
                                          <p:attrName>style.visibility</p:attrName>
                                        </p:attrNameLst>
                                      </p:cBhvr>
                                      <p:to>
                                        <p:strVal val="visible"/>
                                      </p:to>
                                    </p:set>
                                    <p:anim calcmode="lin" valueType="num">
                                      <p:cBhvr additive="base">
                                        <p:cTn id="61" dur="500" fill="hold"/>
                                        <p:tgtEl>
                                          <p:spTgt spid="6041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04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Coma Theory</a:t>
            </a:r>
          </a:p>
        </p:txBody>
      </p:sp>
      <p:sp>
        <p:nvSpPr>
          <p:cNvPr id="61443"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400"/>
              <a:t>Jesus, unconscious, revives in tomb.</a:t>
            </a:r>
          </a:p>
          <a:p>
            <a:r>
              <a:rPr lang="en-US" altLang="en-US" sz="2400"/>
              <a:t>But: </a:t>
            </a:r>
          </a:p>
          <a:p>
            <a:pPr lvl="1"/>
            <a:r>
              <a:rPr lang="en-US" altLang="en-US" sz="2000"/>
              <a:t>How get out of tomb?</a:t>
            </a:r>
          </a:p>
          <a:p>
            <a:pPr lvl="1"/>
            <a:r>
              <a:rPr lang="en-US" altLang="en-US" sz="2000"/>
              <a:t>How convince disciples he’d conquered death?</a:t>
            </a:r>
          </a:p>
          <a:p>
            <a:r>
              <a:rPr lang="en-US" altLang="en-US" sz="2400"/>
              <a:t>Fatal problem is physiology of crucifixion: person will strangle in coma.</a:t>
            </a:r>
          </a:p>
        </p:txBody>
      </p:sp>
      <p:pic>
        <p:nvPicPr>
          <p:cNvPr id="61446" name="Picture 6" descr="deadchris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1982788"/>
            <a:ext cx="3810000" cy="395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91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checkerboard(across)">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443">
                                            <p:txEl>
                                              <p:pRg st="3" end="3"/>
                                            </p:txEl>
                                          </p:spTgt>
                                        </p:tgtEl>
                                        <p:attrNameLst>
                                          <p:attrName>style.visibility</p:attrName>
                                        </p:attrNameLst>
                                      </p:cBhvr>
                                      <p:to>
                                        <p:strVal val="visible"/>
                                      </p:to>
                                    </p:set>
                                    <p:anim calcmode="lin" valueType="num">
                                      <p:cBhvr additive="base">
                                        <p:cTn id="30"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43">
                                            <p:txEl>
                                              <p:pRg st="4" end="4"/>
                                            </p:txEl>
                                          </p:spTgt>
                                        </p:tgtEl>
                                        <p:attrNameLst>
                                          <p:attrName>style.visibility</p:attrName>
                                        </p:attrNameLst>
                                      </p:cBhvr>
                                      <p:to>
                                        <p:strVal val="visible"/>
                                      </p:to>
                                    </p:set>
                                    <p:anim calcmode="lin" valueType="num">
                                      <p:cBhvr additive="base">
                                        <p:cTn id="36"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Hallucination Theory</a:t>
            </a:r>
          </a:p>
        </p:txBody>
      </p:sp>
      <p:sp>
        <p:nvSpPr>
          <p:cNvPr id="62467" name="Rectangle 3" descr="Rectangle: Click to edit Master text styles&#10;Second level&#10;Third level&#10;Fourth level&#10;Fifth level"/>
          <p:cNvSpPr>
            <a:spLocks noGrp="1" noChangeArrowheads="1"/>
          </p:cNvSpPr>
          <p:nvPr>
            <p:ph type="body" sz="half" idx="1"/>
          </p:nvPr>
        </p:nvSpPr>
        <p:spPr>
          <a:xfrm>
            <a:off x="838200" y="1676400"/>
            <a:ext cx="3810000" cy="4114800"/>
          </a:xfrm>
        </p:spPr>
        <p:txBody>
          <a:bodyPr/>
          <a:lstStyle/>
          <a:p>
            <a:pPr>
              <a:lnSpc>
                <a:spcPct val="90000"/>
              </a:lnSpc>
            </a:pPr>
            <a:r>
              <a:rPr lang="en-US" altLang="en-US" sz="2400"/>
              <a:t>Women go to wrong tomb, mistake gardener for Jesus, begin to have hallucinations.</a:t>
            </a:r>
          </a:p>
          <a:p>
            <a:pPr>
              <a:lnSpc>
                <a:spcPct val="90000"/>
              </a:lnSpc>
            </a:pPr>
            <a:r>
              <a:rPr lang="en-US" altLang="en-US" sz="2400"/>
              <a:t>But:</a:t>
            </a:r>
          </a:p>
          <a:p>
            <a:pPr lvl="1">
              <a:lnSpc>
                <a:spcPct val="90000"/>
              </a:lnSpc>
            </a:pPr>
            <a:r>
              <a:rPr lang="en-US" altLang="en-US" sz="2000"/>
              <a:t>How mistake tomb in broad daylight?</a:t>
            </a:r>
          </a:p>
          <a:p>
            <a:pPr lvl="1">
              <a:lnSpc>
                <a:spcPct val="90000"/>
              </a:lnSpc>
            </a:pPr>
            <a:r>
              <a:rPr lang="en-US" altLang="en-US" sz="2000"/>
              <a:t>How avoid authorities producing body?</a:t>
            </a:r>
          </a:p>
          <a:p>
            <a:pPr>
              <a:lnSpc>
                <a:spcPct val="90000"/>
              </a:lnSpc>
            </a:pPr>
            <a:r>
              <a:rPr lang="en-US" altLang="en-US" sz="2400"/>
              <a:t>Hallucinations do not produce hour-long, multiple-sense, multiple-witness appearances.</a:t>
            </a:r>
          </a:p>
        </p:txBody>
      </p:sp>
      <p:pic>
        <p:nvPicPr>
          <p:cNvPr id="62473" name="Picture 9" descr="halluc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30763" y="1905000"/>
            <a:ext cx="37480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1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checkerboard(across)">
                                      <p:cBhvr>
                                        <p:cTn id="7" dur="500"/>
                                        <p:tgtEl>
                                          <p:spTgt spid="624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12" dur="500"/>
                                        <p:tgtEl>
                                          <p:spTgt spid="62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17" dur="500"/>
                                        <p:tgtEl>
                                          <p:spTgt spid="62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467">
                                            <p:txEl>
                                              <p:pRg st="2" end="2"/>
                                            </p:txEl>
                                          </p:spTgt>
                                        </p:tgtEl>
                                        <p:attrNameLst>
                                          <p:attrName>style.visibility</p:attrName>
                                        </p:attrNameLst>
                                      </p:cBhvr>
                                      <p:to>
                                        <p:strVal val="visible"/>
                                      </p:to>
                                    </p:set>
                                    <p:animEffect transition="in" filter="checkerboard(across)">
                                      <p:cBhvr>
                                        <p:cTn id="22" dur="500"/>
                                        <p:tgtEl>
                                          <p:spTgt spid="62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2467">
                                            <p:txEl>
                                              <p:pRg st="3" end="3"/>
                                            </p:txEl>
                                          </p:spTgt>
                                        </p:tgtEl>
                                        <p:attrNameLst>
                                          <p:attrName>style.visibility</p:attrName>
                                        </p:attrNameLst>
                                      </p:cBhvr>
                                      <p:to>
                                        <p:strVal val="visible"/>
                                      </p:to>
                                    </p:set>
                                    <p:animEffect transition="in" filter="checkerboard(across)">
                                      <p:cBhvr>
                                        <p:cTn id="27" dur="500"/>
                                        <p:tgtEl>
                                          <p:spTgt spid="624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2467">
                                            <p:txEl>
                                              <p:pRg st="4" end="4"/>
                                            </p:txEl>
                                          </p:spTgt>
                                        </p:tgtEl>
                                        <p:attrNameLst>
                                          <p:attrName>style.visibility</p:attrName>
                                        </p:attrNameLst>
                                      </p:cBhvr>
                                      <p:to>
                                        <p:strVal val="visible"/>
                                      </p:to>
                                    </p:set>
                                    <p:animEffect transition="in" filter="checkerboard(across)">
                                      <p:cBhvr>
                                        <p:cTn id="32"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Evidence for Jesus</a:t>
            </a:r>
            <a:r>
              <a:rPr lang="en-US" altLang="en-US">
                <a:cs typeface="Tahoma" pitchFamily="34" charset="0"/>
              </a:rPr>
              <a:t>'</a:t>
            </a:r>
            <a:r>
              <a:rPr lang="en-US" altLang="en-US"/>
              <a:t> Resurrection</a:t>
            </a:r>
          </a:p>
        </p:txBody>
      </p:sp>
      <p:sp>
        <p:nvSpPr>
          <p:cNvPr id="6349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From History:</a:t>
            </a:r>
          </a:p>
          <a:p>
            <a:pPr lvl="1">
              <a:lnSpc>
                <a:spcPct val="90000"/>
              </a:lnSpc>
            </a:pPr>
            <a:r>
              <a:rPr lang="en-US" altLang="en-US" sz="2400"/>
              <a:t>Historical evidence points strongly to Jesus</a:t>
            </a:r>
            <a:r>
              <a:rPr lang="en-US" altLang="en-US" sz="2400">
                <a:cs typeface="Tahoma" pitchFamily="34" charset="0"/>
              </a:rPr>
              <a:t>'</a:t>
            </a:r>
            <a:r>
              <a:rPr lang="en-US" altLang="en-US" sz="2400"/>
              <a:t> resurrection as an event which really happened.</a:t>
            </a:r>
          </a:p>
          <a:p>
            <a:pPr lvl="1">
              <a:lnSpc>
                <a:spcPct val="90000"/>
              </a:lnSpc>
            </a:pPr>
            <a:r>
              <a:rPr lang="en-US" altLang="en-US" sz="2400"/>
              <a:t>Alternative explanations must do funny things with the data.</a:t>
            </a:r>
          </a:p>
          <a:p>
            <a:pPr>
              <a:lnSpc>
                <a:spcPct val="90000"/>
              </a:lnSpc>
            </a:pPr>
            <a:r>
              <a:rPr lang="en-US" altLang="en-US" sz="2800"/>
              <a:t>From Prophecy:</a:t>
            </a:r>
          </a:p>
          <a:p>
            <a:pPr lvl="1">
              <a:lnSpc>
                <a:spcPct val="90000"/>
              </a:lnSpc>
            </a:pPr>
            <a:r>
              <a:rPr lang="en-US" altLang="en-US" sz="2400"/>
              <a:t>Old Testament passages predict something of this sort for the Messiah.</a:t>
            </a:r>
          </a:p>
          <a:p>
            <a:pPr lvl="1">
              <a:lnSpc>
                <a:spcPct val="90000"/>
              </a:lnSpc>
            </a:pPr>
            <a:r>
              <a:rPr lang="en-US" altLang="en-US" sz="2400"/>
              <a:t>These passages were written centuries in advance.</a:t>
            </a:r>
          </a:p>
        </p:txBody>
      </p:sp>
    </p:spTree>
    <p:custDataLst>
      <p:tags r:id="rId1"/>
    </p:custDataLst>
  </p:cSld>
  <p:clrMapOvr>
    <a:masterClrMapping/>
  </p:clrMapOvr>
  <p:transition advTm="32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Evidence from History</a:t>
            </a:r>
          </a:p>
        </p:txBody>
      </p:sp>
      <p:sp>
        <p:nvSpPr>
          <p:cNvPr id="64515"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400"/>
              <a:t>We can</a:t>
            </a:r>
            <a:r>
              <a:rPr lang="en-US" altLang="en-US" sz="2400">
                <a:cs typeface="Tahoma" pitchFamily="34" charset="0"/>
              </a:rPr>
              <a:t>'</a:t>
            </a:r>
            <a:r>
              <a:rPr lang="en-US" altLang="en-US" sz="2400"/>
              <a:t>t go back in time to see what really happened, but we do have several significant lines of evidence:</a:t>
            </a:r>
          </a:p>
          <a:p>
            <a:pPr lvl="1"/>
            <a:r>
              <a:rPr lang="en-US" altLang="en-US" sz="2000"/>
              <a:t>Existence of the Church</a:t>
            </a:r>
          </a:p>
          <a:p>
            <a:pPr lvl="1"/>
            <a:r>
              <a:rPr lang="en-US" altLang="en-US" sz="2000"/>
              <a:t>Existence of the New Testament</a:t>
            </a:r>
          </a:p>
          <a:p>
            <a:pPr lvl="1"/>
            <a:r>
              <a:rPr lang="en-US" altLang="en-US" sz="2000"/>
              <a:t>Testimony of the New Testament</a:t>
            </a:r>
          </a:p>
        </p:txBody>
      </p:sp>
      <p:pic>
        <p:nvPicPr>
          <p:cNvPr id="64524" name="Picture 12" descr="TimeMachine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381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1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4.7|1.1|3.2"/>
</p:tagLst>
</file>

<file path=ppt/tags/tag10.xml><?xml version="1.0" encoding="utf-8"?>
<p:tagLst xmlns:a="http://schemas.openxmlformats.org/drawingml/2006/main" xmlns:r="http://schemas.openxmlformats.org/officeDocument/2006/relationships" xmlns:p="http://schemas.openxmlformats.org/presentationml/2006/main">
  <p:tag name="TIMING" val="|0.4|21.4|1|18.3|10|32.2"/>
</p:tagLst>
</file>

<file path=ppt/tags/tag11.xml><?xml version="1.0" encoding="utf-8"?>
<p:tagLst xmlns:a="http://schemas.openxmlformats.org/drawingml/2006/main" xmlns:r="http://schemas.openxmlformats.org/officeDocument/2006/relationships" xmlns:p="http://schemas.openxmlformats.org/presentationml/2006/main">
  <p:tag name="TIMING" val="|1|8.6|0.8|43.7|19.7|17.2"/>
</p:tagLst>
</file>

<file path=ppt/tags/tag12.xml><?xml version="1.0" encoding="utf-8"?>
<p:tagLst xmlns:a="http://schemas.openxmlformats.org/drawingml/2006/main" xmlns:r="http://schemas.openxmlformats.org/officeDocument/2006/relationships" xmlns:p="http://schemas.openxmlformats.org/presentationml/2006/main">
  <p:tag name="TIMING" val="|1.6|3.1|5.9|8.5|1.6|1.6|9.8"/>
</p:tagLst>
</file>

<file path=ppt/tags/tag13.xml><?xml version="1.0" encoding="utf-8"?>
<p:tagLst xmlns:a="http://schemas.openxmlformats.org/drawingml/2006/main" xmlns:r="http://schemas.openxmlformats.org/officeDocument/2006/relationships" xmlns:p="http://schemas.openxmlformats.org/presentationml/2006/main">
  <p:tag name="TIMING" val="|0.5|6.9|15.9|3.7|2.5|2.2|4.6"/>
</p:tagLst>
</file>

<file path=ppt/tags/tag14.xml><?xml version="1.0" encoding="utf-8"?>
<p:tagLst xmlns:a="http://schemas.openxmlformats.org/drawingml/2006/main" xmlns:r="http://schemas.openxmlformats.org/officeDocument/2006/relationships" xmlns:p="http://schemas.openxmlformats.org/presentationml/2006/main">
  <p:tag name="TIMING" val="|1.3|14|5.3|7.4|5.8|8.7|21.5"/>
</p:tagLst>
</file>

<file path=ppt/tags/tag15.xml><?xml version="1.0" encoding="utf-8"?>
<p:tagLst xmlns:a="http://schemas.openxmlformats.org/drawingml/2006/main" xmlns:r="http://schemas.openxmlformats.org/officeDocument/2006/relationships" xmlns:p="http://schemas.openxmlformats.org/presentationml/2006/main">
  <p:tag name="TIMING" val="|0.5|2.6|4.3|8.7|5|11.4|12"/>
</p:tagLst>
</file>

<file path=ppt/tags/tag16.xml><?xml version="1.0" encoding="utf-8"?>
<p:tagLst xmlns:a="http://schemas.openxmlformats.org/drawingml/2006/main" xmlns:r="http://schemas.openxmlformats.org/officeDocument/2006/relationships" xmlns:p="http://schemas.openxmlformats.org/presentationml/2006/main">
  <p:tag name="TIMING" val="|76.5|5.1|11.9|11.8|20.6"/>
</p:tagLst>
</file>

<file path=ppt/tags/tag17.xml><?xml version="1.0" encoding="utf-8"?>
<p:tagLst xmlns:a="http://schemas.openxmlformats.org/drawingml/2006/main" xmlns:r="http://schemas.openxmlformats.org/officeDocument/2006/relationships" xmlns:p="http://schemas.openxmlformats.org/presentationml/2006/main">
  <p:tag name="TIMING" val="|17.5|1.1|7.1|1|1.8"/>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4|4.5|2.5|1.4|2.9|5.2|1.3|1.5|48.1"/>
</p:tagLst>
</file>

<file path=ppt/tags/tag2.xml><?xml version="1.0" encoding="utf-8"?>
<p:tagLst xmlns:a="http://schemas.openxmlformats.org/drawingml/2006/main" xmlns:r="http://schemas.openxmlformats.org/officeDocument/2006/relationships" xmlns:p="http://schemas.openxmlformats.org/presentationml/2006/main">
  <p:tag name="TIMING" val="|1.2|1.6|31.6|17.5|10.6"/>
</p:tagLst>
</file>

<file path=ppt/tags/tag20.xml><?xml version="1.0" encoding="utf-8"?>
<p:tagLst xmlns:a="http://schemas.openxmlformats.org/drawingml/2006/main" xmlns:r="http://schemas.openxmlformats.org/officeDocument/2006/relationships" xmlns:p="http://schemas.openxmlformats.org/presentationml/2006/main">
  <p:tag name="TIMING" val="|2.5"/>
</p:tagLst>
</file>

<file path=ppt/tags/tag21.xml><?xml version="1.0" encoding="utf-8"?>
<p:tagLst xmlns:a="http://schemas.openxmlformats.org/drawingml/2006/main" xmlns:r="http://schemas.openxmlformats.org/officeDocument/2006/relationships" xmlns:p="http://schemas.openxmlformats.org/presentationml/2006/main">
  <p:tag name="TIMING" val="|0.4|1.3|0.7|3.5|2|1|1.9|1.9|1.5"/>
</p:tagLst>
</file>

<file path=ppt/tags/tag22.xml><?xml version="1.0" encoding="utf-8"?>
<p:tagLst xmlns:a="http://schemas.openxmlformats.org/drawingml/2006/main" xmlns:r="http://schemas.openxmlformats.org/officeDocument/2006/relationships" xmlns:p="http://schemas.openxmlformats.org/presentationml/2006/main">
  <p:tag name="TIMING" val="|7.1"/>
</p:tagLst>
</file>

<file path=ppt/tags/tag23.xml><?xml version="1.0" encoding="utf-8"?>
<p:tagLst xmlns:a="http://schemas.openxmlformats.org/drawingml/2006/main" xmlns:r="http://schemas.openxmlformats.org/officeDocument/2006/relationships" xmlns:p="http://schemas.openxmlformats.org/presentationml/2006/main">
  <p:tag name="TIMING" val="|0.8|7.1|1.8|12.2|6.7"/>
</p:tagLst>
</file>

<file path=ppt/tags/tag24.xml><?xml version="1.0" encoding="utf-8"?>
<p:tagLst xmlns:a="http://schemas.openxmlformats.org/drawingml/2006/main" xmlns:r="http://schemas.openxmlformats.org/officeDocument/2006/relationships" xmlns:p="http://schemas.openxmlformats.org/presentationml/2006/main">
  <p:tag name="TIMING" val="|0.7"/>
</p:tagLst>
</file>

<file path=ppt/tags/tag25.xml><?xml version="1.0" encoding="utf-8"?>
<p:tagLst xmlns:a="http://schemas.openxmlformats.org/drawingml/2006/main" xmlns:r="http://schemas.openxmlformats.org/officeDocument/2006/relationships" xmlns:p="http://schemas.openxmlformats.org/presentationml/2006/main">
  <p:tag name="TIMING" val="|0.4|2|4.2|1.6|1.5|1|1|2.6"/>
</p:tagLst>
</file>

<file path=ppt/tags/tag26.xml><?xml version="1.0" encoding="utf-8"?>
<p:tagLst xmlns:a="http://schemas.openxmlformats.org/drawingml/2006/main" xmlns:r="http://schemas.openxmlformats.org/officeDocument/2006/relationships" xmlns:p="http://schemas.openxmlformats.org/presentationml/2006/main">
  <p:tag name="TIMING" val="|0.6"/>
</p:tagLst>
</file>

<file path=ppt/tags/tag27.xml><?xml version="1.0" encoding="utf-8"?>
<p:tagLst xmlns:a="http://schemas.openxmlformats.org/drawingml/2006/main" xmlns:r="http://schemas.openxmlformats.org/officeDocument/2006/relationships" xmlns:p="http://schemas.openxmlformats.org/presentationml/2006/main">
  <p:tag name="TIMING" val="|0.6|5.1|2.7|2.4"/>
</p:tagLst>
</file>

<file path=ppt/tags/tag28.xml><?xml version="1.0" encoding="utf-8"?>
<p:tagLst xmlns:a="http://schemas.openxmlformats.org/drawingml/2006/main" xmlns:r="http://schemas.openxmlformats.org/officeDocument/2006/relationships" xmlns:p="http://schemas.openxmlformats.org/presentationml/2006/main">
  <p:tag name="TIMING" val="|1"/>
</p:tagLst>
</file>

<file path=ppt/tags/tag29.xml><?xml version="1.0" encoding="utf-8"?>
<p:tagLst xmlns:a="http://schemas.openxmlformats.org/drawingml/2006/main" xmlns:r="http://schemas.openxmlformats.org/officeDocument/2006/relationships" xmlns:p="http://schemas.openxmlformats.org/presentationml/2006/main">
  <p:tag name="TIMING" val="|1|3.7|4|1.2|1.7|3.9|2.8|2.1|2.2"/>
</p:tagLst>
</file>

<file path=ppt/tags/tag3.xml><?xml version="1.0" encoding="utf-8"?>
<p:tagLst xmlns:a="http://schemas.openxmlformats.org/drawingml/2006/main" xmlns:r="http://schemas.openxmlformats.org/officeDocument/2006/relationships" xmlns:p="http://schemas.openxmlformats.org/presentationml/2006/main">
  <p:tag name="TIMING" val="|3.7|1.9|1.1|1.8|4.3"/>
</p:tagLst>
</file>

<file path=ppt/tags/tag30.xml><?xml version="1.0" encoding="utf-8"?>
<p:tagLst xmlns:a="http://schemas.openxmlformats.org/drawingml/2006/main" xmlns:r="http://schemas.openxmlformats.org/officeDocument/2006/relationships" xmlns:p="http://schemas.openxmlformats.org/presentationml/2006/main">
  <p:tag name="TIMING" val="|0.5|0.7|3.8|0.6|8.3|4.3|1|4.9|3.5"/>
</p:tagLst>
</file>

<file path=ppt/tags/tag31.xml><?xml version="1.0" encoding="utf-8"?>
<p:tagLst xmlns:a="http://schemas.openxmlformats.org/drawingml/2006/main" xmlns:r="http://schemas.openxmlformats.org/officeDocument/2006/relationships" xmlns:p="http://schemas.openxmlformats.org/presentationml/2006/main">
  <p:tag name="TIMING" val="|0.6|1.1|7.2|25.6"/>
</p:tagLst>
</file>

<file path=ppt/tags/tag32.xml><?xml version="1.0" encoding="utf-8"?>
<p:tagLst xmlns:a="http://schemas.openxmlformats.org/drawingml/2006/main" xmlns:r="http://schemas.openxmlformats.org/officeDocument/2006/relationships" xmlns:p="http://schemas.openxmlformats.org/presentationml/2006/main">
  <p:tag name="TIMING" val="|0.5|0.7|4.9|6.2|3.6"/>
</p:tagLst>
</file>

<file path=ppt/tags/tag33.xml><?xml version="1.0" encoding="utf-8"?>
<p:tagLst xmlns:a="http://schemas.openxmlformats.org/drawingml/2006/main" xmlns:r="http://schemas.openxmlformats.org/officeDocument/2006/relationships" xmlns:p="http://schemas.openxmlformats.org/presentationml/2006/main">
  <p:tag name="TIMING" val="|0.6|3.1|5.5|1.9|3.1"/>
</p:tagLst>
</file>

<file path=ppt/tags/tag4.xml><?xml version="1.0" encoding="utf-8"?>
<p:tagLst xmlns:a="http://schemas.openxmlformats.org/drawingml/2006/main" xmlns:r="http://schemas.openxmlformats.org/officeDocument/2006/relationships" xmlns:p="http://schemas.openxmlformats.org/presentationml/2006/main">
  <p:tag name="TIMING" val="|0.8|5.2|21|9.6|4.2|3|4.5"/>
</p:tagLst>
</file>

<file path=ppt/tags/tag5.xml><?xml version="1.0" encoding="utf-8"?>
<p:tagLst xmlns:a="http://schemas.openxmlformats.org/drawingml/2006/main" xmlns:r="http://schemas.openxmlformats.org/officeDocument/2006/relationships" xmlns:p="http://schemas.openxmlformats.org/presentationml/2006/main">
  <p:tag name="TIMING" val="|1.5|4.8|18.4|11.7|13.4|4.4|9.7|3.6|17.4|44.2"/>
</p:tagLst>
</file>

<file path=ppt/tags/tag6.xml><?xml version="1.0" encoding="utf-8"?>
<p:tagLst xmlns:a="http://schemas.openxmlformats.org/drawingml/2006/main" xmlns:r="http://schemas.openxmlformats.org/officeDocument/2006/relationships" xmlns:p="http://schemas.openxmlformats.org/presentationml/2006/main">
  <p:tag name="TIMING" val="|0.7|7.7|18|1.3|39|32.2"/>
</p:tagLst>
</file>

<file path=ppt/tags/tag7.xml><?xml version="1.0" encoding="utf-8"?>
<p:tagLst xmlns:a="http://schemas.openxmlformats.org/drawingml/2006/main" xmlns:r="http://schemas.openxmlformats.org/officeDocument/2006/relationships" xmlns:p="http://schemas.openxmlformats.org/presentationml/2006/main">
  <p:tag name="TIMING" val="|2.1|1.7|32.7|0.8|10.4|21.1"/>
</p:tagLst>
</file>

<file path=ppt/tags/tag8.xml><?xml version="1.0" encoding="utf-8"?>
<p:tagLst xmlns:a="http://schemas.openxmlformats.org/drawingml/2006/main" xmlns:r="http://schemas.openxmlformats.org/officeDocument/2006/relationships" xmlns:p="http://schemas.openxmlformats.org/presentationml/2006/main">
  <p:tag name="TIMING" val="|0.6|3.5|6|8.2|0.9|10.9"/>
</p:tagLst>
</file>

<file path=ppt/tags/tag9.xml><?xml version="1.0" encoding="utf-8"?>
<p:tagLst xmlns:a="http://schemas.openxmlformats.org/drawingml/2006/main" xmlns:r="http://schemas.openxmlformats.org/officeDocument/2006/relationships" xmlns:p="http://schemas.openxmlformats.org/presentationml/2006/main">
  <p:tag name="TIMING" val="|1.1|9.4|2.7|2.3"/>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261</TotalTime>
  <Words>1965</Words>
  <Application>Microsoft Office PowerPoint</Application>
  <PresentationFormat>On-screen Show (4:3)</PresentationFormat>
  <Paragraphs>198</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Wingdings</vt:lpstr>
      <vt:lpstr>Tahoma</vt:lpstr>
      <vt:lpstr>Blueprint</vt:lpstr>
      <vt:lpstr>Evidence for the Resurrection</vt:lpstr>
      <vt:lpstr>The Importance of  Jesus' Resurrection</vt:lpstr>
      <vt:lpstr>Alternative Theories</vt:lpstr>
      <vt:lpstr>Stolen Body Theory</vt:lpstr>
      <vt:lpstr>How is that?</vt:lpstr>
      <vt:lpstr>Coma Theory</vt:lpstr>
      <vt:lpstr>Hallucination Theory</vt:lpstr>
      <vt:lpstr>Evidence for Jesus' Resurrection</vt:lpstr>
      <vt:lpstr>Evidence from History</vt:lpstr>
      <vt:lpstr>Existence of the Church</vt:lpstr>
      <vt:lpstr>Existence of the New Testament</vt:lpstr>
      <vt:lpstr>Testimony of the New Testament</vt:lpstr>
      <vt:lpstr>Questions to Consider</vt:lpstr>
      <vt:lpstr>Suggested Scenario</vt:lpstr>
      <vt:lpstr>Suggested Scenario</vt:lpstr>
      <vt:lpstr>Conclusions on NT Accounts</vt:lpstr>
      <vt:lpstr>Evidence from Prophecy</vt:lpstr>
      <vt:lpstr>Text of Psalm 16</vt:lpstr>
      <vt:lpstr>Content of Psalm 16</vt:lpstr>
      <vt:lpstr>Text of Psalm 22</vt:lpstr>
      <vt:lpstr>Content of Psalm 22</vt:lpstr>
      <vt:lpstr>Isaiah 52:13-53:2</vt:lpstr>
      <vt:lpstr>Content of Isa 52:13-53:2</vt:lpstr>
      <vt:lpstr>Isaiah 53:2-5</vt:lpstr>
      <vt:lpstr>Content of Isa 53:2-5</vt:lpstr>
      <vt:lpstr>Isaiah 53:6-9</vt:lpstr>
      <vt:lpstr>Content of Isa 53:6-9</vt:lpstr>
      <vt:lpstr>Isaiah 53:10-12</vt:lpstr>
      <vt:lpstr>Content of Isa 53:10-12</vt:lpstr>
      <vt:lpstr>Summary on Prophecy</vt:lpstr>
      <vt:lpstr>Conclusions on Resurrection</vt:lpstr>
      <vt:lpstr>The Importance of  Jesus' Resurrection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the Resurrection</dc:title>
  <dc:creator>RC Newman</dc:creator>
  <cp:lastModifiedBy>Newman</cp:lastModifiedBy>
  <cp:revision>134</cp:revision>
  <cp:lastPrinted>1601-01-01T00:00:00Z</cp:lastPrinted>
  <dcterms:created xsi:type="dcterms:W3CDTF">2002-11-06T19:16:02Z</dcterms:created>
  <dcterms:modified xsi:type="dcterms:W3CDTF">2015-07-03T17:45:50Z</dcterms:modified>
</cp:coreProperties>
</file>