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4" r:id="rId58"/>
    <p:sldId id="315" r:id="rId59"/>
    <p:sldId id="309" r:id="rId60"/>
    <p:sldId id="323" r:id="rId61"/>
    <p:sldId id="316" r:id="rId62"/>
    <p:sldId id="318" r:id="rId63"/>
    <p:sldId id="324" r:id="rId64"/>
    <p:sldId id="319" r:id="rId65"/>
    <p:sldId id="320" r:id="rId66"/>
    <p:sldId id="321" r:id="rId67"/>
    <p:sldId id="322"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1026"/>
          <p:cNvGrpSpPr>
            <a:grpSpLocks/>
          </p:cNvGrpSpPr>
          <p:nvPr/>
        </p:nvGrpSpPr>
        <p:grpSpPr bwMode="auto">
          <a:xfrm>
            <a:off x="0" y="0"/>
            <a:ext cx="9144000" cy="6858000"/>
            <a:chOff x="0" y="0"/>
            <a:chExt cx="5760" cy="4320"/>
          </a:xfrm>
        </p:grpSpPr>
        <p:grpSp>
          <p:nvGrpSpPr>
            <p:cNvPr id="25603" name="Group 1027"/>
            <p:cNvGrpSpPr>
              <a:grpSpLocks/>
            </p:cNvGrpSpPr>
            <p:nvPr userDrawn="1"/>
          </p:nvGrpSpPr>
          <p:grpSpPr bwMode="auto">
            <a:xfrm>
              <a:off x="0" y="0"/>
              <a:ext cx="5760" cy="4320"/>
              <a:chOff x="0" y="0"/>
              <a:chExt cx="5760" cy="4320"/>
            </a:xfrm>
          </p:grpSpPr>
          <p:sp>
            <p:nvSpPr>
              <p:cNvPr id="25604" name="Rectangle 1028"/>
              <p:cNvSpPr>
                <a:spLocks noChangeArrowheads="1"/>
              </p:cNvSpPr>
              <p:nvPr userDrawn="1"/>
            </p:nvSpPr>
            <p:spPr bwMode="ltGray">
              <a:xfrm>
                <a:off x="0" y="1248"/>
                <a:ext cx="5760" cy="110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5" name="Rectangle 1029"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606" name="Rectangle 1030"/>
            <p:cNvSpPr>
              <a:spLocks noChangeArrowheads="1"/>
            </p:cNvSpPr>
            <p:nvPr/>
          </p:nvSpPr>
          <p:spPr bwMode="white">
            <a:xfrm>
              <a:off x="816" y="2592"/>
              <a:ext cx="701" cy="172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607" name="Group 1031"/>
          <p:cNvGrpSpPr>
            <a:grpSpLocks/>
          </p:cNvGrpSpPr>
          <p:nvPr/>
        </p:nvGrpSpPr>
        <p:grpSpPr bwMode="auto">
          <a:xfrm>
            <a:off x="0" y="1371600"/>
            <a:ext cx="8405813" cy="1246188"/>
            <a:chOff x="0" y="864"/>
            <a:chExt cx="5295" cy="785"/>
          </a:xfrm>
        </p:grpSpPr>
        <p:sp>
          <p:nvSpPr>
            <p:cNvPr id="25608" name="Freeform 1032"/>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9" name="Freeform 1033"/>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10" name="Group 1034"/>
            <p:cNvGrpSpPr>
              <a:grpSpLocks/>
            </p:cNvGrpSpPr>
            <p:nvPr userDrawn="1"/>
          </p:nvGrpSpPr>
          <p:grpSpPr bwMode="auto">
            <a:xfrm>
              <a:off x="1008" y="1248"/>
              <a:ext cx="288" cy="288"/>
              <a:chOff x="1033" y="326"/>
              <a:chExt cx="192" cy="192"/>
            </a:xfrm>
          </p:grpSpPr>
          <p:sp>
            <p:nvSpPr>
              <p:cNvPr id="25611" name="Oval 1035"/>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Oval 1036"/>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Oval 1037"/>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Oval 1038"/>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Oval 1039"/>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6" name="Oval 1040"/>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7" name="Oval 1041"/>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8" name="Oval 1042"/>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9" name="Oval 1043"/>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5620" name="Rectangle 1044"/>
          <p:cNvSpPr>
            <a:spLocks noGrp="1" noChangeArrowheads="1"/>
          </p:cNvSpPr>
          <p:nvPr>
            <p:ph type="ctrTitle"/>
          </p:nvPr>
        </p:nvSpPr>
        <p:spPr>
          <a:xfrm>
            <a:off x="1828800" y="2133600"/>
            <a:ext cx="7315200" cy="1600200"/>
          </a:xfrm>
        </p:spPr>
        <p:txBody>
          <a:bodyPr/>
          <a:lstStyle>
            <a:lvl1pPr algn="l">
              <a:defRPr/>
            </a:lvl1pPr>
          </a:lstStyle>
          <a:p>
            <a:pPr lvl="0"/>
            <a:r>
              <a:rPr lang="en-US" altLang="en-US" noProof="0" smtClean="0"/>
              <a:t>Click to edit Master title style</a:t>
            </a:r>
          </a:p>
        </p:txBody>
      </p:sp>
      <p:sp>
        <p:nvSpPr>
          <p:cNvPr id="25621" name="Rectangle 1045"/>
          <p:cNvSpPr>
            <a:spLocks noGrp="1" noChangeArrowheads="1"/>
          </p:cNvSpPr>
          <p:nvPr>
            <p:ph type="subTitle" idx="1"/>
          </p:nvPr>
        </p:nvSpPr>
        <p:spPr>
          <a:xfrm>
            <a:off x="1371600" y="4267200"/>
            <a:ext cx="6400800" cy="1752600"/>
          </a:xfrm>
        </p:spPr>
        <p:txBody>
          <a:bodyPr/>
          <a:lstStyle>
            <a:lvl1pPr marL="0" indent="0">
              <a:buFontTx/>
              <a:buNone/>
              <a:defRPr/>
            </a:lvl1pPr>
          </a:lstStyle>
          <a:p>
            <a:pPr lvl="0"/>
            <a:r>
              <a:rPr lang="en-US" altLang="en-US" noProof="0" smtClean="0"/>
              <a:t>Click to edit Master subtitle style</a:t>
            </a:r>
          </a:p>
        </p:txBody>
      </p:sp>
      <p:sp>
        <p:nvSpPr>
          <p:cNvPr id="25622" name="Rectangle 1046"/>
          <p:cNvSpPr>
            <a:spLocks noGrp="1" noChangeArrowheads="1"/>
          </p:cNvSpPr>
          <p:nvPr>
            <p:ph type="dt" sz="half" idx="2"/>
          </p:nvPr>
        </p:nvSpPr>
        <p:spPr>
          <a:xfrm>
            <a:off x="1371600" y="6248400"/>
            <a:ext cx="1905000" cy="457200"/>
          </a:xfrm>
        </p:spPr>
        <p:txBody>
          <a:bodyPr/>
          <a:lstStyle>
            <a:lvl1pPr>
              <a:defRPr/>
            </a:lvl1pPr>
          </a:lstStyle>
          <a:p>
            <a:endParaRPr lang="en-US" altLang="en-US"/>
          </a:p>
        </p:txBody>
      </p:sp>
      <p:sp>
        <p:nvSpPr>
          <p:cNvPr id="25623" name="Rectangle 1047"/>
          <p:cNvSpPr>
            <a:spLocks noGrp="1" noChangeArrowheads="1"/>
          </p:cNvSpPr>
          <p:nvPr>
            <p:ph type="ftr" sz="quarter" idx="3"/>
          </p:nvPr>
        </p:nvSpPr>
        <p:spPr>
          <a:xfrm>
            <a:off x="3733800" y="6248400"/>
            <a:ext cx="2895600" cy="457200"/>
          </a:xfrm>
        </p:spPr>
        <p:txBody>
          <a:bodyPr/>
          <a:lstStyle>
            <a:lvl1pPr>
              <a:defRPr/>
            </a:lvl1pPr>
          </a:lstStyle>
          <a:p>
            <a:endParaRPr lang="en-US" altLang="en-US"/>
          </a:p>
        </p:txBody>
      </p:sp>
      <p:sp>
        <p:nvSpPr>
          <p:cNvPr id="25624" name="Rectangle 1048"/>
          <p:cNvSpPr>
            <a:spLocks noGrp="1" noChangeArrowheads="1"/>
          </p:cNvSpPr>
          <p:nvPr>
            <p:ph type="sldNum" sz="quarter" idx="4"/>
          </p:nvPr>
        </p:nvSpPr>
        <p:spPr>
          <a:xfrm>
            <a:off x="7086600" y="6248400"/>
            <a:ext cx="1905000" cy="457200"/>
          </a:xfrm>
        </p:spPr>
        <p:txBody>
          <a:bodyPr/>
          <a:lstStyle>
            <a:lvl1pPr>
              <a:defRPr/>
            </a:lvl1pPr>
          </a:lstStyle>
          <a:p>
            <a:fld id="{2985498F-3A6A-4786-B50B-AF096FD09AEF}"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ipe(right)">
                                      <p:cBhvr>
                                        <p:cTn id="7"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8EE771-A9BF-4FF4-98F6-D520659F774F}" type="slidenum">
              <a:rPr lang="en-US" altLang="en-US"/>
              <a:pPr/>
              <a:t>‹#›</a:t>
            </a:fld>
            <a:endParaRPr lang="en-US" altLang="en-US"/>
          </a:p>
        </p:txBody>
      </p:sp>
    </p:spTree>
    <p:extLst>
      <p:ext uri="{BB962C8B-B14F-4D97-AF65-F5344CB8AC3E}">
        <p14:creationId xmlns:p14="http://schemas.microsoft.com/office/powerpoint/2010/main" val="63554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557CE6-2BBA-4979-9AEE-D0F590AA31C0}" type="slidenum">
              <a:rPr lang="en-US" altLang="en-US"/>
              <a:pPr/>
              <a:t>‹#›</a:t>
            </a:fld>
            <a:endParaRPr lang="en-US" altLang="en-US"/>
          </a:p>
        </p:txBody>
      </p:sp>
    </p:spTree>
    <p:extLst>
      <p:ext uri="{BB962C8B-B14F-4D97-AF65-F5344CB8AC3E}">
        <p14:creationId xmlns:p14="http://schemas.microsoft.com/office/powerpoint/2010/main" val="151257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002C153-2783-468A-9EBE-6B7461B698CD}" type="slidenum">
              <a:rPr lang="en-US" altLang="en-US"/>
              <a:pPr/>
              <a:t>‹#›</a:t>
            </a:fld>
            <a:endParaRPr lang="en-US" altLang="en-US"/>
          </a:p>
        </p:txBody>
      </p:sp>
    </p:spTree>
    <p:extLst>
      <p:ext uri="{BB962C8B-B14F-4D97-AF65-F5344CB8AC3E}">
        <p14:creationId xmlns:p14="http://schemas.microsoft.com/office/powerpoint/2010/main" val="51395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11461DF-E796-4ACC-A40B-B1E34DB3FAC4}" type="slidenum">
              <a:rPr lang="en-US" altLang="en-US"/>
              <a:pPr/>
              <a:t>‹#›</a:t>
            </a:fld>
            <a:endParaRPr lang="en-US" altLang="en-US"/>
          </a:p>
        </p:txBody>
      </p:sp>
    </p:spTree>
    <p:extLst>
      <p:ext uri="{BB962C8B-B14F-4D97-AF65-F5344CB8AC3E}">
        <p14:creationId xmlns:p14="http://schemas.microsoft.com/office/powerpoint/2010/main" val="92292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4F1B6D-DB76-47EF-94F0-46BF93937C9C}" type="slidenum">
              <a:rPr lang="en-US" altLang="en-US"/>
              <a:pPr/>
              <a:t>‹#›</a:t>
            </a:fld>
            <a:endParaRPr lang="en-US" altLang="en-US"/>
          </a:p>
        </p:txBody>
      </p:sp>
    </p:spTree>
    <p:extLst>
      <p:ext uri="{BB962C8B-B14F-4D97-AF65-F5344CB8AC3E}">
        <p14:creationId xmlns:p14="http://schemas.microsoft.com/office/powerpoint/2010/main" val="15677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A6F9B0-4655-4C8F-B49C-125DB6559DB5}" type="slidenum">
              <a:rPr lang="en-US" altLang="en-US"/>
              <a:pPr/>
              <a:t>‹#›</a:t>
            </a:fld>
            <a:endParaRPr lang="en-US" altLang="en-US"/>
          </a:p>
        </p:txBody>
      </p:sp>
    </p:spTree>
    <p:extLst>
      <p:ext uri="{BB962C8B-B14F-4D97-AF65-F5344CB8AC3E}">
        <p14:creationId xmlns:p14="http://schemas.microsoft.com/office/powerpoint/2010/main" val="69240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225CD6-F2E5-40B2-8FAE-EB3A5B3E4B38}" type="slidenum">
              <a:rPr lang="en-US" altLang="en-US"/>
              <a:pPr/>
              <a:t>‹#›</a:t>
            </a:fld>
            <a:endParaRPr lang="en-US" altLang="en-US"/>
          </a:p>
        </p:txBody>
      </p:sp>
    </p:spTree>
    <p:extLst>
      <p:ext uri="{BB962C8B-B14F-4D97-AF65-F5344CB8AC3E}">
        <p14:creationId xmlns:p14="http://schemas.microsoft.com/office/powerpoint/2010/main" val="22236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AD9791C-00FA-4924-947C-787B2A1D414D}" type="slidenum">
              <a:rPr lang="en-US" altLang="en-US"/>
              <a:pPr/>
              <a:t>‹#›</a:t>
            </a:fld>
            <a:endParaRPr lang="en-US" altLang="en-US"/>
          </a:p>
        </p:txBody>
      </p:sp>
    </p:spTree>
    <p:extLst>
      <p:ext uri="{BB962C8B-B14F-4D97-AF65-F5344CB8AC3E}">
        <p14:creationId xmlns:p14="http://schemas.microsoft.com/office/powerpoint/2010/main" val="30704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77E6AD3-E741-4D53-A071-1F3848073618}" type="slidenum">
              <a:rPr lang="en-US" altLang="en-US"/>
              <a:pPr/>
              <a:t>‹#›</a:t>
            </a:fld>
            <a:endParaRPr lang="en-US" altLang="en-US"/>
          </a:p>
        </p:txBody>
      </p:sp>
    </p:spTree>
    <p:extLst>
      <p:ext uri="{BB962C8B-B14F-4D97-AF65-F5344CB8AC3E}">
        <p14:creationId xmlns:p14="http://schemas.microsoft.com/office/powerpoint/2010/main" val="416082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08BCA81-61ED-4CCA-9ADF-098CD2E14399}" type="slidenum">
              <a:rPr lang="en-US" altLang="en-US"/>
              <a:pPr/>
              <a:t>‹#›</a:t>
            </a:fld>
            <a:endParaRPr lang="en-US" altLang="en-US"/>
          </a:p>
        </p:txBody>
      </p:sp>
    </p:spTree>
    <p:extLst>
      <p:ext uri="{BB962C8B-B14F-4D97-AF65-F5344CB8AC3E}">
        <p14:creationId xmlns:p14="http://schemas.microsoft.com/office/powerpoint/2010/main" val="2103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6592FE-47DA-4AB5-9B82-5199C6900E69}" type="slidenum">
              <a:rPr lang="en-US" altLang="en-US"/>
              <a:pPr/>
              <a:t>‹#›</a:t>
            </a:fld>
            <a:endParaRPr lang="en-US" altLang="en-US"/>
          </a:p>
        </p:txBody>
      </p:sp>
    </p:spTree>
    <p:extLst>
      <p:ext uri="{BB962C8B-B14F-4D97-AF65-F5344CB8AC3E}">
        <p14:creationId xmlns:p14="http://schemas.microsoft.com/office/powerpoint/2010/main" val="167349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13A49C-09E1-4BFB-81E1-ED5012E77DE1}" type="slidenum">
              <a:rPr lang="en-US" altLang="en-US"/>
              <a:pPr/>
              <a:t>‹#›</a:t>
            </a:fld>
            <a:endParaRPr lang="en-US" altLang="en-US"/>
          </a:p>
        </p:txBody>
      </p:sp>
    </p:spTree>
    <p:extLst>
      <p:ext uri="{BB962C8B-B14F-4D97-AF65-F5344CB8AC3E}">
        <p14:creationId xmlns:p14="http://schemas.microsoft.com/office/powerpoint/2010/main" val="162966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23813" y="-141288"/>
            <a:ext cx="9167813" cy="6999288"/>
            <a:chOff x="-15" y="-89"/>
            <a:chExt cx="5775" cy="4409"/>
          </a:xfrm>
        </p:grpSpPr>
        <p:sp>
          <p:nvSpPr>
            <p:cNvPr id="24579" name="Rectangle 3"/>
            <p:cNvSpPr>
              <a:spLocks noChangeArrowheads="1"/>
            </p:cNvSpPr>
            <p:nvPr userDrawn="1"/>
          </p:nvSpPr>
          <p:spPr bwMode="ltGray">
            <a:xfrm>
              <a:off x="0" y="301"/>
              <a:ext cx="5760" cy="72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Rectangle 4" descr="Cacback"/>
            <p:cNvSpPr>
              <a:spLocks noChangeArrowheads="1"/>
            </p:cNvSpPr>
            <p:nvPr userDrawn="1"/>
          </p:nvSpPr>
          <p:spPr bwMode="ltGray">
            <a:xfrm>
              <a:off x="0" y="0"/>
              <a:ext cx="1119" cy="432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1" name="Group 5"/>
            <p:cNvGrpSpPr>
              <a:grpSpLocks/>
            </p:cNvGrpSpPr>
            <p:nvPr userDrawn="1"/>
          </p:nvGrpSpPr>
          <p:grpSpPr bwMode="auto">
            <a:xfrm>
              <a:off x="-15" y="-89"/>
              <a:ext cx="5295" cy="785"/>
              <a:chOff x="20" y="-89"/>
              <a:chExt cx="5295" cy="785"/>
            </a:xfrm>
          </p:grpSpPr>
          <p:sp>
            <p:nvSpPr>
              <p:cNvPr id="24582" name="Freeform 6"/>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3" name="Freeform 7"/>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4" name="Group 8"/>
              <p:cNvGrpSpPr>
                <a:grpSpLocks/>
              </p:cNvGrpSpPr>
              <p:nvPr userDrawn="1"/>
            </p:nvGrpSpPr>
            <p:grpSpPr bwMode="auto">
              <a:xfrm>
                <a:off x="1033" y="326"/>
                <a:ext cx="192" cy="192"/>
                <a:chOff x="1033" y="326"/>
                <a:chExt cx="192" cy="192"/>
              </a:xfrm>
            </p:grpSpPr>
            <p:sp>
              <p:nvSpPr>
                <p:cNvPr id="24585"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6"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594" name="Rectangle 18"/>
            <p:cNvSpPr>
              <a:spLocks noChangeArrowheads="1"/>
            </p:cNvSpPr>
            <p:nvPr userDrawn="1"/>
          </p:nvSpPr>
          <p:spPr bwMode="white">
            <a:xfrm>
              <a:off x="426" y="1185"/>
              <a:ext cx="701" cy="313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95" name="Rectangle 19"/>
          <p:cNvSpPr>
            <a:spLocks noGrp="1" noChangeArrowheads="1"/>
          </p:cNvSpPr>
          <p:nvPr>
            <p:ph type="title"/>
          </p:nvPr>
        </p:nvSpPr>
        <p:spPr bwMode="auto">
          <a:xfrm>
            <a:off x="1154113"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96"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97"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24598" name="Rectangle 2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24599" name="Rectangle 23"/>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4FDD19B-5FFD-49BB-96B7-62895245EB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Narrow" pitchFamily="34" charset="0"/>
        </a:defRPr>
      </a:lvl2pPr>
      <a:lvl3pPr algn="ctr" rtl="0" fontAlgn="base">
        <a:spcBef>
          <a:spcPct val="0"/>
        </a:spcBef>
        <a:spcAft>
          <a:spcPct val="0"/>
        </a:spcAft>
        <a:defRPr sz="4400">
          <a:solidFill>
            <a:schemeClr val="tx2"/>
          </a:solidFill>
          <a:latin typeface="Arial Narrow" pitchFamily="34" charset="0"/>
        </a:defRPr>
      </a:lvl3pPr>
      <a:lvl4pPr algn="ctr" rtl="0" fontAlgn="base">
        <a:spcBef>
          <a:spcPct val="0"/>
        </a:spcBef>
        <a:spcAft>
          <a:spcPct val="0"/>
        </a:spcAft>
        <a:defRPr sz="4400">
          <a:solidFill>
            <a:schemeClr val="tx2"/>
          </a:solidFill>
          <a:latin typeface="Arial Narrow" pitchFamily="34" charset="0"/>
        </a:defRPr>
      </a:lvl4pPr>
      <a:lvl5pPr algn="ctr" rtl="0" fontAlgn="base">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7" name="Picture 5" descr="angel01"/>
          <p:cNvPicPr>
            <a:picLocks noChangeAspect="1" noChangeArrowheads="1"/>
          </p:cNvPicPr>
          <p:nvPr/>
        </p:nvPicPr>
        <p:blipFill>
          <a:blip r:embed="rId5" cstate="print">
            <a:lum bright="12000"/>
            <a:extLst>
              <a:ext uri="{28A0092B-C50C-407E-A947-70E740481C1C}">
                <a14:useLocalDpi xmlns:a14="http://schemas.microsoft.com/office/drawing/2010/main" val="0"/>
              </a:ext>
            </a:extLst>
          </a:blip>
          <a:srcRect/>
          <a:stretch>
            <a:fillRect/>
          </a:stretch>
        </p:blipFill>
        <p:spPr bwMode="auto">
          <a:xfrm>
            <a:off x="5870575" y="381000"/>
            <a:ext cx="2898775" cy="35052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ctrTitle"/>
          </p:nvPr>
        </p:nvSpPr>
        <p:spPr/>
        <p:txBody>
          <a:bodyPr/>
          <a:lstStyle/>
          <a:p>
            <a:r>
              <a:rPr lang="en-US" altLang="en-US"/>
              <a:t>Rumors of Angels</a:t>
            </a:r>
          </a:p>
        </p:txBody>
      </p:sp>
      <p:sp>
        <p:nvSpPr>
          <p:cNvPr id="23555" name="Rectangle 3"/>
          <p:cNvSpPr>
            <a:spLocks noGrp="1" noChangeArrowheads="1"/>
          </p:cNvSpPr>
          <p:nvPr>
            <p:ph type="subTitle" idx="1"/>
          </p:nvPr>
        </p:nvSpPr>
        <p:spPr/>
        <p:txBody>
          <a:bodyPr/>
          <a:lstStyle/>
          <a:p>
            <a:pPr algn="ctr"/>
            <a:r>
              <a:rPr lang="en-US" altLang="en-US"/>
              <a:t>Intelligent Design &amp; the Detection of Malevolent Spiritual Agents</a:t>
            </a:r>
          </a:p>
          <a:p>
            <a:pPr algn="ctr"/>
            <a:r>
              <a:rPr lang="en-US" altLang="en-US" i="1"/>
              <a:t>Robert C. Newman</a:t>
            </a:r>
          </a:p>
        </p:txBody>
      </p:sp>
      <p:pic>
        <p:nvPicPr>
          <p:cNvPr id="2" name="EvidAng.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867400"/>
            <a:ext cx="609600" cy="609600"/>
          </a:xfrm>
          <a:prstGeom prst="rect">
            <a:avLst/>
          </a:prstGeom>
        </p:spPr>
      </p:pic>
    </p:spTree>
    <p:custDataLst>
      <p:tags r:id="rId1"/>
    </p:custDataLst>
  </p:cSld>
  <p:clrMapOvr>
    <a:masterClrMapping/>
  </p:clrMapOvr>
  <p:transition advTm="3676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3554"/>
                                        </p:tgtEl>
                                        <p:attrNameLst>
                                          <p:attrName>style.visibility</p:attrName>
                                        </p:attrNameLst>
                                      </p:cBhvr>
                                      <p:to>
                                        <p:strVal val="visible"/>
                                      </p:to>
                                    </p:set>
                                    <p:anim calcmode="lin" valueType="num">
                                      <p:cBhvr>
                                        <p:cTn id="11" dur="500" fill="hold"/>
                                        <p:tgtEl>
                                          <p:spTgt spid="23554"/>
                                        </p:tgtEl>
                                        <p:attrNameLst>
                                          <p:attrName>ppt_w</p:attrName>
                                        </p:attrNameLst>
                                      </p:cBhvr>
                                      <p:tavLst>
                                        <p:tav tm="0">
                                          <p:val>
                                            <p:fltVal val="0"/>
                                          </p:val>
                                        </p:tav>
                                        <p:tav tm="100000">
                                          <p:val>
                                            <p:strVal val="#ppt_w"/>
                                          </p:val>
                                        </p:tav>
                                      </p:tavLst>
                                    </p:anim>
                                    <p:anim calcmode="lin" valueType="num">
                                      <p:cBhvr>
                                        <p:cTn id="12"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checkerboard(across)">
                                      <p:cBhvr>
                                        <p:cTn id="17" dur="500"/>
                                        <p:tgtEl>
                                          <p:spTgt spid="235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3555">
                                            <p:txEl>
                                              <p:pRg st="0" end="0"/>
                                            </p:txEl>
                                          </p:spTgt>
                                        </p:tgtEl>
                                        <p:attrNameLst>
                                          <p:attrName>style.visibility</p:attrName>
                                        </p:attrNameLst>
                                      </p:cBhvr>
                                      <p:to>
                                        <p:strVal val="visible"/>
                                      </p:to>
                                    </p:set>
                                    <p:anim calcmode="lin" valueType="num">
                                      <p:cBhvr additive="base">
                                        <p:cTn id="22"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3555">
                                            <p:txEl>
                                              <p:pRg st="1" end="1"/>
                                            </p:txEl>
                                          </p:spTgt>
                                        </p:tgtEl>
                                        <p:attrNameLst>
                                          <p:attrName>style.visibility</p:attrName>
                                        </p:attrNameLst>
                                      </p:cBhvr>
                                      <p:to>
                                        <p:strVal val="visible"/>
                                      </p:to>
                                    </p:set>
                                    <p:anim calcmode="lin" valueType="num">
                                      <p:cBhvr additive="base">
                                        <p:cTn id="28"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3554" grpId="0" autoUpdateAnimBg="0"/>
      <p:bldP spid="23555"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Demons</a:t>
            </a:r>
          </a:p>
        </p:txBody>
      </p:sp>
      <p:sp>
        <p:nvSpPr>
          <p:cNvPr id="34819" name="Rectangle 3"/>
          <p:cNvSpPr>
            <a:spLocks noGrp="1" noChangeArrowheads="1"/>
          </p:cNvSpPr>
          <p:nvPr>
            <p:ph type="body" sz="half" idx="1"/>
          </p:nvPr>
        </p:nvSpPr>
        <p:spPr/>
        <p:txBody>
          <a:bodyPr/>
          <a:lstStyle/>
          <a:p>
            <a:pPr>
              <a:lnSpc>
                <a:spcPct val="90000"/>
              </a:lnSpc>
            </a:pPr>
            <a:r>
              <a:rPr lang="en-US" altLang="en-US" sz="2400"/>
              <a:t>Used in the Bible (esp New Testament) for some sort of spirit being which can "inhabit" humans and animals.</a:t>
            </a:r>
          </a:p>
          <a:p>
            <a:pPr>
              <a:lnSpc>
                <a:spcPct val="90000"/>
              </a:lnSpc>
            </a:pPr>
            <a:r>
              <a:rPr lang="en-US" altLang="en-US" sz="2400"/>
              <a:t>They apparently are viewed as taking over the physical operation of their hosts.</a:t>
            </a:r>
          </a:p>
          <a:p>
            <a:pPr>
              <a:lnSpc>
                <a:spcPct val="90000"/>
              </a:lnSpc>
            </a:pPr>
            <a:r>
              <a:rPr lang="en-US" altLang="en-US" sz="2400"/>
              <a:t>Some think demons are fallen angels; others distinguish between the two groups.</a:t>
            </a:r>
          </a:p>
        </p:txBody>
      </p:sp>
      <p:pic>
        <p:nvPicPr>
          <p:cNvPr id="34822" name="Picture 6" descr="dem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38750" y="1981200"/>
            <a:ext cx="26273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06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 calcmode="lin" valueType="num">
                                      <p:cBhvr additive="base">
                                        <p:cTn id="12"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 calcmode="lin" valueType="num">
                                      <p:cBhvr additive="base">
                                        <p:cTn id="18"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 calcmode="lin" valueType="num">
                                      <p:cBhvr additive="base">
                                        <p:cTn id="24"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Satan</a:t>
            </a:r>
          </a:p>
        </p:txBody>
      </p:sp>
      <p:sp>
        <p:nvSpPr>
          <p:cNvPr id="35843" name="Rectangle 3"/>
          <p:cNvSpPr>
            <a:spLocks noGrp="1" noChangeArrowheads="1"/>
          </p:cNvSpPr>
          <p:nvPr>
            <p:ph type="body" sz="half" idx="1"/>
          </p:nvPr>
        </p:nvSpPr>
        <p:spPr/>
        <p:txBody>
          <a:bodyPr/>
          <a:lstStyle/>
          <a:p>
            <a:r>
              <a:rPr lang="en-US" altLang="en-US" sz="2400"/>
              <a:t>"Satan" is the English transliteration of the Hebrew word meaning "adversary, accuser."</a:t>
            </a:r>
          </a:p>
          <a:p>
            <a:r>
              <a:rPr lang="en-US" altLang="en-US" sz="2400"/>
              <a:t>Used for a specific individual of a malevolent spirit sort.</a:t>
            </a:r>
          </a:p>
          <a:p>
            <a:r>
              <a:rPr lang="en-US" altLang="en-US" sz="2400"/>
              <a:t>Greek equivalent is </a:t>
            </a:r>
            <a:r>
              <a:rPr lang="en-US" altLang="en-US" sz="2400" i="1"/>
              <a:t>diabolos,</a:t>
            </a:r>
            <a:r>
              <a:rPr lang="en-US" altLang="en-US" sz="2400"/>
              <a:t> from which English "devil."  Generic meaning is "slanderer, malicious one."</a:t>
            </a:r>
            <a:endParaRPr lang="en-US" altLang="en-US" sz="2400" i="1"/>
          </a:p>
        </p:txBody>
      </p:sp>
      <p:pic>
        <p:nvPicPr>
          <p:cNvPr id="35846" name="Picture 6" descr="sata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25650"/>
            <a:ext cx="3810000" cy="402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60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additive="base">
                                        <p:cTn id="12"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additive="base">
                                        <p:cTn id="1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additive="base">
                                        <p:cTn id="24"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Summary on Angels</a:t>
            </a:r>
          </a:p>
        </p:txBody>
      </p:sp>
      <p:sp>
        <p:nvSpPr>
          <p:cNvPr id="36867" name="Rectangle 3"/>
          <p:cNvSpPr>
            <a:spLocks noGrp="1" noChangeArrowheads="1"/>
          </p:cNvSpPr>
          <p:nvPr>
            <p:ph type="body" idx="1"/>
          </p:nvPr>
        </p:nvSpPr>
        <p:spPr/>
        <p:txBody>
          <a:bodyPr/>
          <a:lstStyle/>
          <a:p>
            <a:pPr>
              <a:lnSpc>
                <a:spcPct val="90000"/>
              </a:lnSpc>
            </a:pPr>
            <a:r>
              <a:rPr lang="en-US" altLang="en-US"/>
              <a:t>Persons who are immaterial, or at least their connection with our world is different than ours.</a:t>
            </a:r>
          </a:p>
          <a:p>
            <a:pPr>
              <a:lnSpc>
                <a:spcPct val="90000"/>
              </a:lnSpc>
            </a:pPr>
            <a:r>
              <a:rPr lang="en-US" altLang="en-US"/>
              <a:t>Their appearance?</a:t>
            </a:r>
          </a:p>
          <a:p>
            <a:pPr lvl="1">
              <a:lnSpc>
                <a:spcPct val="90000"/>
              </a:lnSpc>
            </a:pPr>
            <a:r>
              <a:rPr lang="en-US" altLang="en-US"/>
              <a:t>They can be invisible.</a:t>
            </a:r>
          </a:p>
          <a:p>
            <a:pPr lvl="1">
              <a:lnSpc>
                <a:spcPct val="90000"/>
              </a:lnSpc>
            </a:pPr>
            <a:r>
              <a:rPr lang="en-US" altLang="en-US"/>
              <a:t>They can take on human appearance.</a:t>
            </a:r>
          </a:p>
          <a:p>
            <a:pPr lvl="1">
              <a:lnSpc>
                <a:spcPct val="90000"/>
              </a:lnSpc>
            </a:pPr>
            <a:r>
              <a:rPr lang="en-US" altLang="en-US"/>
              <a:t>We don't know what they really look like.</a:t>
            </a:r>
          </a:p>
          <a:p>
            <a:pPr>
              <a:lnSpc>
                <a:spcPct val="90000"/>
              </a:lnSpc>
            </a:pPr>
            <a:r>
              <a:rPr lang="en-US" altLang="en-US"/>
              <a:t>Some are benevolent, obedient to God.</a:t>
            </a:r>
          </a:p>
          <a:p>
            <a:pPr>
              <a:lnSpc>
                <a:spcPct val="90000"/>
              </a:lnSpc>
            </a:pPr>
            <a:r>
              <a:rPr lang="en-US" altLang="en-US"/>
              <a:t>Others are malevolent, in rebellion against God.</a:t>
            </a:r>
          </a:p>
        </p:txBody>
      </p:sp>
    </p:spTree>
    <p:custDataLst>
      <p:tags r:id="rId1"/>
    </p:custDataLst>
  </p:cSld>
  <p:clrMapOvr>
    <a:masterClrMapping/>
  </p:clrMapOvr>
  <p:transition advTm="3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67">
                                            <p:txEl>
                                              <p:pRg st="6" end="6"/>
                                            </p:txEl>
                                          </p:spTgt>
                                        </p:tgtEl>
                                        <p:attrNameLst>
                                          <p:attrName>style.visibility</p:attrName>
                                        </p:attrNameLst>
                                      </p:cBhvr>
                                      <p:to>
                                        <p:strVal val="visible"/>
                                      </p:to>
                                    </p:set>
                                    <p:anim calcmode="lin" valueType="num">
                                      <p:cBhvr additive="base">
                                        <p:cTn id="43"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What Do Angels Do?</a:t>
            </a:r>
          </a:p>
        </p:txBody>
      </p:sp>
      <p:sp>
        <p:nvSpPr>
          <p:cNvPr id="37891" name="Rectangle 3"/>
          <p:cNvSpPr>
            <a:spLocks noGrp="1" noChangeArrowheads="1"/>
          </p:cNvSpPr>
          <p:nvPr>
            <p:ph type="body" idx="1"/>
          </p:nvPr>
        </p:nvSpPr>
        <p:spPr/>
        <p:txBody>
          <a:bodyPr/>
          <a:lstStyle/>
          <a:p>
            <a:pPr>
              <a:lnSpc>
                <a:spcPct val="90000"/>
              </a:lnSpc>
            </a:pPr>
            <a:r>
              <a:rPr lang="en-US" altLang="en-US" sz="2800"/>
              <a:t>Act as messengers for God</a:t>
            </a:r>
          </a:p>
          <a:p>
            <a:pPr lvl="1">
              <a:lnSpc>
                <a:spcPct val="90000"/>
              </a:lnSpc>
            </a:pPr>
            <a:r>
              <a:rPr lang="en-US" altLang="en-US" sz="2400"/>
              <a:t>To Mary re/ conception of Jesus</a:t>
            </a:r>
          </a:p>
          <a:p>
            <a:pPr lvl="1">
              <a:lnSpc>
                <a:spcPct val="90000"/>
              </a:lnSpc>
            </a:pPr>
            <a:r>
              <a:rPr lang="en-US" altLang="en-US" sz="2400"/>
              <a:t>To shepherds re/ birth of Jesus</a:t>
            </a:r>
          </a:p>
          <a:p>
            <a:pPr lvl="1">
              <a:lnSpc>
                <a:spcPct val="90000"/>
              </a:lnSpc>
            </a:pPr>
            <a:r>
              <a:rPr lang="en-US" altLang="en-US" sz="2400"/>
              <a:t>Malevolent angels may pretend to give God’s word.</a:t>
            </a:r>
          </a:p>
          <a:p>
            <a:pPr>
              <a:lnSpc>
                <a:spcPct val="90000"/>
              </a:lnSpc>
            </a:pPr>
            <a:r>
              <a:rPr lang="en-US" altLang="en-US" sz="2800"/>
              <a:t>Bring judgment on humans</a:t>
            </a:r>
          </a:p>
          <a:p>
            <a:pPr lvl="1">
              <a:lnSpc>
                <a:spcPct val="90000"/>
              </a:lnSpc>
            </a:pPr>
            <a:r>
              <a:rPr lang="en-US" altLang="en-US" sz="2400"/>
              <a:t>On Sodom &amp; Gomorrah</a:t>
            </a:r>
          </a:p>
          <a:p>
            <a:pPr lvl="1">
              <a:lnSpc>
                <a:spcPct val="90000"/>
              </a:lnSpc>
            </a:pPr>
            <a:r>
              <a:rPr lang="en-US" altLang="en-US" sz="2400"/>
              <a:t>On firstborn of Egypt</a:t>
            </a:r>
          </a:p>
          <a:p>
            <a:pPr>
              <a:lnSpc>
                <a:spcPct val="90000"/>
              </a:lnSpc>
            </a:pPr>
            <a:r>
              <a:rPr lang="en-US" altLang="en-US" sz="2800"/>
              <a:t>Rescue or protect humans</a:t>
            </a:r>
          </a:p>
          <a:p>
            <a:pPr lvl="1">
              <a:lnSpc>
                <a:spcPct val="90000"/>
              </a:lnSpc>
            </a:pPr>
            <a:r>
              <a:rPr lang="en-US" altLang="en-US" sz="2400"/>
              <a:t>Jesus nourished in wilderness</a:t>
            </a:r>
          </a:p>
          <a:p>
            <a:pPr lvl="1">
              <a:lnSpc>
                <a:spcPct val="90000"/>
              </a:lnSpc>
            </a:pPr>
            <a:r>
              <a:rPr lang="en-US" altLang="en-US" sz="2400"/>
              <a:t>Peter &amp; apostles rescued from prison</a:t>
            </a:r>
          </a:p>
        </p:txBody>
      </p:sp>
    </p:spTree>
    <p:custDataLst>
      <p:tags r:id="rId1"/>
    </p:custDataLst>
  </p:cSld>
  <p:clrMapOvr>
    <a:masterClrMapping/>
  </p:clrMapOvr>
  <p:transition advTm="862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additive="base">
                                        <p:cTn id="49" dur="500" fill="hold"/>
                                        <p:tgtEl>
                                          <p:spTgt spid="3789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8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891">
                                            <p:txEl>
                                              <p:pRg st="8" end="8"/>
                                            </p:txEl>
                                          </p:spTgt>
                                        </p:tgtEl>
                                        <p:attrNameLst>
                                          <p:attrName>style.visibility</p:attrName>
                                        </p:attrNameLst>
                                      </p:cBhvr>
                                      <p:to>
                                        <p:strVal val="visible"/>
                                      </p:to>
                                    </p:set>
                                    <p:anim calcmode="lin" valueType="num">
                                      <p:cBhvr additive="base">
                                        <p:cTn id="55" dur="500" fill="hold"/>
                                        <p:tgtEl>
                                          <p:spTgt spid="3789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89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7891">
                                            <p:txEl>
                                              <p:pRg st="9" end="9"/>
                                            </p:txEl>
                                          </p:spTgt>
                                        </p:tgtEl>
                                        <p:attrNameLst>
                                          <p:attrName>style.visibility</p:attrName>
                                        </p:attrNameLst>
                                      </p:cBhvr>
                                      <p:to>
                                        <p:strVal val="visible"/>
                                      </p:to>
                                    </p:set>
                                    <p:anim calcmode="lin" valueType="num">
                                      <p:cBhvr additive="base">
                                        <p:cTn id="61" dur="500" fill="hold"/>
                                        <p:tgtEl>
                                          <p:spTgt spid="3789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789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Angelic Activity</a:t>
            </a:r>
          </a:p>
        </p:txBody>
      </p:sp>
      <p:sp>
        <p:nvSpPr>
          <p:cNvPr id="38915" name="Rectangle 3"/>
          <p:cNvSpPr>
            <a:spLocks noGrp="1" noChangeArrowheads="1"/>
          </p:cNvSpPr>
          <p:nvPr>
            <p:ph type="body" idx="1"/>
          </p:nvPr>
        </p:nvSpPr>
        <p:spPr/>
        <p:txBody>
          <a:bodyPr/>
          <a:lstStyle/>
          <a:p>
            <a:r>
              <a:rPr lang="en-US" altLang="en-US"/>
              <a:t>Bible pictures them as able to produce physical effects, and as actually doing so.</a:t>
            </a:r>
          </a:p>
          <a:p>
            <a:pPr lvl="1"/>
            <a:r>
              <a:rPr lang="en-US" altLang="en-US"/>
              <a:t>They open gates</a:t>
            </a:r>
          </a:p>
          <a:p>
            <a:pPr lvl="1"/>
            <a:r>
              <a:rPr lang="en-US" altLang="en-US"/>
              <a:t>They provide food</a:t>
            </a:r>
          </a:p>
          <a:p>
            <a:pPr lvl="1"/>
            <a:r>
              <a:rPr lang="en-US" altLang="en-US"/>
              <a:t>They influence the course of human history</a:t>
            </a:r>
          </a:p>
          <a:p>
            <a:pPr lvl="2"/>
            <a:r>
              <a:rPr lang="en-US" altLang="en-US"/>
              <a:t>On individual level</a:t>
            </a:r>
          </a:p>
          <a:p>
            <a:pPr lvl="2"/>
            <a:r>
              <a:rPr lang="en-US" altLang="en-US"/>
              <a:t>On collective level</a:t>
            </a:r>
          </a:p>
        </p:txBody>
      </p:sp>
    </p:spTree>
    <p:custDataLst>
      <p:tags r:id="rId1"/>
    </p:custDataLst>
  </p:cSld>
  <p:clrMapOvr>
    <a:masterClrMapping/>
  </p:clrMapOvr>
  <p:transition advTm="295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Demonic Activity</a:t>
            </a:r>
          </a:p>
        </p:txBody>
      </p:sp>
      <p:sp>
        <p:nvSpPr>
          <p:cNvPr id="39939" name="Rectangle 3"/>
          <p:cNvSpPr>
            <a:spLocks noGrp="1" noChangeArrowheads="1"/>
          </p:cNvSpPr>
          <p:nvPr>
            <p:ph type="body" idx="1"/>
          </p:nvPr>
        </p:nvSpPr>
        <p:spPr/>
        <p:txBody>
          <a:bodyPr/>
          <a:lstStyle/>
          <a:p>
            <a:r>
              <a:rPr lang="en-US" altLang="en-US"/>
              <a:t>Demons can inhabit humans</a:t>
            </a:r>
          </a:p>
          <a:p>
            <a:pPr lvl="1"/>
            <a:r>
              <a:rPr lang="en-US" altLang="en-US"/>
              <a:t>Drastically affecting their lives</a:t>
            </a:r>
          </a:p>
          <a:p>
            <a:pPr lvl="1"/>
            <a:r>
              <a:rPr lang="en-US" altLang="en-US"/>
              <a:t>Drastically affecting others around them</a:t>
            </a:r>
          </a:p>
          <a:p>
            <a:r>
              <a:rPr lang="en-US" altLang="en-US"/>
              <a:t>Demons can inhabit animals</a:t>
            </a:r>
          </a:p>
          <a:p>
            <a:pPr lvl="1"/>
            <a:r>
              <a:rPr lang="en-US" altLang="en-US"/>
              <a:t>Less information given here</a:t>
            </a:r>
          </a:p>
          <a:p>
            <a:r>
              <a:rPr lang="en-US" altLang="en-US"/>
              <a:t>Demons are involved in pagan worship</a:t>
            </a:r>
          </a:p>
          <a:p>
            <a:pPr lvl="1"/>
            <a:r>
              <a:rPr lang="en-US" altLang="en-US"/>
              <a:t>Possession is doubtless one mode</a:t>
            </a:r>
          </a:p>
        </p:txBody>
      </p:sp>
    </p:spTree>
    <p:custDataLst>
      <p:tags r:id="rId1"/>
    </p:custDataLst>
  </p:cSld>
  <p:clrMapOvr>
    <a:masterClrMapping/>
  </p:clrMapOvr>
  <p:transition advTm="620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 calcmode="lin" valueType="num">
                                      <p:cBhvr additive="base">
                                        <p:cTn id="37"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939">
                                            <p:txEl>
                                              <p:pRg st="6" end="6"/>
                                            </p:txEl>
                                          </p:spTgt>
                                        </p:tgtEl>
                                        <p:attrNameLst>
                                          <p:attrName>style.visibility</p:attrName>
                                        </p:attrNameLst>
                                      </p:cBhvr>
                                      <p:to>
                                        <p:strVal val="visible"/>
                                      </p:to>
                                    </p:set>
                                    <p:anim calcmode="lin" valueType="num">
                                      <p:cBhvr additive="base">
                                        <p:cTn id="43"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9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Satanic Activity</a:t>
            </a:r>
          </a:p>
        </p:txBody>
      </p:sp>
      <p:sp>
        <p:nvSpPr>
          <p:cNvPr id="40963" name="Rectangle 3"/>
          <p:cNvSpPr>
            <a:spLocks noGrp="1" noChangeArrowheads="1"/>
          </p:cNvSpPr>
          <p:nvPr>
            <p:ph type="body" idx="1"/>
          </p:nvPr>
        </p:nvSpPr>
        <p:spPr/>
        <p:txBody>
          <a:bodyPr/>
          <a:lstStyle/>
          <a:p>
            <a:pPr>
              <a:lnSpc>
                <a:spcPct val="90000"/>
              </a:lnSpc>
            </a:pPr>
            <a:r>
              <a:rPr lang="en-US" altLang="en-US" sz="2800"/>
              <a:t>Satan can converse with humans</a:t>
            </a:r>
          </a:p>
          <a:p>
            <a:pPr lvl="1">
              <a:lnSpc>
                <a:spcPct val="90000"/>
              </a:lnSpc>
            </a:pPr>
            <a:r>
              <a:rPr lang="en-US" altLang="en-US" sz="2400"/>
              <a:t>Influencing their actions</a:t>
            </a:r>
          </a:p>
          <a:p>
            <a:pPr>
              <a:lnSpc>
                <a:spcPct val="90000"/>
              </a:lnSpc>
            </a:pPr>
            <a:r>
              <a:rPr lang="en-US" altLang="en-US" sz="2800"/>
              <a:t>Can produce physical effects</a:t>
            </a:r>
          </a:p>
          <a:p>
            <a:pPr lvl="1">
              <a:lnSpc>
                <a:spcPct val="90000"/>
              </a:lnSpc>
            </a:pPr>
            <a:r>
              <a:rPr lang="en-US" altLang="en-US" sz="2400"/>
              <a:t>Job 1:</a:t>
            </a:r>
          </a:p>
          <a:p>
            <a:pPr lvl="2">
              <a:lnSpc>
                <a:spcPct val="90000"/>
              </a:lnSpc>
            </a:pPr>
            <a:r>
              <a:rPr lang="en-US" altLang="en-US" sz="2000"/>
              <a:t>Guides two raiding parties</a:t>
            </a:r>
          </a:p>
          <a:p>
            <a:pPr lvl="2">
              <a:lnSpc>
                <a:spcPct val="90000"/>
              </a:lnSpc>
            </a:pPr>
            <a:r>
              <a:rPr lang="en-US" altLang="en-US" sz="2000"/>
              <a:t>Brings down fire from heaven</a:t>
            </a:r>
          </a:p>
          <a:p>
            <a:pPr lvl="2">
              <a:lnSpc>
                <a:spcPct val="90000"/>
              </a:lnSpc>
            </a:pPr>
            <a:r>
              <a:rPr lang="en-US" altLang="en-US" sz="2000"/>
              <a:t>Calls up a fierce wind</a:t>
            </a:r>
          </a:p>
          <a:p>
            <a:pPr lvl="2">
              <a:lnSpc>
                <a:spcPct val="90000"/>
              </a:lnSpc>
            </a:pPr>
            <a:r>
              <a:rPr lang="en-US" altLang="en-US" sz="2000"/>
              <a:t>Times arrival of four messengers</a:t>
            </a:r>
          </a:p>
          <a:p>
            <a:pPr lvl="1">
              <a:lnSpc>
                <a:spcPct val="90000"/>
              </a:lnSpc>
            </a:pPr>
            <a:r>
              <a:rPr lang="en-US" altLang="en-US" sz="2400"/>
              <a:t>Job 2:</a:t>
            </a:r>
          </a:p>
          <a:p>
            <a:pPr lvl="2">
              <a:lnSpc>
                <a:spcPct val="90000"/>
              </a:lnSpc>
            </a:pPr>
            <a:r>
              <a:rPr lang="en-US" altLang="en-US" sz="2000"/>
              <a:t>Strikes Job with disease</a:t>
            </a:r>
          </a:p>
        </p:txBody>
      </p:sp>
    </p:spTree>
    <p:custDataLst>
      <p:tags r:id="rId1"/>
    </p:custDataLst>
  </p:cSld>
  <p:clrMapOvr>
    <a:masterClrMapping/>
  </p:clrMapOvr>
  <p:transition advTm="440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5" end="5"/>
                                            </p:txEl>
                                          </p:spTgt>
                                        </p:tgtEl>
                                        <p:attrNameLst>
                                          <p:attrName>style.visibility</p:attrName>
                                        </p:attrNameLst>
                                      </p:cBhvr>
                                      <p:to>
                                        <p:strVal val="visible"/>
                                      </p:to>
                                    </p:set>
                                    <p:anim calcmode="lin" valueType="num">
                                      <p:cBhvr additive="base">
                                        <p:cTn id="37"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63">
                                            <p:txEl>
                                              <p:pRg st="6" end="6"/>
                                            </p:txEl>
                                          </p:spTgt>
                                        </p:tgtEl>
                                        <p:attrNameLst>
                                          <p:attrName>style.visibility</p:attrName>
                                        </p:attrNameLst>
                                      </p:cBhvr>
                                      <p:to>
                                        <p:strVal val="visible"/>
                                      </p:to>
                                    </p:set>
                                    <p:anim calcmode="lin" valueType="num">
                                      <p:cBhvr additive="base">
                                        <p:cTn id="43"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63">
                                            <p:txEl>
                                              <p:pRg st="7" end="7"/>
                                            </p:txEl>
                                          </p:spTgt>
                                        </p:tgtEl>
                                        <p:attrNameLst>
                                          <p:attrName>style.visibility</p:attrName>
                                        </p:attrNameLst>
                                      </p:cBhvr>
                                      <p:to>
                                        <p:strVal val="visible"/>
                                      </p:to>
                                    </p:set>
                                    <p:anim calcmode="lin" valueType="num">
                                      <p:cBhvr additive="base">
                                        <p:cTn id="49" dur="500" fill="hold"/>
                                        <p:tgtEl>
                                          <p:spTgt spid="409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63">
                                            <p:txEl>
                                              <p:pRg st="8" end="8"/>
                                            </p:txEl>
                                          </p:spTgt>
                                        </p:tgtEl>
                                        <p:attrNameLst>
                                          <p:attrName>style.visibility</p:attrName>
                                        </p:attrNameLst>
                                      </p:cBhvr>
                                      <p:to>
                                        <p:strVal val="visible"/>
                                      </p:to>
                                    </p:set>
                                    <p:anim calcmode="lin" valueType="num">
                                      <p:cBhvr additive="base">
                                        <p:cTn id="55" dur="500" fill="hold"/>
                                        <p:tgtEl>
                                          <p:spTgt spid="409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9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963">
                                            <p:txEl>
                                              <p:pRg st="9" end="9"/>
                                            </p:txEl>
                                          </p:spTgt>
                                        </p:tgtEl>
                                        <p:attrNameLst>
                                          <p:attrName>style.visibility</p:attrName>
                                        </p:attrNameLst>
                                      </p:cBhvr>
                                      <p:to>
                                        <p:strVal val="visible"/>
                                      </p:to>
                                    </p:set>
                                    <p:anim calcmode="lin" valueType="num">
                                      <p:cBhvr additive="base">
                                        <p:cTn id="61" dur="500" fill="hold"/>
                                        <p:tgtEl>
                                          <p:spTgt spid="4096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96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Summary on Biblical Picture</a:t>
            </a:r>
          </a:p>
        </p:txBody>
      </p:sp>
      <p:sp>
        <p:nvSpPr>
          <p:cNvPr id="41987" name="Rectangle 3"/>
          <p:cNvSpPr>
            <a:spLocks noGrp="1" noChangeArrowheads="1"/>
          </p:cNvSpPr>
          <p:nvPr>
            <p:ph type="body" idx="1"/>
          </p:nvPr>
        </p:nvSpPr>
        <p:spPr/>
        <p:txBody>
          <a:bodyPr/>
          <a:lstStyle/>
          <a:p>
            <a:r>
              <a:rPr lang="en-US" altLang="en-US"/>
              <a:t>Angels, demons, Satan can produce physical effects in our world.</a:t>
            </a:r>
          </a:p>
          <a:p>
            <a:r>
              <a:rPr lang="en-US" altLang="en-US"/>
              <a:t>They can act:</a:t>
            </a:r>
          </a:p>
          <a:p>
            <a:pPr lvl="1"/>
            <a:r>
              <a:rPr lang="en-US" altLang="en-US"/>
              <a:t>Through humans</a:t>
            </a:r>
          </a:p>
          <a:p>
            <a:pPr lvl="1"/>
            <a:r>
              <a:rPr lang="en-US" altLang="en-US"/>
              <a:t>More directly, without human agency</a:t>
            </a:r>
          </a:p>
        </p:txBody>
      </p:sp>
    </p:spTree>
    <p:custDataLst>
      <p:tags r:id="rId1"/>
    </p:custDataLst>
  </p:cSld>
  <p:clrMapOvr>
    <a:masterClrMapping/>
  </p:clrMapOvr>
  <p:transition advTm="195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altLang="en-US"/>
              <a:t>Science and Angels</a:t>
            </a:r>
          </a:p>
        </p:txBody>
      </p:sp>
      <p:sp>
        <p:nvSpPr>
          <p:cNvPr id="43011" name="Rectangle 3"/>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03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Detecting Angels Scientifically</a:t>
            </a:r>
          </a:p>
        </p:txBody>
      </p:sp>
      <p:sp>
        <p:nvSpPr>
          <p:cNvPr id="45059" name="Rectangle 3"/>
          <p:cNvSpPr>
            <a:spLocks noGrp="1" noChangeArrowheads="1"/>
          </p:cNvSpPr>
          <p:nvPr>
            <p:ph type="body" idx="1"/>
          </p:nvPr>
        </p:nvSpPr>
        <p:spPr/>
        <p:txBody>
          <a:bodyPr/>
          <a:lstStyle/>
          <a:p>
            <a:pPr>
              <a:lnSpc>
                <a:spcPct val="90000"/>
              </a:lnSpc>
            </a:pPr>
            <a:r>
              <a:rPr lang="en-US" altLang="en-US"/>
              <a:t>How could we detect the actions of beings that (like angels) are invisible at will?</a:t>
            </a:r>
          </a:p>
          <a:p>
            <a:pPr>
              <a:lnSpc>
                <a:spcPct val="90000"/>
              </a:lnSpc>
            </a:pPr>
            <a:r>
              <a:rPr lang="en-US" altLang="en-US"/>
              <a:t>Actual observation of such beings will not be repeatable, so the evidence is only anecdotal.</a:t>
            </a:r>
          </a:p>
          <a:p>
            <a:pPr>
              <a:lnSpc>
                <a:spcPct val="90000"/>
              </a:lnSpc>
            </a:pPr>
            <a:r>
              <a:rPr lang="en-US" altLang="en-US"/>
              <a:t>The things that we could study would be the natural effects that these beings produce.</a:t>
            </a:r>
          </a:p>
          <a:p>
            <a:pPr>
              <a:lnSpc>
                <a:spcPct val="90000"/>
              </a:lnSpc>
            </a:pPr>
            <a:r>
              <a:rPr lang="en-US" altLang="en-US"/>
              <a:t>By analogy, consider how scientists would expect to detect extra-terrestrial intelligences.</a:t>
            </a:r>
          </a:p>
        </p:txBody>
      </p:sp>
    </p:spTree>
    <p:custDataLst>
      <p:tags r:id="rId1"/>
    </p:custDataLst>
  </p:cSld>
  <p:clrMapOvr>
    <a:masterClrMapping/>
  </p:clrMapOvr>
  <p:transition advTm="400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The Disappearance of Angels</a:t>
            </a:r>
          </a:p>
        </p:txBody>
      </p:sp>
      <p:sp>
        <p:nvSpPr>
          <p:cNvPr id="26627" name="Rectangle 3"/>
          <p:cNvSpPr>
            <a:spLocks noGrp="1" noChangeArrowheads="1"/>
          </p:cNvSpPr>
          <p:nvPr>
            <p:ph type="body" idx="1"/>
          </p:nvPr>
        </p:nvSpPr>
        <p:spPr/>
        <p:txBody>
          <a:bodyPr/>
          <a:lstStyle/>
          <a:p>
            <a:r>
              <a:rPr lang="en-US" altLang="en-US"/>
              <a:t>Angels are fairly common in biblical accounts.</a:t>
            </a:r>
          </a:p>
          <a:p>
            <a:r>
              <a:rPr lang="en-US" altLang="en-US"/>
              <a:t>They disappear with the rise of modern science.</a:t>
            </a:r>
          </a:p>
          <a:p>
            <a:r>
              <a:rPr lang="en-US" altLang="en-US"/>
              <a:t>Now ignored altogether in disciplines such as:</a:t>
            </a:r>
          </a:p>
          <a:p>
            <a:pPr lvl="1"/>
            <a:r>
              <a:rPr lang="en-US" altLang="en-US"/>
              <a:t>History</a:t>
            </a:r>
          </a:p>
          <a:p>
            <a:pPr lvl="1"/>
            <a:r>
              <a:rPr lang="en-US" altLang="en-US"/>
              <a:t>Science</a:t>
            </a:r>
          </a:p>
          <a:p>
            <a:r>
              <a:rPr lang="en-US" altLang="en-US"/>
              <a:t>Even systematic theologies written in the past century don’t devote much space to angels.</a:t>
            </a:r>
          </a:p>
        </p:txBody>
      </p:sp>
    </p:spTree>
    <p:custDataLst>
      <p:tags r:id="rId1"/>
    </p:custDataLst>
  </p:cSld>
  <p:clrMapOvr>
    <a:masterClrMapping/>
  </p:clrMapOvr>
  <p:transition advTm="219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Detecting Terrestrial Intelligence</a:t>
            </a:r>
          </a:p>
        </p:txBody>
      </p:sp>
      <p:sp>
        <p:nvSpPr>
          <p:cNvPr id="46083" name="Rectangle 3"/>
          <p:cNvSpPr>
            <a:spLocks noGrp="1" noChangeArrowheads="1"/>
          </p:cNvSpPr>
          <p:nvPr>
            <p:ph type="body" sz="half" idx="1"/>
          </p:nvPr>
        </p:nvSpPr>
        <p:spPr/>
        <p:txBody>
          <a:bodyPr/>
          <a:lstStyle/>
          <a:p>
            <a:pPr>
              <a:lnSpc>
                <a:spcPct val="90000"/>
              </a:lnSpc>
            </a:pPr>
            <a:r>
              <a:rPr lang="en-US" altLang="en-US" sz="2400"/>
              <a:t>Early in the space age, weather satellite photos were used to look for signs of intelligence on earth.</a:t>
            </a:r>
          </a:p>
          <a:p>
            <a:pPr>
              <a:lnSpc>
                <a:spcPct val="90000"/>
              </a:lnSpc>
            </a:pPr>
            <a:r>
              <a:rPr lang="en-US" altLang="en-US" sz="2400"/>
              <a:t>Because of limited sensitivity &amp; resolution, the only evidence found was a massive logging operation in Canada.</a:t>
            </a:r>
          </a:p>
          <a:p>
            <a:pPr>
              <a:lnSpc>
                <a:spcPct val="90000"/>
              </a:lnSpc>
            </a:pPr>
            <a:r>
              <a:rPr lang="en-US" altLang="en-US" sz="2400"/>
              <a:t>Intelligent activity might be at work, but we might not have the tools to detect it.</a:t>
            </a:r>
          </a:p>
        </p:txBody>
      </p:sp>
      <p:pic>
        <p:nvPicPr>
          <p:cNvPr id="46086" name="Picture 6" descr="MP00646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247900"/>
            <a:ext cx="3810000" cy="3579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70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checkerboard(across)">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3">
                                            <p:txEl>
                                              <p:pRg st="1" end="1"/>
                                            </p:txEl>
                                          </p:spTgt>
                                        </p:tgtEl>
                                        <p:attrNameLst>
                                          <p:attrName>style.visibility</p:attrName>
                                        </p:attrNameLst>
                                      </p:cBhvr>
                                      <p:to>
                                        <p:strVal val="visible"/>
                                      </p:to>
                                    </p:set>
                                    <p:anim calcmode="lin" valueType="num">
                                      <p:cBhvr additive="base">
                                        <p:cTn id="18"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 calcmode="lin" valueType="num">
                                      <p:cBhvr additive="base">
                                        <p:cTn id="24"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The "Mars Head"</a:t>
            </a:r>
          </a:p>
        </p:txBody>
      </p:sp>
      <p:sp>
        <p:nvSpPr>
          <p:cNvPr id="47107" name="Rectangle 3"/>
          <p:cNvSpPr>
            <a:spLocks noGrp="1" noChangeArrowheads="1"/>
          </p:cNvSpPr>
          <p:nvPr>
            <p:ph type="body" sz="half" idx="1"/>
          </p:nvPr>
        </p:nvSpPr>
        <p:spPr/>
        <p:txBody>
          <a:bodyPr/>
          <a:lstStyle/>
          <a:p>
            <a:r>
              <a:rPr lang="en-US" altLang="en-US" sz="2800"/>
              <a:t>An early fly-by of Mars photographed an object that looked like a huge head staring back into space!</a:t>
            </a:r>
          </a:p>
          <a:p>
            <a:r>
              <a:rPr lang="en-US" altLang="en-US" sz="2800"/>
              <a:t>Much was made of this by some (not by NASA!) in the following years.</a:t>
            </a:r>
          </a:p>
        </p:txBody>
      </p:sp>
      <p:pic>
        <p:nvPicPr>
          <p:cNvPr id="47110" name="Picture 6" descr="fac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470150"/>
            <a:ext cx="3810000" cy="3136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1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heckerboard(across)">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The "Mars Head"</a:t>
            </a:r>
          </a:p>
        </p:txBody>
      </p:sp>
      <p:sp>
        <p:nvSpPr>
          <p:cNvPr id="48131" name="Rectangle 3"/>
          <p:cNvSpPr>
            <a:spLocks noGrp="1" noChangeArrowheads="1"/>
          </p:cNvSpPr>
          <p:nvPr>
            <p:ph type="body" sz="half" idx="1"/>
          </p:nvPr>
        </p:nvSpPr>
        <p:spPr/>
        <p:txBody>
          <a:bodyPr/>
          <a:lstStyle/>
          <a:p>
            <a:r>
              <a:rPr lang="en-US" altLang="en-US" sz="2800"/>
              <a:t>Recently pictures were taken of the same site at higher resolution and a different sun angle.</a:t>
            </a:r>
          </a:p>
          <a:p>
            <a:r>
              <a:rPr lang="en-US" altLang="en-US" sz="2800"/>
              <a:t>These showed the "head" was only a fluke of observation, rather like seeing objects in clouds and inkblots.</a:t>
            </a:r>
          </a:p>
        </p:txBody>
      </p:sp>
      <p:pic>
        <p:nvPicPr>
          <p:cNvPr id="48134" name="Picture 6" descr="mgs_cydonia1_processed"/>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255838"/>
            <a:ext cx="3810000" cy="3563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86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animEffect transition="in" filter="checkerboard(across)">
                                      <p:cBhvr>
                                        <p:cTn id="19"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The "Mars Head"</a:t>
            </a:r>
          </a:p>
        </p:txBody>
      </p:sp>
      <p:sp>
        <p:nvSpPr>
          <p:cNvPr id="51203" name="Rectangle 3"/>
          <p:cNvSpPr>
            <a:spLocks noGrp="1" noChangeArrowheads="1"/>
          </p:cNvSpPr>
          <p:nvPr>
            <p:ph type="body" sz="half" idx="1"/>
          </p:nvPr>
        </p:nvSpPr>
        <p:spPr/>
        <p:txBody>
          <a:bodyPr/>
          <a:lstStyle/>
          <a:p>
            <a:r>
              <a:rPr lang="en-US" altLang="en-US" sz="2800"/>
              <a:t>So, we too might see what looks like intelligent activity, but it is really not.</a:t>
            </a:r>
          </a:p>
          <a:p>
            <a:r>
              <a:rPr lang="en-US" altLang="en-US" sz="2800"/>
              <a:t>This is what Richard Dawkins claims for all apparent design in living things.</a:t>
            </a:r>
          </a:p>
        </p:txBody>
      </p:sp>
      <p:sp>
        <p:nvSpPr>
          <p:cNvPr id="51204" name="Rectangle 4"/>
          <p:cNvSpPr>
            <a:spLocks noGrp="1" noChangeArrowheads="1"/>
          </p:cNvSpPr>
          <p:nvPr>
            <p:ph type="clipArt" sz="half" idx="2"/>
          </p:nvPr>
        </p:nvSpPr>
        <p:spPr/>
      </p:sp>
      <p:pic>
        <p:nvPicPr>
          <p:cNvPr id="51205" name="Picture 5" desc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70150"/>
            <a:ext cx="3810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13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heckerboard(across)">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Salmonella in Oregon</a:t>
            </a:r>
          </a:p>
        </p:txBody>
      </p:sp>
      <p:sp>
        <p:nvSpPr>
          <p:cNvPr id="52227" name="Rectangle 3"/>
          <p:cNvSpPr>
            <a:spLocks noGrp="1" noChangeArrowheads="1"/>
          </p:cNvSpPr>
          <p:nvPr>
            <p:ph type="body" sz="half" idx="1"/>
          </p:nvPr>
        </p:nvSpPr>
        <p:spPr>
          <a:xfrm>
            <a:off x="685800" y="1981200"/>
            <a:ext cx="4419600" cy="4114800"/>
          </a:xfrm>
        </p:spPr>
        <p:txBody>
          <a:bodyPr/>
          <a:lstStyle/>
          <a:p>
            <a:pPr>
              <a:lnSpc>
                <a:spcPct val="90000"/>
              </a:lnSpc>
            </a:pPr>
            <a:r>
              <a:rPr lang="en-US" altLang="en-US" sz="2000" b="1"/>
              <a:t>Some years ago, an epidemic in Wasco County, Oregon.</a:t>
            </a:r>
          </a:p>
          <a:p>
            <a:pPr>
              <a:lnSpc>
                <a:spcPct val="90000"/>
              </a:lnSpc>
            </a:pPr>
            <a:r>
              <a:rPr lang="en-US" altLang="en-US" sz="2000" b="1"/>
              <a:t>Some health officials suspected the followers of guru Bhagwan Shree Rajneesh living nearby.</a:t>
            </a:r>
          </a:p>
          <a:p>
            <a:pPr>
              <a:lnSpc>
                <a:spcPct val="90000"/>
              </a:lnSpc>
            </a:pPr>
            <a:r>
              <a:rPr lang="en-US" altLang="en-US" sz="2000" b="1"/>
              <a:t>They were unable to find convincing evidence that the epidemic wasn’t natural.</a:t>
            </a:r>
          </a:p>
          <a:p>
            <a:pPr>
              <a:lnSpc>
                <a:spcPct val="90000"/>
              </a:lnSpc>
            </a:pPr>
            <a:r>
              <a:rPr lang="en-US" altLang="en-US" sz="2000" b="1"/>
              <a:t>Later, some cult members confessed, the community was searched; the group had been developing a germ warfare program!</a:t>
            </a:r>
          </a:p>
          <a:p>
            <a:pPr>
              <a:lnSpc>
                <a:spcPct val="90000"/>
              </a:lnSpc>
            </a:pPr>
            <a:r>
              <a:rPr lang="en-US" altLang="en-US" sz="2000" b="1"/>
              <a:t>Even a large effect might be seen as natural when it isn’t.</a:t>
            </a:r>
          </a:p>
        </p:txBody>
      </p:sp>
      <p:pic>
        <p:nvPicPr>
          <p:cNvPr id="52230" name="Picture 6" descr="HM00363_"/>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029200" y="2286000"/>
            <a:ext cx="3810000" cy="3824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19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checkerboard(across)">
                                      <p:cBhvr>
                                        <p:cTn id="7" dur="500"/>
                                        <p:tgtEl>
                                          <p:spTgt spid="52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 calcmode="lin" valueType="num">
                                      <p:cBhvr additive="base">
                                        <p:cTn id="12"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2227">
                                            <p:txEl>
                                              <p:pRg st="1" end="1"/>
                                            </p:txEl>
                                          </p:spTgt>
                                        </p:tgtEl>
                                        <p:attrNameLst>
                                          <p:attrName>style.visibility</p:attrName>
                                        </p:attrNameLst>
                                      </p:cBhvr>
                                      <p:to>
                                        <p:strVal val="visible"/>
                                      </p:to>
                                    </p:set>
                                    <p:anim calcmode="lin" valueType="num">
                                      <p:cBhvr additive="base">
                                        <p:cTn id="18"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 calcmode="lin" valueType="num">
                                      <p:cBhvr additive="base">
                                        <p:cTn id="24"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2227">
                                            <p:txEl>
                                              <p:pRg st="3" end="3"/>
                                            </p:txEl>
                                          </p:spTgt>
                                        </p:tgtEl>
                                        <p:attrNameLst>
                                          <p:attrName>style.visibility</p:attrName>
                                        </p:attrNameLst>
                                      </p:cBhvr>
                                      <p:to>
                                        <p:strVal val="visible"/>
                                      </p:to>
                                    </p:set>
                                    <p:anim calcmode="lin" valueType="num">
                                      <p:cBhvr additive="base">
                                        <p:cTn id="30"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2227">
                                            <p:txEl>
                                              <p:pRg st="4" end="4"/>
                                            </p:txEl>
                                          </p:spTgt>
                                        </p:tgtEl>
                                        <p:attrNameLst>
                                          <p:attrName>style.visibility</p:attrName>
                                        </p:attrNameLst>
                                      </p:cBhvr>
                                      <p:to>
                                        <p:strVal val="visible"/>
                                      </p:to>
                                    </p:set>
                                    <p:anim calcmode="lin" valueType="num">
                                      <p:cBhvr additive="base">
                                        <p:cTn id="36"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Unknown Artifacts</a:t>
            </a:r>
          </a:p>
        </p:txBody>
      </p:sp>
      <p:sp>
        <p:nvSpPr>
          <p:cNvPr id="53251" name="Rectangle 3"/>
          <p:cNvSpPr>
            <a:spLocks noGrp="1" noChangeArrowheads="1"/>
          </p:cNvSpPr>
          <p:nvPr>
            <p:ph type="body" sz="half" idx="1"/>
          </p:nvPr>
        </p:nvSpPr>
        <p:spPr/>
        <p:txBody>
          <a:bodyPr/>
          <a:lstStyle/>
          <a:p>
            <a:pPr>
              <a:lnSpc>
                <a:spcPct val="90000"/>
              </a:lnSpc>
            </a:pPr>
            <a:r>
              <a:rPr lang="en-US" altLang="en-US" sz="2400"/>
              <a:t>Back in 1980-81, the Smithsonian had an exhibit of unidentified artifacts. </a:t>
            </a:r>
          </a:p>
          <a:p>
            <a:pPr>
              <a:lnSpc>
                <a:spcPct val="90000"/>
              </a:lnSpc>
            </a:pPr>
            <a:r>
              <a:rPr lang="en-US" altLang="en-US" sz="2400"/>
              <a:t>These were not alien artifacts, but items made in the 19</a:t>
            </a:r>
            <a:r>
              <a:rPr lang="en-US" altLang="en-US" sz="2400" baseline="30000"/>
              <a:t>th</a:t>
            </a:r>
            <a:r>
              <a:rPr lang="en-US" altLang="en-US" sz="2400"/>
              <a:t> century.</a:t>
            </a:r>
          </a:p>
          <a:p>
            <a:pPr>
              <a:lnSpc>
                <a:spcPct val="90000"/>
              </a:lnSpc>
            </a:pPr>
            <a:r>
              <a:rPr lang="en-US" altLang="en-US" sz="2400"/>
              <a:t>Not even the curators knew what all of them had been made for.</a:t>
            </a:r>
          </a:p>
          <a:p>
            <a:pPr>
              <a:lnSpc>
                <a:spcPct val="90000"/>
              </a:lnSpc>
            </a:pPr>
            <a:r>
              <a:rPr lang="en-US" altLang="en-US" sz="2400"/>
              <a:t>So products of intelligent design might only be recognized by evidence of artifice.</a:t>
            </a:r>
          </a:p>
        </p:txBody>
      </p:sp>
      <p:pic>
        <p:nvPicPr>
          <p:cNvPr id="53254" name="Picture 6" descr="smithsonia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762250"/>
            <a:ext cx="3810000" cy="255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00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additive="base">
                                        <p:cTn id="12"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anim calcmode="lin" valueType="num">
                                      <p:cBhvr additive="base">
                                        <p:cTn id="18"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 calcmode="lin" valueType="num">
                                      <p:cBhvr additive="base">
                                        <p:cTn id="24"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3251">
                                            <p:txEl>
                                              <p:pRg st="3" end="3"/>
                                            </p:txEl>
                                          </p:spTgt>
                                        </p:tgtEl>
                                        <p:attrNameLst>
                                          <p:attrName>style.visibility</p:attrName>
                                        </p:attrNameLst>
                                      </p:cBhvr>
                                      <p:to>
                                        <p:strVal val="visible"/>
                                      </p:to>
                                    </p:set>
                                    <p:anim calcmode="lin" valueType="num">
                                      <p:cBhvr additive="base">
                                        <p:cTn id="30"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How find scientific evidence </a:t>
            </a:r>
            <a:br>
              <a:rPr lang="en-US" altLang="en-US"/>
            </a:br>
            <a:r>
              <a:rPr lang="en-US" altLang="en-US"/>
              <a:t>for angelic activity?</a:t>
            </a:r>
          </a:p>
        </p:txBody>
      </p:sp>
      <p:sp>
        <p:nvSpPr>
          <p:cNvPr id="55299" name="Rectangle 3"/>
          <p:cNvSpPr>
            <a:spLocks noGrp="1" noChangeArrowheads="1"/>
          </p:cNvSpPr>
          <p:nvPr>
            <p:ph type="body" idx="1"/>
          </p:nvPr>
        </p:nvSpPr>
        <p:spPr/>
        <p:txBody>
          <a:bodyPr/>
          <a:lstStyle/>
          <a:p>
            <a:pPr>
              <a:lnSpc>
                <a:spcPct val="90000"/>
              </a:lnSpc>
            </a:pPr>
            <a:r>
              <a:rPr lang="en-US" altLang="en-US" sz="2800"/>
              <a:t>We here suggest that angelic activity does not operate continuously, like natural laws.</a:t>
            </a:r>
          </a:p>
          <a:p>
            <a:pPr>
              <a:lnSpc>
                <a:spcPct val="90000"/>
              </a:lnSpc>
            </a:pPr>
            <a:r>
              <a:rPr lang="en-US" altLang="en-US" sz="2800"/>
              <a:t>Rather, angels (being persons) would interact with nature sporadically, as we humans do.</a:t>
            </a:r>
          </a:p>
          <a:p>
            <a:pPr>
              <a:lnSpc>
                <a:spcPct val="90000"/>
              </a:lnSpc>
            </a:pPr>
            <a:r>
              <a:rPr lang="en-US" altLang="en-US" sz="2800"/>
              <a:t>So they probably would not be detected by being observed while they are doing something.</a:t>
            </a:r>
          </a:p>
          <a:p>
            <a:pPr>
              <a:lnSpc>
                <a:spcPct val="90000"/>
              </a:lnSpc>
            </a:pPr>
            <a:r>
              <a:rPr lang="en-US" altLang="en-US" sz="2800"/>
              <a:t>Rather, they might be detected through long-lasting effects of their actions.</a:t>
            </a:r>
          </a:p>
          <a:p>
            <a:pPr>
              <a:lnSpc>
                <a:spcPct val="90000"/>
              </a:lnSpc>
            </a:pPr>
            <a:r>
              <a:rPr lang="en-US" altLang="en-US" sz="2800"/>
              <a:t>In any case, we are not trying to detect all their actions, but only some of them.</a:t>
            </a:r>
          </a:p>
        </p:txBody>
      </p:sp>
    </p:spTree>
    <p:custDataLst>
      <p:tags r:id="rId1"/>
    </p:custDataLst>
  </p:cSld>
  <p:clrMapOvr>
    <a:masterClrMapping/>
  </p:clrMapOvr>
  <p:transition advTm="620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 calcmode="lin" valueType="num">
                                      <p:cBhvr additive="base">
                                        <p:cTn id="31"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2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Would angelic actions </a:t>
            </a:r>
            <a:br>
              <a:rPr lang="en-US" altLang="en-US"/>
            </a:br>
            <a:r>
              <a:rPr lang="en-US" altLang="en-US"/>
              <a:t>leave unmistakable traces?</a:t>
            </a:r>
          </a:p>
        </p:txBody>
      </p:sp>
      <p:sp>
        <p:nvSpPr>
          <p:cNvPr id="56323" name="Rectangle 3"/>
          <p:cNvSpPr>
            <a:spLocks noGrp="1" noChangeArrowheads="1"/>
          </p:cNvSpPr>
          <p:nvPr>
            <p:ph type="body" sz="half" idx="1"/>
          </p:nvPr>
        </p:nvSpPr>
        <p:spPr/>
        <p:txBody>
          <a:bodyPr/>
          <a:lstStyle/>
          <a:p>
            <a:r>
              <a:rPr lang="en-US" altLang="en-US" sz="2400"/>
              <a:t>This is just the sort of thing the methods of the Intelligent Design movement should be able to detect.</a:t>
            </a:r>
          </a:p>
          <a:p>
            <a:r>
              <a:rPr lang="en-US" altLang="en-US" sz="2400"/>
              <a:t>William Dembski, Michael Behe, and others have developed tools for distinguishing the work of intelligent agents from purely natural phenomena.</a:t>
            </a:r>
          </a:p>
        </p:txBody>
      </p:sp>
      <p:pic>
        <p:nvPicPr>
          <p:cNvPr id="56329" name="Picture 9" descr="DembskiID"/>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202238" y="1981200"/>
            <a:ext cx="27019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3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checkerboard(across)">
                                      <p:cBhvr>
                                        <p:cTn id="7" dur="500"/>
                                        <p:tgtEl>
                                          <p:spTgt spid="563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checkerboard(across)">
                                      <p:cBhvr>
                                        <p:cTn id="12" dur="5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checkerboard(across)">
                                      <p:cBhvr>
                                        <p:cTn id="17" dur="500"/>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Detecting Intelligent Design</a:t>
            </a:r>
          </a:p>
        </p:txBody>
      </p:sp>
      <p:sp>
        <p:nvSpPr>
          <p:cNvPr id="58371" name="Rectangle 3"/>
          <p:cNvSpPr>
            <a:spLocks noGrp="1" noChangeArrowheads="1"/>
          </p:cNvSpPr>
          <p:nvPr>
            <p:ph type="body" idx="1"/>
          </p:nvPr>
        </p:nvSpPr>
        <p:spPr/>
        <p:txBody>
          <a:bodyPr/>
          <a:lstStyle/>
          <a:p>
            <a:r>
              <a:rPr lang="en-US" altLang="en-US"/>
              <a:t>Dembski shows how one can distinguish between events that are either:</a:t>
            </a:r>
          </a:p>
          <a:p>
            <a:pPr lvl="1"/>
            <a:r>
              <a:rPr lang="en-US" altLang="en-US"/>
              <a:t>Random</a:t>
            </a:r>
          </a:p>
          <a:p>
            <a:pPr lvl="1"/>
            <a:r>
              <a:rPr lang="en-US" altLang="en-US"/>
              <a:t>Law-bound</a:t>
            </a:r>
          </a:p>
          <a:p>
            <a:pPr lvl="1"/>
            <a:r>
              <a:rPr lang="en-US" altLang="en-US"/>
              <a:t>Intentional</a:t>
            </a:r>
          </a:p>
          <a:p>
            <a:r>
              <a:rPr lang="en-US" altLang="en-US"/>
              <a:t>Such an approach has been used in some branches of science for many years.</a:t>
            </a:r>
          </a:p>
        </p:txBody>
      </p:sp>
    </p:spTree>
    <p:custDataLst>
      <p:tags r:id="rId1"/>
    </p:custDataLst>
  </p:cSld>
  <p:clrMapOvr>
    <a:masterClrMapping/>
  </p:clrMapOvr>
  <p:transition advTm="291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Detecting Intelligent Design</a:t>
            </a:r>
          </a:p>
        </p:txBody>
      </p:sp>
      <p:sp>
        <p:nvSpPr>
          <p:cNvPr id="66563" name="Rectangle 3"/>
          <p:cNvSpPr>
            <a:spLocks noGrp="1" noChangeArrowheads="1"/>
          </p:cNvSpPr>
          <p:nvPr>
            <p:ph type="body" idx="1"/>
          </p:nvPr>
        </p:nvSpPr>
        <p:spPr/>
        <p:txBody>
          <a:bodyPr/>
          <a:lstStyle/>
          <a:p>
            <a:pPr>
              <a:lnSpc>
                <a:spcPct val="90000"/>
              </a:lnSpc>
            </a:pPr>
            <a:r>
              <a:rPr lang="en-US" altLang="en-US" sz="2800"/>
              <a:t>Anthropology and Archeology</a:t>
            </a:r>
          </a:p>
          <a:p>
            <a:pPr lvl="1">
              <a:lnSpc>
                <a:spcPct val="90000"/>
              </a:lnSpc>
            </a:pPr>
            <a:r>
              <a:rPr lang="en-US" altLang="en-US" sz="2400"/>
              <a:t>To distinguish artifacts from natural products</a:t>
            </a:r>
          </a:p>
          <a:p>
            <a:pPr lvl="1">
              <a:lnSpc>
                <a:spcPct val="90000"/>
              </a:lnSpc>
            </a:pPr>
            <a:r>
              <a:rPr lang="en-US" altLang="en-US" sz="2400"/>
              <a:t>E.g., intentionally vs accidentally chipped stones</a:t>
            </a:r>
          </a:p>
          <a:p>
            <a:pPr>
              <a:lnSpc>
                <a:spcPct val="90000"/>
              </a:lnSpc>
            </a:pPr>
            <a:r>
              <a:rPr lang="en-US" altLang="en-US" sz="2800"/>
              <a:t>Forensics</a:t>
            </a:r>
          </a:p>
          <a:p>
            <a:pPr lvl="1">
              <a:lnSpc>
                <a:spcPct val="90000"/>
              </a:lnSpc>
            </a:pPr>
            <a:r>
              <a:rPr lang="en-US" altLang="en-US" sz="2400"/>
              <a:t>To recognize murder in cases of suspicious death</a:t>
            </a:r>
          </a:p>
          <a:p>
            <a:pPr lvl="1">
              <a:lnSpc>
                <a:spcPct val="90000"/>
              </a:lnSpc>
            </a:pPr>
            <a:r>
              <a:rPr lang="en-US" altLang="en-US" sz="2400"/>
              <a:t>To detect cheating: </a:t>
            </a:r>
          </a:p>
          <a:p>
            <a:pPr lvl="2">
              <a:lnSpc>
                <a:spcPct val="90000"/>
              </a:lnSpc>
            </a:pPr>
            <a:r>
              <a:rPr lang="en-US" altLang="en-US" sz="2000"/>
              <a:t>In gambling </a:t>
            </a:r>
          </a:p>
          <a:p>
            <a:pPr lvl="2">
              <a:lnSpc>
                <a:spcPct val="90000"/>
              </a:lnSpc>
            </a:pPr>
            <a:r>
              <a:rPr lang="en-US" altLang="en-US" sz="2000"/>
              <a:t>In scientific research</a:t>
            </a:r>
          </a:p>
          <a:p>
            <a:pPr lvl="2">
              <a:lnSpc>
                <a:spcPct val="90000"/>
              </a:lnSpc>
            </a:pPr>
            <a:r>
              <a:rPr lang="en-US" altLang="en-US" sz="2000"/>
              <a:t>In academic work</a:t>
            </a:r>
          </a:p>
          <a:p>
            <a:pPr>
              <a:lnSpc>
                <a:spcPct val="90000"/>
              </a:lnSpc>
            </a:pPr>
            <a:r>
              <a:rPr lang="en-US" altLang="en-US" sz="2800"/>
              <a:t>Essentially, the method involves detecting highly improbable features which fit a pattern.</a:t>
            </a:r>
          </a:p>
        </p:txBody>
      </p:sp>
    </p:spTree>
    <p:custDataLst>
      <p:tags r:id="rId1"/>
    </p:custDataLst>
  </p:cSld>
  <p:clrMapOvr>
    <a:masterClrMapping/>
  </p:clrMapOvr>
  <p:transition advTm="1491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563">
                                            <p:txEl>
                                              <p:pRg st="6" end="6"/>
                                            </p:txEl>
                                          </p:spTgt>
                                        </p:tgtEl>
                                        <p:attrNameLst>
                                          <p:attrName>style.visibility</p:attrName>
                                        </p:attrNameLst>
                                      </p:cBhvr>
                                      <p:to>
                                        <p:strVal val="visible"/>
                                      </p:to>
                                    </p:set>
                                    <p:anim calcmode="lin" valueType="num">
                                      <p:cBhvr additive="base">
                                        <p:cTn id="43" dur="500" fill="hold"/>
                                        <p:tgtEl>
                                          <p:spTgt spid="665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5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563">
                                            <p:txEl>
                                              <p:pRg st="7" end="7"/>
                                            </p:txEl>
                                          </p:spTgt>
                                        </p:tgtEl>
                                        <p:attrNameLst>
                                          <p:attrName>style.visibility</p:attrName>
                                        </p:attrNameLst>
                                      </p:cBhvr>
                                      <p:to>
                                        <p:strVal val="visible"/>
                                      </p:to>
                                    </p:set>
                                    <p:anim calcmode="lin" valueType="num">
                                      <p:cBhvr additive="base">
                                        <p:cTn id="49" dur="500" fill="hold"/>
                                        <p:tgtEl>
                                          <p:spTgt spid="665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5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6563">
                                            <p:txEl>
                                              <p:pRg st="8" end="8"/>
                                            </p:txEl>
                                          </p:spTgt>
                                        </p:tgtEl>
                                        <p:attrNameLst>
                                          <p:attrName>style.visibility</p:attrName>
                                        </p:attrNameLst>
                                      </p:cBhvr>
                                      <p:to>
                                        <p:strVal val="visible"/>
                                      </p:to>
                                    </p:set>
                                    <p:anim calcmode="lin" valueType="num">
                                      <p:cBhvr additive="base">
                                        <p:cTn id="55" dur="500" fill="hold"/>
                                        <p:tgtEl>
                                          <p:spTgt spid="665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65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6563">
                                            <p:txEl>
                                              <p:pRg st="9" end="9"/>
                                            </p:txEl>
                                          </p:spTgt>
                                        </p:tgtEl>
                                        <p:attrNameLst>
                                          <p:attrName>style.visibility</p:attrName>
                                        </p:attrNameLst>
                                      </p:cBhvr>
                                      <p:to>
                                        <p:strVal val="visible"/>
                                      </p:to>
                                    </p:set>
                                    <p:anim calcmode="lin" valueType="num">
                                      <p:cBhvr additive="base">
                                        <p:cTn id="61" dur="500" fill="hold"/>
                                        <p:tgtEl>
                                          <p:spTgt spid="6656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656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Angels in Theologies</a:t>
            </a:r>
          </a:p>
        </p:txBody>
      </p:sp>
      <p:sp>
        <p:nvSpPr>
          <p:cNvPr id="27651" name="Rectangle 3"/>
          <p:cNvSpPr>
            <a:spLocks noGrp="1" noChangeArrowheads="1"/>
          </p:cNvSpPr>
          <p:nvPr>
            <p:ph type="body" sz="half" idx="1"/>
          </p:nvPr>
        </p:nvSpPr>
        <p:spPr>
          <a:xfrm>
            <a:off x="685800" y="2590800"/>
            <a:ext cx="3810000" cy="3505200"/>
          </a:xfrm>
        </p:spPr>
        <p:txBody>
          <a:bodyPr/>
          <a:lstStyle/>
          <a:p>
            <a:pPr>
              <a:lnSpc>
                <a:spcPct val="90000"/>
              </a:lnSpc>
            </a:pPr>
            <a:r>
              <a:rPr lang="en-US" altLang="en-US"/>
              <a:t>Typically get no space in liberal theologies.</a:t>
            </a:r>
          </a:p>
          <a:p>
            <a:pPr>
              <a:lnSpc>
                <a:spcPct val="90000"/>
              </a:lnSpc>
            </a:pPr>
            <a:r>
              <a:rPr lang="en-US" altLang="en-US"/>
              <a:t>Don't get a lot in many evangelical theologies; lowest are:</a:t>
            </a:r>
          </a:p>
          <a:p>
            <a:pPr lvl="1">
              <a:lnSpc>
                <a:spcPct val="90000"/>
              </a:lnSpc>
            </a:pPr>
            <a:r>
              <a:rPr lang="en-US" altLang="en-US"/>
              <a:t>Hoeksema – 0.5%</a:t>
            </a:r>
          </a:p>
          <a:p>
            <a:pPr lvl="1">
              <a:lnSpc>
                <a:spcPct val="90000"/>
              </a:lnSpc>
            </a:pPr>
            <a:r>
              <a:rPr lang="en-US" altLang="en-US"/>
              <a:t>Hodge – 0.6%</a:t>
            </a:r>
          </a:p>
          <a:p>
            <a:pPr lvl="1">
              <a:lnSpc>
                <a:spcPct val="90000"/>
              </a:lnSpc>
            </a:pPr>
            <a:r>
              <a:rPr lang="en-US" altLang="en-US"/>
              <a:t>Buswell – 0.7%</a:t>
            </a:r>
          </a:p>
        </p:txBody>
      </p:sp>
      <p:sp>
        <p:nvSpPr>
          <p:cNvPr id="27652" name="Rectangle 4"/>
          <p:cNvSpPr>
            <a:spLocks noGrp="1" noChangeArrowheads="1"/>
          </p:cNvSpPr>
          <p:nvPr>
            <p:ph type="body" sz="half" idx="2"/>
          </p:nvPr>
        </p:nvSpPr>
        <p:spPr>
          <a:xfrm>
            <a:off x="4648200" y="4038600"/>
            <a:ext cx="3810000" cy="2362200"/>
          </a:xfrm>
        </p:spPr>
        <p:txBody>
          <a:bodyPr/>
          <a:lstStyle/>
          <a:p>
            <a:r>
              <a:rPr lang="en-US" altLang="en-US"/>
              <a:t>Most space given to angels in:</a:t>
            </a:r>
          </a:p>
          <a:p>
            <a:pPr lvl="1"/>
            <a:r>
              <a:rPr lang="en-US" altLang="en-US"/>
              <a:t>Grudem – 3.6%</a:t>
            </a:r>
          </a:p>
          <a:p>
            <a:pPr lvl="1"/>
            <a:r>
              <a:rPr lang="en-US" altLang="en-US"/>
              <a:t>Grenz – 4.5%</a:t>
            </a:r>
          </a:p>
          <a:p>
            <a:pPr lvl="1"/>
            <a:r>
              <a:rPr lang="en-US" altLang="en-US"/>
              <a:t>Chafer – 4.6%</a:t>
            </a:r>
          </a:p>
          <a:p>
            <a:pPr lvl="1"/>
            <a:endParaRPr lang="en-US" altLang="en-US"/>
          </a:p>
        </p:txBody>
      </p:sp>
      <p:pic>
        <p:nvPicPr>
          <p:cNvPr id="27654" name="Picture 6" descr="TheolBook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524000"/>
            <a:ext cx="2481263" cy="2271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14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checkerboard(across)">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additive="base">
                                        <p:cTn id="18"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 calcmode="lin" valueType="num">
                                      <p:cBhvr additive="base">
                                        <p:cTn id="24"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7651">
                                            <p:txEl>
                                              <p:pRg st="3" end="3"/>
                                            </p:txEl>
                                          </p:spTgt>
                                        </p:tgtEl>
                                        <p:attrNameLst>
                                          <p:attrName>style.visibility</p:attrName>
                                        </p:attrNameLst>
                                      </p:cBhvr>
                                      <p:to>
                                        <p:strVal val="visible"/>
                                      </p:to>
                                    </p:set>
                                    <p:anim calcmode="lin" valueType="num">
                                      <p:cBhvr additive="base">
                                        <p:cTn id="30"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7651">
                                            <p:txEl>
                                              <p:pRg st="4" end="4"/>
                                            </p:txEl>
                                          </p:spTgt>
                                        </p:tgtEl>
                                        <p:attrNameLst>
                                          <p:attrName>style.visibility</p:attrName>
                                        </p:attrNameLst>
                                      </p:cBhvr>
                                      <p:to>
                                        <p:strVal val="visible"/>
                                      </p:to>
                                    </p:set>
                                    <p:anim calcmode="lin" valueType="num">
                                      <p:cBhvr additive="base">
                                        <p:cTn id="36"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7652">
                                            <p:txEl>
                                              <p:pRg st="0" end="0"/>
                                            </p:txEl>
                                          </p:spTgt>
                                        </p:tgtEl>
                                        <p:attrNameLst>
                                          <p:attrName>style.visibility</p:attrName>
                                        </p:attrNameLst>
                                      </p:cBhvr>
                                      <p:to>
                                        <p:strVal val="visible"/>
                                      </p:to>
                                    </p:set>
                                    <p:anim calcmode="lin" valueType="num">
                                      <p:cBhvr additive="base">
                                        <p:cTn id="42" dur="500" fill="hold"/>
                                        <p:tgtEl>
                                          <p:spTgt spid="27652">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76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7652">
                                            <p:txEl>
                                              <p:pRg st="1" end="1"/>
                                            </p:txEl>
                                          </p:spTgt>
                                        </p:tgtEl>
                                        <p:attrNameLst>
                                          <p:attrName>style.visibility</p:attrName>
                                        </p:attrNameLst>
                                      </p:cBhvr>
                                      <p:to>
                                        <p:strVal val="visible"/>
                                      </p:to>
                                    </p:set>
                                    <p:anim calcmode="lin" valueType="num">
                                      <p:cBhvr additive="base">
                                        <p:cTn id="48" dur="500" fill="hold"/>
                                        <p:tgtEl>
                                          <p:spTgt spid="27652">
                                            <p:txEl>
                                              <p:pRg st="1" end="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76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7652">
                                            <p:txEl>
                                              <p:pRg st="2" end="2"/>
                                            </p:txEl>
                                          </p:spTgt>
                                        </p:tgtEl>
                                        <p:attrNameLst>
                                          <p:attrName>style.visibility</p:attrName>
                                        </p:attrNameLst>
                                      </p:cBhvr>
                                      <p:to>
                                        <p:strVal val="visible"/>
                                      </p:to>
                                    </p:set>
                                    <p:anim calcmode="lin" valueType="num">
                                      <p:cBhvr additive="base">
                                        <p:cTn id="54" dur="500" fill="hold"/>
                                        <p:tgtEl>
                                          <p:spTgt spid="27652">
                                            <p:txEl>
                                              <p:pRg st="2" end="2"/>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7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7652">
                                            <p:txEl>
                                              <p:pRg st="3" end="3"/>
                                            </p:txEl>
                                          </p:spTgt>
                                        </p:tgtEl>
                                        <p:attrNameLst>
                                          <p:attrName>style.visibility</p:attrName>
                                        </p:attrNameLst>
                                      </p:cBhvr>
                                      <p:to>
                                        <p:strVal val="visible"/>
                                      </p:to>
                                    </p:set>
                                    <p:anim calcmode="lin" valueType="num">
                                      <p:cBhvr additive="base">
                                        <p:cTn id="60" dur="500" fill="hold"/>
                                        <p:tgtEl>
                                          <p:spTgt spid="27652">
                                            <p:txEl>
                                              <p:pRg st="3" end="3"/>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76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2" autoUpdateAnimBg="0"/>
      <p:bldP spid="27652"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Detecting Intelligent Design</a:t>
            </a:r>
          </a:p>
        </p:txBody>
      </p:sp>
      <p:sp>
        <p:nvSpPr>
          <p:cNvPr id="63491" name="Rectangle 3"/>
          <p:cNvSpPr>
            <a:spLocks noGrp="1" noChangeArrowheads="1"/>
          </p:cNvSpPr>
          <p:nvPr>
            <p:ph type="body" sz="half" idx="1"/>
          </p:nvPr>
        </p:nvSpPr>
        <p:spPr>
          <a:xfrm>
            <a:off x="685800" y="1752600"/>
            <a:ext cx="4038600" cy="4343400"/>
          </a:xfrm>
        </p:spPr>
        <p:txBody>
          <a:bodyPr/>
          <a:lstStyle/>
          <a:p>
            <a:pPr>
              <a:lnSpc>
                <a:spcPct val="90000"/>
              </a:lnSpc>
            </a:pPr>
            <a:r>
              <a:rPr lang="en-US" altLang="en-US" sz="2400"/>
              <a:t>The Intelligent Design movement suggests that a superhuman intellect is at work in:</a:t>
            </a:r>
          </a:p>
          <a:p>
            <a:pPr lvl="1">
              <a:lnSpc>
                <a:spcPct val="90000"/>
              </a:lnSpc>
            </a:pPr>
            <a:r>
              <a:rPr lang="en-US" altLang="en-US" sz="2000"/>
              <a:t>The fine-tuning of the universe's basic forces</a:t>
            </a:r>
          </a:p>
          <a:p>
            <a:pPr lvl="1">
              <a:lnSpc>
                <a:spcPct val="90000"/>
              </a:lnSpc>
            </a:pPr>
            <a:r>
              <a:rPr lang="en-US" altLang="en-US" sz="2000"/>
              <a:t>The rarity of a truly earth-like environment</a:t>
            </a:r>
          </a:p>
          <a:p>
            <a:pPr lvl="1">
              <a:lnSpc>
                <a:spcPct val="90000"/>
              </a:lnSpc>
            </a:pPr>
            <a:r>
              <a:rPr lang="en-US" altLang="en-US" sz="2000"/>
              <a:t>The apparent design of living things</a:t>
            </a:r>
          </a:p>
          <a:p>
            <a:pPr>
              <a:lnSpc>
                <a:spcPct val="90000"/>
              </a:lnSpc>
            </a:pPr>
            <a:r>
              <a:rPr lang="en-US" altLang="en-US" sz="2400"/>
              <a:t>Though the ID movement is cautious about the nature of this intellect, the late Sir Fred Hoyle's remark is suggestive:</a:t>
            </a:r>
          </a:p>
        </p:txBody>
      </p:sp>
      <p:pic>
        <p:nvPicPr>
          <p:cNvPr id="63494" name="Picture 6" descr="MereCreation"/>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l="2559" b="1852"/>
          <a:stretch>
            <a:fillRect/>
          </a:stretch>
        </p:blipFill>
        <p:spPr>
          <a:xfrm>
            <a:off x="5257800" y="1981200"/>
            <a:ext cx="2659063"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25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heckerboard(across)">
                                      <p:cBhvr>
                                        <p:cTn id="7" dur="5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 calcmode="lin" valueType="num">
                                      <p:cBhvr additive="base">
                                        <p:cTn id="12"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3491">
                                            <p:txEl>
                                              <p:pRg st="1" end="1"/>
                                            </p:txEl>
                                          </p:spTgt>
                                        </p:tgtEl>
                                        <p:attrNameLst>
                                          <p:attrName>style.visibility</p:attrName>
                                        </p:attrNameLst>
                                      </p:cBhvr>
                                      <p:to>
                                        <p:strVal val="visible"/>
                                      </p:to>
                                    </p:set>
                                    <p:anim calcmode="lin" valueType="num">
                                      <p:cBhvr additive="base">
                                        <p:cTn id="18"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3491">
                                            <p:txEl>
                                              <p:pRg st="2" end="2"/>
                                            </p:txEl>
                                          </p:spTgt>
                                        </p:tgtEl>
                                        <p:attrNameLst>
                                          <p:attrName>style.visibility</p:attrName>
                                        </p:attrNameLst>
                                      </p:cBhvr>
                                      <p:to>
                                        <p:strVal val="visible"/>
                                      </p:to>
                                    </p:set>
                                    <p:anim calcmode="lin" valueType="num">
                                      <p:cBhvr additive="base">
                                        <p:cTn id="24"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3491">
                                            <p:txEl>
                                              <p:pRg st="3" end="3"/>
                                            </p:txEl>
                                          </p:spTgt>
                                        </p:tgtEl>
                                        <p:attrNameLst>
                                          <p:attrName>style.visibility</p:attrName>
                                        </p:attrNameLst>
                                      </p:cBhvr>
                                      <p:to>
                                        <p:strVal val="visible"/>
                                      </p:to>
                                    </p:set>
                                    <p:anim calcmode="lin" valueType="num">
                                      <p:cBhvr additive="base">
                                        <p:cTn id="30"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3491">
                                            <p:txEl>
                                              <p:pRg st="4" end="4"/>
                                            </p:txEl>
                                          </p:spTgt>
                                        </p:tgtEl>
                                        <p:attrNameLst>
                                          <p:attrName>style.visibility</p:attrName>
                                        </p:attrNameLst>
                                      </p:cBhvr>
                                      <p:to>
                                        <p:strVal val="visible"/>
                                      </p:to>
                                    </p:set>
                                    <p:anim calcmode="lin" valueType="num">
                                      <p:cBhvr additive="base">
                                        <p:cTn id="36"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Hoyle on Design</a:t>
            </a:r>
          </a:p>
        </p:txBody>
      </p:sp>
      <p:sp>
        <p:nvSpPr>
          <p:cNvPr id="64515" name="Rectangle 3"/>
          <p:cNvSpPr>
            <a:spLocks noGrp="1" noChangeArrowheads="1"/>
          </p:cNvSpPr>
          <p:nvPr>
            <p:ph type="body" sz="half" idx="1"/>
          </p:nvPr>
        </p:nvSpPr>
        <p:spPr/>
        <p:txBody>
          <a:bodyPr/>
          <a:lstStyle/>
          <a:p>
            <a:pPr>
              <a:buFontTx/>
              <a:buNone/>
            </a:pPr>
            <a:r>
              <a:rPr lang="en-US" altLang="en-US" sz="2800"/>
              <a:t>"… a superintellect has monkeyed with physics, as well as with chemistry and biology." </a:t>
            </a:r>
            <a:r>
              <a:rPr lang="en-US" altLang="en-US" sz="2800" i="1"/>
              <a:t>The Universe: Past &amp; Present Reflection</a:t>
            </a:r>
            <a:r>
              <a:rPr lang="en-US" altLang="en-US" sz="2800"/>
              <a:t>, 16</a:t>
            </a:r>
          </a:p>
          <a:p>
            <a:pPr>
              <a:buFontTx/>
              <a:buNone/>
            </a:pPr>
            <a:r>
              <a:rPr lang="en-US" altLang="en-US" sz="2800"/>
              <a:t>This would seem to put even Zeus, Jupiter, and Thor in the shade!</a:t>
            </a:r>
          </a:p>
        </p:txBody>
      </p:sp>
      <p:pic>
        <p:nvPicPr>
          <p:cNvPr id="64521" name="Picture 9" descr="Hoyle01"/>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87938" y="1981200"/>
            <a:ext cx="29305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29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checkerboard(across)">
                                      <p:cBhvr>
                                        <p:cTn id="7" dur="500"/>
                                        <p:tgtEl>
                                          <p:spTgt spid="645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checkerboard(across)">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Levels of Intelligent Design?</a:t>
            </a:r>
          </a:p>
        </p:txBody>
      </p:sp>
      <p:sp>
        <p:nvSpPr>
          <p:cNvPr id="69635" name="Rectangle 3"/>
          <p:cNvSpPr>
            <a:spLocks noGrp="1" noChangeArrowheads="1"/>
          </p:cNvSpPr>
          <p:nvPr>
            <p:ph type="body" idx="1"/>
          </p:nvPr>
        </p:nvSpPr>
        <p:spPr/>
        <p:txBody>
          <a:bodyPr/>
          <a:lstStyle/>
          <a:p>
            <a:r>
              <a:rPr lang="en-US" altLang="en-US"/>
              <a:t>How would we distinguish between different sources of intelligent design?</a:t>
            </a:r>
          </a:p>
          <a:p>
            <a:r>
              <a:rPr lang="en-US" altLang="en-US"/>
              <a:t>For example, between:</a:t>
            </a:r>
          </a:p>
          <a:p>
            <a:pPr lvl="1"/>
            <a:r>
              <a:rPr lang="en-US" altLang="en-US"/>
              <a:t>God – infinite in power, intelligence</a:t>
            </a:r>
          </a:p>
          <a:p>
            <a:pPr lvl="1"/>
            <a:r>
              <a:rPr lang="en-US" altLang="en-US"/>
              <a:t>Angels, Demons, Satan – finite in power, intelligence</a:t>
            </a:r>
          </a:p>
          <a:p>
            <a:pPr lvl="1"/>
            <a:r>
              <a:rPr lang="en-US" altLang="en-US"/>
              <a:t>Humans – also finite, but presumably with less power &amp; intelligence than angels</a:t>
            </a:r>
          </a:p>
        </p:txBody>
      </p:sp>
    </p:spTree>
    <p:custDataLst>
      <p:tags r:id="rId1"/>
    </p:custDataLst>
  </p:cSld>
  <p:clrMapOvr>
    <a:masterClrMapping/>
  </p:clrMapOvr>
  <p:transition advTm="344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4" end="4"/>
                                            </p:txEl>
                                          </p:spTgt>
                                        </p:tgtEl>
                                        <p:attrNameLst>
                                          <p:attrName>style.visibility</p:attrName>
                                        </p:attrNameLst>
                                      </p:cBhvr>
                                      <p:to>
                                        <p:strVal val="visible"/>
                                      </p:to>
                                    </p:set>
                                    <p:anim calcmode="lin" valueType="num">
                                      <p:cBhvr additive="base">
                                        <p:cTn id="31"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Various Alternatives</a:t>
            </a:r>
          </a:p>
        </p:txBody>
      </p:sp>
      <p:sp>
        <p:nvSpPr>
          <p:cNvPr id="70659" name="Rectangle 3"/>
          <p:cNvSpPr>
            <a:spLocks noGrp="1" noChangeArrowheads="1"/>
          </p:cNvSpPr>
          <p:nvPr>
            <p:ph type="body" idx="1"/>
          </p:nvPr>
        </p:nvSpPr>
        <p:spPr/>
        <p:txBody>
          <a:bodyPr/>
          <a:lstStyle/>
          <a:p>
            <a:pPr>
              <a:buFontTx/>
              <a:buNone/>
            </a:pPr>
            <a:r>
              <a:rPr lang="en-US" altLang="en-US">
                <a:solidFill>
                  <a:schemeClr val="bg2"/>
                </a:solidFill>
              </a:rPr>
              <a:t> Agent   Power/Scale Character Quality   Example</a:t>
            </a:r>
          </a:p>
          <a:p>
            <a:r>
              <a:rPr lang="en-US" altLang="en-US"/>
              <a:t>God    Unlimited    Good       Perfect   Fine-tuning</a:t>
            </a:r>
          </a:p>
          <a:p>
            <a:r>
              <a:rPr lang="en-US" altLang="en-US"/>
              <a:t>Angels    Large	    Good       Imperfect     ?</a:t>
            </a:r>
          </a:p>
          <a:p>
            <a:r>
              <a:rPr lang="en-US" altLang="en-US"/>
              <a:t>Demons  Large       Evil        Imperfect     ?</a:t>
            </a:r>
          </a:p>
          <a:p>
            <a:r>
              <a:rPr lang="en-US" altLang="en-US"/>
              <a:t>Humans  Small      Both       Imperfect  H Artifact</a:t>
            </a:r>
          </a:p>
        </p:txBody>
      </p:sp>
    </p:spTree>
    <p:custDataLst>
      <p:tags r:id="rId1"/>
    </p:custDataLst>
  </p:cSld>
  <p:clrMapOvr>
    <a:masterClrMapping/>
  </p:clrMapOvr>
  <p:transition advTm="748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Angelic Capabilities</a:t>
            </a:r>
          </a:p>
        </p:txBody>
      </p:sp>
      <p:sp>
        <p:nvSpPr>
          <p:cNvPr id="71683" name="Rectangle 3"/>
          <p:cNvSpPr>
            <a:spLocks noGrp="1" noChangeArrowheads="1"/>
          </p:cNvSpPr>
          <p:nvPr>
            <p:ph type="body" idx="1"/>
          </p:nvPr>
        </p:nvSpPr>
        <p:spPr/>
        <p:txBody>
          <a:bodyPr/>
          <a:lstStyle/>
          <a:p>
            <a:pPr>
              <a:lnSpc>
                <a:spcPct val="90000"/>
              </a:lnSpc>
            </a:pPr>
            <a:r>
              <a:rPr lang="en-US" altLang="en-US" sz="2800"/>
              <a:t>What might be some examples that lie within the range of angelic capabilities?</a:t>
            </a:r>
          </a:p>
          <a:p>
            <a:pPr>
              <a:lnSpc>
                <a:spcPct val="90000"/>
              </a:lnSpc>
            </a:pPr>
            <a:r>
              <a:rPr lang="en-US" altLang="en-US" sz="2800"/>
              <a:t>Depends on angelic capabilities!</a:t>
            </a:r>
          </a:p>
          <a:p>
            <a:pPr>
              <a:lnSpc>
                <a:spcPct val="90000"/>
              </a:lnSpc>
            </a:pPr>
            <a:r>
              <a:rPr lang="en-US" altLang="en-US" sz="2800"/>
              <a:t>That angels are finite does not tell us much, since the universe itself appears to be finite.</a:t>
            </a:r>
          </a:p>
          <a:p>
            <a:pPr>
              <a:lnSpc>
                <a:spcPct val="90000"/>
              </a:lnSpc>
            </a:pPr>
            <a:r>
              <a:rPr lang="en-US" altLang="en-US" sz="2800"/>
              <a:t>Can they influence events of the scale of the:</a:t>
            </a:r>
          </a:p>
          <a:p>
            <a:pPr lvl="1">
              <a:lnSpc>
                <a:spcPct val="90000"/>
              </a:lnSpc>
            </a:pPr>
            <a:r>
              <a:rPr lang="en-US" altLang="en-US" sz="2400"/>
              <a:t>Cosmos?</a:t>
            </a:r>
          </a:p>
          <a:p>
            <a:pPr lvl="1">
              <a:lnSpc>
                <a:spcPct val="90000"/>
              </a:lnSpc>
            </a:pPr>
            <a:r>
              <a:rPr lang="en-US" altLang="en-US" sz="2400"/>
              <a:t>Galaxy?</a:t>
            </a:r>
          </a:p>
          <a:p>
            <a:pPr lvl="1">
              <a:lnSpc>
                <a:spcPct val="90000"/>
              </a:lnSpc>
            </a:pPr>
            <a:r>
              <a:rPr lang="en-US" altLang="en-US" sz="2400"/>
              <a:t>Solar System?</a:t>
            </a:r>
          </a:p>
          <a:p>
            <a:pPr lvl="1">
              <a:lnSpc>
                <a:spcPct val="90000"/>
              </a:lnSpc>
            </a:pPr>
            <a:r>
              <a:rPr lang="en-US" altLang="en-US" sz="2400"/>
              <a:t>Earth?</a:t>
            </a:r>
          </a:p>
        </p:txBody>
      </p:sp>
    </p:spTree>
    <p:custDataLst>
      <p:tags r:id="rId1"/>
    </p:custDataLst>
  </p:cSld>
  <p:clrMapOvr>
    <a:masterClrMapping/>
  </p:clrMapOvr>
  <p:transition advTm="490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683">
                                            <p:txEl>
                                              <p:pRg st="7" end="7"/>
                                            </p:txEl>
                                          </p:spTgt>
                                        </p:tgtEl>
                                        <p:attrNameLst>
                                          <p:attrName>style.visibility</p:attrName>
                                        </p:attrNameLst>
                                      </p:cBhvr>
                                      <p:to>
                                        <p:strVal val="visible"/>
                                      </p:to>
                                    </p:set>
                                    <p:anim calcmode="lin" valueType="num">
                                      <p:cBhvr additive="base">
                                        <p:cTn id="49" dur="500" fill="hold"/>
                                        <p:tgtEl>
                                          <p:spTgt spid="716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6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Angelic Capabilities</a:t>
            </a:r>
          </a:p>
        </p:txBody>
      </p:sp>
      <p:sp>
        <p:nvSpPr>
          <p:cNvPr id="72707" name="Rectangle 3"/>
          <p:cNvSpPr>
            <a:spLocks noGrp="1" noChangeArrowheads="1"/>
          </p:cNvSpPr>
          <p:nvPr>
            <p:ph type="body" idx="1"/>
          </p:nvPr>
        </p:nvSpPr>
        <p:spPr/>
        <p:txBody>
          <a:bodyPr/>
          <a:lstStyle/>
          <a:p>
            <a:r>
              <a:rPr lang="en-US" altLang="en-US"/>
              <a:t>Coming at this from the biblical text:</a:t>
            </a:r>
          </a:p>
          <a:p>
            <a:pPr lvl="1"/>
            <a:r>
              <a:rPr lang="en-US" altLang="en-US"/>
              <a:t>Satan calls up a fierce wind — local weather.</a:t>
            </a:r>
          </a:p>
          <a:p>
            <a:pPr lvl="1"/>
            <a:r>
              <a:rPr lang="en-US" altLang="en-US"/>
              <a:t>He brings down fire from heaven — local weather?</a:t>
            </a:r>
          </a:p>
          <a:p>
            <a:pPr lvl="1"/>
            <a:r>
              <a:rPr lang="en-US" altLang="en-US"/>
              <a:t>Rev 4:1 mentions angels over the four winds — regional or global weather?</a:t>
            </a:r>
          </a:p>
          <a:p>
            <a:pPr lvl="1"/>
            <a:r>
              <a:rPr lang="en-US" altLang="en-US"/>
              <a:t>Demons control ~2000 pigs — one each?</a:t>
            </a:r>
          </a:p>
          <a:p>
            <a:pPr lvl="1"/>
            <a:r>
              <a:rPr lang="en-US" altLang="en-US"/>
              <a:t>Gen 6:1-4 mates sons of God &amp; daughters of men — genetic manipulation?</a:t>
            </a:r>
          </a:p>
        </p:txBody>
      </p:sp>
    </p:spTree>
    <p:custDataLst>
      <p:tags r:id="rId1"/>
    </p:custDataLst>
  </p:cSld>
  <p:clrMapOvr>
    <a:masterClrMapping/>
  </p:clrMapOvr>
  <p:transition advTm="771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additive="base">
                                        <p:cTn id="31" dur="500" fill="hold"/>
                                        <p:tgtEl>
                                          <p:spTgt spid="727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2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2707">
                                            <p:txEl>
                                              <p:pRg st="5" end="5"/>
                                            </p:txEl>
                                          </p:spTgt>
                                        </p:tgtEl>
                                        <p:attrNameLst>
                                          <p:attrName>style.visibility</p:attrName>
                                        </p:attrNameLst>
                                      </p:cBhvr>
                                      <p:to>
                                        <p:strVal val="visible"/>
                                      </p:to>
                                    </p:set>
                                    <p:anim calcmode="lin" valueType="num">
                                      <p:cBhvr additive="base">
                                        <p:cTn id="37" dur="500" fill="hold"/>
                                        <p:tgtEl>
                                          <p:spTgt spid="727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270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Angelic Capabilities</a:t>
            </a:r>
          </a:p>
        </p:txBody>
      </p:sp>
      <p:sp>
        <p:nvSpPr>
          <p:cNvPr id="73731" name="Rectangle 3"/>
          <p:cNvSpPr>
            <a:spLocks noGrp="1" noChangeArrowheads="1"/>
          </p:cNvSpPr>
          <p:nvPr>
            <p:ph type="body" idx="1"/>
          </p:nvPr>
        </p:nvSpPr>
        <p:spPr/>
        <p:txBody>
          <a:bodyPr/>
          <a:lstStyle/>
          <a:p>
            <a:r>
              <a:rPr lang="en-US" altLang="en-US"/>
              <a:t>Most likely sort of angelic activities would seem to be:</a:t>
            </a:r>
          </a:p>
          <a:p>
            <a:pPr lvl="1"/>
            <a:r>
              <a:rPr lang="en-US" altLang="en-US"/>
              <a:t>Influencing people or events to change course of human history</a:t>
            </a:r>
          </a:p>
          <a:p>
            <a:pPr lvl="1"/>
            <a:r>
              <a:rPr lang="en-US" altLang="en-US"/>
              <a:t>Doing genetic manipulation to change course of biological history</a:t>
            </a:r>
          </a:p>
          <a:p>
            <a:r>
              <a:rPr lang="en-US" altLang="en-US"/>
              <a:t>I would be surprised if such beings could change any physical laws or constants.</a:t>
            </a:r>
          </a:p>
        </p:txBody>
      </p:sp>
    </p:spTree>
    <p:custDataLst>
      <p:tags r:id="rId1"/>
    </p:custDataLst>
  </p:cSld>
  <p:clrMapOvr>
    <a:masterClrMapping/>
  </p:clrMapOvr>
  <p:transition advTm="693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Best Places to Search?</a:t>
            </a:r>
          </a:p>
        </p:txBody>
      </p:sp>
      <p:sp>
        <p:nvSpPr>
          <p:cNvPr id="74755" name="Rectangle 3"/>
          <p:cNvSpPr>
            <a:spLocks noGrp="1" noChangeArrowheads="1"/>
          </p:cNvSpPr>
          <p:nvPr>
            <p:ph type="body" idx="1"/>
          </p:nvPr>
        </p:nvSpPr>
        <p:spPr/>
        <p:txBody>
          <a:bodyPr/>
          <a:lstStyle/>
          <a:p>
            <a:r>
              <a:rPr lang="en-US" altLang="en-US" sz="2800"/>
              <a:t>Most likely would be in areas of history, since history studies long-term effects of intermittent actions:</a:t>
            </a:r>
          </a:p>
          <a:p>
            <a:pPr lvl="1"/>
            <a:r>
              <a:rPr lang="en-US" altLang="en-US" sz="2400"/>
              <a:t>History of humans</a:t>
            </a:r>
          </a:p>
          <a:p>
            <a:pPr lvl="1"/>
            <a:r>
              <a:rPr lang="en-US" altLang="en-US" sz="2400"/>
              <a:t>History of life</a:t>
            </a:r>
          </a:p>
          <a:p>
            <a:r>
              <a:rPr lang="en-US" altLang="en-US" sz="2800"/>
              <a:t>We will not here look into human history, except to suggest that very unusual coincidences, especially those that are either very beneficial or very disastrous, would be our best candidates.</a:t>
            </a:r>
          </a:p>
        </p:txBody>
      </p:sp>
    </p:spTree>
    <p:custDataLst>
      <p:tags r:id="rId1"/>
    </p:custDataLst>
  </p:cSld>
  <p:clrMapOvr>
    <a:masterClrMapping/>
  </p:clrMapOvr>
  <p:transition advTm="582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a:lstStyle/>
          <a:p>
            <a:r>
              <a:rPr lang="en-US" altLang="en-US"/>
              <a:t>Design in Biology</a:t>
            </a:r>
          </a:p>
        </p:txBody>
      </p:sp>
      <p:sp>
        <p:nvSpPr>
          <p:cNvPr id="75779" name="Rectangle 3"/>
          <p:cNvSpPr>
            <a:spLocks noGrp="1" noChangeArrowheads="1"/>
          </p:cNvSpPr>
          <p:nvPr>
            <p:ph type="subTitle" idx="1"/>
          </p:nvPr>
        </p:nvSpPr>
        <p:spPr/>
        <p:txBody>
          <a:bodyPr/>
          <a:lstStyle/>
          <a:p>
            <a:pPr algn="ctr"/>
            <a:r>
              <a:rPr lang="en-US" altLang="en-US"/>
              <a:t>Malevolent and Benevolent</a:t>
            </a:r>
          </a:p>
        </p:txBody>
      </p:sp>
    </p:spTree>
    <p:custDataLst>
      <p:tags r:id="rId1"/>
    </p:custDataLst>
  </p:cSld>
  <p:clrMapOvr>
    <a:masterClrMapping/>
  </p:clrMapOvr>
  <p:transition advTm="76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Darwin to Hooker, 1856</a:t>
            </a:r>
          </a:p>
        </p:txBody>
      </p:sp>
      <p:sp>
        <p:nvSpPr>
          <p:cNvPr id="76803" name="Rectangle 3"/>
          <p:cNvSpPr>
            <a:spLocks noGrp="1" noChangeArrowheads="1"/>
          </p:cNvSpPr>
          <p:nvPr>
            <p:ph type="body" sz="half" idx="1"/>
          </p:nvPr>
        </p:nvSpPr>
        <p:spPr/>
        <p:txBody>
          <a:bodyPr/>
          <a:lstStyle/>
          <a:p>
            <a:r>
              <a:rPr lang="en-US" altLang="en-US" sz="2400"/>
              <a:t>"What a book a devil’s chaplain might write on the clumsy, wasteful, blundering, low, and horribly cruel works of nature!"</a:t>
            </a:r>
          </a:p>
          <a:p>
            <a:r>
              <a:rPr lang="en-US" altLang="en-US" sz="2400"/>
              <a:t>If Darwin’s feeling here is reliable, then it would suggest that malevolent intelligences may have been quite active in nature.</a:t>
            </a:r>
          </a:p>
        </p:txBody>
      </p:sp>
      <p:pic>
        <p:nvPicPr>
          <p:cNvPr id="76806" name="Picture 6" descr="darwin-old"/>
          <p:cNvPicPr>
            <a:picLocks noGrp="1" noChangeAspect="1" noChangeArrowheads="1"/>
          </p:cNvPicPr>
          <p:nvPr>
            <p:ph type="clipArt" sz="half" idx="2"/>
          </p:nvPr>
        </p:nvPicPr>
        <p:blipFill>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a:xfrm>
            <a:off x="5078413" y="1981200"/>
            <a:ext cx="29479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39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checkerboard(across)">
                                      <p:cBhvr>
                                        <p:cTn id="7" dur="500"/>
                                        <p:tgtEl>
                                          <p:spTgt spid="76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6803">
                                            <p:txEl>
                                              <p:pRg st="0" end="0"/>
                                            </p:txEl>
                                          </p:spTgt>
                                        </p:tgtEl>
                                        <p:attrNameLst>
                                          <p:attrName>style.visibility</p:attrName>
                                        </p:attrNameLst>
                                      </p:cBhvr>
                                      <p:to>
                                        <p:strVal val="visible"/>
                                      </p:to>
                                    </p:set>
                                    <p:anim calcmode="lin" valueType="num">
                                      <p:cBhvr additive="base">
                                        <p:cTn id="12"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6803">
                                            <p:txEl>
                                              <p:pRg st="1" end="1"/>
                                            </p:txEl>
                                          </p:spTgt>
                                        </p:tgtEl>
                                        <p:attrNameLst>
                                          <p:attrName>style.visibility</p:attrName>
                                        </p:attrNameLst>
                                      </p:cBhvr>
                                      <p:to>
                                        <p:strVal val="visible"/>
                                      </p:to>
                                    </p:set>
                                    <p:anim calcmode="lin" valueType="num">
                                      <p:cBhvr additive="base">
                                        <p:cTn id="18"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The reason for this?</a:t>
            </a:r>
          </a:p>
        </p:txBody>
      </p:sp>
      <p:sp>
        <p:nvSpPr>
          <p:cNvPr id="28675" name="Rectangle 3"/>
          <p:cNvSpPr>
            <a:spLocks noGrp="1" noChangeArrowheads="1"/>
          </p:cNvSpPr>
          <p:nvPr>
            <p:ph type="body" sz="half" idx="1"/>
          </p:nvPr>
        </p:nvSpPr>
        <p:spPr/>
        <p:txBody>
          <a:bodyPr/>
          <a:lstStyle/>
          <a:p>
            <a:r>
              <a:rPr lang="en-US" altLang="en-US" sz="2800"/>
              <a:t>Perhaps this is a result of books such as:</a:t>
            </a:r>
          </a:p>
          <a:p>
            <a:r>
              <a:rPr lang="en-US" altLang="en-US" sz="2800"/>
              <a:t>Andrew Dickson White, </a:t>
            </a:r>
            <a:r>
              <a:rPr lang="en-US" altLang="en-US" sz="2800" i="1"/>
              <a:t>A History of the Warfare of Science with Theology in Christendom</a:t>
            </a:r>
            <a:r>
              <a:rPr lang="en-US" altLang="en-US" sz="2800"/>
              <a:t> (1896).</a:t>
            </a:r>
          </a:p>
          <a:p>
            <a:r>
              <a:rPr lang="en-US" altLang="en-US" sz="2800"/>
              <a:t>This book is still in print today.</a:t>
            </a:r>
          </a:p>
        </p:txBody>
      </p:sp>
      <p:pic>
        <p:nvPicPr>
          <p:cNvPr id="28679" name="Picture 7" descr="ADWhiteHistWarfar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11738" y="1981200"/>
            <a:ext cx="30829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58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checkerboard(across)">
                                      <p:cBhvr>
                                        <p:cTn id="7" dur="5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additive="base">
                                        <p:cTn id="24"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Darwin to Gray, 1860</a:t>
            </a:r>
          </a:p>
        </p:txBody>
      </p:sp>
      <p:sp>
        <p:nvSpPr>
          <p:cNvPr id="77828" name="Rectangle 4"/>
          <p:cNvSpPr>
            <a:spLocks noGrp="1" noChangeArrowheads="1"/>
          </p:cNvSpPr>
          <p:nvPr>
            <p:ph type="body" sz="half" idx="2"/>
          </p:nvPr>
        </p:nvSpPr>
        <p:spPr/>
        <p:txBody>
          <a:bodyPr/>
          <a:lstStyle/>
          <a:p>
            <a:pPr>
              <a:buFontTx/>
              <a:buNone/>
            </a:pPr>
            <a:r>
              <a:rPr lang="en-US" altLang="en-US" sz="2400"/>
              <a:t>	"There seems to be too much misery in the world.  I cannot persuade myself that a beneficent and omnipotent God would have designedly created the Ichneumonidae with the express intention of their feeding with the living bodies of Caterpillars, or that a cat should play with mice."</a:t>
            </a:r>
          </a:p>
        </p:txBody>
      </p:sp>
      <p:pic>
        <p:nvPicPr>
          <p:cNvPr id="77830" name="Picture 6" descr="Gray-Asa"/>
          <p:cNvPicPr>
            <a:picLocks noGrp="1" noChangeAspect="1" noChangeArrowheads="1"/>
          </p:cNvPicPr>
          <p:nvPr>
            <p:ph type="clipArt" sz="half" idx="1"/>
          </p:nvPr>
        </p:nvPicPr>
        <p:blipFill>
          <a:blip r:embed="rId3">
            <a:clrChange>
              <a:clrFrom>
                <a:srgbClr val="FEFDAD"/>
              </a:clrFrom>
              <a:clrTo>
                <a:srgbClr val="FEFDAD">
                  <a:alpha val="0"/>
                </a:srgbClr>
              </a:clrTo>
            </a:clrChange>
            <a:extLst>
              <a:ext uri="{28A0092B-C50C-407E-A947-70E740481C1C}">
                <a14:useLocalDpi xmlns:a14="http://schemas.microsoft.com/office/drawing/2010/main" val="0"/>
              </a:ext>
            </a:extLst>
          </a:blip>
          <a:srcRect/>
          <a:stretch>
            <a:fillRect/>
          </a:stretch>
        </p:blipFill>
        <p:spPr>
          <a:xfrm>
            <a:off x="892175" y="1981200"/>
            <a:ext cx="33972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1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checkerboard(across)">
                                      <p:cBhvr>
                                        <p:cTn id="7" dur="500"/>
                                        <p:tgtEl>
                                          <p:spTgt spid="778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across)">
                                      <p:cBhvr>
                                        <p:cTn id="12" dur="500"/>
                                        <p:tgtEl>
                                          <p:spTgt spid="778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Ichneumon Wasps</a:t>
            </a:r>
          </a:p>
        </p:txBody>
      </p:sp>
      <p:sp>
        <p:nvSpPr>
          <p:cNvPr id="78851" name="Rectangle 3"/>
          <p:cNvSpPr>
            <a:spLocks noGrp="1" noChangeArrowheads="1"/>
          </p:cNvSpPr>
          <p:nvPr>
            <p:ph type="body" sz="half" idx="1"/>
          </p:nvPr>
        </p:nvSpPr>
        <p:spPr/>
        <p:txBody>
          <a:bodyPr/>
          <a:lstStyle/>
          <a:p>
            <a:pPr>
              <a:lnSpc>
                <a:spcPct val="90000"/>
              </a:lnSpc>
            </a:pPr>
            <a:r>
              <a:rPr lang="en-US" altLang="en-US" sz="2800"/>
              <a:t>Family of 40,000 species</a:t>
            </a:r>
          </a:p>
          <a:p>
            <a:pPr>
              <a:lnSpc>
                <a:spcPct val="90000"/>
              </a:lnSpc>
            </a:pPr>
            <a:r>
              <a:rPr lang="en-US" altLang="en-US" sz="2800"/>
              <a:t>It lays its eggs on/in the larva of an insect or spider.</a:t>
            </a:r>
          </a:p>
          <a:p>
            <a:pPr>
              <a:lnSpc>
                <a:spcPct val="90000"/>
              </a:lnSpc>
            </a:pPr>
            <a:r>
              <a:rPr lang="en-US" altLang="en-US" sz="2800"/>
              <a:t>The egg hatches, and the wasp larva devours the fats &amp; body fluids of its host, but cleverly so that the host does not die while still needed.</a:t>
            </a:r>
          </a:p>
        </p:txBody>
      </p:sp>
      <p:pic>
        <p:nvPicPr>
          <p:cNvPr id="78854" name="Picture 6" descr="ichneum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3148013"/>
            <a:ext cx="3810000" cy="178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34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checkerboard(across)">
                                      <p:cBhvr>
                                        <p:cTn id="7" dur="500"/>
                                        <p:tgtEl>
                                          <p:spTgt spid="78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 calcmode="lin" valueType="num">
                                      <p:cBhvr additive="base">
                                        <p:cTn id="12"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 calcmode="lin" valueType="num">
                                      <p:cBhvr additive="base">
                                        <p:cTn id="18"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8851">
                                            <p:txEl>
                                              <p:pRg st="2" end="2"/>
                                            </p:txEl>
                                          </p:spTgt>
                                        </p:tgtEl>
                                        <p:attrNameLst>
                                          <p:attrName>style.visibility</p:attrName>
                                        </p:attrNameLst>
                                      </p:cBhvr>
                                      <p:to>
                                        <p:strVal val="visible"/>
                                      </p:to>
                                    </p:set>
                                    <p:anim calcmode="lin" valueType="num">
                                      <p:cBhvr additive="base">
                                        <p:cTn id="24"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Ichneumon Wasps</a:t>
            </a:r>
          </a:p>
        </p:txBody>
      </p:sp>
      <p:sp>
        <p:nvSpPr>
          <p:cNvPr id="79876" name="Rectangle 4"/>
          <p:cNvSpPr>
            <a:spLocks noGrp="1" noChangeArrowheads="1"/>
          </p:cNvSpPr>
          <p:nvPr>
            <p:ph type="body" sz="half" idx="2"/>
          </p:nvPr>
        </p:nvSpPr>
        <p:spPr/>
        <p:txBody>
          <a:bodyPr/>
          <a:lstStyle/>
          <a:p>
            <a:r>
              <a:rPr lang="en-US" altLang="en-US" sz="2800"/>
              <a:t>Is this behavior malevolent?</a:t>
            </a:r>
          </a:p>
          <a:p>
            <a:r>
              <a:rPr lang="en-US" altLang="en-US" sz="2800"/>
              <a:t>Many of the insects it kills are pests to human farmers, so this is often beneficial to humans.</a:t>
            </a:r>
          </a:p>
          <a:p>
            <a:r>
              <a:rPr lang="en-US" altLang="en-US" sz="2800"/>
              <a:t>From the perspective of the host caterpillar, it's certainly malevolent!</a:t>
            </a:r>
          </a:p>
        </p:txBody>
      </p:sp>
      <p:pic>
        <p:nvPicPr>
          <p:cNvPr id="79878" name="Picture 6" descr="Ichneumon2"/>
          <p:cNvPicPr>
            <a:picLocks noGrp="1" noChangeAspect="1" noChangeArrowheads="1"/>
          </p:cNvPicPr>
          <p:nvPr>
            <p:ph type="clipArt" sz="half" idx="1"/>
          </p:nvPr>
        </p:nvPicPr>
        <p:blipFill>
          <a:blip r:embed="rId3">
            <a:clrChange>
              <a:clrFrom>
                <a:srgbClr val="F1D6CB"/>
              </a:clrFrom>
              <a:clrTo>
                <a:srgbClr val="F1D6CB">
                  <a:alpha val="0"/>
                </a:srgbClr>
              </a:clrTo>
            </a:clrChange>
            <a:extLst>
              <a:ext uri="{28A0092B-C50C-407E-A947-70E740481C1C}">
                <a14:useLocalDpi xmlns:a14="http://schemas.microsoft.com/office/drawing/2010/main" val="0"/>
              </a:ext>
            </a:extLst>
          </a:blip>
          <a:srcRect/>
          <a:stretch>
            <a:fillRect/>
          </a:stretch>
        </p:blipFill>
        <p:spPr>
          <a:xfrm>
            <a:off x="685800" y="2608263"/>
            <a:ext cx="3810000" cy="286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0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Effect transition="in" filter="checkerboard(across)">
                                      <p:cBhvr>
                                        <p:cTn id="7" dur="500"/>
                                        <p:tgtEl>
                                          <p:spTgt spid="79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9876">
                                            <p:txEl>
                                              <p:pRg st="0" end="0"/>
                                            </p:txEl>
                                          </p:spTgt>
                                        </p:tgtEl>
                                        <p:attrNameLst>
                                          <p:attrName>style.visibility</p:attrName>
                                        </p:attrNameLst>
                                      </p:cBhvr>
                                      <p:to>
                                        <p:strVal val="visible"/>
                                      </p:to>
                                    </p:set>
                                    <p:anim calcmode="lin" valueType="num">
                                      <p:cBhvr additive="base">
                                        <p:cTn id="12" dur="500" fill="hold"/>
                                        <p:tgtEl>
                                          <p:spTgt spid="7987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98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9876">
                                            <p:txEl>
                                              <p:pRg st="1" end="1"/>
                                            </p:txEl>
                                          </p:spTgt>
                                        </p:tgtEl>
                                        <p:attrNameLst>
                                          <p:attrName>style.visibility</p:attrName>
                                        </p:attrNameLst>
                                      </p:cBhvr>
                                      <p:to>
                                        <p:strVal val="visible"/>
                                      </p:to>
                                    </p:set>
                                    <p:anim calcmode="lin" valueType="num">
                                      <p:cBhvr additive="base">
                                        <p:cTn id="18" dur="500" fill="hold"/>
                                        <p:tgtEl>
                                          <p:spTgt spid="7987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98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9876">
                                            <p:txEl>
                                              <p:pRg st="2" end="2"/>
                                            </p:txEl>
                                          </p:spTgt>
                                        </p:tgtEl>
                                        <p:attrNameLst>
                                          <p:attrName>style.visibility</p:attrName>
                                        </p:attrNameLst>
                                      </p:cBhvr>
                                      <p:to>
                                        <p:strVal val="visible"/>
                                      </p:to>
                                    </p:set>
                                    <p:anim calcmode="lin" valueType="num">
                                      <p:cBhvr additive="base">
                                        <p:cTn id="24" dur="500" fill="hold"/>
                                        <p:tgtEl>
                                          <p:spTgt spid="7987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98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Actions of Benevolent Angels?</a:t>
            </a:r>
          </a:p>
        </p:txBody>
      </p:sp>
      <p:sp>
        <p:nvSpPr>
          <p:cNvPr id="80899" name="Rectangle 3"/>
          <p:cNvSpPr>
            <a:spLocks noGrp="1" noChangeArrowheads="1"/>
          </p:cNvSpPr>
          <p:nvPr>
            <p:ph type="body" idx="1"/>
          </p:nvPr>
        </p:nvSpPr>
        <p:spPr/>
        <p:txBody>
          <a:bodyPr/>
          <a:lstStyle/>
          <a:p>
            <a:r>
              <a:rPr lang="en-US" altLang="en-US"/>
              <a:t>Would be hard to distinguish their work from God's, since God does not need to exert all his power in any given creation.</a:t>
            </a:r>
          </a:p>
          <a:p>
            <a:r>
              <a:rPr lang="en-US" altLang="en-US"/>
              <a:t>Perhaps angelic work might be recognized by being of imperfect design or limited scope.</a:t>
            </a:r>
          </a:p>
        </p:txBody>
      </p:sp>
    </p:spTree>
    <p:custDataLst>
      <p:tags r:id="rId1"/>
    </p:custDataLst>
  </p:cSld>
  <p:clrMapOvr>
    <a:masterClrMapping/>
  </p:clrMapOvr>
  <p:transition advTm="347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The Panda's Thumb</a:t>
            </a:r>
          </a:p>
        </p:txBody>
      </p:sp>
      <p:sp>
        <p:nvSpPr>
          <p:cNvPr id="81923" name="Rectangle 3"/>
          <p:cNvSpPr>
            <a:spLocks noGrp="1" noChangeArrowheads="1"/>
          </p:cNvSpPr>
          <p:nvPr>
            <p:ph type="body" sz="half" idx="1"/>
          </p:nvPr>
        </p:nvSpPr>
        <p:spPr/>
        <p:txBody>
          <a:bodyPr/>
          <a:lstStyle/>
          <a:p>
            <a:pPr>
              <a:lnSpc>
                <a:spcPct val="90000"/>
              </a:lnSpc>
            </a:pPr>
            <a:r>
              <a:rPr lang="en-US" altLang="en-US" sz="2400"/>
              <a:t>A possible candidate for imperfect design with no signs of malevolence</a:t>
            </a:r>
          </a:p>
          <a:p>
            <a:pPr>
              <a:lnSpc>
                <a:spcPct val="90000"/>
              </a:lnSpc>
            </a:pPr>
            <a:r>
              <a:rPr lang="en-US" altLang="en-US" sz="2400"/>
              <a:t>Panda has its five regular digits structured as a paw, typical of four-footed animals.</a:t>
            </a:r>
          </a:p>
          <a:p>
            <a:pPr>
              <a:lnSpc>
                <a:spcPct val="90000"/>
              </a:lnSpc>
            </a:pPr>
            <a:r>
              <a:rPr lang="en-US" altLang="en-US" sz="2400"/>
              <a:t>Yet it also has an opposable "thumb," which it uses with great efficiency to strip leaves from bamboo shoots, its primary food.</a:t>
            </a:r>
          </a:p>
        </p:txBody>
      </p:sp>
      <p:pic>
        <p:nvPicPr>
          <p:cNvPr id="81929" name="Picture 9" descr="pand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1981200"/>
            <a:ext cx="3657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32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29"/>
                                        </p:tgtEl>
                                        <p:attrNameLst>
                                          <p:attrName>style.visibility</p:attrName>
                                        </p:attrNameLst>
                                      </p:cBhvr>
                                      <p:to>
                                        <p:strVal val="visible"/>
                                      </p:to>
                                    </p:set>
                                    <p:animEffect transition="in" filter="checkerboard(across)">
                                      <p:cBhvr>
                                        <p:cTn id="7" dur="500"/>
                                        <p:tgtEl>
                                          <p:spTgt spid="81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 calcmode="lin" valueType="num">
                                      <p:cBhvr additive="base">
                                        <p:cTn id="12"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1923">
                                            <p:txEl>
                                              <p:pRg st="1" end="1"/>
                                            </p:txEl>
                                          </p:spTgt>
                                        </p:tgtEl>
                                        <p:attrNameLst>
                                          <p:attrName>style.visibility</p:attrName>
                                        </p:attrNameLst>
                                      </p:cBhvr>
                                      <p:to>
                                        <p:strVal val="visible"/>
                                      </p:to>
                                    </p:set>
                                    <p:anim calcmode="lin" valueType="num">
                                      <p:cBhvr additive="base">
                                        <p:cTn id="18"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1923">
                                            <p:txEl>
                                              <p:pRg st="2" end="2"/>
                                            </p:txEl>
                                          </p:spTgt>
                                        </p:tgtEl>
                                        <p:attrNameLst>
                                          <p:attrName>style.visibility</p:attrName>
                                        </p:attrNameLst>
                                      </p:cBhvr>
                                      <p:to>
                                        <p:strVal val="visible"/>
                                      </p:to>
                                    </p:set>
                                    <p:anim calcmode="lin" valueType="num">
                                      <p:cBhvr additive="base">
                                        <p:cTn id="24"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The Panda's Thumb</a:t>
            </a:r>
          </a:p>
        </p:txBody>
      </p:sp>
      <p:sp>
        <p:nvSpPr>
          <p:cNvPr id="87044" name="Rectangle 4"/>
          <p:cNvSpPr>
            <a:spLocks noGrp="1" noChangeArrowheads="1"/>
          </p:cNvSpPr>
          <p:nvPr>
            <p:ph type="body" sz="half" idx="2"/>
          </p:nvPr>
        </p:nvSpPr>
        <p:spPr/>
        <p:txBody>
          <a:bodyPr/>
          <a:lstStyle/>
          <a:p>
            <a:pPr>
              <a:buFontTx/>
              <a:buNone/>
            </a:pPr>
            <a:r>
              <a:rPr lang="en-US" altLang="en-US" sz="2400"/>
              <a:t>	"… ideal design is a lousy argument for evolution, for it mimics the postulated action of an omnipotent creator.  Odd arrangements and funny solutions are the proofs of evolution — paths that a sensible God would never tread but that a natural process, constrained by history, follows perforce."</a:t>
            </a:r>
          </a:p>
        </p:txBody>
      </p:sp>
      <p:pic>
        <p:nvPicPr>
          <p:cNvPr id="87049" name="Picture 9" descr="dumbdesig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982913"/>
            <a:ext cx="3810000" cy="211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51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checkerboard(across)">
                                      <p:cBhvr>
                                        <p:cTn id="7" dur="500"/>
                                        <p:tgtEl>
                                          <p:spTgt spid="870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4">
                                            <p:txEl>
                                              <p:pRg st="0" end="0"/>
                                            </p:txEl>
                                          </p:spTgt>
                                        </p:tgtEl>
                                        <p:attrNameLst>
                                          <p:attrName>style.visibility</p:attrName>
                                        </p:attrNameLst>
                                      </p:cBhvr>
                                      <p:to>
                                        <p:strVal val="visible"/>
                                      </p:to>
                                    </p:set>
                                    <p:animEffect transition="in" filter="checkerboard(across)">
                                      <p:cBhvr>
                                        <p:cTn id="12" dur="500"/>
                                        <p:tgtEl>
                                          <p:spTgt spid="870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The Panda's Thumb</a:t>
            </a:r>
          </a:p>
        </p:txBody>
      </p:sp>
      <p:sp>
        <p:nvSpPr>
          <p:cNvPr id="88067" name="Rectangle 3"/>
          <p:cNvSpPr>
            <a:spLocks noGrp="1" noChangeArrowheads="1"/>
          </p:cNvSpPr>
          <p:nvPr>
            <p:ph type="body" idx="1"/>
          </p:nvPr>
        </p:nvSpPr>
        <p:spPr/>
        <p:txBody>
          <a:bodyPr/>
          <a:lstStyle/>
          <a:p>
            <a:r>
              <a:rPr lang="en-US" altLang="en-US"/>
              <a:t>It is arguable whether the panda's thumb is a poor design.</a:t>
            </a:r>
          </a:p>
          <a:p>
            <a:r>
              <a:rPr lang="en-US" altLang="en-US"/>
              <a:t>But granting that it is, may it not be the work of genetic manipulation by angels, who are "constrained by history" to work with what is available in the ancestral panda lineage, rather than starting from scratch as God might?</a:t>
            </a:r>
          </a:p>
        </p:txBody>
      </p:sp>
    </p:spTree>
    <p:custDataLst>
      <p:tags r:id="rId1"/>
    </p:custDataLst>
  </p:cSld>
  <p:clrMapOvr>
    <a:masterClrMapping/>
  </p:clrMapOvr>
  <p:transition advTm="192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checkerboard(across)">
                                      <p:cBhvr>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checkerboard(across)">
                                      <p:cBhvr>
                                        <p:cTn id="12" dur="500"/>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Other Examples of Malevolence?</a:t>
            </a:r>
          </a:p>
        </p:txBody>
      </p:sp>
      <p:sp>
        <p:nvSpPr>
          <p:cNvPr id="89091" name="Rectangle 3"/>
          <p:cNvSpPr>
            <a:spLocks noGrp="1" noChangeArrowheads="1"/>
          </p:cNvSpPr>
          <p:nvPr>
            <p:ph type="body" idx="1"/>
          </p:nvPr>
        </p:nvSpPr>
        <p:spPr/>
        <p:txBody>
          <a:bodyPr/>
          <a:lstStyle/>
          <a:p>
            <a:r>
              <a:rPr lang="en-US" altLang="en-US"/>
              <a:t>Parasitic wasps?</a:t>
            </a:r>
          </a:p>
          <a:p>
            <a:r>
              <a:rPr lang="en-US" altLang="en-US"/>
              <a:t>Parasitism in general?</a:t>
            </a:r>
          </a:p>
          <a:p>
            <a:r>
              <a:rPr lang="en-US" altLang="en-US"/>
              <a:t>Predation in general?</a:t>
            </a:r>
          </a:p>
          <a:p>
            <a:r>
              <a:rPr lang="en-US" altLang="en-US"/>
              <a:t>Disease?</a:t>
            </a:r>
          </a:p>
        </p:txBody>
      </p:sp>
    </p:spTree>
    <p:custDataLst>
      <p:tags r:id="rId1"/>
    </p:custDataLst>
  </p:cSld>
  <p:clrMapOvr>
    <a:masterClrMapping/>
  </p:clrMapOvr>
  <p:transition advTm="135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Parasitic Wasps?</a:t>
            </a:r>
          </a:p>
        </p:txBody>
      </p:sp>
      <p:sp>
        <p:nvSpPr>
          <p:cNvPr id="90115" name="Rectangle 3"/>
          <p:cNvSpPr>
            <a:spLocks noGrp="1" noChangeArrowheads="1"/>
          </p:cNvSpPr>
          <p:nvPr>
            <p:ph type="body" sz="half" idx="1"/>
          </p:nvPr>
        </p:nvSpPr>
        <p:spPr/>
        <p:txBody>
          <a:bodyPr/>
          <a:lstStyle/>
          <a:p>
            <a:pPr>
              <a:lnSpc>
                <a:spcPct val="90000"/>
              </a:lnSpc>
            </a:pPr>
            <a:r>
              <a:rPr lang="en-US" altLang="en-US" sz="2400"/>
              <a:t>Ichneumonidae are only one of a large class of parasitic wasps, which employ many different strategies to attack their hosts.</a:t>
            </a:r>
          </a:p>
          <a:p>
            <a:pPr>
              <a:lnSpc>
                <a:spcPct val="90000"/>
              </a:lnSpc>
            </a:pPr>
            <a:r>
              <a:rPr lang="en-US" altLang="en-US" sz="2400"/>
              <a:t>If these mechanisms contain irreducible complexity which cannot be explained by unguided evolution, these too might be the work of malevolent spirit beings.</a:t>
            </a:r>
          </a:p>
        </p:txBody>
      </p:sp>
      <p:pic>
        <p:nvPicPr>
          <p:cNvPr id="90118" name="Picture 6" descr="Ammophil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0985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9" name="Text Box 7"/>
          <p:cNvSpPr txBox="1">
            <a:spLocks noChangeArrowheads="1"/>
          </p:cNvSpPr>
          <p:nvPr/>
        </p:nvSpPr>
        <p:spPr bwMode="auto">
          <a:xfrm>
            <a:off x="5105400" y="5410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Narrow" pitchFamily="34" charset="0"/>
              </a:rPr>
              <a:t>Ammophila</a:t>
            </a:r>
          </a:p>
        </p:txBody>
      </p:sp>
    </p:spTree>
    <p:custDataLst>
      <p:tags r:id="rId1"/>
    </p:custDataLst>
  </p:cSld>
  <p:clrMapOvr>
    <a:masterClrMapping/>
  </p:clrMapOvr>
  <p:transition advTm="219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checkerboard(across)">
                                      <p:cBhvr>
                                        <p:cTn id="7" dur="500"/>
                                        <p:tgtEl>
                                          <p:spTgt spid="901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0119"/>
                                        </p:tgtEl>
                                        <p:attrNameLst>
                                          <p:attrName>style.visibility</p:attrName>
                                        </p:attrNameLst>
                                      </p:cBhvr>
                                      <p:to>
                                        <p:strVal val="visible"/>
                                      </p:to>
                                    </p:set>
                                    <p:anim calcmode="lin" valueType="num">
                                      <p:cBhvr additive="base">
                                        <p:cTn id="12" dur="500" fill="hold"/>
                                        <p:tgtEl>
                                          <p:spTgt spid="90119"/>
                                        </p:tgtEl>
                                        <p:attrNameLst>
                                          <p:attrName>ppt_x</p:attrName>
                                        </p:attrNameLst>
                                      </p:cBhvr>
                                      <p:tavLst>
                                        <p:tav tm="0">
                                          <p:val>
                                            <p:strVal val="1+#ppt_w/2"/>
                                          </p:val>
                                        </p:tav>
                                        <p:tav tm="100000">
                                          <p:val>
                                            <p:strVal val="#ppt_x"/>
                                          </p:val>
                                        </p:tav>
                                      </p:tavLst>
                                    </p:anim>
                                    <p:anim calcmode="lin" valueType="num">
                                      <p:cBhvr additive="base">
                                        <p:cTn id="13" dur="500" fill="hold"/>
                                        <p:tgtEl>
                                          <p:spTgt spid="9011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0115">
                                            <p:txEl>
                                              <p:pRg st="0" end="0"/>
                                            </p:txEl>
                                          </p:spTgt>
                                        </p:tgtEl>
                                        <p:attrNameLst>
                                          <p:attrName>style.visibility</p:attrName>
                                        </p:attrNameLst>
                                      </p:cBhvr>
                                      <p:to>
                                        <p:strVal val="visible"/>
                                      </p:to>
                                    </p:set>
                                    <p:animEffect transition="in" filter="checkerboard(across)">
                                      <p:cBhvr>
                                        <p:cTn id="18" dur="500"/>
                                        <p:tgtEl>
                                          <p:spTgt spid="901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0115">
                                            <p:txEl>
                                              <p:pRg st="1" end="1"/>
                                            </p:txEl>
                                          </p:spTgt>
                                        </p:tgtEl>
                                        <p:attrNameLst>
                                          <p:attrName>style.visibility</p:attrName>
                                        </p:attrNameLst>
                                      </p:cBhvr>
                                      <p:to>
                                        <p:strVal val="visible"/>
                                      </p:to>
                                    </p:set>
                                    <p:animEffect transition="in" filter="checkerboard(across)">
                                      <p:cBhvr>
                                        <p:cTn id="23" dur="5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Parasitism?	</a:t>
            </a:r>
          </a:p>
        </p:txBody>
      </p:sp>
      <p:sp>
        <p:nvSpPr>
          <p:cNvPr id="91139" name="Rectangle 3"/>
          <p:cNvSpPr>
            <a:spLocks noGrp="1" noChangeArrowheads="1"/>
          </p:cNvSpPr>
          <p:nvPr>
            <p:ph type="body" idx="1"/>
          </p:nvPr>
        </p:nvSpPr>
        <p:spPr/>
        <p:txBody>
          <a:bodyPr/>
          <a:lstStyle/>
          <a:p>
            <a:r>
              <a:rPr lang="en-US" altLang="en-US"/>
              <a:t>Since parasitism is defined as a relationship in which the parasite does harm to the host…</a:t>
            </a:r>
          </a:p>
          <a:p>
            <a:r>
              <a:rPr lang="en-US" altLang="en-US"/>
              <a:t>Perhaps parasitism in general (as opposed to benevolent forms of symbiosis) might be examples of malevolent design.</a:t>
            </a:r>
          </a:p>
        </p:txBody>
      </p:sp>
    </p:spTree>
    <p:custDataLst>
      <p:tags r:id="rId1"/>
    </p:custDataLst>
  </p:cSld>
  <p:clrMapOvr>
    <a:masterClrMapping/>
  </p:clrMapOvr>
  <p:transition advTm="168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White Ridicules Angels</a:t>
            </a:r>
          </a:p>
        </p:txBody>
      </p:sp>
      <p:sp>
        <p:nvSpPr>
          <p:cNvPr id="29699" name="Rectangle 3"/>
          <p:cNvSpPr>
            <a:spLocks noGrp="1" noChangeArrowheads="1"/>
          </p:cNvSpPr>
          <p:nvPr>
            <p:ph type="body" sz="half" idx="1"/>
          </p:nvPr>
        </p:nvSpPr>
        <p:spPr/>
        <p:txBody>
          <a:bodyPr/>
          <a:lstStyle/>
          <a:p>
            <a:pPr>
              <a:lnSpc>
                <a:spcPct val="90000"/>
              </a:lnSpc>
            </a:pPr>
            <a:r>
              <a:rPr lang="en-US" altLang="en-US" sz="2400"/>
              <a:t>White shows how some ancients and medievals believed angels produced weather, human disease, and insanity.</a:t>
            </a:r>
          </a:p>
          <a:p>
            <a:pPr>
              <a:lnSpc>
                <a:spcPct val="90000"/>
              </a:lnSpc>
            </a:pPr>
            <a:r>
              <a:rPr lang="en-US" altLang="en-US" sz="2400"/>
              <a:t>He claims science has shown all these phenomena are the result of natural laws.</a:t>
            </a:r>
          </a:p>
          <a:p>
            <a:pPr>
              <a:lnSpc>
                <a:spcPct val="90000"/>
              </a:lnSpc>
            </a:pPr>
            <a:r>
              <a:rPr lang="en-US" altLang="en-US" sz="2400"/>
              <a:t>As a result, scholars have tended to treat the idea of angelic activity as beneath contempt.</a:t>
            </a:r>
          </a:p>
        </p:txBody>
      </p:sp>
      <p:pic>
        <p:nvPicPr>
          <p:cNvPr id="29702" name="Picture 6" descr="ADWhit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92688" y="1981200"/>
            <a:ext cx="3121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65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checkerboard(across)">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 calcmode="lin" valueType="num">
                                      <p:cBhvr additive="base">
                                        <p:cTn id="12"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699">
                                            <p:txEl>
                                              <p:pRg st="1" end="1"/>
                                            </p:txEl>
                                          </p:spTgt>
                                        </p:tgtEl>
                                        <p:attrNameLst>
                                          <p:attrName>style.visibility</p:attrName>
                                        </p:attrNameLst>
                                      </p:cBhvr>
                                      <p:to>
                                        <p:strVal val="visible"/>
                                      </p:to>
                                    </p:set>
                                    <p:anim calcmode="lin" valueType="num">
                                      <p:cBhvr additive="base">
                                        <p:cTn id="18"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anim calcmode="lin" valueType="num">
                                      <p:cBhvr additive="base">
                                        <p:cTn id="24"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Predation?</a:t>
            </a:r>
          </a:p>
        </p:txBody>
      </p:sp>
      <p:sp>
        <p:nvSpPr>
          <p:cNvPr id="92163" name="Rectangle 3"/>
          <p:cNvSpPr>
            <a:spLocks noGrp="1" noChangeArrowheads="1"/>
          </p:cNvSpPr>
          <p:nvPr>
            <p:ph type="body" sz="half" idx="1"/>
          </p:nvPr>
        </p:nvSpPr>
        <p:spPr/>
        <p:txBody>
          <a:bodyPr/>
          <a:lstStyle/>
          <a:p>
            <a:r>
              <a:rPr lang="en-US" altLang="en-US" sz="2400"/>
              <a:t>Could predation in general be malevolent design?</a:t>
            </a:r>
          </a:p>
          <a:p>
            <a:r>
              <a:rPr lang="en-US" altLang="en-US" sz="2400"/>
              <a:t>This is how Darwin viewed the morality of predation…</a:t>
            </a:r>
          </a:p>
          <a:p>
            <a:r>
              <a:rPr lang="en-US" altLang="en-US" sz="2400"/>
              <a:t>Though he, in his desire to remove intelligent design from nature, did not feel it was the action of moral agents.</a:t>
            </a:r>
          </a:p>
        </p:txBody>
      </p:sp>
      <p:pic>
        <p:nvPicPr>
          <p:cNvPr id="92166" name="Picture 6" descr="darwin-youn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10150" y="19812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checkerboard(across)">
                                      <p:cBhvr>
                                        <p:cTn id="7" dur="500"/>
                                        <p:tgtEl>
                                          <p:spTgt spid="92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 calcmode="lin" valueType="num">
                                      <p:cBhvr additive="base">
                                        <p:cTn id="12"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2163">
                                            <p:txEl>
                                              <p:pRg st="1" end="1"/>
                                            </p:txEl>
                                          </p:spTgt>
                                        </p:tgtEl>
                                        <p:attrNameLst>
                                          <p:attrName>style.visibility</p:attrName>
                                        </p:attrNameLst>
                                      </p:cBhvr>
                                      <p:to>
                                        <p:strVal val="visible"/>
                                      </p:to>
                                    </p:set>
                                    <p:anim calcmode="lin" valueType="num">
                                      <p:cBhvr additive="base">
                                        <p:cTn id="18"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2163">
                                            <p:txEl>
                                              <p:pRg st="2" end="2"/>
                                            </p:txEl>
                                          </p:spTgt>
                                        </p:tgtEl>
                                        <p:attrNameLst>
                                          <p:attrName>style.visibility</p:attrName>
                                        </p:attrNameLst>
                                      </p:cBhvr>
                                      <p:to>
                                        <p:strVal val="visible"/>
                                      </p:to>
                                    </p:set>
                                    <p:anim calcmode="lin" valueType="num">
                                      <p:cBhvr additive="base">
                                        <p:cTn id="24"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Disease?</a:t>
            </a:r>
          </a:p>
        </p:txBody>
      </p:sp>
      <p:sp>
        <p:nvSpPr>
          <p:cNvPr id="94211" name="Rectangle 3"/>
          <p:cNvSpPr>
            <a:spLocks noGrp="1" noChangeArrowheads="1"/>
          </p:cNvSpPr>
          <p:nvPr>
            <p:ph type="body" idx="1"/>
          </p:nvPr>
        </p:nvSpPr>
        <p:spPr/>
        <p:txBody>
          <a:bodyPr/>
          <a:lstStyle/>
          <a:p>
            <a:pPr>
              <a:lnSpc>
                <a:spcPct val="90000"/>
              </a:lnSpc>
            </a:pPr>
            <a:r>
              <a:rPr lang="en-US" altLang="en-US"/>
              <a:t>What about disease?</a:t>
            </a:r>
          </a:p>
          <a:p>
            <a:pPr>
              <a:lnSpc>
                <a:spcPct val="90000"/>
              </a:lnSpc>
            </a:pPr>
            <a:r>
              <a:rPr lang="en-US" altLang="en-US"/>
              <a:t>This has always been a problem for some in believing that a benevolent God is in control of history.</a:t>
            </a:r>
          </a:p>
          <a:p>
            <a:pPr>
              <a:lnSpc>
                <a:spcPct val="90000"/>
              </a:lnSpc>
            </a:pPr>
            <a:r>
              <a:rPr lang="en-US" altLang="en-US"/>
              <a:t>Consider two fierce diseases that were first encountered by humans in the late 20</a:t>
            </a:r>
            <a:r>
              <a:rPr lang="en-US" altLang="en-US" baseline="30000"/>
              <a:t>th</a:t>
            </a:r>
            <a:r>
              <a:rPr lang="en-US" altLang="en-US"/>
              <a:t> century:</a:t>
            </a:r>
          </a:p>
          <a:p>
            <a:pPr lvl="1">
              <a:lnSpc>
                <a:spcPct val="90000"/>
              </a:lnSpc>
            </a:pPr>
            <a:r>
              <a:rPr lang="en-US" altLang="en-US"/>
              <a:t>AIDS</a:t>
            </a:r>
          </a:p>
          <a:p>
            <a:pPr lvl="1">
              <a:lnSpc>
                <a:spcPct val="90000"/>
              </a:lnSpc>
            </a:pPr>
            <a:r>
              <a:rPr lang="en-US" altLang="en-US"/>
              <a:t>Ebola</a:t>
            </a:r>
          </a:p>
        </p:txBody>
      </p:sp>
    </p:spTree>
    <p:custDataLst>
      <p:tags r:id="rId1"/>
    </p:custDataLst>
  </p:cSld>
  <p:clrMapOvr>
    <a:masterClrMapping/>
  </p:clrMapOvr>
  <p:transition advTm="149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AIDS</a:t>
            </a:r>
          </a:p>
        </p:txBody>
      </p:sp>
      <p:sp>
        <p:nvSpPr>
          <p:cNvPr id="97283" name="Rectangle 3"/>
          <p:cNvSpPr>
            <a:spLocks noGrp="1" noChangeArrowheads="1"/>
          </p:cNvSpPr>
          <p:nvPr>
            <p:ph type="body" idx="1"/>
          </p:nvPr>
        </p:nvSpPr>
        <p:spPr/>
        <p:txBody>
          <a:bodyPr/>
          <a:lstStyle/>
          <a:p>
            <a:r>
              <a:rPr lang="en-US" altLang="en-US" sz="2800"/>
              <a:t>AIDS (Acquired Immune Deficiency Syndrome) is a viral disease that collapses the immune system of humans by destroying the cells called lymphocytes, which are crucial to its operation.</a:t>
            </a:r>
          </a:p>
          <a:p>
            <a:r>
              <a:rPr lang="en-US" altLang="en-US" sz="2800"/>
              <a:t>The AIDS virus is too simple to live on its own</a:t>
            </a:r>
          </a:p>
          <a:p>
            <a:pPr lvl="1"/>
            <a:r>
              <a:rPr lang="en-US" altLang="en-US" sz="2400"/>
              <a:t>It must use the DNA copying mechanism of its host</a:t>
            </a:r>
          </a:p>
          <a:p>
            <a:r>
              <a:rPr lang="en-US" altLang="en-US" sz="2800"/>
              <a:t>But the AIDS virus is quite sophisticated in any case.</a:t>
            </a:r>
          </a:p>
          <a:p>
            <a:r>
              <a:rPr lang="en-US" altLang="en-US" sz="2800"/>
              <a:t>Consider how it operates.</a:t>
            </a:r>
          </a:p>
        </p:txBody>
      </p:sp>
    </p:spTree>
    <p:custDataLst>
      <p:tags r:id="rId1"/>
    </p:custDataLst>
  </p:cSld>
  <p:clrMapOvr>
    <a:masterClrMapping/>
  </p:clrMapOvr>
  <p:transition advTm="292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AIDS Enters the Cell</a:t>
            </a:r>
          </a:p>
        </p:txBody>
      </p:sp>
      <p:sp>
        <p:nvSpPr>
          <p:cNvPr id="99331" name="Rectangle 3"/>
          <p:cNvSpPr>
            <a:spLocks noGrp="1" noChangeArrowheads="1"/>
          </p:cNvSpPr>
          <p:nvPr>
            <p:ph type="body" sz="half" idx="1"/>
          </p:nvPr>
        </p:nvSpPr>
        <p:spPr/>
        <p:txBody>
          <a:bodyPr/>
          <a:lstStyle/>
          <a:p>
            <a:r>
              <a:rPr lang="en-US" altLang="en-US" sz="2800"/>
              <a:t>The AIDS virus has co-receptors on its surface which bind to the CD4 receptor on the lymphocyte surface.</a:t>
            </a:r>
          </a:p>
          <a:p>
            <a:r>
              <a:rPr lang="en-US" altLang="en-US" sz="2800"/>
              <a:t>Thus it is able to enter the human lymphocyte cell when it would otherwise be kept out.</a:t>
            </a:r>
          </a:p>
        </p:txBody>
      </p:sp>
      <p:pic>
        <p:nvPicPr>
          <p:cNvPr id="99334" name="Picture 6" descr="aids0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582863"/>
            <a:ext cx="3810000" cy="290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5" name="Oval 7"/>
          <p:cNvSpPr>
            <a:spLocks noChangeArrowheads="1"/>
          </p:cNvSpPr>
          <p:nvPr/>
        </p:nvSpPr>
        <p:spPr bwMode="auto">
          <a:xfrm>
            <a:off x="5943600" y="2514600"/>
            <a:ext cx="609600" cy="6096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219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checkerboard(across)">
                                      <p:cBhvr>
                                        <p:cTn id="7" dur="500"/>
                                        <p:tgtEl>
                                          <p:spTgt spid="993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9331">
                                            <p:txEl>
                                              <p:pRg st="0" end="0"/>
                                            </p:txEl>
                                          </p:spTgt>
                                        </p:tgtEl>
                                        <p:attrNameLst>
                                          <p:attrName>style.visibility</p:attrName>
                                        </p:attrNameLst>
                                      </p:cBhvr>
                                      <p:to>
                                        <p:strVal val="visible"/>
                                      </p:to>
                                    </p:set>
                                    <p:anim calcmode="lin" valueType="num">
                                      <p:cBhvr additive="base">
                                        <p:cTn id="12"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9331">
                                            <p:txEl>
                                              <p:pRg st="1" end="1"/>
                                            </p:txEl>
                                          </p:spTgt>
                                        </p:tgtEl>
                                        <p:attrNameLst>
                                          <p:attrName>style.visibility</p:attrName>
                                        </p:attrNameLst>
                                      </p:cBhvr>
                                      <p:to>
                                        <p:strVal val="visible"/>
                                      </p:to>
                                    </p:set>
                                    <p:anim calcmode="lin" valueType="num">
                                      <p:cBhvr additive="base">
                                        <p:cTn id="18"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9335"/>
                                        </p:tgtEl>
                                        <p:attrNameLst>
                                          <p:attrName>style.visibility</p:attrName>
                                        </p:attrNameLst>
                                      </p:cBhvr>
                                      <p:to>
                                        <p:strVal val="visible"/>
                                      </p:to>
                                    </p:set>
                                    <p:anim calcmode="lin" valueType="num">
                                      <p:cBhvr additive="base">
                                        <p:cTn id="24" dur="500" fill="hold"/>
                                        <p:tgtEl>
                                          <p:spTgt spid="99335"/>
                                        </p:tgtEl>
                                        <p:attrNameLst>
                                          <p:attrName>ppt_x</p:attrName>
                                        </p:attrNameLst>
                                      </p:cBhvr>
                                      <p:tavLst>
                                        <p:tav tm="0">
                                          <p:val>
                                            <p:strVal val="1+#ppt_w/2"/>
                                          </p:val>
                                        </p:tav>
                                        <p:tav tm="100000">
                                          <p:val>
                                            <p:strVal val="#ppt_x"/>
                                          </p:val>
                                        </p:tav>
                                      </p:tavLst>
                                    </p:anim>
                                    <p:anim calcmode="lin" valueType="num">
                                      <p:cBhvr additive="base">
                                        <p:cTn id="25"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P spid="9933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63" name="Picture 11" descr="aids0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60650"/>
            <a:ext cx="3810000" cy="275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4" name="Rectangle 2"/>
          <p:cNvSpPr>
            <a:spLocks noGrp="1" noChangeArrowheads="1"/>
          </p:cNvSpPr>
          <p:nvPr>
            <p:ph type="title"/>
          </p:nvPr>
        </p:nvSpPr>
        <p:spPr/>
        <p:txBody>
          <a:bodyPr/>
          <a:lstStyle/>
          <a:p>
            <a:r>
              <a:rPr lang="en-US" altLang="en-US"/>
              <a:t>AIDS Converts RNA </a:t>
            </a:r>
            <a:r>
              <a:rPr lang="en-US" altLang="en-US">
                <a:sym typeface="Symbol" pitchFamily="18" charset="2"/>
              </a:rPr>
              <a:t> DNA</a:t>
            </a:r>
            <a:endParaRPr lang="en-US" altLang="en-US"/>
          </a:p>
        </p:txBody>
      </p:sp>
      <p:sp>
        <p:nvSpPr>
          <p:cNvPr id="100355" name="Rectangle 3"/>
          <p:cNvSpPr>
            <a:spLocks noGrp="1" noChangeArrowheads="1"/>
          </p:cNvSpPr>
          <p:nvPr>
            <p:ph type="body" sz="half" idx="1"/>
          </p:nvPr>
        </p:nvSpPr>
        <p:spPr/>
        <p:txBody>
          <a:bodyPr/>
          <a:lstStyle/>
          <a:p>
            <a:r>
              <a:rPr lang="en-US" altLang="en-US" sz="2800"/>
              <a:t>Once inside, it converts its RNA to DNA in order to use the human copying mechanism.</a:t>
            </a:r>
          </a:p>
          <a:p>
            <a:r>
              <a:rPr lang="en-US" altLang="en-US" sz="2800"/>
              <a:t>This is done by a special enzyme in the AIDS virus, reverse transcriptase.</a:t>
            </a:r>
          </a:p>
        </p:txBody>
      </p:sp>
      <p:sp>
        <p:nvSpPr>
          <p:cNvPr id="100360" name="Oval 8"/>
          <p:cNvSpPr>
            <a:spLocks noChangeArrowheads="1"/>
          </p:cNvSpPr>
          <p:nvPr/>
        </p:nvSpPr>
        <p:spPr bwMode="auto">
          <a:xfrm>
            <a:off x="5334000" y="3657600"/>
            <a:ext cx="1066800" cy="12192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185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0363"/>
                                        </p:tgtEl>
                                        <p:attrNameLst>
                                          <p:attrName>style.visibility</p:attrName>
                                        </p:attrNameLst>
                                      </p:cBhvr>
                                      <p:to>
                                        <p:strVal val="visible"/>
                                      </p:to>
                                    </p:set>
                                    <p:animEffect transition="in" filter="checkerboard(across)">
                                      <p:cBhvr>
                                        <p:cTn id="7" dur="500"/>
                                        <p:tgtEl>
                                          <p:spTgt spid="100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calcmode="lin" valueType="num">
                                      <p:cBhvr additive="base">
                                        <p:cTn id="12"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0355">
                                            <p:txEl>
                                              <p:pRg st="1" end="1"/>
                                            </p:txEl>
                                          </p:spTgt>
                                        </p:tgtEl>
                                        <p:attrNameLst>
                                          <p:attrName>style.visibility</p:attrName>
                                        </p:attrNameLst>
                                      </p:cBhvr>
                                      <p:to>
                                        <p:strVal val="visible"/>
                                      </p:to>
                                    </p:set>
                                    <p:anim calcmode="lin" valueType="num">
                                      <p:cBhvr additive="base">
                                        <p:cTn id="18"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0360"/>
                                        </p:tgtEl>
                                        <p:attrNameLst>
                                          <p:attrName>style.visibility</p:attrName>
                                        </p:attrNameLst>
                                      </p:cBhvr>
                                      <p:to>
                                        <p:strVal val="visible"/>
                                      </p:to>
                                    </p:set>
                                    <p:anim calcmode="lin" valueType="num">
                                      <p:cBhvr additive="base">
                                        <p:cTn id="24" dur="500" fill="hold"/>
                                        <p:tgtEl>
                                          <p:spTgt spid="100360"/>
                                        </p:tgtEl>
                                        <p:attrNameLst>
                                          <p:attrName>ppt_x</p:attrName>
                                        </p:attrNameLst>
                                      </p:cBhvr>
                                      <p:tavLst>
                                        <p:tav tm="0">
                                          <p:val>
                                            <p:strVal val="#ppt_x"/>
                                          </p:val>
                                        </p:tav>
                                        <p:tav tm="100000">
                                          <p:val>
                                            <p:strVal val="#ppt_x"/>
                                          </p:val>
                                        </p:tav>
                                      </p:tavLst>
                                    </p:anim>
                                    <p:anim calcmode="lin" valueType="num">
                                      <p:cBhvr additive="base">
                                        <p:cTn id="25" dur="500" fill="hold"/>
                                        <p:tgtEl>
                                          <p:spTgt spid="100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P spid="100360"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AIDS DNA Inserted</a:t>
            </a:r>
          </a:p>
        </p:txBody>
      </p:sp>
      <p:sp>
        <p:nvSpPr>
          <p:cNvPr id="101379" name="Rectangle 3"/>
          <p:cNvSpPr>
            <a:spLocks noGrp="1" noChangeArrowheads="1"/>
          </p:cNvSpPr>
          <p:nvPr>
            <p:ph type="body" sz="half" idx="1"/>
          </p:nvPr>
        </p:nvSpPr>
        <p:spPr/>
        <p:txBody>
          <a:bodyPr/>
          <a:lstStyle/>
          <a:p>
            <a:pPr>
              <a:lnSpc>
                <a:spcPct val="90000"/>
              </a:lnSpc>
            </a:pPr>
            <a:r>
              <a:rPr lang="en-US" altLang="en-US" sz="2800"/>
              <a:t>Then the AIDS DNA must be inserted into the human DNA in order to be copied.</a:t>
            </a:r>
          </a:p>
          <a:p>
            <a:pPr>
              <a:lnSpc>
                <a:spcPct val="90000"/>
              </a:lnSpc>
            </a:pPr>
            <a:r>
              <a:rPr lang="en-US" altLang="en-US" sz="2800"/>
              <a:t>But this requires another enzyme, an integrase.</a:t>
            </a:r>
          </a:p>
          <a:p>
            <a:pPr>
              <a:lnSpc>
                <a:spcPct val="90000"/>
              </a:lnSpc>
            </a:pPr>
            <a:r>
              <a:rPr lang="en-US" altLang="en-US" sz="2800"/>
              <a:t>The AIDS DNA may now remain dormant until activated, perhaps by another enzyme.</a:t>
            </a:r>
          </a:p>
        </p:txBody>
      </p:sp>
      <p:pic>
        <p:nvPicPr>
          <p:cNvPr id="101382" name="Picture 6" descr="aids0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60650"/>
            <a:ext cx="3810000" cy="275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3" name="Oval 7"/>
          <p:cNvSpPr>
            <a:spLocks noChangeArrowheads="1"/>
          </p:cNvSpPr>
          <p:nvPr/>
        </p:nvSpPr>
        <p:spPr bwMode="auto">
          <a:xfrm>
            <a:off x="5334000" y="4724400"/>
            <a:ext cx="1219200" cy="8382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181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checkerboard(across)">
                                      <p:cBhvr>
                                        <p:cTn id="7" dur="500"/>
                                        <p:tgtEl>
                                          <p:spTgt spid="1013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 calcmode="lin" valueType="num">
                                      <p:cBhvr additive="base">
                                        <p:cTn id="12"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1379">
                                            <p:txEl>
                                              <p:pRg st="1" end="1"/>
                                            </p:txEl>
                                          </p:spTgt>
                                        </p:tgtEl>
                                        <p:attrNameLst>
                                          <p:attrName>style.visibility</p:attrName>
                                        </p:attrNameLst>
                                      </p:cBhvr>
                                      <p:to>
                                        <p:strVal val="visible"/>
                                      </p:to>
                                    </p:set>
                                    <p:anim calcmode="lin" valueType="num">
                                      <p:cBhvr additive="base">
                                        <p:cTn id="18"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1383"/>
                                        </p:tgtEl>
                                        <p:attrNameLst>
                                          <p:attrName>style.visibility</p:attrName>
                                        </p:attrNameLst>
                                      </p:cBhvr>
                                      <p:to>
                                        <p:strVal val="visible"/>
                                      </p:to>
                                    </p:set>
                                    <p:anim calcmode="lin" valueType="num">
                                      <p:cBhvr additive="base">
                                        <p:cTn id="24" dur="500" fill="hold"/>
                                        <p:tgtEl>
                                          <p:spTgt spid="101383"/>
                                        </p:tgtEl>
                                        <p:attrNameLst>
                                          <p:attrName>ppt_x</p:attrName>
                                        </p:attrNameLst>
                                      </p:cBhvr>
                                      <p:tavLst>
                                        <p:tav tm="0">
                                          <p:val>
                                            <p:strVal val="#ppt_x"/>
                                          </p:val>
                                        </p:tav>
                                        <p:tav tm="100000">
                                          <p:val>
                                            <p:strVal val="#ppt_x"/>
                                          </p:val>
                                        </p:tav>
                                      </p:tavLst>
                                    </p:anim>
                                    <p:anim calcmode="lin" valueType="num">
                                      <p:cBhvr additive="base">
                                        <p:cTn id="25" dur="500" fill="hold"/>
                                        <p:tgtEl>
                                          <p:spTgt spid="10138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1379">
                                            <p:txEl>
                                              <p:pRg st="2" end="2"/>
                                            </p:txEl>
                                          </p:spTgt>
                                        </p:tgtEl>
                                        <p:attrNameLst>
                                          <p:attrName>style.visibility</p:attrName>
                                        </p:attrNameLst>
                                      </p:cBhvr>
                                      <p:to>
                                        <p:strVal val="visible"/>
                                      </p:to>
                                    </p:set>
                                    <p:anim calcmode="lin" valueType="num">
                                      <p:cBhvr additive="base">
                                        <p:cTn id="30"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uiExpand="1" build="p" autoUpdateAnimBg="0"/>
      <p:bldP spid="101383"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AIDS Virus Assembled</a:t>
            </a:r>
          </a:p>
        </p:txBody>
      </p:sp>
      <p:sp>
        <p:nvSpPr>
          <p:cNvPr id="102403" name="Rectangle 3"/>
          <p:cNvSpPr>
            <a:spLocks noGrp="1" noChangeArrowheads="1"/>
          </p:cNvSpPr>
          <p:nvPr>
            <p:ph type="body" sz="half" idx="1"/>
          </p:nvPr>
        </p:nvSpPr>
        <p:spPr/>
        <p:txBody>
          <a:bodyPr/>
          <a:lstStyle/>
          <a:p>
            <a:r>
              <a:rPr lang="en-US" altLang="en-US" sz="2800"/>
              <a:t>Once the AIDS DNA has been activated, converted to RNA and then proteins…</a:t>
            </a:r>
          </a:p>
          <a:p>
            <a:r>
              <a:rPr lang="en-US" altLang="en-US" sz="2800"/>
              <a:t>A protease is needed to get the proteins in the form needed to assemble into AIDS viruses.</a:t>
            </a:r>
          </a:p>
        </p:txBody>
      </p:sp>
      <p:pic>
        <p:nvPicPr>
          <p:cNvPr id="102406" name="Picture 6" descr="aids0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60650"/>
            <a:ext cx="3810000" cy="275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7" name="Oval 7"/>
          <p:cNvSpPr>
            <a:spLocks noChangeArrowheads="1"/>
          </p:cNvSpPr>
          <p:nvPr/>
        </p:nvSpPr>
        <p:spPr bwMode="auto">
          <a:xfrm>
            <a:off x="6324600" y="3581400"/>
            <a:ext cx="1905000" cy="13716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157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checkerboard(across)">
                                      <p:cBhvr>
                                        <p:cTn id="7" dur="500"/>
                                        <p:tgtEl>
                                          <p:spTgt spid="1024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 calcmode="lin" valueType="num">
                                      <p:cBhvr additive="base">
                                        <p:cTn id="12"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403">
                                            <p:txEl>
                                              <p:pRg st="1" end="1"/>
                                            </p:txEl>
                                          </p:spTgt>
                                        </p:tgtEl>
                                        <p:attrNameLst>
                                          <p:attrName>style.visibility</p:attrName>
                                        </p:attrNameLst>
                                      </p:cBhvr>
                                      <p:to>
                                        <p:strVal val="visible"/>
                                      </p:to>
                                    </p:set>
                                    <p:anim calcmode="lin" valueType="num">
                                      <p:cBhvr additive="base">
                                        <p:cTn id="18"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2407"/>
                                        </p:tgtEl>
                                        <p:attrNameLst>
                                          <p:attrName>style.visibility</p:attrName>
                                        </p:attrNameLst>
                                      </p:cBhvr>
                                      <p:to>
                                        <p:strVal val="visible"/>
                                      </p:to>
                                    </p:set>
                                    <p:anim calcmode="lin" valueType="num">
                                      <p:cBhvr additive="base">
                                        <p:cTn id="24" dur="500" fill="hold"/>
                                        <p:tgtEl>
                                          <p:spTgt spid="102407"/>
                                        </p:tgtEl>
                                        <p:attrNameLst>
                                          <p:attrName>ppt_x</p:attrName>
                                        </p:attrNameLst>
                                      </p:cBhvr>
                                      <p:tavLst>
                                        <p:tav tm="0">
                                          <p:val>
                                            <p:strVal val="1+#ppt_w/2"/>
                                          </p:val>
                                        </p:tav>
                                        <p:tav tm="100000">
                                          <p:val>
                                            <p:strVal val="#ppt_x"/>
                                          </p:val>
                                        </p:tav>
                                      </p:tavLst>
                                    </p:anim>
                                    <p:anim calcmode="lin" valueType="num">
                                      <p:cBhvr additive="base">
                                        <p:cTn id="25" dur="500" fill="hold"/>
                                        <p:tgtEl>
                                          <p:spTgt spid="102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P spid="10240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AIDS Viruses Released</a:t>
            </a:r>
          </a:p>
        </p:txBody>
      </p:sp>
      <p:sp>
        <p:nvSpPr>
          <p:cNvPr id="103427" name="Rectangle 3"/>
          <p:cNvSpPr>
            <a:spLocks noGrp="1" noChangeArrowheads="1"/>
          </p:cNvSpPr>
          <p:nvPr>
            <p:ph type="body" sz="half" idx="1"/>
          </p:nvPr>
        </p:nvSpPr>
        <p:spPr/>
        <p:txBody>
          <a:bodyPr/>
          <a:lstStyle/>
          <a:p>
            <a:r>
              <a:rPr lang="en-US" altLang="en-US" sz="2800"/>
              <a:t>At this point, the many copies of the AIDS virus are still inside one lymphocyte, but to infect any others, they need to get out.</a:t>
            </a:r>
          </a:p>
          <a:p>
            <a:r>
              <a:rPr lang="en-US" altLang="en-US" sz="2800"/>
              <a:t>Another protein TSG101 is supplied for this purpose.</a:t>
            </a:r>
          </a:p>
        </p:txBody>
      </p:sp>
      <p:pic>
        <p:nvPicPr>
          <p:cNvPr id="103430" name="Picture 6" descr="aids0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60650"/>
            <a:ext cx="3810000" cy="275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1" name="Oval 7"/>
          <p:cNvSpPr>
            <a:spLocks noChangeArrowheads="1"/>
          </p:cNvSpPr>
          <p:nvPr/>
        </p:nvSpPr>
        <p:spPr bwMode="auto">
          <a:xfrm>
            <a:off x="7162800" y="3048000"/>
            <a:ext cx="1219200" cy="1600200"/>
          </a:xfrm>
          <a:prstGeom prst="ellipse">
            <a:avLst/>
          </a:prstGeom>
          <a:noFill/>
          <a:ln w="381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198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checkerboard(across)">
                                      <p:cBhvr>
                                        <p:cTn id="7" dur="500"/>
                                        <p:tgtEl>
                                          <p:spTgt spid="103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 calcmode="lin" valueType="num">
                                      <p:cBhvr additive="base">
                                        <p:cTn id="12"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3427">
                                            <p:txEl>
                                              <p:pRg st="1" end="1"/>
                                            </p:txEl>
                                          </p:spTgt>
                                        </p:tgtEl>
                                        <p:attrNameLst>
                                          <p:attrName>style.visibility</p:attrName>
                                        </p:attrNameLst>
                                      </p:cBhvr>
                                      <p:to>
                                        <p:strVal val="visible"/>
                                      </p:to>
                                    </p:set>
                                    <p:anim calcmode="lin" valueType="num">
                                      <p:cBhvr additive="base">
                                        <p:cTn id="18"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3431"/>
                                        </p:tgtEl>
                                        <p:attrNameLst>
                                          <p:attrName>style.visibility</p:attrName>
                                        </p:attrNameLst>
                                      </p:cBhvr>
                                      <p:to>
                                        <p:strVal val="visible"/>
                                      </p:to>
                                    </p:set>
                                    <p:anim calcmode="lin" valueType="num">
                                      <p:cBhvr additive="base">
                                        <p:cTn id="24" dur="500" fill="hold"/>
                                        <p:tgtEl>
                                          <p:spTgt spid="103431"/>
                                        </p:tgtEl>
                                        <p:attrNameLst>
                                          <p:attrName>ppt_x</p:attrName>
                                        </p:attrNameLst>
                                      </p:cBhvr>
                                      <p:tavLst>
                                        <p:tav tm="0">
                                          <p:val>
                                            <p:strVal val="1+#ppt_w/2"/>
                                          </p:val>
                                        </p:tav>
                                        <p:tav tm="100000">
                                          <p:val>
                                            <p:strVal val="#ppt_x"/>
                                          </p:val>
                                        </p:tav>
                                      </p:tavLst>
                                    </p:anim>
                                    <p:anim calcmode="lin" valueType="num">
                                      <p:cBhvr additive="base">
                                        <p:cTn id="25" dur="500" fill="hold"/>
                                        <p:tgtEl>
                                          <p:spTgt spid="1034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P spid="10343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AIDS Statistics</a:t>
            </a:r>
          </a:p>
        </p:txBody>
      </p:sp>
      <p:sp>
        <p:nvSpPr>
          <p:cNvPr id="104451" name="Rectangle 3"/>
          <p:cNvSpPr>
            <a:spLocks noGrp="1" noChangeArrowheads="1"/>
          </p:cNvSpPr>
          <p:nvPr>
            <p:ph type="body" sz="half" idx="1"/>
          </p:nvPr>
        </p:nvSpPr>
        <p:spPr/>
        <p:txBody>
          <a:bodyPr/>
          <a:lstStyle/>
          <a:p>
            <a:pPr>
              <a:lnSpc>
                <a:spcPct val="90000"/>
              </a:lnSpc>
            </a:pPr>
            <a:r>
              <a:rPr lang="en-US" altLang="en-US" sz="2800"/>
              <a:t>Current statistics give 28 million deaths from AIDS in 20 years.</a:t>
            </a:r>
          </a:p>
          <a:p>
            <a:pPr>
              <a:lnSpc>
                <a:spcPct val="90000"/>
              </a:lnSpc>
            </a:pPr>
            <a:r>
              <a:rPr lang="en-US" altLang="en-US" sz="2800"/>
              <a:t>About 65 million are thought to have contracted the disease to date.</a:t>
            </a:r>
          </a:p>
          <a:p>
            <a:pPr>
              <a:lnSpc>
                <a:spcPct val="90000"/>
              </a:lnSpc>
            </a:pPr>
            <a:r>
              <a:rPr lang="en-US" altLang="en-US" sz="2800"/>
              <a:t>A fiendishly clever mechanism, don't you think?</a:t>
            </a:r>
          </a:p>
        </p:txBody>
      </p:sp>
      <p:pic>
        <p:nvPicPr>
          <p:cNvPr id="104454" name="Picture 6" descr="sata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25650"/>
            <a:ext cx="3810000" cy="402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60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1" presetClass="entr" presetSubtype="0" fill="hold" nodeType="clickEffect">
                                  <p:stCondLst>
                                    <p:cond delay="0"/>
                                  </p:stCondLst>
                                  <p:childTnLst>
                                    <p:set>
                                      <p:cBhvr>
                                        <p:cTn id="24" dur="500">
                                          <p:stCondLst>
                                            <p:cond delay="0"/>
                                          </p:stCondLst>
                                        </p:cTn>
                                        <p:tgtEl>
                                          <p:spTgt spid="104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Ebola</a:t>
            </a:r>
          </a:p>
        </p:txBody>
      </p:sp>
      <p:sp>
        <p:nvSpPr>
          <p:cNvPr id="98307" name="Rectangle 3"/>
          <p:cNvSpPr>
            <a:spLocks noGrp="1" noChangeArrowheads="1"/>
          </p:cNvSpPr>
          <p:nvPr>
            <p:ph type="body" sz="half" idx="1"/>
          </p:nvPr>
        </p:nvSpPr>
        <p:spPr/>
        <p:txBody>
          <a:bodyPr/>
          <a:lstStyle/>
          <a:p>
            <a:pPr>
              <a:lnSpc>
                <a:spcPct val="90000"/>
              </a:lnSpc>
            </a:pPr>
            <a:r>
              <a:rPr lang="en-US" altLang="en-US" sz="2400"/>
              <a:t>The technical name of this disease is Ebola hemorrhagic fever.</a:t>
            </a:r>
          </a:p>
          <a:p>
            <a:pPr>
              <a:lnSpc>
                <a:spcPct val="90000"/>
              </a:lnSpc>
            </a:pPr>
            <a:r>
              <a:rPr lang="en-US" altLang="en-US" sz="2400"/>
              <a:t>It is a fierce disease:</a:t>
            </a:r>
          </a:p>
          <a:p>
            <a:pPr lvl="1">
              <a:lnSpc>
                <a:spcPct val="90000"/>
              </a:lnSpc>
            </a:pPr>
            <a:r>
              <a:rPr lang="en-US" altLang="en-US" sz="2000"/>
              <a:t>It begins with weakness, fever, headache, muscle pain, and sore throat.</a:t>
            </a:r>
          </a:p>
          <a:p>
            <a:pPr lvl="1">
              <a:lnSpc>
                <a:spcPct val="90000"/>
              </a:lnSpc>
            </a:pPr>
            <a:r>
              <a:rPr lang="en-US" altLang="en-US" sz="2000"/>
              <a:t>It develops into vomiting, diarrhea, kidney &amp; liver dysfunction, and bleeding (internal &amp; external)</a:t>
            </a:r>
          </a:p>
          <a:p>
            <a:pPr lvl="1">
              <a:lnSpc>
                <a:spcPct val="90000"/>
              </a:lnSpc>
            </a:pPr>
            <a:r>
              <a:rPr lang="en-US" altLang="en-US" sz="2000"/>
              <a:t>It ends in death for 50-90% of the cases.</a:t>
            </a:r>
          </a:p>
        </p:txBody>
      </p:sp>
      <p:pic>
        <p:nvPicPr>
          <p:cNvPr id="98310" name="Picture 6" descr="ebola0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60985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3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checkerboard(across)">
                                      <p:cBhvr>
                                        <p:cTn id="7" dur="500"/>
                                        <p:tgtEl>
                                          <p:spTgt spid="98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 calcmode="lin" valueType="num">
                                      <p:cBhvr additive="base">
                                        <p:cTn id="12"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1" end="1"/>
                                            </p:txEl>
                                          </p:spTgt>
                                        </p:tgtEl>
                                        <p:attrNameLst>
                                          <p:attrName>style.visibility</p:attrName>
                                        </p:attrNameLst>
                                      </p:cBhvr>
                                      <p:to>
                                        <p:strVal val="visible"/>
                                      </p:to>
                                    </p:set>
                                    <p:anim calcmode="lin" valueType="num">
                                      <p:cBhvr additive="base">
                                        <p:cTn id="18"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8307">
                                            <p:txEl>
                                              <p:pRg st="3" end="3"/>
                                            </p:txEl>
                                          </p:spTgt>
                                        </p:tgtEl>
                                        <p:attrNameLst>
                                          <p:attrName>style.visibility</p:attrName>
                                        </p:attrNameLst>
                                      </p:cBhvr>
                                      <p:to>
                                        <p:strVal val="visible"/>
                                      </p:to>
                                    </p:set>
                                    <p:anim calcmode="lin" valueType="num">
                                      <p:cBhvr additive="base">
                                        <p:cTn id="30"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8307">
                                            <p:txEl>
                                              <p:pRg st="4" end="4"/>
                                            </p:txEl>
                                          </p:spTgt>
                                        </p:tgtEl>
                                        <p:attrNameLst>
                                          <p:attrName>style.visibility</p:attrName>
                                        </p:attrNameLst>
                                      </p:cBhvr>
                                      <p:to>
                                        <p:strVal val="visible"/>
                                      </p:to>
                                    </p:set>
                                    <p:anim calcmode="lin" valueType="num">
                                      <p:cBhvr additive="base">
                                        <p:cTn id="36"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Our Proposal</a:t>
            </a:r>
          </a:p>
        </p:txBody>
      </p:sp>
      <p:sp>
        <p:nvSpPr>
          <p:cNvPr id="30723" name="Rectangle 3"/>
          <p:cNvSpPr>
            <a:spLocks noGrp="1" noChangeArrowheads="1"/>
          </p:cNvSpPr>
          <p:nvPr>
            <p:ph type="body" idx="1"/>
          </p:nvPr>
        </p:nvSpPr>
        <p:spPr/>
        <p:txBody>
          <a:bodyPr/>
          <a:lstStyle/>
          <a:p>
            <a:pPr>
              <a:lnSpc>
                <a:spcPct val="90000"/>
              </a:lnSpc>
            </a:pPr>
            <a:r>
              <a:rPr lang="en-US" altLang="en-US"/>
              <a:t>Those ancients who believed that angels produced all the phenomena of weather, disease, and insanity were mistaken.</a:t>
            </a:r>
          </a:p>
          <a:p>
            <a:pPr>
              <a:lnSpc>
                <a:spcPct val="90000"/>
              </a:lnSpc>
            </a:pPr>
            <a:r>
              <a:rPr lang="en-US" altLang="en-US"/>
              <a:t>But so too are those moderns who believe that:</a:t>
            </a:r>
          </a:p>
          <a:p>
            <a:pPr lvl="1">
              <a:lnSpc>
                <a:spcPct val="90000"/>
              </a:lnSpc>
            </a:pPr>
            <a:r>
              <a:rPr lang="en-US" altLang="en-US"/>
              <a:t>Angels are mythological, or</a:t>
            </a:r>
          </a:p>
          <a:p>
            <a:pPr lvl="1">
              <a:lnSpc>
                <a:spcPct val="90000"/>
              </a:lnSpc>
            </a:pPr>
            <a:r>
              <a:rPr lang="en-US" altLang="en-US"/>
              <a:t>Angels produce no effects in the natural world.</a:t>
            </a:r>
          </a:p>
          <a:p>
            <a:pPr>
              <a:lnSpc>
                <a:spcPct val="90000"/>
              </a:lnSpc>
            </a:pPr>
            <a:r>
              <a:rPr lang="en-US" altLang="en-US"/>
              <a:t>Rather, angels exist, are able to — and do — interact with nature.</a:t>
            </a:r>
          </a:p>
        </p:txBody>
      </p:sp>
    </p:spTree>
    <p:custDataLst>
      <p:tags r:id="rId1"/>
    </p:custDataLst>
  </p:cSld>
  <p:clrMapOvr>
    <a:masterClrMapping/>
  </p:clrMapOvr>
  <p:transition advTm="322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Ebola Mechanism</a:t>
            </a:r>
          </a:p>
        </p:txBody>
      </p:sp>
      <p:sp>
        <p:nvSpPr>
          <p:cNvPr id="116739" name="Rectangle 3"/>
          <p:cNvSpPr>
            <a:spLocks noGrp="1" noChangeArrowheads="1"/>
          </p:cNvSpPr>
          <p:nvPr>
            <p:ph type="body" idx="1"/>
          </p:nvPr>
        </p:nvSpPr>
        <p:spPr/>
        <p:txBody>
          <a:bodyPr/>
          <a:lstStyle/>
          <a:p>
            <a:pPr>
              <a:lnSpc>
                <a:spcPct val="90000"/>
              </a:lnSpc>
            </a:pPr>
            <a:r>
              <a:rPr lang="en-US" altLang="en-US" sz="2800"/>
              <a:t>Less is known than with AIDS mechanism:</a:t>
            </a:r>
          </a:p>
          <a:p>
            <a:pPr lvl="1">
              <a:lnSpc>
                <a:spcPct val="90000"/>
              </a:lnSpc>
            </a:pPr>
            <a:r>
              <a:rPr lang="en-US" altLang="en-US" sz="2400"/>
              <a:t>Ebola virus docks with cell membrane.</a:t>
            </a:r>
          </a:p>
          <a:p>
            <a:pPr lvl="1">
              <a:lnSpc>
                <a:spcPct val="90000"/>
              </a:lnSpc>
            </a:pPr>
            <a:r>
              <a:rPr lang="en-US" altLang="en-US" sz="2400"/>
              <a:t>Viral RNA is released into the cytoplasm.</a:t>
            </a:r>
          </a:p>
          <a:p>
            <a:pPr lvl="1">
              <a:lnSpc>
                <a:spcPct val="90000"/>
              </a:lnSpc>
            </a:pPr>
            <a:r>
              <a:rPr lang="en-US" altLang="en-US" sz="2400"/>
              <a:t>It directs the production of viral proteins and genetic material.</a:t>
            </a:r>
          </a:p>
          <a:p>
            <a:pPr lvl="1">
              <a:lnSpc>
                <a:spcPct val="90000"/>
              </a:lnSpc>
            </a:pPr>
            <a:r>
              <a:rPr lang="en-US" altLang="en-US" sz="2400"/>
              <a:t>Viral genomes are coated w/ protein to make cores.</a:t>
            </a:r>
          </a:p>
          <a:p>
            <a:pPr lvl="1">
              <a:lnSpc>
                <a:spcPct val="90000"/>
              </a:lnSpc>
            </a:pPr>
            <a:r>
              <a:rPr lang="en-US" altLang="en-US" sz="2400"/>
              <a:t>The cores migrate to the cell surface.</a:t>
            </a:r>
          </a:p>
          <a:p>
            <a:pPr lvl="1">
              <a:lnSpc>
                <a:spcPct val="90000"/>
              </a:lnSpc>
            </a:pPr>
            <a:r>
              <a:rPr lang="en-US" altLang="en-US" sz="2400"/>
              <a:t>Transmembrane proteins (spikes) are produced &amp; ferried to the cell surface.</a:t>
            </a:r>
          </a:p>
          <a:p>
            <a:pPr lvl="1">
              <a:lnSpc>
                <a:spcPct val="90000"/>
              </a:lnSpc>
            </a:pPr>
            <a:r>
              <a:rPr lang="en-US" altLang="en-US" sz="2400"/>
              <a:t>The cores push thru the cell membrane, taking membrane and spikes along as they exit the cell.</a:t>
            </a:r>
          </a:p>
        </p:txBody>
      </p:sp>
      <p:pic>
        <p:nvPicPr>
          <p:cNvPr id="116741" name="Picture 5" descr="ebola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000"/>
            <a:ext cx="1714500" cy="2378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47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additive="base">
                                        <p:cTn id="49" dur="500" fill="hold"/>
                                        <p:tgtEl>
                                          <p:spTgt spid="1167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67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Ebola Cure</a:t>
            </a:r>
          </a:p>
        </p:txBody>
      </p:sp>
      <p:sp>
        <p:nvSpPr>
          <p:cNvPr id="105475" name="Rectangle 3"/>
          <p:cNvSpPr>
            <a:spLocks noGrp="1" noChangeArrowheads="1"/>
          </p:cNvSpPr>
          <p:nvPr>
            <p:ph type="body" sz="half" idx="1"/>
          </p:nvPr>
        </p:nvSpPr>
        <p:spPr/>
        <p:txBody>
          <a:bodyPr/>
          <a:lstStyle/>
          <a:p>
            <a:pPr>
              <a:lnSpc>
                <a:spcPct val="90000"/>
              </a:lnSpc>
            </a:pPr>
            <a:r>
              <a:rPr lang="en-US" altLang="en-US" sz="2800"/>
              <a:t>Currently, there is no known cure.</a:t>
            </a:r>
          </a:p>
          <a:p>
            <a:pPr>
              <a:lnSpc>
                <a:spcPct val="90000"/>
              </a:lnSpc>
            </a:pPr>
            <a:r>
              <a:rPr lang="en-US" altLang="en-US" sz="2800"/>
              <a:t>The only treatment is:</a:t>
            </a:r>
          </a:p>
          <a:p>
            <a:pPr lvl="1">
              <a:lnSpc>
                <a:spcPct val="90000"/>
              </a:lnSpc>
            </a:pPr>
            <a:r>
              <a:rPr lang="en-US" altLang="en-US" sz="2400"/>
              <a:t>To keep the patient as comfortable as possible;</a:t>
            </a:r>
          </a:p>
          <a:p>
            <a:pPr lvl="1">
              <a:lnSpc>
                <a:spcPct val="90000"/>
              </a:lnSpc>
            </a:pPr>
            <a:r>
              <a:rPr lang="en-US" altLang="en-US" sz="2400"/>
              <a:t>To use extreme care to prevent the disease from spreading, which can occur from contact with the patient or any of his/her body fluids.</a:t>
            </a:r>
          </a:p>
        </p:txBody>
      </p:sp>
      <p:pic>
        <p:nvPicPr>
          <p:cNvPr id="105478" name="Picture 6" descr="ebolapatient"/>
          <p:cNvPicPr>
            <a:picLocks noGrp="1" noChangeAspect="1" noChangeArrowheads="1"/>
          </p:cNvPicPr>
          <p:nvPr>
            <p:ph type="clipArt" sz="half" idx="2"/>
          </p:nvPr>
        </p:nvPicPr>
        <p:blipFill>
          <a:blip r:embed="rId3">
            <a:lum bright="18000"/>
            <a:extLst>
              <a:ext uri="{28A0092B-C50C-407E-A947-70E740481C1C}">
                <a14:useLocalDpi xmlns:a14="http://schemas.microsoft.com/office/drawing/2010/main" val="0"/>
              </a:ext>
            </a:extLst>
          </a:blip>
          <a:srcRect/>
          <a:stretch>
            <a:fillRect/>
          </a:stretch>
        </p:blipFill>
        <p:spPr>
          <a:xfrm>
            <a:off x="4648200" y="260985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9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checkerboard(across)">
                                      <p:cBhvr>
                                        <p:cTn id="7" dur="500"/>
                                        <p:tgtEl>
                                          <p:spTgt spid="105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Effect transition="in" filter="checkerboard(across)">
                                      <p:cBhvr>
                                        <p:cTn id="12" dur="500"/>
                                        <p:tgtEl>
                                          <p:spTgt spid="1054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5475">
                                            <p:txEl>
                                              <p:pRg st="1" end="1"/>
                                            </p:txEl>
                                          </p:spTgt>
                                        </p:tgtEl>
                                        <p:attrNameLst>
                                          <p:attrName>style.visibility</p:attrName>
                                        </p:attrNameLst>
                                      </p:cBhvr>
                                      <p:to>
                                        <p:strVal val="visible"/>
                                      </p:to>
                                    </p:set>
                                    <p:animEffect transition="in" filter="checkerboard(across)">
                                      <p:cBhvr>
                                        <p:cTn id="17" dur="500"/>
                                        <p:tgtEl>
                                          <p:spTgt spid="1054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5475">
                                            <p:txEl>
                                              <p:pRg st="2" end="2"/>
                                            </p:txEl>
                                          </p:spTgt>
                                        </p:tgtEl>
                                        <p:attrNameLst>
                                          <p:attrName>style.visibility</p:attrName>
                                        </p:attrNameLst>
                                      </p:cBhvr>
                                      <p:to>
                                        <p:strVal val="visible"/>
                                      </p:to>
                                    </p:set>
                                    <p:animEffect transition="in" filter="checkerboard(across)">
                                      <p:cBhvr>
                                        <p:cTn id="22" dur="500"/>
                                        <p:tgtEl>
                                          <p:spTgt spid="1054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5475">
                                            <p:txEl>
                                              <p:pRg st="3" end="3"/>
                                            </p:txEl>
                                          </p:spTgt>
                                        </p:tgtEl>
                                        <p:attrNameLst>
                                          <p:attrName>style.visibility</p:attrName>
                                        </p:attrNameLst>
                                      </p:cBhvr>
                                      <p:to>
                                        <p:strVal val="visible"/>
                                      </p:to>
                                    </p:set>
                                    <p:animEffect transition="in" filter="checkerboard(across)">
                                      <p:cBhvr>
                                        <p:cTn id="27" dur="500"/>
                                        <p:tgtEl>
                                          <p:spTgt spid="10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Ebola Statistics</a:t>
            </a:r>
          </a:p>
        </p:txBody>
      </p:sp>
      <p:sp>
        <p:nvSpPr>
          <p:cNvPr id="107523" name="Rectangle 3"/>
          <p:cNvSpPr>
            <a:spLocks noGrp="1" noChangeArrowheads="1"/>
          </p:cNvSpPr>
          <p:nvPr>
            <p:ph type="body" sz="half" idx="1"/>
          </p:nvPr>
        </p:nvSpPr>
        <p:spPr/>
        <p:txBody>
          <a:bodyPr/>
          <a:lstStyle/>
          <a:p>
            <a:pPr>
              <a:lnSpc>
                <a:spcPct val="90000"/>
              </a:lnSpc>
            </a:pPr>
            <a:r>
              <a:rPr lang="en-US" altLang="en-US" sz="2800"/>
              <a:t>The first cases of Ebola were recognized in 1976.</a:t>
            </a:r>
          </a:p>
          <a:p>
            <a:pPr>
              <a:lnSpc>
                <a:spcPct val="90000"/>
              </a:lnSpc>
            </a:pPr>
            <a:r>
              <a:rPr lang="en-US" altLang="en-US" sz="2800"/>
              <a:t>All known deaths so far have been in Africa.</a:t>
            </a:r>
          </a:p>
          <a:p>
            <a:pPr>
              <a:lnSpc>
                <a:spcPct val="90000"/>
              </a:lnSpc>
            </a:pPr>
            <a:r>
              <a:rPr lang="en-US" altLang="en-US" sz="2800"/>
              <a:t>As of 2002:</a:t>
            </a:r>
          </a:p>
          <a:p>
            <a:pPr lvl="1">
              <a:lnSpc>
                <a:spcPct val="90000"/>
              </a:lnSpc>
            </a:pPr>
            <a:r>
              <a:rPr lang="en-US" altLang="en-US" sz="2400"/>
              <a:t>Some 1643 cases have been reported.</a:t>
            </a:r>
          </a:p>
          <a:p>
            <a:pPr lvl="1">
              <a:lnSpc>
                <a:spcPct val="90000"/>
              </a:lnSpc>
            </a:pPr>
            <a:r>
              <a:rPr lang="en-US" altLang="en-US" sz="2400"/>
              <a:t>1152 have died.</a:t>
            </a:r>
          </a:p>
          <a:p>
            <a:pPr lvl="1">
              <a:lnSpc>
                <a:spcPct val="90000"/>
              </a:lnSpc>
            </a:pPr>
            <a:r>
              <a:rPr lang="en-US" altLang="en-US" sz="2400"/>
              <a:t>Average fatality rate is 70%.</a:t>
            </a:r>
          </a:p>
        </p:txBody>
      </p:sp>
      <p:pic>
        <p:nvPicPr>
          <p:cNvPr id="107526" name="Picture 6" descr="EbolaOutbreaks"/>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371725"/>
            <a:ext cx="3810000" cy="3332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16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checkerboard(across)">
                                      <p:cBhvr>
                                        <p:cTn id="7" dur="500"/>
                                        <p:tgtEl>
                                          <p:spTgt spid="107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7523">
                                            <p:txEl>
                                              <p:pRg st="0" end="0"/>
                                            </p:txEl>
                                          </p:spTgt>
                                        </p:tgtEl>
                                        <p:attrNameLst>
                                          <p:attrName>style.visibility</p:attrName>
                                        </p:attrNameLst>
                                      </p:cBhvr>
                                      <p:to>
                                        <p:strVal val="visible"/>
                                      </p:to>
                                    </p:set>
                                    <p:anim calcmode="lin" valueType="num">
                                      <p:cBhvr additive="base">
                                        <p:cTn id="12"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7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7523">
                                            <p:txEl>
                                              <p:pRg st="1" end="1"/>
                                            </p:txEl>
                                          </p:spTgt>
                                        </p:tgtEl>
                                        <p:attrNameLst>
                                          <p:attrName>style.visibility</p:attrName>
                                        </p:attrNameLst>
                                      </p:cBhvr>
                                      <p:to>
                                        <p:strVal val="visible"/>
                                      </p:to>
                                    </p:set>
                                    <p:anim calcmode="lin" valueType="num">
                                      <p:cBhvr additive="base">
                                        <p:cTn id="18"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7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07523">
                                            <p:txEl>
                                              <p:pRg st="2" end="2"/>
                                            </p:txEl>
                                          </p:spTgt>
                                        </p:tgtEl>
                                        <p:attrNameLst>
                                          <p:attrName>style.visibility</p:attrName>
                                        </p:attrNameLst>
                                      </p:cBhvr>
                                      <p:to>
                                        <p:strVal val="visible"/>
                                      </p:to>
                                    </p:set>
                                    <p:anim calcmode="lin" valueType="num">
                                      <p:cBhvr additive="base">
                                        <p:cTn id="24"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7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7523">
                                            <p:txEl>
                                              <p:pRg st="3" end="3"/>
                                            </p:txEl>
                                          </p:spTgt>
                                        </p:tgtEl>
                                        <p:attrNameLst>
                                          <p:attrName>style.visibility</p:attrName>
                                        </p:attrNameLst>
                                      </p:cBhvr>
                                      <p:to>
                                        <p:strVal val="visible"/>
                                      </p:to>
                                    </p:set>
                                    <p:anim calcmode="lin" valueType="num">
                                      <p:cBhvr additive="base">
                                        <p:cTn id="30"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75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7523">
                                            <p:txEl>
                                              <p:pRg st="4" end="4"/>
                                            </p:txEl>
                                          </p:spTgt>
                                        </p:tgtEl>
                                        <p:attrNameLst>
                                          <p:attrName>style.visibility</p:attrName>
                                        </p:attrNameLst>
                                      </p:cBhvr>
                                      <p:to>
                                        <p:strVal val="visible"/>
                                      </p:to>
                                    </p:set>
                                    <p:anim calcmode="lin" valueType="num">
                                      <p:cBhvr additive="base">
                                        <p:cTn id="36"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075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7523">
                                            <p:txEl>
                                              <p:pRg st="5" end="5"/>
                                            </p:txEl>
                                          </p:spTgt>
                                        </p:tgtEl>
                                        <p:attrNameLst>
                                          <p:attrName>style.visibility</p:attrName>
                                        </p:attrNameLst>
                                      </p:cBhvr>
                                      <p:to>
                                        <p:strVal val="visible"/>
                                      </p:to>
                                    </p:set>
                                    <p:anim calcmode="lin" valueType="num">
                                      <p:cBhvr additive="base">
                                        <p:cTn id="42"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075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Our Proposal</a:t>
            </a:r>
          </a:p>
        </p:txBody>
      </p:sp>
      <p:sp>
        <p:nvSpPr>
          <p:cNvPr id="119811" name="Rectangle 3"/>
          <p:cNvSpPr>
            <a:spLocks noGrp="1" noChangeArrowheads="1"/>
          </p:cNvSpPr>
          <p:nvPr>
            <p:ph type="body" idx="1"/>
          </p:nvPr>
        </p:nvSpPr>
        <p:spPr/>
        <p:txBody>
          <a:bodyPr/>
          <a:lstStyle/>
          <a:p>
            <a:pPr>
              <a:lnSpc>
                <a:spcPct val="90000"/>
              </a:lnSpc>
            </a:pPr>
            <a:r>
              <a:rPr lang="en-US" altLang="en-US"/>
              <a:t>Those ancients who believed that angels produced all the phenomena of weather, disease, and insanity were mistaken.</a:t>
            </a:r>
          </a:p>
          <a:p>
            <a:pPr>
              <a:lnSpc>
                <a:spcPct val="90000"/>
              </a:lnSpc>
            </a:pPr>
            <a:r>
              <a:rPr lang="en-US" altLang="en-US"/>
              <a:t>But so too are those moderns who believe that:</a:t>
            </a:r>
          </a:p>
          <a:p>
            <a:pPr lvl="1">
              <a:lnSpc>
                <a:spcPct val="90000"/>
              </a:lnSpc>
            </a:pPr>
            <a:r>
              <a:rPr lang="en-US" altLang="en-US"/>
              <a:t>Angels are mythological, or</a:t>
            </a:r>
          </a:p>
          <a:p>
            <a:pPr lvl="1">
              <a:lnSpc>
                <a:spcPct val="90000"/>
              </a:lnSpc>
            </a:pPr>
            <a:r>
              <a:rPr lang="en-US" altLang="en-US"/>
              <a:t>Angels produce no effects in the natural world.</a:t>
            </a:r>
          </a:p>
          <a:p>
            <a:pPr>
              <a:lnSpc>
                <a:spcPct val="90000"/>
              </a:lnSpc>
            </a:pPr>
            <a:r>
              <a:rPr lang="en-US" altLang="en-US"/>
              <a:t>Rather, angels exist, are able to — and do — interact with nature.</a:t>
            </a:r>
          </a:p>
        </p:txBody>
      </p:sp>
    </p:spTree>
    <p:custDataLst>
      <p:tags r:id="rId1"/>
    </p:custDataLst>
  </p:cSld>
  <p:clrMapOvr>
    <a:masterClrMapping/>
  </p:clrMapOvr>
  <p:transition advTm="255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Conclusions</a:t>
            </a:r>
          </a:p>
        </p:txBody>
      </p:sp>
      <p:sp>
        <p:nvSpPr>
          <p:cNvPr id="108547" name="Rectangle 3"/>
          <p:cNvSpPr>
            <a:spLocks noGrp="1" noChangeArrowheads="1"/>
          </p:cNvSpPr>
          <p:nvPr>
            <p:ph type="body" idx="1"/>
          </p:nvPr>
        </p:nvSpPr>
        <p:spPr/>
        <p:txBody>
          <a:bodyPr/>
          <a:lstStyle/>
          <a:p>
            <a:r>
              <a:rPr lang="en-US" altLang="en-US" sz="2800"/>
              <a:t>If our suggestions are valid, this will have serious consequences for doing historical forms of science.</a:t>
            </a:r>
          </a:p>
          <a:p>
            <a:r>
              <a:rPr lang="en-US" altLang="en-US" sz="2800"/>
              <a:t>If it is true that supernatural beings have significantly intervened in the history of biology, it will not do to ignore such causes by the use of methodological naturalism.</a:t>
            </a:r>
          </a:p>
          <a:p>
            <a:r>
              <a:rPr lang="en-US" altLang="en-US" sz="2800"/>
              <a:t>It is needful that someone with substantial biological training should investigate this question carefully.</a:t>
            </a:r>
          </a:p>
        </p:txBody>
      </p:sp>
    </p:spTree>
    <p:custDataLst>
      <p:tags r:id="rId1"/>
    </p:custDataLst>
  </p:cSld>
  <p:clrMapOvr>
    <a:masterClrMapping/>
  </p:clrMapOvr>
  <p:transition advTm="265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checkerboard(across)">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checkerboard(across)">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checkerboard(across)">
                                      <p:cBhvr>
                                        <p:cTn id="17"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The Problem of Evil</a:t>
            </a:r>
          </a:p>
        </p:txBody>
      </p:sp>
      <p:sp>
        <p:nvSpPr>
          <p:cNvPr id="109571" name="Rectangle 3"/>
          <p:cNvSpPr>
            <a:spLocks noGrp="1" noChangeArrowheads="1"/>
          </p:cNvSpPr>
          <p:nvPr>
            <p:ph type="body" idx="1"/>
          </p:nvPr>
        </p:nvSpPr>
        <p:spPr/>
        <p:txBody>
          <a:bodyPr/>
          <a:lstStyle/>
          <a:p>
            <a:r>
              <a:rPr lang="en-US" altLang="en-US"/>
              <a:t>A positive answer to our proposal would have an impact on the philosophical problem of natural evil, considered by many atheists their best argument against the existence of God.</a:t>
            </a:r>
          </a:p>
          <a:p>
            <a:r>
              <a:rPr lang="en-US" altLang="en-US"/>
              <a:t>The atheist philosopher Brian Marston, for example, dismisses this alternative with the following comments:</a:t>
            </a:r>
          </a:p>
        </p:txBody>
      </p:sp>
    </p:spTree>
    <p:custDataLst>
      <p:tags r:id="rId1"/>
    </p:custDataLst>
  </p:cSld>
  <p:clrMapOvr>
    <a:masterClrMapping/>
  </p:clrMapOvr>
  <p:transition advTm="357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Marston on Natural Evil</a:t>
            </a:r>
          </a:p>
        </p:txBody>
      </p:sp>
      <p:sp>
        <p:nvSpPr>
          <p:cNvPr id="110595" name="Text Box 3"/>
          <p:cNvSpPr txBox="1">
            <a:spLocks noChangeArrowheads="1"/>
          </p:cNvSpPr>
          <p:nvPr/>
        </p:nvSpPr>
        <p:spPr bwMode="auto">
          <a:xfrm>
            <a:off x="1066800" y="2286000"/>
            <a:ext cx="7239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charset="0"/>
                <a:cs typeface="Arial" charset="0"/>
              </a:rPr>
              <a:t>"</a:t>
            </a:r>
            <a:r>
              <a:rPr lang="en-US" altLang="en-US">
                <a:latin typeface="Arial" charset="0"/>
              </a:rPr>
              <a:t>However, while the thesis that fallen angels are responsible for natural evil is not clearly false, neither is it clearly true.  </a:t>
            </a:r>
            <a:r>
              <a:rPr lang="en-US" altLang="en-US" i="1">
                <a:latin typeface="Arial" charset="0"/>
              </a:rPr>
              <a:t>There is no positive evidence that such beings exist</a:t>
            </a:r>
            <a:r>
              <a:rPr lang="en-US" altLang="en-US">
                <a:latin typeface="Arial" charset="0"/>
              </a:rPr>
              <a:t> and an argument based on their existence cannot be highly cogent.  If the possibility that natural evils stem from the free choice of an agent other than man is disregarded on these grounds, then neither man nor a free willed agent other than man can be held accountable for natural evil.  Therefore, the theist must attribute natural evil to the direct action of God.</a:t>
            </a:r>
            <a:r>
              <a:rPr lang="en-US" altLang="en-US">
                <a:latin typeface="Arial" charset="0"/>
                <a:cs typeface="Arial" charset="0"/>
              </a:rPr>
              <a:t>"</a:t>
            </a:r>
          </a:p>
        </p:txBody>
      </p:sp>
    </p:spTree>
    <p:custDataLst>
      <p:tags r:id="rId1"/>
    </p:custDataLst>
  </p:cSld>
  <p:clrMapOvr>
    <a:masterClrMapping/>
  </p:clrMapOvr>
  <p:transition advTm="41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checkerboard(across)">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An Invitation</a:t>
            </a:r>
          </a:p>
        </p:txBody>
      </p:sp>
      <p:sp>
        <p:nvSpPr>
          <p:cNvPr id="111619" name="Rectangle 3"/>
          <p:cNvSpPr>
            <a:spLocks noGrp="1" noChangeArrowheads="1"/>
          </p:cNvSpPr>
          <p:nvPr>
            <p:ph type="body" idx="1"/>
          </p:nvPr>
        </p:nvSpPr>
        <p:spPr/>
        <p:txBody>
          <a:bodyPr/>
          <a:lstStyle/>
          <a:p>
            <a:r>
              <a:rPr lang="en-US" altLang="en-US"/>
              <a:t>We end this talk with a call to some dedicated Christian historians and biologists to take some time (and risk some ridicule) …</a:t>
            </a:r>
          </a:p>
          <a:p>
            <a:r>
              <a:rPr lang="en-US" altLang="en-US"/>
              <a:t>To see whether there is any evidence for taking the biblical pictures of angels, demons and Satan seriously as a picture of the real world, rather than as merely an ancient mythological worldview.</a:t>
            </a:r>
          </a:p>
        </p:txBody>
      </p:sp>
    </p:spTree>
    <p:custDataLst>
      <p:tags r:id="rId1"/>
    </p:custDataLst>
  </p:cSld>
  <p:clrMapOvr>
    <a:masterClrMapping/>
  </p:clrMapOvr>
  <p:transition advTm="267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checkerboard(across)">
                                      <p:cBhvr>
                                        <p:cTn id="7" dur="500"/>
                                        <p:tgtEl>
                                          <p:spTgt spid="1116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checkerboard(across)">
                                      <p:cBhvr>
                                        <p:cTn id="12" dur="500"/>
                                        <p:tgtEl>
                                          <p:spTgt spid="111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r>
              <a:rPr lang="en-US" altLang="en-US"/>
              <a:t>Angelic Action in Nature </a:t>
            </a:r>
            <a:br>
              <a:rPr lang="en-US" altLang="en-US"/>
            </a:br>
            <a:r>
              <a:rPr lang="en-US" altLang="en-US"/>
              <a:t>according to the Bible</a:t>
            </a:r>
          </a:p>
        </p:txBody>
      </p:sp>
      <p:sp>
        <p:nvSpPr>
          <p:cNvPr id="31747" name="Rectangle 3"/>
          <p:cNvSpPr>
            <a:spLocks noGrp="1" noChangeArrowheads="1"/>
          </p:cNvSpPr>
          <p:nvPr>
            <p:ph type="subTitle" idx="1"/>
          </p:nvPr>
        </p:nvSpPr>
        <p:spPr/>
        <p:txBody>
          <a:bodyPr/>
          <a:lstStyle/>
          <a:p>
            <a:endParaRPr lang="en-US" altLang="en-US"/>
          </a:p>
        </p:txBody>
      </p:sp>
      <p:pic>
        <p:nvPicPr>
          <p:cNvPr id="31748" name="Picture 4" descr="ange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7013" y="3886200"/>
            <a:ext cx="2268537"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7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Angels in the Bible</a:t>
            </a:r>
          </a:p>
        </p:txBody>
      </p:sp>
      <p:sp>
        <p:nvSpPr>
          <p:cNvPr id="32771" name="Rectangle 3"/>
          <p:cNvSpPr>
            <a:spLocks noGrp="1" noChangeArrowheads="1"/>
          </p:cNvSpPr>
          <p:nvPr>
            <p:ph type="body" idx="1"/>
          </p:nvPr>
        </p:nvSpPr>
        <p:spPr/>
        <p:txBody>
          <a:bodyPr/>
          <a:lstStyle/>
          <a:p>
            <a:r>
              <a:rPr lang="en-US" altLang="en-US"/>
              <a:t>Mentioned on over 160 occasions</a:t>
            </a:r>
          </a:p>
          <a:p>
            <a:r>
              <a:rPr lang="en-US" altLang="en-US"/>
              <a:t>Angels are "spirit beings" of some sort</a:t>
            </a:r>
          </a:p>
          <a:p>
            <a:pPr lvl="1"/>
            <a:r>
              <a:rPr lang="en-US" altLang="en-US"/>
              <a:t>Spirit = non-material</a:t>
            </a:r>
          </a:p>
          <a:p>
            <a:pPr lvl="2"/>
            <a:r>
              <a:rPr lang="en-US" altLang="en-US"/>
              <a:t>Contrasted with flesh</a:t>
            </a:r>
          </a:p>
          <a:p>
            <a:pPr lvl="2"/>
            <a:r>
              <a:rPr lang="en-US" altLang="en-US"/>
              <a:t>Usually understood to be immaterial</a:t>
            </a:r>
          </a:p>
          <a:p>
            <a:pPr lvl="1"/>
            <a:r>
              <a:rPr lang="en-US" altLang="en-US"/>
              <a:t>Spirit = person</a:t>
            </a:r>
          </a:p>
          <a:p>
            <a:pPr lvl="2"/>
            <a:r>
              <a:rPr lang="en-US" altLang="en-US"/>
              <a:t>So spirit = person without body</a:t>
            </a:r>
          </a:p>
          <a:p>
            <a:pPr lvl="2"/>
            <a:r>
              <a:rPr lang="en-US" altLang="en-US"/>
              <a:t>Or spirit = non-body part of a corporal person</a:t>
            </a:r>
          </a:p>
        </p:txBody>
      </p:sp>
    </p:spTree>
    <p:custDataLst>
      <p:tags r:id="rId1"/>
    </p:custDataLst>
  </p:cSld>
  <p:clrMapOvr>
    <a:masterClrMapping/>
  </p:clrMapOvr>
  <p:transition advTm="422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771">
                                            <p:txEl>
                                              <p:pRg st="7" end="7"/>
                                            </p:txEl>
                                          </p:spTgt>
                                        </p:tgtEl>
                                        <p:attrNameLst>
                                          <p:attrName>style.visibility</p:attrName>
                                        </p:attrNameLst>
                                      </p:cBhvr>
                                      <p:to>
                                        <p:strVal val="visible"/>
                                      </p:to>
                                    </p:set>
                                    <p:anim calcmode="lin" valueType="num">
                                      <p:cBhvr additive="base">
                                        <p:cTn id="49"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Angels in the Bible</a:t>
            </a:r>
          </a:p>
        </p:txBody>
      </p:sp>
      <p:sp>
        <p:nvSpPr>
          <p:cNvPr id="33795" name="Rectangle 3"/>
          <p:cNvSpPr>
            <a:spLocks noGrp="1" noChangeArrowheads="1"/>
          </p:cNvSpPr>
          <p:nvPr>
            <p:ph type="body" idx="1"/>
          </p:nvPr>
        </p:nvSpPr>
        <p:spPr/>
        <p:txBody>
          <a:bodyPr/>
          <a:lstStyle/>
          <a:p>
            <a:r>
              <a:rPr lang="en-US" altLang="en-US" sz="2800"/>
              <a:t>"Angel" transliterates Greek </a:t>
            </a:r>
            <a:r>
              <a:rPr lang="en-US" altLang="en-US" sz="2800" i="1"/>
              <a:t>angelos</a:t>
            </a:r>
          </a:p>
          <a:p>
            <a:pPr lvl="1"/>
            <a:r>
              <a:rPr lang="en-US" altLang="en-US" sz="2400"/>
              <a:t>Greek word means "messenger" generically</a:t>
            </a:r>
          </a:p>
          <a:p>
            <a:pPr lvl="1"/>
            <a:r>
              <a:rPr lang="en-US" altLang="en-US" sz="2400"/>
              <a:t>In Bible, usually for a supernatural messenger from God</a:t>
            </a:r>
          </a:p>
          <a:p>
            <a:r>
              <a:rPr lang="en-US" altLang="en-US" sz="2800"/>
              <a:t>Hebrew has a corresponding word </a:t>
            </a:r>
            <a:r>
              <a:rPr lang="en-US" altLang="en-US" sz="2800" i="1"/>
              <a:t>mal'ak</a:t>
            </a:r>
          </a:p>
          <a:p>
            <a:pPr lvl="1"/>
            <a:r>
              <a:rPr lang="en-US" altLang="en-US" sz="2400"/>
              <a:t>About same range as Greek word</a:t>
            </a:r>
          </a:p>
          <a:p>
            <a:r>
              <a:rPr lang="en-US" altLang="en-US" sz="2800"/>
              <a:t>Not sure whether other supernatural beings in Bible are to be classified under "angel" or not.</a:t>
            </a:r>
          </a:p>
          <a:p>
            <a:r>
              <a:rPr lang="en-US" altLang="en-US" sz="2800"/>
              <a:t>For our purposes here, we will lump them together.</a:t>
            </a:r>
          </a:p>
        </p:txBody>
      </p:sp>
      <p:pic>
        <p:nvPicPr>
          <p:cNvPr id="33796" name="Picture 4" descr="angel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0250" y="228600"/>
            <a:ext cx="1765300" cy="213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09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 calcmode="lin" valueType="num">
                                      <p:cBhvr additive="base">
                                        <p:cTn id="18"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3795">
                                            <p:txEl>
                                              <p:pRg st="2" end="2"/>
                                            </p:txEl>
                                          </p:spTgt>
                                        </p:tgtEl>
                                        <p:attrNameLst>
                                          <p:attrName>style.visibility</p:attrName>
                                        </p:attrNameLst>
                                      </p:cBhvr>
                                      <p:to>
                                        <p:strVal val="visible"/>
                                      </p:to>
                                    </p:set>
                                    <p:anim calcmode="lin" valueType="num">
                                      <p:cBhvr additive="base">
                                        <p:cTn id="24"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3795">
                                            <p:txEl>
                                              <p:pRg st="3" end="3"/>
                                            </p:txEl>
                                          </p:spTgt>
                                        </p:tgtEl>
                                        <p:attrNameLst>
                                          <p:attrName>style.visibility</p:attrName>
                                        </p:attrNameLst>
                                      </p:cBhvr>
                                      <p:to>
                                        <p:strVal val="visible"/>
                                      </p:to>
                                    </p:set>
                                    <p:anim calcmode="lin" valueType="num">
                                      <p:cBhvr additive="base">
                                        <p:cTn id="30"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3795">
                                            <p:txEl>
                                              <p:pRg st="4" end="4"/>
                                            </p:txEl>
                                          </p:spTgt>
                                        </p:tgtEl>
                                        <p:attrNameLst>
                                          <p:attrName>style.visibility</p:attrName>
                                        </p:attrNameLst>
                                      </p:cBhvr>
                                      <p:to>
                                        <p:strVal val="visible"/>
                                      </p:to>
                                    </p:set>
                                    <p:anim calcmode="lin" valueType="num">
                                      <p:cBhvr additive="base">
                                        <p:cTn id="36"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3795">
                                            <p:txEl>
                                              <p:pRg st="5" end="5"/>
                                            </p:txEl>
                                          </p:spTgt>
                                        </p:tgtEl>
                                        <p:attrNameLst>
                                          <p:attrName>style.visibility</p:attrName>
                                        </p:attrNameLst>
                                      </p:cBhvr>
                                      <p:to>
                                        <p:strVal val="visible"/>
                                      </p:to>
                                    </p:set>
                                    <p:anim calcmode="lin" valueType="num">
                                      <p:cBhvr additive="base">
                                        <p:cTn id="42"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3795">
                                            <p:txEl>
                                              <p:pRg st="6" end="6"/>
                                            </p:txEl>
                                          </p:spTgt>
                                        </p:tgtEl>
                                        <p:attrNameLst>
                                          <p:attrName>style.visibility</p:attrName>
                                        </p:attrNameLst>
                                      </p:cBhvr>
                                      <p:to>
                                        <p:strVal val="visible"/>
                                      </p:to>
                                    </p:set>
                                    <p:anim calcmode="lin" valueType="num">
                                      <p:cBhvr additive="base">
                                        <p:cTn id="48"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2.8|5.5|5.1"/>
</p:tagLst>
</file>

<file path=ppt/tags/tag10.xml><?xml version="1.0" encoding="utf-8"?>
<p:tagLst xmlns:a="http://schemas.openxmlformats.org/drawingml/2006/main" xmlns:r="http://schemas.openxmlformats.org/officeDocument/2006/relationships" xmlns:p="http://schemas.openxmlformats.org/presentationml/2006/main">
  <p:tag name="TIMING" val="|1|7.8|12.2|5.2"/>
</p:tagLst>
</file>

<file path=ppt/tags/tag11.xml><?xml version="1.0" encoding="utf-8"?>
<p:tagLst xmlns:a="http://schemas.openxmlformats.org/drawingml/2006/main" xmlns:r="http://schemas.openxmlformats.org/officeDocument/2006/relationships" xmlns:p="http://schemas.openxmlformats.org/presentationml/2006/main">
  <p:tag name="TIMING" val="|1|1|9|4.2"/>
</p:tagLst>
</file>

<file path=ppt/tags/tag12.xml><?xml version="1.0" encoding="utf-8"?>
<p:tagLst xmlns:a="http://schemas.openxmlformats.org/drawingml/2006/main" xmlns:r="http://schemas.openxmlformats.org/officeDocument/2006/relationships" xmlns:p="http://schemas.openxmlformats.org/presentationml/2006/main">
  <p:tag name="TIMING" val="|0.8|11.2|2.4|1.6|8.2|2|4.4"/>
</p:tagLst>
</file>

<file path=ppt/tags/tag13.xml><?xml version="1.0" encoding="utf-8"?>
<p:tagLst xmlns:a="http://schemas.openxmlformats.org/drawingml/2006/main" xmlns:r="http://schemas.openxmlformats.org/officeDocument/2006/relationships" xmlns:p="http://schemas.openxmlformats.org/presentationml/2006/main">
  <p:tag name="TIMING" val="|0.8|12.4|8.3|7.3|25.1|4.7|3.7|6.8|4|3.5"/>
</p:tagLst>
</file>

<file path=ppt/tags/tag14.xml><?xml version="1.0" encoding="utf-8"?>
<p:tagLst xmlns:a="http://schemas.openxmlformats.org/drawingml/2006/main" xmlns:r="http://schemas.openxmlformats.org/officeDocument/2006/relationships" xmlns:p="http://schemas.openxmlformats.org/presentationml/2006/main">
  <p:tag name="TIMING" val="|0.4|4.7|2.8|3.8|12.6|1"/>
</p:tagLst>
</file>

<file path=ppt/tags/tag15.xml><?xml version="1.0" encoding="utf-8"?>
<p:tagLst xmlns:a="http://schemas.openxmlformats.org/drawingml/2006/main" xmlns:r="http://schemas.openxmlformats.org/officeDocument/2006/relationships" xmlns:p="http://schemas.openxmlformats.org/presentationml/2006/main">
  <p:tag name="TIMING" val="|0.8|13.7|3.7|5.3|1.7|9|24.3"/>
</p:tagLst>
</file>

<file path=ppt/tags/tag16.xml><?xml version="1.0" encoding="utf-8"?>
<p:tagLst xmlns:a="http://schemas.openxmlformats.org/drawingml/2006/main" xmlns:r="http://schemas.openxmlformats.org/officeDocument/2006/relationships" xmlns:p="http://schemas.openxmlformats.org/presentationml/2006/main">
  <p:tag name="TIMING" val="|0.7|3.3|1.5|2|1.5|5.5|2.1|3|12.8|4.9"/>
</p:tagLst>
</file>

<file path=ppt/tags/tag17.xml><?xml version="1.0" encoding="utf-8"?>
<p:tagLst xmlns:a="http://schemas.openxmlformats.org/drawingml/2006/main" xmlns:r="http://schemas.openxmlformats.org/officeDocument/2006/relationships" xmlns:p="http://schemas.openxmlformats.org/presentationml/2006/main">
  <p:tag name="TIMING" val="|0.9|4.8|1.8|1"/>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4|7.4|6.5|11.8"/>
</p:tagLst>
</file>

<file path=ppt/tags/tag2.xml><?xml version="1.0" encoding="utf-8"?>
<p:tagLst xmlns:a="http://schemas.openxmlformats.org/drawingml/2006/main" xmlns:r="http://schemas.openxmlformats.org/officeDocument/2006/relationships" xmlns:p="http://schemas.openxmlformats.org/presentationml/2006/main">
  <p:tag name="TIMING" val="|1.9|4.2|4.1|1.7|0.6|3.1"/>
</p:tagLst>
</file>

<file path=ppt/tags/tag20.xml><?xml version="1.0" encoding="utf-8"?>
<p:tagLst xmlns:a="http://schemas.openxmlformats.org/drawingml/2006/main" xmlns:r="http://schemas.openxmlformats.org/officeDocument/2006/relationships" xmlns:p="http://schemas.openxmlformats.org/presentationml/2006/main">
  <p:tag name="TIMING" val="|0.8|1.8|30.2|27.5"/>
</p:tagLst>
</file>

<file path=ppt/tags/tag21.xml><?xml version="1.0" encoding="utf-8"?>
<p:tagLst xmlns:a="http://schemas.openxmlformats.org/drawingml/2006/main" xmlns:r="http://schemas.openxmlformats.org/officeDocument/2006/relationships" xmlns:p="http://schemas.openxmlformats.org/presentationml/2006/main">
  <p:tag name="TIMING" val="|0.5|3.2|4.6"/>
</p:tagLst>
</file>

<file path=ppt/tags/tag22.xml><?xml version="1.0" encoding="utf-8"?>
<p:tagLst xmlns:a="http://schemas.openxmlformats.org/drawingml/2006/main" xmlns:r="http://schemas.openxmlformats.org/officeDocument/2006/relationships" xmlns:p="http://schemas.openxmlformats.org/presentationml/2006/main">
  <p:tag name="TIMING" val="|0.4|6.2|5.8"/>
</p:tagLst>
</file>

<file path=ppt/tags/tag23.xml><?xml version="1.0" encoding="utf-8"?>
<p:tagLst xmlns:a="http://schemas.openxmlformats.org/drawingml/2006/main" xmlns:r="http://schemas.openxmlformats.org/officeDocument/2006/relationships" xmlns:p="http://schemas.openxmlformats.org/presentationml/2006/main">
  <p:tag name="TIMING" val="|0.3|0.7|8.4"/>
</p:tagLst>
</file>

<file path=ppt/tags/tag24.xml><?xml version="1.0" encoding="utf-8"?>
<p:tagLst xmlns:a="http://schemas.openxmlformats.org/drawingml/2006/main" xmlns:r="http://schemas.openxmlformats.org/officeDocument/2006/relationships" xmlns:p="http://schemas.openxmlformats.org/presentationml/2006/main">
  <p:tag name="TIMING" val="|1.6|1.4|5|9.1|8.1|19.4"/>
</p:tagLst>
</file>

<file path=ppt/tags/tag25.xml><?xml version="1.0" encoding="utf-8"?>
<p:tagLst xmlns:a="http://schemas.openxmlformats.org/drawingml/2006/main" xmlns:r="http://schemas.openxmlformats.org/officeDocument/2006/relationships" xmlns:p="http://schemas.openxmlformats.org/presentationml/2006/main">
  <p:tag name="TIMING" val="|1|1|9.3|3.6|6.3"/>
</p:tagLst>
</file>

<file path=ppt/tags/tag26.xml><?xml version="1.0" encoding="utf-8"?>
<p:tagLst xmlns:a="http://schemas.openxmlformats.org/drawingml/2006/main" xmlns:r="http://schemas.openxmlformats.org/officeDocument/2006/relationships" xmlns:p="http://schemas.openxmlformats.org/presentationml/2006/main">
  <p:tag name="TIMING" val="|6.9|6.7|20.1|8.9|8.1"/>
</p:tagLst>
</file>

<file path=ppt/tags/tag27.xml><?xml version="1.0" encoding="utf-8"?>
<p:tagLst xmlns:a="http://schemas.openxmlformats.org/drawingml/2006/main" xmlns:r="http://schemas.openxmlformats.org/officeDocument/2006/relationships" xmlns:p="http://schemas.openxmlformats.org/presentationml/2006/main">
  <p:tag name="TIMING" val="|0.6|2.9|8.2"/>
</p:tagLst>
</file>

<file path=ppt/tags/tag28.xml><?xml version="1.0" encoding="utf-8"?>
<p:tagLst xmlns:a="http://schemas.openxmlformats.org/drawingml/2006/main" xmlns:r="http://schemas.openxmlformats.org/officeDocument/2006/relationships" xmlns:p="http://schemas.openxmlformats.org/presentationml/2006/main">
  <p:tag name="TIMING" val="|0.4|14.7|1.6|1.5|3.7"/>
</p:tagLst>
</file>

<file path=ppt/tags/tag29.xml><?xml version="1.0" encoding="utf-8"?>
<p:tagLst xmlns:a="http://schemas.openxmlformats.org/drawingml/2006/main" xmlns:r="http://schemas.openxmlformats.org/officeDocument/2006/relationships" xmlns:p="http://schemas.openxmlformats.org/presentationml/2006/main">
  <p:tag name="TIMING" val="|0.3|1.2|39.5|3.4|13.9|9|6.1|0.8|3.8|61.7"/>
</p:tagLst>
</file>

<file path=ppt/tags/tag3.xml><?xml version="1.0" encoding="utf-8"?>
<p:tagLst xmlns:a="http://schemas.openxmlformats.org/drawingml/2006/main" xmlns:r="http://schemas.openxmlformats.org/officeDocument/2006/relationships" xmlns:p="http://schemas.openxmlformats.org/presentationml/2006/main">
  <p:tag name="TIMING" val="|0.8|2.1|5.8|4.8|8.9|5.5|5.7|1.1|2.6|4"/>
</p:tagLst>
</file>

<file path=ppt/tags/tag30.xml><?xml version="1.0" encoding="utf-8"?>
<p:tagLst xmlns:a="http://schemas.openxmlformats.org/drawingml/2006/main" xmlns:r="http://schemas.openxmlformats.org/officeDocument/2006/relationships" xmlns:p="http://schemas.openxmlformats.org/presentationml/2006/main">
  <p:tag name="TIMING" val="|0.1|0.9|3|4|4.6|43"/>
</p:tagLst>
</file>

<file path=ppt/tags/tag31.xml><?xml version="1.0" encoding="utf-8"?>
<p:tagLst xmlns:a="http://schemas.openxmlformats.org/drawingml/2006/main" xmlns:r="http://schemas.openxmlformats.org/officeDocument/2006/relationships" xmlns:p="http://schemas.openxmlformats.org/presentationml/2006/main">
  <p:tag name="TIMING" val="|0.4|6.5|60.1"/>
</p:tagLst>
</file>

<file path=ppt/tags/tag32.xml><?xml version="1.0" encoding="utf-8"?>
<p:tagLst xmlns:a="http://schemas.openxmlformats.org/drawingml/2006/main" xmlns:r="http://schemas.openxmlformats.org/officeDocument/2006/relationships" xmlns:p="http://schemas.openxmlformats.org/presentationml/2006/main">
  <p:tag name="TIMING" val="|1.1|4.3|1|2.1|2"/>
</p:tagLst>
</file>

<file path=ppt/tags/tag33.xml><?xml version="1.0" encoding="utf-8"?>
<p:tagLst xmlns:a="http://schemas.openxmlformats.org/drawingml/2006/main" xmlns:r="http://schemas.openxmlformats.org/officeDocument/2006/relationships" xmlns:p="http://schemas.openxmlformats.org/presentationml/2006/main">
  <p:tag name="TIMING" val="|0.7|12.8|14.6|10.8|10.6"/>
</p:tagLst>
</file>

<file path=ppt/tags/tag34.xml><?xml version="1.0" encoding="utf-8"?>
<p:tagLst xmlns:a="http://schemas.openxmlformats.org/drawingml/2006/main" xmlns:r="http://schemas.openxmlformats.org/officeDocument/2006/relationships" xmlns:p="http://schemas.openxmlformats.org/presentationml/2006/main">
  <p:tag name="TIMING" val="|1|14.3|3.3|8.8|2.4|4.7|1.5|1.7"/>
</p:tagLst>
</file>

<file path=ppt/tags/tag35.xml><?xml version="1.0" encoding="utf-8"?>
<p:tagLst xmlns:a="http://schemas.openxmlformats.org/drawingml/2006/main" xmlns:r="http://schemas.openxmlformats.org/officeDocument/2006/relationships" xmlns:p="http://schemas.openxmlformats.org/presentationml/2006/main">
  <p:tag name="TIMING" val="|0.5|1.4|5.3|16.5|14.8|13.3"/>
</p:tagLst>
</file>

<file path=ppt/tags/tag36.xml><?xml version="1.0" encoding="utf-8"?>
<p:tagLst xmlns:a="http://schemas.openxmlformats.org/drawingml/2006/main" xmlns:r="http://schemas.openxmlformats.org/officeDocument/2006/relationships" xmlns:p="http://schemas.openxmlformats.org/presentationml/2006/main">
  <p:tag name="TIMING" val="|0.4|2|6.6|49.9"/>
</p:tagLst>
</file>

<file path=ppt/tags/tag37.xml><?xml version="1.0" encoding="utf-8"?>
<p:tagLst xmlns:a="http://schemas.openxmlformats.org/drawingml/2006/main" xmlns:r="http://schemas.openxmlformats.org/officeDocument/2006/relationships" xmlns:p="http://schemas.openxmlformats.org/presentationml/2006/main">
  <p:tag name="TIMING" val="|1.4|15.3|1.8|4.4"/>
</p:tagLst>
</file>

<file path=ppt/tags/tag38.xml><?xml version="1.0" encoding="utf-8"?>
<p:tagLst xmlns:a="http://schemas.openxmlformats.org/drawingml/2006/main" xmlns:r="http://schemas.openxmlformats.org/officeDocument/2006/relationships" xmlns:p="http://schemas.openxmlformats.org/presentationml/2006/main">
  <p:tag name="TIMING" val="|0.6|0.8|2.8"/>
</p:tagLst>
</file>

<file path=ppt/tags/tag39.xml><?xml version="1.0" encoding="utf-8"?>
<p:tagLst xmlns:a="http://schemas.openxmlformats.org/drawingml/2006/main" xmlns:r="http://schemas.openxmlformats.org/officeDocument/2006/relationships" xmlns:p="http://schemas.openxmlformats.org/presentationml/2006/main">
  <p:tag name="TIMING" val="|0.8|4.5|14.2"/>
</p:tagLst>
</file>

<file path=ppt/tags/tag4.xml><?xml version="1.0" encoding="utf-8"?>
<p:tagLst xmlns:a="http://schemas.openxmlformats.org/drawingml/2006/main" xmlns:r="http://schemas.openxmlformats.org/officeDocument/2006/relationships" xmlns:p="http://schemas.openxmlformats.org/presentationml/2006/main">
  <p:tag name="TIMING" val="|0.6|1|2.1|20.6"/>
</p:tagLst>
</file>

<file path=ppt/tags/tag40.xml><?xml version="1.0" encoding="utf-8"?>
<p:tagLst xmlns:a="http://schemas.openxmlformats.org/drawingml/2006/main" xmlns:r="http://schemas.openxmlformats.org/officeDocument/2006/relationships" xmlns:p="http://schemas.openxmlformats.org/presentationml/2006/main">
  <p:tag name="TIMING" val="|0.6|1.2"/>
</p:tagLst>
</file>

<file path=ppt/tags/tag41.xml><?xml version="1.0" encoding="utf-8"?>
<p:tagLst xmlns:a="http://schemas.openxmlformats.org/drawingml/2006/main" xmlns:r="http://schemas.openxmlformats.org/officeDocument/2006/relationships" xmlns:p="http://schemas.openxmlformats.org/presentationml/2006/main">
  <p:tag name="TIMING" val="|5.2|1|7.4|6.1"/>
</p:tagLst>
</file>

<file path=ppt/tags/tag42.xml><?xml version="1.0" encoding="utf-8"?>
<p:tagLst xmlns:a="http://schemas.openxmlformats.org/drawingml/2006/main" xmlns:r="http://schemas.openxmlformats.org/officeDocument/2006/relationships" xmlns:p="http://schemas.openxmlformats.org/presentationml/2006/main">
  <p:tag name="TIMING" val="|0.4|1|1.6|5.7"/>
</p:tagLst>
</file>

<file path=ppt/tags/tag43.xml><?xml version="1.0" encoding="utf-8"?>
<p:tagLst xmlns:a="http://schemas.openxmlformats.org/drawingml/2006/main" xmlns:r="http://schemas.openxmlformats.org/officeDocument/2006/relationships" xmlns:p="http://schemas.openxmlformats.org/presentationml/2006/main">
  <p:tag name="TIMING" val="|18.2|8"/>
</p:tagLst>
</file>

<file path=ppt/tags/tag44.xml><?xml version="1.0" encoding="utf-8"?>
<p:tagLst xmlns:a="http://schemas.openxmlformats.org/drawingml/2006/main" xmlns:r="http://schemas.openxmlformats.org/officeDocument/2006/relationships" xmlns:p="http://schemas.openxmlformats.org/presentationml/2006/main">
  <p:tag name="TIMING" val="|0.9|1.5|45.1|6.4"/>
</p:tagLst>
</file>

<file path=ppt/tags/tag45.xml><?xml version="1.0" encoding="utf-8"?>
<p:tagLst xmlns:a="http://schemas.openxmlformats.org/drawingml/2006/main" xmlns:r="http://schemas.openxmlformats.org/officeDocument/2006/relationships" xmlns:p="http://schemas.openxmlformats.org/presentationml/2006/main">
  <p:tag name="TIMING" val="|0.3|12.2"/>
</p:tagLst>
</file>

<file path=ppt/tags/tag46.xml><?xml version="1.0" encoding="utf-8"?>
<p:tagLst xmlns:a="http://schemas.openxmlformats.org/drawingml/2006/main" xmlns:r="http://schemas.openxmlformats.org/officeDocument/2006/relationships" xmlns:p="http://schemas.openxmlformats.org/presentationml/2006/main">
  <p:tag name="TIMING" val="|0.3|2.3"/>
</p:tagLst>
</file>

<file path=ppt/tags/tag47.xml><?xml version="1.0" encoding="utf-8"?>
<p:tagLst xmlns:a="http://schemas.openxmlformats.org/drawingml/2006/main" xmlns:r="http://schemas.openxmlformats.org/officeDocument/2006/relationships" xmlns:p="http://schemas.openxmlformats.org/presentationml/2006/main">
  <p:tag name="TIMING" val="|4.6|2.9|1.3|1.9"/>
</p:tagLst>
</file>

<file path=ppt/tags/tag48.xml><?xml version="1.0" encoding="utf-8"?>
<p:tagLst xmlns:a="http://schemas.openxmlformats.org/drawingml/2006/main" xmlns:r="http://schemas.openxmlformats.org/officeDocument/2006/relationships" xmlns:p="http://schemas.openxmlformats.org/presentationml/2006/main">
  <p:tag name="TIMING" val="|0.4|2.3|1.5|8.1"/>
</p:tagLst>
</file>

<file path=ppt/tags/tag49.xml><?xml version="1.0" encoding="utf-8"?>
<p:tagLst xmlns:a="http://schemas.openxmlformats.org/drawingml/2006/main" xmlns:r="http://schemas.openxmlformats.org/officeDocument/2006/relationships" xmlns:p="http://schemas.openxmlformats.org/presentationml/2006/main">
  <p:tag name="TIMING" val="|0.3|7.8"/>
</p:tagLst>
</file>

<file path=ppt/tags/tag5.xml><?xml version="1.0" encoding="utf-8"?>
<p:tagLst xmlns:a="http://schemas.openxmlformats.org/drawingml/2006/main" xmlns:r="http://schemas.openxmlformats.org/officeDocument/2006/relationships" xmlns:p="http://schemas.openxmlformats.org/presentationml/2006/main">
  <p:tag name="TIMING" val="|0.4|11.3|9.7|6.1"/>
</p:tagLst>
</file>

<file path=ppt/tags/tag50.xml><?xml version="1.0" encoding="utf-8"?>
<p:tagLst xmlns:a="http://schemas.openxmlformats.org/drawingml/2006/main" xmlns:r="http://schemas.openxmlformats.org/officeDocument/2006/relationships" xmlns:p="http://schemas.openxmlformats.org/presentationml/2006/main">
  <p:tag name="TIMING" val="|0.9|3.9|1.2|5.5"/>
</p:tagLst>
</file>

<file path=ppt/tags/tag51.xml><?xml version="1.0" encoding="utf-8"?>
<p:tagLst xmlns:a="http://schemas.openxmlformats.org/drawingml/2006/main" xmlns:r="http://schemas.openxmlformats.org/officeDocument/2006/relationships" xmlns:p="http://schemas.openxmlformats.org/presentationml/2006/main">
  <p:tag name="TIMING" val="|0.4|0.8|4|5.6|0.5"/>
</p:tagLst>
</file>

<file path=ppt/tags/tag52.xml><?xml version="1.0" encoding="utf-8"?>
<p:tagLst xmlns:a="http://schemas.openxmlformats.org/drawingml/2006/main" xmlns:r="http://schemas.openxmlformats.org/officeDocument/2006/relationships" xmlns:p="http://schemas.openxmlformats.org/presentationml/2006/main">
  <p:tag name="TIMING" val="|0.8|14.1|2.2|4.1|5.4"/>
</p:tagLst>
</file>

<file path=ppt/tags/tag53.xml><?xml version="1.0" encoding="utf-8"?>
<p:tagLst xmlns:a="http://schemas.openxmlformats.org/drawingml/2006/main" xmlns:r="http://schemas.openxmlformats.org/officeDocument/2006/relationships" xmlns:p="http://schemas.openxmlformats.org/presentationml/2006/main">
  <p:tag name="TIMING" val="|0.5|4.5|8|6.5"/>
</p:tagLst>
</file>

<file path=ppt/tags/tag54.xml><?xml version="1.0" encoding="utf-8"?>
<p:tagLst xmlns:a="http://schemas.openxmlformats.org/drawingml/2006/main" xmlns:r="http://schemas.openxmlformats.org/officeDocument/2006/relationships" xmlns:p="http://schemas.openxmlformats.org/presentationml/2006/main">
  <p:tag name="TIMING" val="|0.3|1.2|7.8|3.9"/>
</p:tagLst>
</file>

<file path=ppt/tags/tag55.xml><?xml version="1.0" encoding="utf-8"?>
<p:tagLst xmlns:a="http://schemas.openxmlformats.org/drawingml/2006/main" xmlns:r="http://schemas.openxmlformats.org/officeDocument/2006/relationships" xmlns:p="http://schemas.openxmlformats.org/presentationml/2006/main">
  <p:tag name="TIMING" val="|0.4|0.9|1.6|5.7|3.3"/>
</p:tagLst>
</file>

<file path=ppt/tags/tag56.xml><?xml version="1.0" encoding="utf-8"?>
<p:tagLst xmlns:a="http://schemas.openxmlformats.org/drawingml/2006/main" xmlns:r="http://schemas.openxmlformats.org/officeDocument/2006/relationships" xmlns:p="http://schemas.openxmlformats.org/presentationml/2006/main">
  <p:tag name="TIMING" val="|0.4|0.9|4.1|5.3"/>
</p:tagLst>
</file>

<file path=ppt/tags/tag57.xml><?xml version="1.0" encoding="utf-8"?>
<p:tagLst xmlns:a="http://schemas.openxmlformats.org/drawingml/2006/main" xmlns:r="http://schemas.openxmlformats.org/officeDocument/2006/relationships" xmlns:p="http://schemas.openxmlformats.org/presentationml/2006/main">
  <p:tag name="TIMING" val="|0.4|0.9|7.3|4.2"/>
</p:tagLst>
</file>

<file path=ppt/tags/tag58.xml><?xml version="1.0" encoding="utf-8"?>
<p:tagLst xmlns:a="http://schemas.openxmlformats.org/drawingml/2006/main" xmlns:r="http://schemas.openxmlformats.org/officeDocument/2006/relationships" xmlns:p="http://schemas.openxmlformats.org/presentationml/2006/main">
  <p:tag name="TIMING" val="|0.3|3.6|6.2|1.7"/>
</p:tagLst>
</file>

<file path=ppt/tags/tag59.xml><?xml version="1.0" encoding="utf-8"?>
<p:tagLst xmlns:a="http://schemas.openxmlformats.org/drawingml/2006/main" xmlns:r="http://schemas.openxmlformats.org/officeDocument/2006/relationships" xmlns:p="http://schemas.openxmlformats.org/presentationml/2006/main">
  <p:tag name="TIMING" val="|0.6|1.1|3.8|2.9|3.9|7.1"/>
</p:tagLst>
</file>

<file path=ppt/tags/tag6.xml><?xml version="1.0" encoding="utf-8"?>
<p:tagLst xmlns:a="http://schemas.openxmlformats.org/drawingml/2006/main" xmlns:r="http://schemas.openxmlformats.org/officeDocument/2006/relationships" xmlns:p="http://schemas.openxmlformats.org/presentationml/2006/main">
  <p:tag name="TIMING" val="|0.6|10.8|2.8|2.8|4.3"/>
</p:tagLst>
</file>

<file path=ppt/tags/tag60.xml><?xml version="1.0" encoding="utf-8"?>
<p:tagLst xmlns:a="http://schemas.openxmlformats.org/drawingml/2006/main" xmlns:r="http://schemas.openxmlformats.org/officeDocument/2006/relationships" xmlns:p="http://schemas.openxmlformats.org/presentationml/2006/main">
  <p:tag name="TIMING" val="|0.7|2.7|2.6|8.5|5.4|4.7|3.1|6.7"/>
</p:tagLst>
</file>

<file path=ppt/tags/tag61.xml><?xml version="1.0" encoding="utf-8"?>
<p:tagLst xmlns:a="http://schemas.openxmlformats.org/drawingml/2006/main" xmlns:r="http://schemas.openxmlformats.org/officeDocument/2006/relationships" xmlns:p="http://schemas.openxmlformats.org/presentationml/2006/main">
  <p:tag name="TIMING" val="|0.5|0.9|4.6|1|1.9"/>
</p:tagLst>
</file>

<file path=ppt/tags/tag62.xml><?xml version="1.0" encoding="utf-8"?>
<p:tagLst xmlns:a="http://schemas.openxmlformats.org/drawingml/2006/main" xmlns:r="http://schemas.openxmlformats.org/officeDocument/2006/relationships" xmlns:p="http://schemas.openxmlformats.org/presentationml/2006/main">
  <p:tag name="TIMING" val="|0.3|2.5|6.5|4.6|1.2|4.1|3.7"/>
</p:tagLst>
</file>

<file path=ppt/tags/tag63.xml><?xml version="1.0" encoding="utf-8"?>
<p:tagLst xmlns:a="http://schemas.openxmlformats.org/drawingml/2006/main" xmlns:r="http://schemas.openxmlformats.org/officeDocument/2006/relationships" xmlns:p="http://schemas.openxmlformats.org/presentationml/2006/main">
  <p:tag name="TIMING" val="|1.2|8.8|3|1.3|3.8"/>
</p:tagLst>
</file>

<file path=ppt/tags/tag64.xml><?xml version="1.0" encoding="utf-8"?>
<p:tagLst xmlns:a="http://schemas.openxmlformats.org/drawingml/2006/main" xmlns:r="http://schemas.openxmlformats.org/officeDocument/2006/relationships" xmlns:p="http://schemas.openxmlformats.org/presentationml/2006/main">
  <p:tag name="TIMING" val="|0.7|6.4|10.7"/>
</p:tagLst>
</file>

<file path=ppt/tags/tag65.xml><?xml version="1.0" encoding="utf-8"?>
<p:tagLst xmlns:a="http://schemas.openxmlformats.org/drawingml/2006/main" xmlns:r="http://schemas.openxmlformats.org/officeDocument/2006/relationships" xmlns:p="http://schemas.openxmlformats.org/presentationml/2006/main">
  <p:tag name="TIMING" val="|19.8|11.4"/>
</p:tagLst>
</file>

<file path=ppt/tags/tag66.xml><?xml version="1.0" encoding="utf-8"?>
<p:tagLst xmlns:a="http://schemas.openxmlformats.org/drawingml/2006/main" xmlns:r="http://schemas.openxmlformats.org/officeDocument/2006/relationships" xmlns:p="http://schemas.openxmlformats.org/presentationml/2006/main">
  <p:tag name="TIMING" val="|0.6"/>
</p:tagLst>
</file>

<file path=ppt/tags/tag67.xml><?xml version="1.0" encoding="utf-8"?>
<p:tagLst xmlns:a="http://schemas.openxmlformats.org/drawingml/2006/main" xmlns:r="http://schemas.openxmlformats.org/officeDocument/2006/relationships" xmlns:p="http://schemas.openxmlformats.org/presentationml/2006/main">
  <p:tag name="TIMING" val="|0.6|7.7"/>
</p:tagLst>
</file>

<file path=ppt/tags/tag7.xml><?xml version="1.0" encoding="utf-8"?>
<p:tagLst xmlns:a="http://schemas.openxmlformats.org/drawingml/2006/main" xmlns:r="http://schemas.openxmlformats.org/officeDocument/2006/relationships" xmlns:p="http://schemas.openxmlformats.org/presentationml/2006/main">
  <p:tag name="TIMING" val="|1.5|2.8"/>
</p:tagLst>
</file>

<file path=ppt/tags/tag8.xml><?xml version="1.0" encoding="utf-8"?>
<p:tagLst xmlns:a="http://schemas.openxmlformats.org/drawingml/2006/main" xmlns:r="http://schemas.openxmlformats.org/officeDocument/2006/relationships" xmlns:p="http://schemas.openxmlformats.org/presentationml/2006/main">
  <p:tag name="TIMING" val="|0.5|3.3|5.9|6.5|5.7|1.4|3.8|2.9"/>
</p:tagLst>
</file>

<file path=ppt/tags/tag9.xml><?xml version="1.0" encoding="utf-8"?>
<p:tagLst xmlns:a="http://schemas.openxmlformats.org/drawingml/2006/main" xmlns:r="http://schemas.openxmlformats.org/officeDocument/2006/relationships" xmlns:p="http://schemas.openxmlformats.org/presentationml/2006/main">
  <p:tag name="TIMING" val="|0.6|0.8|2.8|8.4|15.8|4.3|5|15.1"/>
</p:tagLst>
</file>

<file path=ppt/theme/theme1.xml><?xml version="1.0" encoding="utf-8"?>
<a:theme xmlns:a="http://schemas.openxmlformats.org/drawingml/2006/main" name="Cactus">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Designs\Cactus.pot</Template>
  <TotalTime>617</TotalTime>
  <Words>3185</Words>
  <Application>Microsoft Office PowerPoint</Application>
  <PresentationFormat>On-screen Show (4:3)</PresentationFormat>
  <Paragraphs>333</Paragraphs>
  <Slides>67</Slides>
  <Notes>0</Notes>
  <HiddenSlides>0</HiddenSlides>
  <MMClips>1</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Cactus</vt:lpstr>
      <vt:lpstr>Rumors of Angels</vt:lpstr>
      <vt:lpstr>The Disappearance of Angels</vt:lpstr>
      <vt:lpstr>Angels in Theologies</vt:lpstr>
      <vt:lpstr>The reason for this?</vt:lpstr>
      <vt:lpstr>White Ridicules Angels</vt:lpstr>
      <vt:lpstr>Our Proposal</vt:lpstr>
      <vt:lpstr>Angelic Action in Nature  according to the Bible</vt:lpstr>
      <vt:lpstr>Angels in the Bible</vt:lpstr>
      <vt:lpstr>Angels in the Bible</vt:lpstr>
      <vt:lpstr>Demons</vt:lpstr>
      <vt:lpstr>Satan</vt:lpstr>
      <vt:lpstr>Summary on Angels</vt:lpstr>
      <vt:lpstr>What Do Angels Do?</vt:lpstr>
      <vt:lpstr>Angelic Activity</vt:lpstr>
      <vt:lpstr>Demonic Activity</vt:lpstr>
      <vt:lpstr>Satanic Activity</vt:lpstr>
      <vt:lpstr>Summary on Biblical Picture</vt:lpstr>
      <vt:lpstr>Science and Angels</vt:lpstr>
      <vt:lpstr>Detecting Angels Scientifically</vt:lpstr>
      <vt:lpstr>Detecting Terrestrial Intelligence</vt:lpstr>
      <vt:lpstr>The "Mars Head"</vt:lpstr>
      <vt:lpstr>The "Mars Head"</vt:lpstr>
      <vt:lpstr>The "Mars Head"</vt:lpstr>
      <vt:lpstr>Salmonella in Oregon</vt:lpstr>
      <vt:lpstr>Unknown Artifacts</vt:lpstr>
      <vt:lpstr>How find scientific evidence  for angelic activity?</vt:lpstr>
      <vt:lpstr>Would angelic actions  leave unmistakable traces?</vt:lpstr>
      <vt:lpstr>Detecting Intelligent Design</vt:lpstr>
      <vt:lpstr>Detecting Intelligent Design</vt:lpstr>
      <vt:lpstr>Detecting Intelligent Design</vt:lpstr>
      <vt:lpstr>Hoyle on Design</vt:lpstr>
      <vt:lpstr>Levels of Intelligent Design?</vt:lpstr>
      <vt:lpstr>Various Alternatives</vt:lpstr>
      <vt:lpstr>Angelic Capabilities</vt:lpstr>
      <vt:lpstr>Angelic Capabilities</vt:lpstr>
      <vt:lpstr>Angelic Capabilities</vt:lpstr>
      <vt:lpstr>Best Places to Search?</vt:lpstr>
      <vt:lpstr>Design in Biology</vt:lpstr>
      <vt:lpstr>Darwin to Hooker, 1856</vt:lpstr>
      <vt:lpstr>Darwin to Gray, 1860</vt:lpstr>
      <vt:lpstr>Ichneumon Wasps</vt:lpstr>
      <vt:lpstr>Ichneumon Wasps</vt:lpstr>
      <vt:lpstr>Actions of Benevolent Angels?</vt:lpstr>
      <vt:lpstr>The Panda's Thumb</vt:lpstr>
      <vt:lpstr>The Panda's Thumb</vt:lpstr>
      <vt:lpstr>The Panda's Thumb</vt:lpstr>
      <vt:lpstr>Other Examples of Malevolence?</vt:lpstr>
      <vt:lpstr>Parasitic Wasps?</vt:lpstr>
      <vt:lpstr>Parasitism? </vt:lpstr>
      <vt:lpstr>Predation?</vt:lpstr>
      <vt:lpstr>Disease?</vt:lpstr>
      <vt:lpstr>AIDS</vt:lpstr>
      <vt:lpstr>AIDS Enters the Cell</vt:lpstr>
      <vt:lpstr>AIDS Converts RNA  DNA</vt:lpstr>
      <vt:lpstr>AIDS DNA Inserted</vt:lpstr>
      <vt:lpstr>AIDS Virus Assembled</vt:lpstr>
      <vt:lpstr>AIDS Viruses Released</vt:lpstr>
      <vt:lpstr>AIDS Statistics</vt:lpstr>
      <vt:lpstr>Ebola</vt:lpstr>
      <vt:lpstr>Ebola Mechanism</vt:lpstr>
      <vt:lpstr>Ebola Cure</vt:lpstr>
      <vt:lpstr>Ebola Statistics</vt:lpstr>
      <vt:lpstr>Our Proposal</vt:lpstr>
      <vt:lpstr>Conclusions</vt:lpstr>
      <vt:lpstr>The Problem of Evil</vt:lpstr>
      <vt:lpstr>Marston on Natural Evil</vt:lpstr>
      <vt:lpstr>An Invitation</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Angels?</dc:title>
  <dc:creator>RC Newman</dc:creator>
  <cp:lastModifiedBy>Newman</cp:lastModifiedBy>
  <cp:revision>342</cp:revision>
  <cp:lastPrinted>1601-01-01T00:00:00Z</cp:lastPrinted>
  <dcterms:created xsi:type="dcterms:W3CDTF">2003-10-27T16:06:00Z</dcterms:created>
  <dcterms:modified xsi:type="dcterms:W3CDTF">2015-07-03T17:38:12Z</dcterms:modified>
</cp:coreProperties>
</file>