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988" autoAdjust="0"/>
    <p:restoredTop sz="94660"/>
  </p:normalViewPr>
  <p:slideViewPr>
    <p:cSldViewPr>
      <p:cViewPr varScale="1">
        <p:scale>
          <a:sx n="110" d="100"/>
          <a:sy n="110" d="100"/>
        </p:scale>
        <p:origin x="-1608" y="-96"/>
      </p:cViewPr>
      <p:guideLst>
        <p:guide orient="horz" pos="2160"/>
        <p:guide pos="2880"/>
      </p:guideLst>
    </p:cSldViewPr>
  </p:slideViewPr>
  <p:outlineViewPr>
    <p:cViewPr>
      <p:scale>
        <a:sx n="66" d="100"/>
        <a:sy n="66"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altLang="en-US" noProof="0" smtClean="0"/>
              <a:t>Click to edit Master title style</a:t>
            </a:r>
          </a:p>
        </p:txBody>
      </p:sp>
      <p:sp>
        <p:nvSpPr>
          <p:cNvPr id="717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7172" name="Rectangle 4"/>
          <p:cNvSpPr>
            <a:spLocks noGrp="1" noChangeArrowheads="1"/>
          </p:cNvSpPr>
          <p:nvPr>
            <p:ph type="dt" sz="quarter" idx="2"/>
          </p:nvPr>
        </p:nvSpPr>
        <p:spPr/>
        <p:txBody>
          <a:bodyPr/>
          <a:lstStyle>
            <a:lvl1pPr>
              <a:defRPr/>
            </a:lvl1pPr>
          </a:lstStyle>
          <a:p>
            <a:endParaRPr lang="en-US" altLang="en-US"/>
          </a:p>
        </p:txBody>
      </p:sp>
      <p:sp>
        <p:nvSpPr>
          <p:cNvPr id="7173" name="Rectangle 5"/>
          <p:cNvSpPr>
            <a:spLocks noGrp="1" noChangeArrowheads="1"/>
          </p:cNvSpPr>
          <p:nvPr>
            <p:ph type="ftr" sz="quarter" idx="3"/>
          </p:nvPr>
        </p:nvSpPr>
        <p:spPr/>
        <p:txBody>
          <a:bodyPr/>
          <a:lstStyle>
            <a:lvl1pPr>
              <a:defRPr/>
            </a:lvl1pPr>
          </a:lstStyle>
          <a:p>
            <a:endParaRPr lang="en-US" altLang="en-US"/>
          </a:p>
        </p:txBody>
      </p:sp>
      <p:sp>
        <p:nvSpPr>
          <p:cNvPr id="7174" name="Rectangle 6"/>
          <p:cNvSpPr>
            <a:spLocks noGrp="1" noChangeArrowheads="1"/>
          </p:cNvSpPr>
          <p:nvPr>
            <p:ph type="sldNum" sz="quarter" idx="4"/>
          </p:nvPr>
        </p:nvSpPr>
        <p:spPr/>
        <p:txBody>
          <a:bodyPr/>
          <a:lstStyle>
            <a:lvl1pPr>
              <a:defRPr/>
            </a:lvl1pPr>
          </a:lstStyle>
          <a:p>
            <a:fld id="{B59E0249-50DD-46BC-B86D-E40EFB4B8E4A}"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7ECE9E1-7B09-49FB-8F91-6C20DB4ED4FA}" type="slidenum">
              <a:rPr lang="en-US" altLang="en-US"/>
              <a:pPr/>
              <a:t>‹#›</a:t>
            </a:fld>
            <a:endParaRPr lang="en-US" altLang="en-US"/>
          </a:p>
        </p:txBody>
      </p:sp>
    </p:spTree>
    <p:extLst>
      <p:ext uri="{BB962C8B-B14F-4D97-AF65-F5344CB8AC3E}">
        <p14:creationId xmlns:p14="http://schemas.microsoft.com/office/powerpoint/2010/main" val="3957646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4197388-BE7B-49E1-B03B-D0B384E91492}" type="slidenum">
              <a:rPr lang="en-US" altLang="en-US"/>
              <a:pPr/>
              <a:t>‹#›</a:t>
            </a:fld>
            <a:endParaRPr lang="en-US" altLang="en-US"/>
          </a:p>
        </p:txBody>
      </p:sp>
    </p:spTree>
    <p:extLst>
      <p:ext uri="{BB962C8B-B14F-4D97-AF65-F5344CB8AC3E}">
        <p14:creationId xmlns:p14="http://schemas.microsoft.com/office/powerpoint/2010/main" val="342125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52F6747-CDB2-4AE8-9B36-29138126681A}" type="slidenum">
              <a:rPr lang="en-US" altLang="en-US"/>
              <a:pPr/>
              <a:t>‹#›</a:t>
            </a:fld>
            <a:endParaRPr lang="en-US" altLang="en-US"/>
          </a:p>
        </p:txBody>
      </p:sp>
    </p:spTree>
    <p:extLst>
      <p:ext uri="{BB962C8B-B14F-4D97-AF65-F5344CB8AC3E}">
        <p14:creationId xmlns:p14="http://schemas.microsoft.com/office/powerpoint/2010/main" val="2293189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1F32180-1F70-4387-8652-F1E57B87D1CB}" type="slidenum">
              <a:rPr lang="en-US" altLang="en-US"/>
              <a:pPr/>
              <a:t>‹#›</a:t>
            </a:fld>
            <a:endParaRPr lang="en-US" altLang="en-US"/>
          </a:p>
        </p:txBody>
      </p:sp>
    </p:spTree>
    <p:extLst>
      <p:ext uri="{BB962C8B-B14F-4D97-AF65-F5344CB8AC3E}">
        <p14:creationId xmlns:p14="http://schemas.microsoft.com/office/powerpoint/2010/main" val="1062315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87D9EC8-650C-4300-9687-1CA3226AB347}" type="slidenum">
              <a:rPr lang="en-US" altLang="en-US"/>
              <a:pPr/>
              <a:t>‹#›</a:t>
            </a:fld>
            <a:endParaRPr lang="en-US" altLang="en-US"/>
          </a:p>
        </p:txBody>
      </p:sp>
    </p:spTree>
    <p:extLst>
      <p:ext uri="{BB962C8B-B14F-4D97-AF65-F5344CB8AC3E}">
        <p14:creationId xmlns:p14="http://schemas.microsoft.com/office/powerpoint/2010/main" val="136165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760CE57A-94BD-4F12-9408-147BAC947CFC}" type="slidenum">
              <a:rPr lang="en-US" altLang="en-US"/>
              <a:pPr/>
              <a:t>‹#›</a:t>
            </a:fld>
            <a:endParaRPr lang="en-US" altLang="en-US"/>
          </a:p>
        </p:txBody>
      </p:sp>
    </p:spTree>
    <p:extLst>
      <p:ext uri="{BB962C8B-B14F-4D97-AF65-F5344CB8AC3E}">
        <p14:creationId xmlns:p14="http://schemas.microsoft.com/office/powerpoint/2010/main" val="1127704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34C5CC23-E371-4E3C-9ED8-782E4E004247}" type="slidenum">
              <a:rPr lang="en-US" altLang="en-US"/>
              <a:pPr/>
              <a:t>‹#›</a:t>
            </a:fld>
            <a:endParaRPr lang="en-US" altLang="en-US"/>
          </a:p>
        </p:txBody>
      </p:sp>
    </p:spTree>
    <p:extLst>
      <p:ext uri="{BB962C8B-B14F-4D97-AF65-F5344CB8AC3E}">
        <p14:creationId xmlns:p14="http://schemas.microsoft.com/office/powerpoint/2010/main" val="4053842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A89D397A-D561-4C6E-8401-73C6839B9009}" type="slidenum">
              <a:rPr lang="en-US" altLang="en-US"/>
              <a:pPr/>
              <a:t>‹#›</a:t>
            </a:fld>
            <a:endParaRPr lang="en-US" altLang="en-US"/>
          </a:p>
        </p:txBody>
      </p:sp>
    </p:spTree>
    <p:extLst>
      <p:ext uri="{BB962C8B-B14F-4D97-AF65-F5344CB8AC3E}">
        <p14:creationId xmlns:p14="http://schemas.microsoft.com/office/powerpoint/2010/main" val="1635046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96CE8DC-49AB-4F01-B4E0-492039123F86}" type="slidenum">
              <a:rPr lang="en-US" altLang="en-US"/>
              <a:pPr/>
              <a:t>‹#›</a:t>
            </a:fld>
            <a:endParaRPr lang="en-US" altLang="en-US"/>
          </a:p>
        </p:txBody>
      </p:sp>
    </p:spTree>
    <p:extLst>
      <p:ext uri="{BB962C8B-B14F-4D97-AF65-F5344CB8AC3E}">
        <p14:creationId xmlns:p14="http://schemas.microsoft.com/office/powerpoint/2010/main" val="3883590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28660D3-D1D7-4D91-954B-08C50879C541}" type="slidenum">
              <a:rPr lang="en-US" altLang="en-US"/>
              <a:pPr/>
              <a:t>‹#›</a:t>
            </a:fld>
            <a:endParaRPr lang="en-US" altLang="en-US"/>
          </a:p>
        </p:txBody>
      </p:sp>
    </p:spTree>
    <p:extLst>
      <p:ext uri="{BB962C8B-B14F-4D97-AF65-F5344CB8AC3E}">
        <p14:creationId xmlns:p14="http://schemas.microsoft.com/office/powerpoint/2010/main" val="75942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endParaRPr lang="en-US" alt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endParaRPr lang="en-US" alt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fld id="{FA9BBCBF-CA63-4B33-8405-C3C75D0479E0}"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a:t>The Ethics of War</a:t>
            </a:r>
          </a:p>
        </p:txBody>
      </p:sp>
      <p:sp>
        <p:nvSpPr>
          <p:cNvPr id="2051" name="Rectangle 3"/>
          <p:cNvSpPr>
            <a:spLocks noGrp="1" noChangeArrowheads="1"/>
          </p:cNvSpPr>
          <p:nvPr>
            <p:ph type="subTitle" idx="1"/>
          </p:nvPr>
        </p:nvSpPr>
        <p:spPr/>
        <p:txBody>
          <a:bodyPr/>
          <a:lstStyle/>
          <a:p>
            <a:r>
              <a:rPr lang="en-US" altLang="en-US"/>
              <a:t>Robert C. Newman</a:t>
            </a:r>
          </a:p>
        </p:txBody>
      </p:sp>
      <p:pic>
        <p:nvPicPr>
          <p:cNvPr id="2" name="EthicsWar.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609600" y="5715000"/>
            <a:ext cx="609600" cy="609600"/>
          </a:xfrm>
          <a:prstGeom prst="rect">
            <a:avLst/>
          </a:prstGeom>
        </p:spPr>
      </p:pic>
    </p:spTree>
    <p:custDataLst>
      <p:tags r:id="rId1"/>
    </p:custDataLst>
  </p:cSld>
  <p:clrMapOvr>
    <a:masterClrMapping/>
  </p:clrMapOvr>
  <p:transition advTm="488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8"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z="4000"/>
              <a:t>Has God Delegated Such Authority?</a:t>
            </a:r>
          </a:p>
        </p:txBody>
      </p:sp>
      <p:sp>
        <p:nvSpPr>
          <p:cNvPr id="16387" name="Rectangle 3"/>
          <p:cNvSpPr>
            <a:spLocks noGrp="1" noChangeArrowheads="1"/>
          </p:cNvSpPr>
          <p:nvPr>
            <p:ph type="body" idx="1"/>
          </p:nvPr>
        </p:nvSpPr>
        <p:spPr/>
        <p:txBody>
          <a:bodyPr/>
          <a:lstStyle/>
          <a:p>
            <a:r>
              <a:rPr lang="en-US" altLang="en-US"/>
              <a:t>Earliest indication:</a:t>
            </a:r>
          </a:p>
          <a:p>
            <a:pPr lvl="1"/>
            <a:r>
              <a:rPr lang="en-US" altLang="en-US"/>
              <a:t>So, God will demand an accounting for human life from humans who shed blood of others.</a:t>
            </a:r>
          </a:p>
          <a:p>
            <a:pPr lvl="1"/>
            <a:r>
              <a:rPr lang="en-US" altLang="en-US"/>
              <a:t>Ambiguity: Does God appoint humans to kill murderers, or does He say that he will use humans to kill them?</a:t>
            </a:r>
          </a:p>
          <a:p>
            <a:r>
              <a:rPr lang="en-US" altLang="en-US"/>
              <a:t>The Law of Moses clarifies this:</a:t>
            </a:r>
          </a:p>
        </p:txBody>
      </p:sp>
    </p:spTree>
    <p:custDataLst>
      <p:tags r:id="rId1"/>
    </p:custDataLst>
  </p:cSld>
  <p:clrMapOvr>
    <a:masterClrMapping/>
  </p:clrMapOvr>
  <p:transition advTm="2573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z="4000"/>
              <a:t>Has God Delegated Such Authority?</a:t>
            </a:r>
          </a:p>
        </p:txBody>
      </p:sp>
      <p:sp>
        <p:nvSpPr>
          <p:cNvPr id="17411" name="Rectangle 3"/>
          <p:cNvSpPr>
            <a:spLocks noGrp="1" noChangeArrowheads="1"/>
          </p:cNvSpPr>
          <p:nvPr>
            <p:ph type="body" idx="1"/>
          </p:nvPr>
        </p:nvSpPr>
        <p:spPr/>
        <p:txBody>
          <a:bodyPr/>
          <a:lstStyle/>
          <a:p>
            <a:pPr>
              <a:buFont typeface="Wingdings" pitchFamily="2" charset="2"/>
              <a:buNone/>
            </a:pPr>
            <a:r>
              <a:rPr lang="en-US" altLang="en-US" sz="2800">
                <a:effectLst/>
              </a:rPr>
              <a:t>Exod 21:12 (NIV) Anyone who strikes a man and kills him shall surely be put to death… 14 But if a man schemes and kills another man deliberately, take him away from my altar and put him to death. </a:t>
            </a:r>
          </a:p>
          <a:p>
            <a:r>
              <a:rPr lang="en-US" altLang="en-US" sz="2800">
                <a:effectLst/>
              </a:rPr>
              <a:t>Other grounds for death penalty in this context:</a:t>
            </a:r>
          </a:p>
          <a:p>
            <a:pPr lvl="1"/>
            <a:r>
              <a:rPr lang="en-US" altLang="en-US" sz="2400">
                <a:effectLst/>
              </a:rPr>
              <a:t>Attack on parents (15)</a:t>
            </a:r>
          </a:p>
          <a:p>
            <a:pPr lvl="1"/>
            <a:r>
              <a:rPr lang="en-US" altLang="en-US" sz="2400">
                <a:effectLst/>
              </a:rPr>
              <a:t>Kidnapping (16)</a:t>
            </a:r>
          </a:p>
          <a:p>
            <a:pPr lvl="1"/>
            <a:r>
              <a:rPr lang="en-US" altLang="en-US" sz="2400">
                <a:effectLst/>
              </a:rPr>
              <a:t>Cursing parents (17) </a:t>
            </a:r>
          </a:p>
          <a:p>
            <a:endParaRPr lang="en-US" altLang="en-US" sz="2800"/>
          </a:p>
        </p:txBody>
      </p:sp>
    </p:spTree>
    <p:custDataLst>
      <p:tags r:id="rId1"/>
    </p:custDataLst>
  </p:cSld>
  <p:clrMapOvr>
    <a:masterClrMapping/>
  </p:clrMapOvr>
  <p:transition advTm="4437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 calcmode="lin" valueType="num">
                                      <p:cBhvr additive="base">
                                        <p:cTn id="31"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effectLst/>
              </a:rPr>
              <a:t>Other Grounds Elsewhere</a:t>
            </a:r>
          </a:p>
        </p:txBody>
      </p:sp>
      <p:sp>
        <p:nvSpPr>
          <p:cNvPr id="18435" name="Rectangle 3"/>
          <p:cNvSpPr>
            <a:spLocks noGrp="1" noChangeArrowheads="1"/>
          </p:cNvSpPr>
          <p:nvPr>
            <p:ph type="body" idx="1"/>
          </p:nvPr>
        </p:nvSpPr>
        <p:spPr/>
        <p:txBody>
          <a:bodyPr/>
          <a:lstStyle/>
          <a:p>
            <a:r>
              <a:rPr lang="en-US" altLang="en-US" sz="2800"/>
              <a:t>Cursing God (Lev 24:16)</a:t>
            </a:r>
          </a:p>
          <a:p>
            <a:r>
              <a:rPr lang="en-US" altLang="en-US" sz="2800"/>
              <a:t>Idolatry (Ex 22:20)</a:t>
            </a:r>
          </a:p>
          <a:p>
            <a:r>
              <a:rPr lang="en-US" altLang="en-US" sz="2800"/>
              <a:t>Sorcery (Ex 22:18)</a:t>
            </a:r>
          </a:p>
          <a:p>
            <a:r>
              <a:rPr lang="en-US" altLang="en-US" sz="2800"/>
              <a:t>Spiritism (Lev 20:27)</a:t>
            </a:r>
          </a:p>
          <a:p>
            <a:r>
              <a:rPr lang="en-US" altLang="en-US" sz="2800"/>
              <a:t>Adultery (Lev 20:10)</a:t>
            </a:r>
          </a:p>
          <a:p>
            <a:r>
              <a:rPr lang="en-US" altLang="en-US" sz="2800"/>
              <a:t>Incest (Lev 20:11)</a:t>
            </a:r>
          </a:p>
          <a:p>
            <a:r>
              <a:rPr lang="en-US" altLang="en-US" sz="2800"/>
              <a:t>Homosexuality (Lev 20:13)</a:t>
            </a:r>
          </a:p>
          <a:p>
            <a:r>
              <a:rPr lang="en-US" altLang="en-US" sz="2800"/>
              <a:t>Bestiality (Ex 22:19)</a:t>
            </a:r>
          </a:p>
        </p:txBody>
      </p:sp>
    </p:spTree>
    <p:custDataLst>
      <p:tags r:id="rId1"/>
    </p:custDataLst>
  </p:cSld>
  <p:clrMapOvr>
    <a:masterClrMapping/>
  </p:clrMapOvr>
  <p:transition advTm="547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 calcmode="lin" valueType="num">
                                      <p:cBhvr additive="base">
                                        <p:cTn id="31"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435">
                                            <p:txEl>
                                              <p:pRg st="5" end="5"/>
                                            </p:txEl>
                                          </p:spTgt>
                                        </p:tgtEl>
                                        <p:attrNameLst>
                                          <p:attrName>style.visibility</p:attrName>
                                        </p:attrNameLst>
                                      </p:cBhvr>
                                      <p:to>
                                        <p:strVal val="visible"/>
                                      </p:to>
                                    </p:set>
                                    <p:anim calcmode="lin" valueType="num">
                                      <p:cBhvr additive="base">
                                        <p:cTn id="37"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435">
                                            <p:txEl>
                                              <p:pRg st="6" end="6"/>
                                            </p:txEl>
                                          </p:spTgt>
                                        </p:tgtEl>
                                        <p:attrNameLst>
                                          <p:attrName>style.visibility</p:attrName>
                                        </p:attrNameLst>
                                      </p:cBhvr>
                                      <p:to>
                                        <p:strVal val="visible"/>
                                      </p:to>
                                    </p:set>
                                    <p:anim calcmode="lin" valueType="num">
                                      <p:cBhvr additive="base">
                                        <p:cTn id="43"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43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435">
                                            <p:txEl>
                                              <p:pRg st="7" end="7"/>
                                            </p:txEl>
                                          </p:spTgt>
                                        </p:tgtEl>
                                        <p:attrNameLst>
                                          <p:attrName>style.visibility</p:attrName>
                                        </p:attrNameLst>
                                      </p:cBhvr>
                                      <p:to>
                                        <p:strVal val="visible"/>
                                      </p:to>
                                    </p:set>
                                    <p:anim calcmode="lin" valueType="num">
                                      <p:cBhvr additive="base">
                                        <p:cTn id="49" dur="5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843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The Death Penalty</a:t>
            </a:r>
          </a:p>
        </p:txBody>
      </p:sp>
      <p:sp>
        <p:nvSpPr>
          <p:cNvPr id="19459" name="Rectangle 3"/>
          <p:cNvSpPr>
            <a:spLocks noGrp="1" noChangeArrowheads="1"/>
          </p:cNvSpPr>
          <p:nvPr>
            <p:ph type="body" idx="1"/>
          </p:nvPr>
        </p:nvSpPr>
        <p:spPr/>
        <p:txBody>
          <a:bodyPr/>
          <a:lstStyle/>
          <a:p>
            <a:r>
              <a:rPr lang="en-US" altLang="en-US"/>
              <a:t>Not a blank check for putting other humans to death.</a:t>
            </a:r>
          </a:p>
          <a:p>
            <a:r>
              <a:rPr lang="en-US" altLang="en-US"/>
              <a:t>The bounds involve wicked behavior.</a:t>
            </a:r>
          </a:p>
          <a:p>
            <a:r>
              <a:rPr lang="en-US" altLang="en-US"/>
              <a:t>The death penalty is restricted to more heinous crimes.</a:t>
            </a:r>
          </a:p>
        </p:txBody>
      </p:sp>
    </p:spTree>
    <p:custDataLst>
      <p:tags r:id="rId1"/>
    </p:custDataLst>
  </p:cSld>
  <p:clrMapOvr>
    <a:masterClrMapping/>
  </p:clrMapOvr>
  <p:transition advTm="2198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Restricted to OT Israel?</a:t>
            </a:r>
          </a:p>
        </p:txBody>
      </p:sp>
      <p:sp>
        <p:nvSpPr>
          <p:cNvPr id="20483" name="Rectangle 3"/>
          <p:cNvSpPr>
            <a:spLocks noGrp="1" noChangeArrowheads="1"/>
          </p:cNvSpPr>
          <p:nvPr>
            <p:ph type="body" idx="1"/>
          </p:nvPr>
        </p:nvSpPr>
        <p:spPr/>
        <p:txBody>
          <a:bodyPr/>
          <a:lstStyle/>
          <a:p>
            <a:r>
              <a:rPr lang="en-US" altLang="en-US"/>
              <a:t>This authority was not apparently given to the church </a:t>
            </a:r>
            <a:r>
              <a:rPr lang="en-US" altLang="en-US" i="1"/>
              <a:t>per se</a:t>
            </a:r>
            <a:r>
              <a:rPr lang="en-US" altLang="en-US"/>
              <a:t>, in spite of some actions undertaken now &amp; then in church history.</a:t>
            </a:r>
          </a:p>
          <a:p>
            <a:r>
              <a:rPr lang="en-US" altLang="en-US"/>
              <a:t>But note that such authority was delegated to human governments:</a:t>
            </a:r>
          </a:p>
          <a:p>
            <a:pPr lvl="1"/>
            <a:r>
              <a:rPr lang="en-US" altLang="en-US"/>
              <a:t>Romans 13:1-7</a:t>
            </a:r>
          </a:p>
          <a:p>
            <a:pPr lvl="1"/>
            <a:r>
              <a:rPr lang="en-US" altLang="en-US"/>
              <a:t>1 Peter 2:13-14</a:t>
            </a:r>
          </a:p>
        </p:txBody>
      </p:sp>
    </p:spTree>
    <p:custDataLst>
      <p:tags r:id="rId1"/>
    </p:custDataLst>
  </p:cSld>
  <p:clrMapOvr>
    <a:masterClrMapping/>
  </p:clrMapOvr>
  <p:transition advTm="281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 calcmode="lin" valueType="num">
                                      <p:cBhvr additive="base">
                                        <p:cTn id="25"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z="4000"/>
              <a:t>Delegated to Human Governments</a:t>
            </a:r>
          </a:p>
        </p:txBody>
      </p:sp>
      <p:sp>
        <p:nvSpPr>
          <p:cNvPr id="21507" name="Rectangle 3"/>
          <p:cNvSpPr>
            <a:spLocks noGrp="1" noChangeArrowheads="1"/>
          </p:cNvSpPr>
          <p:nvPr>
            <p:ph type="body" idx="1"/>
          </p:nvPr>
        </p:nvSpPr>
        <p:spPr/>
        <p:txBody>
          <a:bodyPr/>
          <a:lstStyle/>
          <a:p>
            <a:pPr>
              <a:lnSpc>
                <a:spcPct val="80000"/>
              </a:lnSpc>
              <a:buFont typeface="Wingdings" pitchFamily="2" charset="2"/>
              <a:buNone/>
            </a:pPr>
            <a:r>
              <a:rPr lang="en-US" altLang="en-US" sz="2400">
                <a:effectLst/>
              </a:rPr>
              <a:t>	Romans 13:1-7 (NIV) Everyone must submit himself to the governing authorities, for there is no authority except that which God has established. The authorities that exist have been established by God. 2 Consequently, he who rebels against the authority is rebelling against what God has instituted, and those who do so will bring judgment on themselves. 3 For rulers hold no terror for those who do right, but for those who do wrong. Do you want to be free from fear of the one in authority? Then do what is right and he will commend you. 4 For he is God's servant to do you good. But if you do wrong, be afraid, for he does not bear the sword for nothing. He is God's servant, an agent of wrath to bring punishment on the wrongdoer.</a:t>
            </a:r>
            <a:endParaRPr lang="en-US" altLang="en-US" sz="2400"/>
          </a:p>
        </p:txBody>
      </p:sp>
    </p:spTree>
    <p:custDataLst>
      <p:tags r:id="rId1"/>
    </p:custDataLst>
  </p:cSld>
  <p:clrMapOvr>
    <a:masterClrMapping/>
  </p:clrMapOvr>
  <p:transition advTm="4248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checkerboard(across)">
                                      <p:cBhvr>
                                        <p:cTn id="7" dur="500"/>
                                        <p:tgtEl>
                                          <p:spTgt spid="21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z="4000"/>
              <a:t>Delegated to Human Governments</a:t>
            </a:r>
          </a:p>
        </p:txBody>
      </p:sp>
      <p:sp>
        <p:nvSpPr>
          <p:cNvPr id="22531" name="Rectangle 3"/>
          <p:cNvSpPr>
            <a:spLocks noGrp="1" noChangeArrowheads="1"/>
          </p:cNvSpPr>
          <p:nvPr>
            <p:ph type="body" idx="1"/>
          </p:nvPr>
        </p:nvSpPr>
        <p:spPr/>
        <p:txBody>
          <a:bodyPr/>
          <a:lstStyle/>
          <a:p>
            <a:pPr>
              <a:buFont typeface="Wingdings" pitchFamily="2" charset="2"/>
              <a:buNone/>
            </a:pPr>
            <a:r>
              <a:rPr lang="en-US" altLang="en-US">
                <a:effectLst/>
              </a:rPr>
              <a:t>	1Peter 2:13-14 (NIV) Submit yourselves for the Lord's sake to every authority instituted among men: whether to the king, as the supreme authority, 14 or to governors, who are sent by him to punish those who do wrong and to commend those who do right. </a:t>
            </a:r>
            <a:endParaRPr lang="en-US" altLang="en-US"/>
          </a:p>
        </p:txBody>
      </p:sp>
    </p:spTree>
    <p:custDataLst>
      <p:tags r:id="rId1"/>
    </p:custDataLst>
  </p:cSld>
  <p:clrMapOvr>
    <a:masterClrMapping/>
  </p:clrMapOvr>
  <p:transition advTm="1728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checkerboard(across)">
                                      <p:cBhvr>
                                        <p:cTn id="7" dur="500"/>
                                        <p:tgtEl>
                                          <p:spTgt spid="225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z="4000"/>
              <a:t>Delegated to Human Governments</a:t>
            </a:r>
          </a:p>
        </p:txBody>
      </p:sp>
      <p:sp>
        <p:nvSpPr>
          <p:cNvPr id="23555" name="Rectangle 3"/>
          <p:cNvSpPr>
            <a:spLocks noGrp="1" noChangeArrowheads="1"/>
          </p:cNvSpPr>
          <p:nvPr>
            <p:ph type="body" idx="1"/>
          </p:nvPr>
        </p:nvSpPr>
        <p:spPr/>
        <p:txBody>
          <a:bodyPr/>
          <a:lstStyle/>
          <a:p>
            <a:r>
              <a:rPr lang="en-US" altLang="en-US" sz="2800"/>
              <a:t>The authority to put to death goes with government authority, whether established directly by God (OT Israel) or providentially by God (Gentile governments).</a:t>
            </a:r>
          </a:p>
          <a:p>
            <a:r>
              <a:rPr lang="en-US" altLang="en-US" sz="2800"/>
              <a:t>This authority is not absolute, and it may be misused by governments.</a:t>
            </a:r>
          </a:p>
          <a:p>
            <a:r>
              <a:rPr lang="en-US" altLang="en-US" sz="2800"/>
              <a:t>Believers are right to resist government when it commands what God forbids or forbids what God commands.</a:t>
            </a:r>
          </a:p>
        </p:txBody>
      </p:sp>
    </p:spTree>
    <p:custDataLst>
      <p:tags r:id="rId1"/>
    </p:custDataLst>
  </p:cSld>
  <p:clrMapOvr>
    <a:masterClrMapping/>
  </p:clrMapOvr>
  <p:transition advTm="349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t>Resisting Government</a:t>
            </a:r>
          </a:p>
        </p:txBody>
      </p:sp>
      <p:sp>
        <p:nvSpPr>
          <p:cNvPr id="24579" name="Rectangle 3"/>
          <p:cNvSpPr>
            <a:spLocks noGrp="1" noChangeArrowheads="1"/>
          </p:cNvSpPr>
          <p:nvPr>
            <p:ph type="body" idx="1"/>
          </p:nvPr>
        </p:nvSpPr>
        <p:spPr/>
        <p:txBody>
          <a:bodyPr/>
          <a:lstStyle/>
          <a:p>
            <a:r>
              <a:rPr lang="en-US" altLang="en-US">
                <a:effectLst/>
              </a:rPr>
              <a:t>Acts 4:19-20 (NIV) But Peter and John replied, </a:t>
            </a:r>
            <a:r>
              <a:rPr lang="en-US" altLang="en-US">
                <a:effectLst/>
                <a:cs typeface="Tahoma" charset="0"/>
              </a:rPr>
              <a:t>"</a:t>
            </a:r>
            <a:r>
              <a:rPr lang="en-US" altLang="en-US">
                <a:effectLst/>
              </a:rPr>
              <a:t>Judge for yourselves whether it is right in God's sight to obey you rather than God. 20 For we cannot help speaking about what we have seen and heard.</a:t>
            </a:r>
            <a:r>
              <a:rPr lang="en-US" altLang="en-US">
                <a:effectLst/>
                <a:cs typeface="Tahoma" charset="0"/>
              </a:rPr>
              <a:t>"</a:t>
            </a:r>
            <a:r>
              <a:rPr lang="en-US" altLang="en-US">
                <a:effectLst/>
              </a:rPr>
              <a:t> </a:t>
            </a:r>
          </a:p>
          <a:p>
            <a:r>
              <a:rPr lang="en-US" altLang="en-US">
                <a:effectLst/>
              </a:rPr>
              <a:t>Acts 5:29 (NIV) Peter and the other apostles replied: </a:t>
            </a:r>
            <a:r>
              <a:rPr lang="en-US" altLang="en-US">
                <a:effectLst/>
                <a:cs typeface="Tahoma" charset="0"/>
              </a:rPr>
              <a:t>"</a:t>
            </a:r>
            <a:r>
              <a:rPr lang="en-US" altLang="en-US">
                <a:effectLst/>
              </a:rPr>
              <a:t>We must obey God rather than men!</a:t>
            </a:r>
            <a:r>
              <a:rPr lang="en-US" altLang="en-US">
                <a:effectLst/>
                <a:cs typeface="Tahoma" charset="0"/>
              </a:rPr>
              <a:t>"</a:t>
            </a:r>
          </a:p>
          <a:p>
            <a:endParaRPr lang="en-US" altLang="en-US"/>
          </a:p>
        </p:txBody>
      </p:sp>
    </p:spTree>
    <p:custDataLst>
      <p:tags r:id="rId1"/>
    </p:custDataLst>
  </p:cSld>
  <p:clrMapOvr>
    <a:masterClrMapping/>
  </p:clrMapOvr>
  <p:transition advTm="3759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checkerboard(across)">
                                      <p:cBhvr>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checkerboard(across)">
                                      <p:cBhvr>
                                        <p:cTn id="12" dur="5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Extend Beyond Own Country?</a:t>
            </a:r>
          </a:p>
        </p:txBody>
      </p:sp>
      <p:sp>
        <p:nvSpPr>
          <p:cNvPr id="25603" name="Rectangle 3"/>
          <p:cNvSpPr>
            <a:spLocks noGrp="1" noChangeArrowheads="1"/>
          </p:cNvSpPr>
          <p:nvPr>
            <p:ph type="body" idx="1"/>
          </p:nvPr>
        </p:nvSpPr>
        <p:spPr/>
        <p:txBody>
          <a:bodyPr/>
          <a:lstStyle/>
          <a:p>
            <a:r>
              <a:rPr lang="en-US" altLang="en-US"/>
              <a:t>No biblical reason to distinguish between invaders killing innocent people and rebels or thieves doing the same.</a:t>
            </a:r>
            <a:endParaRPr lang="en-US" altLang="en-US">
              <a:cs typeface="Tahoma" charset="0"/>
            </a:endParaRPr>
          </a:p>
          <a:p>
            <a:pPr lvl="1"/>
            <a:r>
              <a:rPr lang="en-US" altLang="en-US"/>
              <a:t>E.g., David &amp; Gideon fought invaders at God</a:t>
            </a:r>
            <a:r>
              <a:rPr lang="en-US" altLang="en-US">
                <a:cs typeface="Tahoma" charset="0"/>
              </a:rPr>
              <a:t>'</a:t>
            </a:r>
            <a:r>
              <a:rPr lang="en-US" altLang="en-US"/>
              <a:t>s express command.</a:t>
            </a:r>
          </a:p>
          <a:p>
            <a:r>
              <a:rPr lang="en-US" altLang="en-US"/>
              <a:t>Therefore this authority certainly extends to defensive warfare.</a:t>
            </a:r>
          </a:p>
        </p:txBody>
      </p:sp>
    </p:spTree>
    <p:custDataLst>
      <p:tags r:id="rId1"/>
    </p:custDataLst>
  </p:cSld>
  <p:clrMapOvr>
    <a:masterClrMapping/>
  </p:clrMapOvr>
  <p:transition advTm="3651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Introduction</a:t>
            </a:r>
          </a:p>
        </p:txBody>
      </p:sp>
      <p:sp>
        <p:nvSpPr>
          <p:cNvPr id="8195" name="Rectangle 3"/>
          <p:cNvSpPr>
            <a:spLocks noGrp="1" noChangeArrowheads="1"/>
          </p:cNvSpPr>
          <p:nvPr>
            <p:ph type="body" idx="1"/>
          </p:nvPr>
        </p:nvSpPr>
        <p:spPr/>
        <p:txBody>
          <a:bodyPr/>
          <a:lstStyle/>
          <a:p>
            <a:r>
              <a:rPr lang="en-US" altLang="en-US"/>
              <a:t>In the light of our concern over abortion and the sanctity of life, can evangelical and orthodox Christians rightly hold any other position on the ethics of war than pacifism?</a:t>
            </a:r>
          </a:p>
          <a:p>
            <a:r>
              <a:rPr lang="en-US" altLang="en-US"/>
              <a:t>To answer this, we need to answer some basic questions.</a:t>
            </a:r>
          </a:p>
        </p:txBody>
      </p:sp>
    </p:spTree>
    <p:custDataLst>
      <p:tags r:id="rId1"/>
    </p:custDataLst>
  </p:cSld>
  <p:clrMapOvr>
    <a:masterClrMapping/>
  </p:clrMapOvr>
  <p:transition advTm="1653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Extend to Offensive Warfare?</a:t>
            </a:r>
          </a:p>
        </p:txBody>
      </p:sp>
      <p:sp>
        <p:nvSpPr>
          <p:cNvPr id="26627" name="Rectangle 3"/>
          <p:cNvSpPr>
            <a:spLocks noGrp="1" noChangeArrowheads="1"/>
          </p:cNvSpPr>
          <p:nvPr>
            <p:ph type="body" idx="1"/>
          </p:nvPr>
        </p:nvSpPr>
        <p:spPr/>
        <p:txBody>
          <a:bodyPr/>
          <a:lstStyle/>
          <a:p>
            <a:pPr>
              <a:lnSpc>
                <a:spcPct val="90000"/>
              </a:lnSpc>
            </a:pPr>
            <a:r>
              <a:rPr lang="en-US" altLang="en-US"/>
              <a:t>Not as much information here in Bible:</a:t>
            </a:r>
          </a:p>
          <a:p>
            <a:pPr lvl="1">
              <a:lnSpc>
                <a:spcPct val="90000"/>
              </a:lnSpc>
            </a:pPr>
            <a:r>
              <a:rPr lang="en-US" altLang="en-US"/>
              <a:t>Deuteronomy 20 pictures warfare both inside and beyond Canaan, including siege warfare against enemies, certainly offensive.</a:t>
            </a:r>
          </a:p>
          <a:p>
            <a:pPr lvl="1">
              <a:lnSpc>
                <a:spcPct val="90000"/>
              </a:lnSpc>
            </a:pPr>
            <a:r>
              <a:rPr lang="en-US" altLang="en-US"/>
              <a:t>2 Samuel 10 pictures external warfare to redress an insult to ambassadors.</a:t>
            </a:r>
          </a:p>
          <a:p>
            <a:pPr lvl="1">
              <a:lnSpc>
                <a:spcPct val="90000"/>
              </a:lnSpc>
            </a:pPr>
            <a:r>
              <a:rPr lang="en-US" altLang="en-US"/>
              <a:t>Deuteronomy 17 discourages king from multiplying horses, a major feature of military might.</a:t>
            </a:r>
          </a:p>
        </p:txBody>
      </p:sp>
    </p:spTree>
    <p:custDataLst>
      <p:tags r:id="rId1"/>
    </p:custDataLst>
  </p:cSld>
  <p:clrMapOvr>
    <a:masterClrMapping/>
  </p:clrMapOvr>
  <p:transition advTm="870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Extend to Offensive Warfare?</a:t>
            </a:r>
          </a:p>
        </p:txBody>
      </p:sp>
      <p:sp>
        <p:nvSpPr>
          <p:cNvPr id="27651" name="Rectangle 3"/>
          <p:cNvSpPr>
            <a:spLocks noGrp="1" noChangeArrowheads="1"/>
          </p:cNvSpPr>
          <p:nvPr>
            <p:ph type="body" idx="1"/>
          </p:nvPr>
        </p:nvSpPr>
        <p:spPr/>
        <p:txBody>
          <a:bodyPr/>
          <a:lstStyle/>
          <a:p>
            <a:pPr>
              <a:lnSpc>
                <a:spcPct val="90000"/>
              </a:lnSpc>
            </a:pPr>
            <a:r>
              <a:rPr lang="en-US" altLang="en-US" sz="2800"/>
              <a:t>Amos 1-2 pictures God</a:t>
            </a:r>
            <a:r>
              <a:rPr lang="en-US" altLang="en-US" sz="2800">
                <a:cs typeface="Tahoma" charset="0"/>
              </a:rPr>
              <a:t>'</a:t>
            </a:r>
            <a:r>
              <a:rPr lang="en-US" altLang="en-US" sz="2800"/>
              <a:t>s response to various Gentile nations</a:t>
            </a:r>
            <a:r>
              <a:rPr lang="en-US" altLang="en-US" sz="2800">
                <a:cs typeface="Tahoma" charset="0"/>
              </a:rPr>
              <a:t>'</a:t>
            </a:r>
            <a:r>
              <a:rPr lang="en-US" altLang="en-US" sz="2800"/>
              <a:t> activities in waging war:</a:t>
            </a:r>
          </a:p>
          <a:p>
            <a:pPr lvl="1">
              <a:lnSpc>
                <a:spcPct val="90000"/>
              </a:lnSpc>
            </a:pPr>
            <a:r>
              <a:rPr lang="en-US" altLang="en-US" sz="2400"/>
              <a:t>1:3 – </a:t>
            </a:r>
            <a:r>
              <a:rPr lang="en-US" altLang="en-US" sz="2400">
                <a:cs typeface="Tahoma" charset="0"/>
              </a:rPr>
              <a:t>'</a:t>
            </a:r>
            <a:r>
              <a:rPr lang="en-US" altLang="en-US" sz="2400"/>
              <a:t>threshing</a:t>
            </a:r>
            <a:r>
              <a:rPr lang="en-US" altLang="en-US" sz="2400">
                <a:cs typeface="Tahoma" charset="0"/>
              </a:rPr>
              <a:t>'</a:t>
            </a:r>
            <a:r>
              <a:rPr lang="en-US" altLang="en-US" sz="2400"/>
              <a:t> Gilead (app atrocities)</a:t>
            </a:r>
          </a:p>
          <a:p>
            <a:pPr lvl="1">
              <a:lnSpc>
                <a:spcPct val="90000"/>
              </a:lnSpc>
            </a:pPr>
            <a:r>
              <a:rPr lang="en-US" altLang="en-US" sz="2400"/>
              <a:t>1:6 – taking captive &amp; selling whole communities</a:t>
            </a:r>
          </a:p>
          <a:p>
            <a:pPr lvl="1">
              <a:lnSpc>
                <a:spcPct val="90000"/>
              </a:lnSpc>
            </a:pPr>
            <a:r>
              <a:rPr lang="en-US" altLang="en-US" sz="2400"/>
              <a:t>1:9 – selling communities &amp; disregarding treaty</a:t>
            </a:r>
          </a:p>
          <a:p>
            <a:pPr lvl="1">
              <a:lnSpc>
                <a:spcPct val="90000"/>
              </a:lnSpc>
            </a:pPr>
            <a:r>
              <a:rPr lang="en-US" altLang="en-US" sz="2400"/>
              <a:t>1:11 – pursuing brother w/ sword, stifling compassion</a:t>
            </a:r>
          </a:p>
          <a:p>
            <a:pPr lvl="1">
              <a:lnSpc>
                <a:spcPct val="90000"/>
              </a:lnSpc>
            </a:pPr>
            <a:r>
              <a:rPr lang="en-US" altLang="en-US" sz="2400"/>
              <a:t>1:13 – ripping open pregnant women to extend one</a:t>
            </a:r>
            <a:r>
              <a:rPr lang="en-US" altLang="en-US" sz="2400">
                <a:cs typeface="Tahoma" charset="0"/>
              </a:rPr>
              <a:t>'</a:t>
            </a:r>
            <a:r>
              <a:rPr lang="en-US" altLang="en-US" sz="2400"/>
              <a:t>s territory</a:t>
            </a:r>
          </a:p>
          <a:p>
            <a:pPr lvl="1">
              <a:lnSpc>
                <a:spcPct val="90000"/>
              </a:lnSpc>
            </a:pPr>
            <a:r>
              <a:rPr lang="en-US" altLang="en-US" sz="2400"/>
              <a:t>2:1 – burning enemies</a:t>
            </a:r>
            <a:r>
              <a:rPr lang="en-US" altLang="en-US" sz="2400">
                <a:cs typeface="Tahoma" charset="0"/>
              </a:rPr>
              <a:t>'</a:t>
            </a:r>
            <a:r>
              <a:rPr lang="en-US" altLang="en-US" sz="2400"/>
              <a:t> bones to lime (desecrating bodies)</a:t>
            </a:r>
          </a:p>
        </p:txBody>
      </p:sp>
    </p:spTree>
    <p:custDataLst>
      <p:tags r:id="rId1"/>
    </p:custDataLst>
  </p:cSld>
  <p:clrMapOvr>
    <a:masterClrMapping/>
  </p:clrMapOvr>
  <p:transition advTm="498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calcmode="lin" valueType="num">
                                      <p:cBhvr additive="base">
                                        <p:cTn id="25"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651">
                                            <p:txEl>
                                              <p:pRg st="4" end="4"/>
                                            </p:txEl>
                                          </p:spTgt>
                                        </p:tgtEl>
                                        <p:attrNameLst>
                                          <p:attrName>style.visibility</p:attrName>
                                        </p:attrNameLst>
                                      </p:cBhvr>
                                      <p:to>
                                        <p:strVal val="visible"/>
                                      </p:to>
                                    </p:set>
                                    <p:anim calcmode="lin" valueType="num">
                                      <p:cBhvr additive="base">
                                        <p:cTn id="31"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651">
                                            <p:txEl>
                                              <p:pRg st="5" end="5"/>
                                            </p:txEl>
                                          </p:spTgt>
                                        </p:tgtEl>
                                        <p:attrNameLst>
                                          <p:attrName>style.visibility</p:attrName>
                                        </p:attrNameLst>
                                      </p:cBhvr>
                                      <p:to>
                                        <p:strVal val="visible"/>
                                      </p:to>
                                    </p:set>
                                    <p:anim calcmode="lin" valueType="num">
                                      <p:cBhvr additive="base">
                                        <p:cTn id="37" dur="5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6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651">
                                            <p:txEl>
                                              <p:pRg st="6" end="6"/>
                                            </p:txEl>
                                          </p:spTgt>
                                        </p:tgtEl>
                                        <p:attrNameLst>
                                          <p:attrName>style.visibility</p:attrName>
                                        </p:attrNameLst>
                                      </p:cBhvr>
                                      <p:to>
                                        <p:strVal val="visible"/>
                                      </p:to>
                                    </p:set>
                                    <p:anim calcmode="lin" valueType="num">
                                      <p:cBhvr additive="base">
                                        <p:cTn id="43" dur="500" fill="hold"/>
                                        <p:tgtEl>
                                          <p:spTgt spid="2765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765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Extend to Offensive Warfare?</a:t>
            </a:r>
          </a:p>
        </p:txBody>
      </p:sp>
      <p:sp>
        <p:nvSpPr>
          <p:cNvPr id="28675" name="Rectangle 3"/>
          <p:cNvSpPr>
            <a:spLocks noGrp="1" noChangeArrowheads="1"/>
          </p:cNvSpPr>
          <p:nvPr>
            <p:ph type="body" idx="1"/>
          </p:nvPr>
        </p:nvSpPr>
        <p:spPr/>
        <p:txBody>
          <a:bodyPr/>
          <a:lstStyle/>
          <a:p>
            <a:r>
              <a:rPr lang="en-US" altLang="en-US"/>
              <a:t>For these sins listed in Amos 1-2, God will bring destruction on the perpetrators.</a:t>
            </a:r>
          </a:p>
          <a:p>
            <a:r>
              <a:rPr lang="en-US" altLang="en-US"/>
              <a:t>Naturally, it is no more right for a government to steal, murder or oppress than it is for individuals to do so.</a:t>
            </a:r>
          </a:p>
        </p:txBody>
      </p:sp>
    </p:spTree>
    <p:custDataLst>
      <p:tags r:id="rId1"/>
    </p:custDataLst>
  </p:cSld>
  <p:clrMapOvr>
    <a:masterClrMapping/>
  </p:clrMapOvr>
  <p:transition advTm="284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z="4000"/>
              <a:t>What is Responsibility of Christians In Regard to Warfare?</a:t>
            </a:r>
          </a:p>
        </p:txBody>
      </p:sp>
      <p:sp>
        <p:nvSpPr>
          <p:cNvPr id="29699" name="Rectangle 3"/>
          <p:cNvSpPr>
            <a:spLocks noGrp="1" noChangeArrowheads="1"/>
          </p:cNvSpPr>
          <p:nvPr>
            <p:ph type="body" idx="1"/>
          </p:nvPr>
        </p:nvSpPr>
        <p:spPr/>
        <p:txBody>
          <a:bodyPr/>
          <a:lstStyle/>
          <a:p>
            <a:r>
              <a:rPr lang="en-US" altLang="en-US"/>
              <a:t>See Romans 13:1-7 and 1 Peter 2:13-14 above.</a:t>
            </a:r>
          </a:p>
          <a:p>
            <a:pPr lvl="1"/>
            <a:r>
              <a:rPr lang="en-US" altLang="en-US"/>
              <a:t>We are to submit to government so long as it is not asking us to disobey God.</a:t>
            </a:r>
          </a:p>
          <a:p>
            <a:r>
              <a:rPr lang="en-US" altLang="en-US"/>
              <a:t>There are no statements in Scripture that speak against service in the military.</a:t>
            </a:r>
          </a:p>
        </p:txBody>
      </p:sp>
    </p:spTree>
    <p:custDataLst>
      <p:tags r:id="rId1"/>
    </p:custDataLst>
  </p:cSld>
  <p:clrMapOvr>
    <a:masterClrMapping/>
  </p:clrMapOvr>
  <p:transition advTm="677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Scripture &amp; Military</a:t>
            </a:r>
          </a:p>
        </p:txBody>
      </p:sp>
      <p:sp>
        <p:nvSpPr>
          <p:cNvPr id="30723" name="Rectangle 3"/>
          <p:cNvSpPr>
            <a:spLocks noGrp="1" noChangeArrowheads="1"/>
          </p:cNvSpPr>
          <p:nvPr>
            <p:ph type="body" idx="1"/>
          </p:nvPr>
        </p:nvSpPr>
        <p:spPr/>
        <p:txBody>
          <a:bodyPr/>
          <a:lstStyle/>
          <a:p>
            <a:r>
              <a:rPr lang="en-US" altLang="en-US"/>
              <a:t>Jesus, John the Baptist, and Luke speak favorably of various soldiers.</a:t>
            </a:r>
          </a:p>
          <a:p>
            <a:pPr lvl="1"/>
            <a:r>
              <a:rPr lang="en-US" altLang="en-US"/>
              <a:t>Luke 3:13</a:t>
            </a:r>
          </a:p>
          <a:p>
            <a:pPr lvl="1"/>
            <a:r>
              <a:rPr lang="en-US" altLang="en-US"/>
              <a:t>Matthew 8:5-13</a:t>
            </a:r>
          </a:p>
          <a:p>
            <a:pPr lvl="1"/>
            <a:r>
              <a:rPr lang="en-US" altLang="en-US"/>
              <a:t>Acts 10:1-4</a:t>
            </a:r>
          </a:p>
        </p:txBody>
      </p:sp>
    </p:spTree>
    <p:custDataLst>
      <p:tags r:id="rId1"/>
    </p:custDataLst>
  </p:cSld>
  <p:clrMapOvr>
    <a:masterClrMapping/>
  </p:clrMapOvr>
  <p:transition advTm="1469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Scripture &amp; Military</a:t>
            </a:r>
          </a:p>
        </p:txBody>
      </p:sp>
      <p:sp>
        <p:nvSpPr>
          <p:cNvPr id="31747" name="Rectangle 3"/>
          <p:cNvSpPr>
            <a:spLocks noGrp="1" noChangeArrowheads="1"/>
          </p:cNvSpPr>
          <p:nvPr>
            <p:ph type="body" idx="1"/>
          </p:nvPr>
        </p:nvSpPr>
        <p:spPr>
          <a:xfrm>
            <a:off x="304800" y="1600200"/>
            <a:ext cx="8382000" cy="4876800"/>
          </a:xfrm>
        </p:spPr>
        <p:txBody>
          <a:bodyPr/>
          <a:lstStyle/>
          <a:p>
            <a:pPr>
              <a:lnSpc>
                <a:spcPct val="80000"/>
              </a:lnSpc>
            </a:pPr>
            <a:r>
              <a:rPr lang="en-US" altLang="en-US" sz="2000">
                <a:effectLst/>
              </a:rPr>
              <a:t>Luke 3:14 (NIV) Then some soldiers asked him, "And what should we do?" He replied, "Don't extort money and don't accuse people falsely</a:t>
            </a:r>
            <a:r>
              <a:rPr lang="en-US" altLang="en-US" sz="2000">
                <a:effectLst/>
                <a:cs typeface="Tahoma" charset="0"/>
              </a:rPr>
              <a:t>–</a:t>
            </a:r>
            <a:r>
              <a:rPr lang="en-US" altLang="en-US" sz="2000">
                <a:effectLst/>
              </a:rPr>
              <a:t>be content with your pay." </a:t>
            </a:r>
          </a:p>
          <a:p>
            <a:pPr>
              <a:lnSpc>
                <a:spcPct val="80000"/>
              </a:lnSpc>
            </a:pPr>
            <a:r>
              <a:rPr lang="en-US" altLang="en-US" sz="2000">
                <a:effectLst/>
              </a:rPr>
              <a:t>Matt 8:5-13 (NIV) When Jesus had entered Capernaum, a centurion came to him, asking for help. 6 "Lord," he said, "my servant lies at home paralyzed and in terrible suffering." 7 Jesus said to him, "I will go and heal him." 8 The centurion replied, "Lord, I do not deserve to have you come under my roof. But just say the word, and my servant will be healed… 10 When Jesus heard this, he was astonished and said to those following him, "I tell you the truth, I have not found anyone in Israel with such great faith.</a:t>
            </a:r>
            <a:r>
              <a:rPr lang="en-US" altLang="en-US" sz="2000">
                <a:effectLst/>
                <a:cs typeface="Tahoma" charset="0"/>
              </a:rPr>
              <a:t>"</a:t>
            </a:r>
            <a:r>
              <a:rPr lang="en-US" altLang="en-US" sz="2000">
                <a:effectLst/>
              </a:rPr>
              <a:t> </a:t>
            </a:r>
          </a:p>
          <a:p>
            <a:pPr>
              <a:lnSpc>
                <a:spcPct val="80000"/>
              </a:lnSpc>
            </a:pPr>
            <a:r>
              <a:rPr lang="en-US" altLang="en-US" sz="2000">
                <a:effectLst/>
              </a:rPr>
              <a:t>Acts 10:1-4 (NIV) At Caesarea there was a man named Cornelius, a centurion in what was known as the Italian Regiment. 2 He and all his family were devout and God-fearing; he gave generously to those in need and prayed to God regularly. 3 One day at about three in the afternoon he had a vision. He distinctly saw an angel of God, who came to him and said, "Cornelius!" 4 Cornelius stared at him in fear. "What is it, Lord?" he asked. The angel answered, "Your prayers and gifts to the poor have come up as a memorial offering before God.”</a:t>
            </a:r>
            <a:r>
              <a:rPr lang="en-US" altLang="en-US" sz="1800">
                <a:effectLst/>
              </a:rPr>
              <a:t> </a:t>
            </a:r>
          </a:p>
          <a:p>
            <a:pPr>
              <a:lnSpc>
                <a:spcPct val="80000"/>
              </a:lnSpc>
            </a:pPr>
            <a:endParaRPr lang="en-US" altLang="en-US" sz="1800">
              <a:effectLst/>
            </a:endParaRPr>
          </a:p>
          <a:p>
            <a:pPr>
              <a:lnSpc>
                <a:spcPct val="80000"/>
              </a:lnSpc>
            </a:pPr>
            <a:endParaRPr lang="en-US" altLang="en-US" sz="1800"/>
          </a:p>
        </p:txBody>
      </p:sp>
    </p:spTree>
    <p:custDataLst>
      <p:tags r:id="rId1"/>
    </p:custDataLst>
  </p:cSld>
  <p:clrMapOvr>
    <a:masterClrMapping/>
  </p:clrMapOvr>
  <p:transition advTm="12072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checkerboard(across)">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checkerboard(across)">
                                      <p:cBhvr>
                                        <p:cTn id="12" dur="500"/>
                                        <p:tgtEl>
                                          <p:spTgt spid="317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checkerboard(across)">
                                      <p:cBhvr>
                                        <p:cTn id="17" dur="500"/>
                                        <p:tgtEl>
                                          <p:spTgt spid="31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Scripture &amp; Military</a:t>
            </a:r>
          </a:p>
        </p:txBody>
      </p:sp>
      <p:sp>
        <p:nvSpPr>
          <p:cNvPr id="32771" name="Rectangle 3"/>
          <p:cNvSpPr>
            <a:spLocks noGrp="1" noChangeArrowheads="1"/>
          </p:cNvSpPr>
          <p:nvPr>
            <p:ph type="body" idx="1"/>
          </p:nvPr>
        </p:nvSpPr>
        <p:spPr/>
        <p:txBody>
          <a:bodyPr/>
          <a:lstStyle/>
          <a:p>
            <a:r>
              <a:rPr lang="en-US" altLang="en-US"/>
              <a:t>Jesus</a:t>
            </a:r>
            <a:r>
              <a:rPr lang="en-US" altLang="en-US">
                <a:cs typeface="Tahoma" charset="0"/>
              </a:rPr>
              <a:t>'</a:t>
            </a:r>
            <a:r>
              <a:rPr lang="en-US" altLang="en-US"/>
              <a:t> remark about dying by the sword (Matt 26:52) seems to be about resisting authorities by force.</a:t>
            </a:r>
          </a:p>
          <a:p>
            <a:pPr lvl="1"/>
            <a:r>
              <a:rPr lang="en-US" altLang="en-US"/>
              <a:t>Note his remark about legions of angels.</a:t>
            </a:r>
          </a:p>
          <a:p>
            <a:r>
              <a:rPr lang="en-US" altLang="en-US"/>
              <a:t>The non-resistance remarks in the Sermon on the Mount (Matt 5:38-47) seem to be dealing with personal revenge rather than limits on government authority.</a:t>
            </a:r>
          </a:p>
        </p:txBody>
      </p:sp>
    </p:spTree>
    <p:custDataLst>
      <p:tags r:id="rId1"/>
    </p:custDataLst>
  </p:cSld>
  <p:clrMapOvr>
    <a:masterClrMapping/>
  </p:clrMapOvr>
  <p:transition advTm="12522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z="4000"/>
              <a:t>What is Responsibility of Christians In Regard to Warfare?</a:t>
            </a:r>
          </a:p>
        </p:txBody>
      </p:sp>
      <p:sp>
        <p:nvSpPr>
          <p:cNvPr id="33795" name="Rectangle 3"/>
          <p:cNvSpPr>
            <a:spLocks noGrp="1" noChangeArrowheads="1"/>
          </p:cNvSpPr>
          <p:nvPr>
            <p:ph type="body" idx="1"/>
          </p:nvPr>
        </p:nvSpPr>
        <p:spPr/>
        <p:txBody>
          <a:bodyPr/>
          <a:lstStyle/>
          <a:p>
            <a:r>
              <a:rPr lang="en-US" altLang="en-US"/>
              <a:t>In the particular form of government we have in the United States (and other democracies), we should naturally try to see that our government does the right thing if we can.</a:t>
            </a:r>
          </a:p>
          <a:p>
            <a:r>
              <a:rPr lang="en-US" altLang="en-US"/>
              <a:t>This leads us to the concept of the </a:t>
            </a:r>
            <a:r>
              <a:rPr lang="en-US" altLang="en-US">
                <a:cs typeface="Tahoma" charset="0"/>
              </a:rPr>
              <a:t>"</a:t>
            </a:r>
            <a:r>
              <a:rPr lang="en-US" altLang="en-US"/>
              <a:t>just war.</a:t>
            </a:r>
            <a:r>
              <a:rPr lang="en-US" altLang="en-US">
                <a:cs typeface="Tahoma" charset="0"/>
              </a:rPr>
              <a:t>"</a:t>
            </a:r>
          </a:p>
        </p:txBody>
      </p:sp>
    </p:spTree>
    <p:custDataLst>
      <p:tags r:id="rId1"/>
    </p:custDataLst>
  </p:cSld>
  <p:clrMapOvr>
    <a:masterClrMapping/>
  </p:clrMapOvr>
  <p:transition advTm="786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What is a "Just War"?</a:t>
            </a:r>
          </a:p>
        </p:txBody>
      </p:sp>
      <p:sp>
        <p:nvSpPr>
          <p:cNvPr id="34819" name="Rectangle 3"/>
          <p:cNvSpPr>
            <a:spLocks noGrp="1" noChangeArrowheads="1"/>
          </p:cNvSpPr>
          <p:nvPr>
            <p:ph type="body" idx="1"/>
          </p:nvPr>
        </p:nvSpPr>
        <p:spPr/>
        <p:txBody>
          <a:bodyPr/>
          <a:lstStyle/>
          <a:p>
            <a:r>
              <a:rPr lang="en-US" altLang="en-US"/>
              <a:t>This is a term developed over centuries of study of the Bible by Christians to try &amp; work out under what conditions warfare is justifiable.</a:t>
            </a:r>
          </a:p>
          <a:p>
            <a:r>
              <a:rPr lang="en-US" altLang="en-US"/>
              <a:t>The common guidelines are as follows (see Payne &amp; Payne, </a:t>
            </a:r>
            <a:r>
              <a:rPr lang="en-US" altLang="en-US" i="1"/>
              <a:t>A Just Defense</a:t>
            </a:r>
            <a:r>
              <a:rPr lang="en-US" altLang="en-US"/>
              <a:t>, 42):</a:t>
            </a:r>
          </a:p>
        </p:txBody>
      </p:sp>
    </p:spTree>
    <p:custDataLst>
      <p:tags r:id="rId1"/>
    </p:custDataLst>
  </p:cSld>
  <p:clrMapOvr>
    <a:masterClrMapping/>
  </p:clrMapOvr>
  <p:transition advTm="4228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Just War Principles</a:t>
            </a:r>
          </a:p>
        </p:txBody>
      </p:sp>
      <p:sp>
        <p:nvSpPr>
          <p:cNvPr id="35844" name="Rectangle 4"/>
          <p:cNvSpPr>
            <a:spLocks noGrp="1" noChangeArrowheads="1"/>
          </p:cNvSpPr>
          <p:nvPr>
            <p:ph type="body" sz="half" idx="1"/>
          </p:nvPr>
        </p:nvSpPr>
        <p:spPr/>
        <p:txBody>
          <a:bodyPr/>
          <a:lstStyle/>
          <a:p>
            <a:r>
              <a:rPr lang="en-US" altLang="en-US"/>
              <a:t>(1) Just cause</a:t>
            </a:r>
          </a:p>
          <a:p>
            <a:r>
              <a:rPr lang="en-US" altLang="en-US"/>
              <a:t>(2) Just intent</a:t>
            </a:r>
          </a:p>
          <a:p>
            <a:r>
              <a:rPr lang="en-US" altLang="en-US"/>
              <a:t>(3) Last resort</a:t>
            </a:r>
          </a:p>
          <a:p>
            <a:r>
              <a:rPr lang="en-US" altLang="en-US"/>
              <a:t>(4) A formal declaration</a:t>
            </a:r>
          </a:p>
          <a:p>
            <a:r>
              <a:rPr lang="en-US" altLang="en-US"/>
              <a:t>(5) Limited objectives</a:t>
            </a:r>
          </a:p>
          <a:p>
            <a:endParaRPr lang="en-US" altLang="en-US"/>
          </a:p>
        </p:txBody>
      </p:sp>
      <p:sp>
        <p:nvSpPr>
          <p:cNvPr id="35845" name="Rectangle 5"/>
          <p:cNvSpPr>
            <a:spLocks noGrp="1" noChangeArrowheads="1"/>
          </p:cNvSpPr>
          <p:nvPr>
            <p:ph type="body" sz="half" idx="2"/>
          </p:nvPr>
        </p:nvSpPr>
        <p:spPr/>
        <p:txBody>
          <a:bodyPr/>
          <a:lstStyle/>
          <a:p>
            <a:r>
              <a:rPr lang="en-US" altLang="en-US"/>
              <a:t>(6) Proportionate means</a:t>
            </a:r>
          </a:p>
          <a:p>
            <a:r>
              <a:rPr lang="en-US" altLang="en-US"/>
              <a:t>(7) Noncombatant immunity</a:t>
            </a:r>
          </a:p>
          <a:p>
            <a:r>
              <a:rPr lang="en-US" altLang="en-US"/>
              <a:t>(8) Reasonable hope for success.</a:t>
            </a:r>
          </a:p>
        </p:txBody>
      </p:sp>
    </p:spTree>
    <p:custDataLst>
      <p:tags r:id="rId1"/>
    </p:custDataLst>
  </p:cSld>
  <p:clrMapOvr>
    <a:masterClrMapping/>
  </p:clrMapOvr>
  <p:transition advTm="10850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anim calcmode="lin" valueType="num">
                                      <p:cBhvr additive="base">
                                        <p:cTn id="7" dur="500" fill="hold"/>
                                        <p:tgtEl>
                                          <p:spTgt spid="358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4">
                                            <p:txEl>
                                              <p:pRg st="1" end="1"/>
                                            </p:txEl>
                                          </p:spTgt>
                                        </p:tgtEl>
                                        <p:attrNameLst>
                                          <p:attrName>style.visibility</p:attrName>
                                        </p:attrNameLst>
                                      </p:cBhvr>
                                      <p:to>
                                        <p:strVal val="visible"/>
                                      </p:to>
                                    </p:set>
                                    <p:anim calcmode="lin" valueType="num">
                                      <p:cBhvr additive="base">
                                        <p:cTn id="13" dur="500" fill="hold"/>
                                        <p:tgtEl>
                                          <p:spTgt spid="3584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44">
                                            <p:txEl>
                                              <p:pRg st="2" end="2"/>
                                            </p:txEl>
                                          </p:spTgt>
                                        </p:tgtEl>
                                        <p:attrNameLst>
                                          <p:attrName>style.visibility</p:attrName>
                                        </p:attrNameLst>
                                      </p:cBhvr>
                                      <p:to>
                                        <p:strVal val="visible"/>
                                      </p:to>
                                    </p:set>
                                    <p:anim calcmode="lin" valueType="num">
                                      <p:cBhvr additive="base">
                                        <p:cTn id="19" dur="500" fill="hold"/>
                                        <p:tgtEl>
                                          <p:spTgt spid="3584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844">
                                            <p:txEl>
                                              <p:pRg st="3" end="3"/>
                                            </p:txEl>
                                          </p:spTgt>
                                        </p:tgtEl>
                                        <p:attrNameLst>
                                          <p:attrName>style.visibility</p:attrName>
                                        </p:attrNameLst>
                                      </p:cBhvr>
                                      <p:to>
                                        <p:strVal val="visible"/>
                                      </p:to>
                                    </p:set>
                                    <p:anim calcmode="lin" valueType="num">
                                      <p:cBhvr additive="base">
                                        <p:cTn id="25" dur="500" fill="hold"/>
                                        <p:tgtEl>
                                          <p:spTgt spid="3584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844">
                                            <p:txEl>
                                              <p:pRg st="4" end="4"/>
                                            </p:txEl>
                                          </p:spTgt>
                                        </p:tgtEl>
                                        <p:attrNameLst>
                                          <p:attrName>style.visibility</p:attrName>
                                        </p:attrNameLst>
                                      </p:cBhvr>
                                      <p:to>
                                        <p:strVal val="visible"/>
                                      </p:to>
                                    </p:set>
                                    <p:anim calcmode="lin" valueType="num">
                                      <p:cBhvr additive="base">
                                        <p:cTn id="31" dur="500" fill="hold"/>
                                        <p:tgtEl>
                                          <p:spTgt spid="3584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84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845">
                                            <p:txEl>
                                              <p:pRg st="0" end="0"/>
                                            </p:txEl>
                                          </p:spTgt>
                                        </p:tgtEl>
                                        <p:attrNameLst>
                                          <p:attrName>style.visibility</p:attrName>
                                        </p:attrNameLst>
                                      </p:cBhvr>
                                      <p:to>
                                        <p:strVal val="visible"/>
                                      </p:to>
                                    </p:set>
                                    <p:anim calcmode="lin" valueType="num">
                                      <p:cBhvr additive="base">
                                        <p:cTn id="37" dur="500" fill="hold"/>
                                        <p:tgtEl>
                                          <p:spTgt spid="3584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58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5845">
                                            <p:txEl>
                                              <p:pRg st="1" end="1"/>
                                            </p:txEl>
                                          </p:spTgt>
                                        </p:tgtEl>
                                        <p:attrNameLst>
                                          <p:attrName>style.visibility</p:attrName>
                                        </p:attrNameLst>
                                      </p:cBhvr>
                                      <p:to>
                                        <p:strVal val="visible"/>
                                      </p:to>
                                    </p:set>
                                    <p:anim calcmode="lin" valueType="num">
                                      <p:cBhvr additive="base">
                                        <p:cTn id="43" dur="500" fill="hold"/>
                                        <p:tgtEl>
                                          <p:spTgt spid="35845">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584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5845">
                                            <p:txEl>
                                              <p:pRg st="2" end="2"/>
                                            </p:txEl>
                                          </p:spTgt>
                                        </p:tgtEl>
                                        <p:attrNameLst>
                                          <p:attrName>style.visibility</p:attrName>
                                        </p:attrNameLst>
                                      </p:cBhvr>
                                      <p:to>
                                        <p:strVal val="visible"/>
                                      </p:to>
                                    </p:set>
                                    <p:anim calcmode="lin" valueType="num">
                                      <p:cBhvr additive="base">
                                        <p:cTn id="49" dur="500" fill="hold"/>
                                        <p:tgtEl>
                                          <p:spTgt spid="35845">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584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build="p"/>
      <p:bldP spid="3584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Some Basic Questions</a:t>
            </a:r>
          </a:p>
        </p:txBody>
      </p:sp>
      <p:sp>
        <p:nvSpPr>
          <p:cNvPr id="9219" name="Rectangle 3"/>
          <p:cNvSpPr>
            <a:spLocks noGrp="1" noChangeArrowheads="1"/>
          </p:cNvSpPr>
          <p:nvPr>
            <p:ph type="body" idx="1"/>
          </p:nvPr>
        </p:nvSpPr>
        <p:spPr>
          <a:xfrm>
            <a:off x="457200" y="1981200"/>
            <a:ext cx="8229600" cy="4419600"/>
          </a:xfrm>
        </p:spPr>
        <p:txBody>
          <a:bodyPr/>
          <a:lstStyle/>
          <a:p>
            <a:r>
              <a:rPr lang="en-US" altLang="en-US"/>
              <a:t>(1) Where does sanctity of life come from?</a:t>
            </a:r>
          </a:p>
          <a:p>
            <a:r>
              <a:rPr lang="en-US" altLang="en-US"/>
              <a:t>(2) Does God place any bounds on this sanctity?</a:t>
            </a:r>
          </a:p>
          <a:p>
            <a:r>
              <a:rPr lang="en-US" altLang="en-US"/>
              <a:t>(3) Has God delegated authority to humans to take human life?</a:t>
            </a:r>
          </a:p>
          <a:p>
            <a:r>
              <a:rPr lang="en-US" altLang="en-US"/>
              <a:t>(4) Is this authority restricted to OT Israel?</a:t>
            </a:r>
          </a:p>
        </p:txBody>
      </p:sp>
    </p:spTree>
    <p:custDataLst>
      <p:tags r:id="rId1"/>
    </p:custDataLst>
  </p:cSld>
  <p:clrMapOvr>
    <a:masterClrMapping/>
  </p:clrMapOvr>
  <p:transition advTm="2064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A Summary</a:t>
            </a:r>
          </a:p>
        </p:txBody>
      </p:sp>
      <p:sp>
        <p:nvSpPr>
          <p:cNvPr id="37891" name="Rectangle 3"/>
          <p:cNvSpPr>
            <a:spLocks noGrp="1" noChangeArrowheads="1"/>
          </p:cNvSpPr>
          <p:nvPr>
            <p:ph type="body" idx="1"/>
          </p:nvPr>
        </p:nvSpPr>
        <p:spPr/>
        <p:txBody>
          <a:bodyPr/>
          <a:lstStyle/>
          <a:p>
            <a:r>
              <a:rPr lang="en-US" altLang="en-US"/>
              <a:t>We haven</a:t>
            </a:r>
            <a:r>
              <a:rPr lang="en-US" altLang="en-US">
                <a:cs typeface="Tahoma" charset="0"/>
              </a:rPr>
              <a:t>'</a:t>
            </a:r>
            <a:r>
              <a:rPr lang="en-US" altLang="en-US"/>
              <a:t>t solved all the problems here, and good Christians differ on the question of pacifism.</a:t>
            </a:r>
          </a:p>
          <a:p>
            <a:r>
              <a:rPr lang="en-US" altLang="en-US"/>
              <a:t>If all countries believed in &amp; practiced defensive warfare only, there would be no wars.</a:t>
            </a:r>
          </a:p>
        </p:txBody>
      </p:sp>
    </p:spTree>
    <p:custDataLst>
      <p:tags r:id="rId1"/>
    </p:custDataLst>
  </p:cSld>
  <p:clrMapOvr>
    <a:masterClrMapping/>
  </p:clrMapOvr>
  <p:transition advTm="2489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A Summary</a:t>
            </a:r>
          </a:p>
        </p:txBody>
      </p:sp>
      <p:sp>
        <p:nvSpPr>
          <p:cNvPr id="38915" name="Rectangle 3"/>
          <p:cNvSpPr>
            <a:spLocks noGrp="1" noChangeArrowheads="1"/>
          </p:cNvSpPr>
          <p:nvPr>
            <p:ph type="body" idx="1"/>
          </p:nvPr>
        </p:nvSpPr>
        <p:spPr/>
        <p:txBody>
          <a:bodyPr/>
          <a:lstStyle/>
          <a:p>
            <a:r>
              <a:rPr lang="en-US" altLang="en-US" sz="2800"/>
              <a:t>God has given governments the responsibility to protect the righteous from the wicked, and this may sometimes involve warfare.</a:t>
            </a:r>
          </a:p>
          <a:p>
            <a:r>
              <a:rPr lang="en-US" altLang="en-US" sz="2800"/>
              <a:t>To advocate that our government practice pacifism either internally or externally would be to hand over millions of (relatively) innocent people to oppression and death. </a:t>
            </a:r>
          </a:p>
          <a:p>
            <a:r>
              <a:rPr lang="en-US" altLang="en-US" sz="2800"/>
              <a:t>For unsaved people, such death would be the ultimate disaster.</a:t>
            </a:r>
          </a:p>
        </p:txBody>
      </p:sp>
    </p:spTree>
    <p:custDataLst>
      <p:tags r:id="rId1"/>
    </p:custDataLst>
  </p:cSld>
  <p:clrMapOvr>
    <a:masterClrMapping/>
  </p:clrMapOvr>
  <p:transition advTm="490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ctrTitle"/>
          </p:nvPr>
        </p:nvSpPr>
        <p:spPr/>
        <p:txBody>
          <a:bodyPr/>
          <a:lstStyle/>
          <a:p>
            <a:r>
              <a:rPr lang="en-US" altLang="en-US"/>
              <a:t>The End</a:t>
            </a:r>
          </a:p>
        </p:txBody>
      </p:sp>
      <p:sp>
        <p:nvSpPr>
          <p:cNvPr id="39941" name="Rectangle 5"/>
          <p:cNvSpPr>
            <a:spLocks noGrp="1" noChangeArrowheads="1"/>
          </p:cNvSpPr>
          <p:nvPr>
            <p:ph type="subTitle" idx="1"/>
          </p:nvPr>
        </p:nvSpPr>
        <p:spPr/>
        <p:txBody>
          <a:bodyPr/>
          <a:lstStyle/>
          <a:p>
            <a:r>
              <a:rPr lang="en-US" altLang="en-US"/>
              <a:t>But wars will not end until Jesus comes back!</a:t>
            </a:r>
          </a:p>
        </p:txBody>
      </p:sp>
    </p:spTree>
    <p:custDataLst>
      <p:tags r:id="rId1"/>
    </p:custDataLst>
  </p:cSld>
  <p:clrMapOvr>
    <a:masterClrMapping/>
  </p:clrMapOvr>
  <p:transition advTm="2618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p:cTn id="7" dur="500" fill="hold"/>
                                        <p:tgtEl>
                                          <p:spTgt spid="39940"/>
                                        </p:tgtEl>
                                        <p:attrNameLst>
                                          <p:attrName>ppt_w</p:attrName>
                                        </p:attrNameLst>
                                      </p:cBhvr>
                                      <p:tavLst>
                                        <p:tav tm="0">
                                          <p:val>
                                            <p:fltVal val="0"/>
                                          </p:val>
                                        </p:tav>
                                        <p:tav tm="100000">
                                          <p:val>
                                            <p:strVal val="#ppt_w"/>
                                          </p:val>
                                        </p:tav>
                                      </p:tavLst>
                                    </p:anim>
                                    <p:anim calcmode="lin" valueType="num">
                                      <p:cBhvr>
                                        <p:cTn id="8" dur="500" fill="hold"/>
                                        <p:tgtEl>
                                          <p:spTgt spid="3994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9941">
                                            <p:txEl>
                                              <p:pRg st="0" end="0"/>
                                            </p:txEl>
                                          </p:spTgt>
                                        </p:tgtEl>
                                        <p:attrNameLst>
                                          <p:attrName>style.visibility</p:attrName>
                                        </p:attrNameLst>
                                      </p:cBhvr>
                                      <p:to>
                                        <p:strVal val="visible"/>
                                      </p:to>
                                    </p:set>
                                    <p:animEffect transition="in" filter="checkerboard(across)">
                                      <p:cBhvr>
                                        <p:cTn id="13" dur="500"/>
                                        <p:tgtEl>
                                          <p:spTgt spid="399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P spid="3994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Some Basic Questions</a:t>
            </a:r>
          </a:p>
        </p:txBody>
      </p:sp>
      <p:sp>
        <p:nvSpPr>
          <p:cNvPr id="10243" name="Rectangle 3"/>
          <p:cNvSpPr>
            <a:spLocks noGrp="1" noChangeArrowheads="1"/>
          </p:cNvSpPr>
          <p:nvPr>
            <p:ph type="body" idx="1"/>
          </p:nvPr>
        </p:nvSpPr>
        <p:spPr/>
        <p:txBody>
          <a:bodyPr/>
          <a:lstStyle/>
          <a:p>
            <a:pPr>
              <a:lnSpc>
                <a:spcPct val="90000"/>
              </a:lnSpc>
            </a:pPr>
            <a:r>
              <a:rPr lang="en-US" altLang="en-US"/>
              <a:t>(5) Does this authority extend beyond the bounds of police action in one</a:t>
            </a:r>
            <a:r>
              <a:rPr lang="en-US" altLang="en-US">
                <a:cs typeface="Tahoma" charset="0"/>
              </a:rPr>
              <a:t>'</a:t>
            </a:r>
            <a:r>
              <a:rPr lang="en-US" altLang="en-US"/>
              <a:t>s country?</a:t>
            </a:r>
          </a:p>
          <a:p>
            <a:pPr>
              <a:lnSpc>
                <a:spcPct val="90000"/>
              </a:lnSpc>
            </a:pPr>
            <a:r>
              <a:rPr lang="en-US" altLang="en-US"/>
              <a:t>(6) Does this authority extend to offensive warfare?</a:t>
            </a:r>
          </a:p>
          <a:p>
            <a:pPr>
              <a:lnSpc>
                <a:spcPct val="90000"/>
              </a:lnSpc>
            </a:pPr>
            <a:r>
              <a:rPr lang="en-US" altLang="en-US"/>
              <a:t>(7) What is the responsibility of Christian individuals to their government in regard to warfare?</a:t>
            </a:r>
          </a:p>
          <a:p>
            <a:pPr>
              <a:lnSpc>
                <a:spcPct val="90000"/>
              </a:lnSpc>
            </a:pPr>
            <a:r>
              <a:rPr lang="en-US" altLang="en-US"/>
              <a:t>(8) What is a </a:t>
            </a:r>
            <a:r>
              <a:rPr lang="en-US" altLang="en-US">
                <a:cs typeface="Tahoma" charset="0"/>
              </a:rPr>
              <a:t>"</a:t>
            </a:r>
            <a:r>
              <a:rPr lang="en-US" altLang="en-US"/>
              <a:t>just war</a:t>
            </a:r>
            <a:r>
              <a:rPr lang="en-US" altLang="en-US">
                <a:cs typeface="Tahoma" charset="0"/>
              </a:rPr>
              <a:t>"</a:t>
            </a:r>
            <a:r>
              <a:rPr lang="en-US" altLang="en-US"/>
              <a:t>?</a:t>
            </a:r>
          </a:p>
        </p:txBody>
      </p:sp>
    </p:spTree>
    <p:custDataLst>
      <p:tags r:id="rId1"/>
    </p:custDataLst>
  </p:cSld>
  <p:clrMapOvr>
    <a:masterClrMapping/>
  </p:clrMapOvr>
  <p:transition advTm="2046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Whence Sanctity of Life?</a:t>
            </a:r>
          </a:p>
        </p:txBody>
      </p:sp>
      <p:sp>
        <p:nvSpPr>
          <p:cNvPr id="11267" name="Rectangle 3"/>
          <p:cNvSpPr>
            <a:spLocks noGrp="1" noChangeArrowheads="1"/>
          </p:cNvSpPr>
          <p:nvPr>
            <p:ph type="body" idx="1"/>
          </p:nvPr>
        </p:nvSpPr>
        <p:spPr/>
        <p:txBody>
          <a:bodyPr/>
          <a:lstStyle/>
          <a:p>
            <a:r>
              <a:rPr lang="en-US" altLang="en-US" sz="2800"/>
              <a:t>Human life does not have much sanctity in societies where humans are viewed as merely advanced animals:</a:t>
            </a:r>
          </a:p>
          <a:p>
            <a:pPr lvl="1"/>
            <a:r>
              <a:rPr lang="en-US" altLang="en-US" sz="2400"/>
              <a:t>Nazism, Marxism obvious</a:t>
            </a:r>
          </a:p>
          <a:p>
            <a:pPr lvl="1"/>
            <a:r>
              <a:rPr lang="en-US" altLang="en-US" sz="2400"/>
              <a:t>Hinduism tends to put all life on same plane.</a:t>
            </a:r>
          </a:p>
          <a:p>
            <a:pPr lvl="1"/>
            <a:r>
              <a:rPr lang="en-US" altLang="en-US" sz="2400"/>
              <a:t>Secular humanism: snail darter vs human unborn</a:t>
            </a:r>
          </a:p>
          <a:p>
            <a:r>
              <a:rPr lang="en-US" altLang="en-US" sz="2800"/>
              <a:t>We suggest this sanctity comes from mankind being created in God</a:t>
            </a:r>
            <a:r>
              <a:rPr lang="en-US" altLang="en-US" sz="2800">
                <a:cs typeface="Tahoma" charset="0"/>
              </a:rPr>
              <a:t>'</a:t>
            </a:r>
            <a:r>
              <a:rPr lang="en-US" altLang="en-US" sz="2800"/>
              <a:t>s image.</a:t>
            </a:r>
          </a:p>
          <a:p>
            <a:pPr lvl="1"/>
            <a:r>
              <a:rPr lang="en-US" altLang="en-US" sz="2400"/>
              <a:t>Apart from this, it is hard to justify such sanctity.</a:t>
            </a:r>
          </a:p>
        </p:txBody>
      </p:sp>
    </p:spTree>
    <p:custDataLst>
      <p:tags r:id="rId1"/>
    </p:custDataLst>
  </p:cSld>
  <p:clrMapOvr>
    <a:masterClrMapping/>
  </p:clrMapOvr>
  <p:transition advTm="9078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additive="base">
                                        <p:cTn id="31"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267">
                                            <p:txEl>
                                              <p:pRg st="5" end="5"/>
                                            </p:txEl>
                                          </p:spTgt>
                                        </p:tgtEl>
                                        <p:attrNameLst>
                                          <p:attrName>style.visibility</p:attrName>
                                        </p:attrNameLst>
                                      </p:cBhvr>
                                      <p:to>
                                        <p:strVal val="visible"/>
                                      </p:to>
                                    </p:set>
                                    <p:anim calcmode="lin" valueType="num">
                                      <p:cBhvr additive="base">
                                        <p:cTn id="37"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Does God Place Any Bounds?</a:t>
            </a:r>
          </a:p>
        </p:txBody>
      </p:sp>
      <p:sp>
        <p:nvSpPr>
          <p:cNvPr id="12291" name="Rectangle 3"/>
          <p:cNvSpPr>
            <a:spLocks noGrp="1" noChangeArrowheads="1"/>
          </p:cNvSpPr>
          <p:nvPr>
            <p:ph type="body" idx="1"/>
          </p:nvPr>
        </p:nvSpPr>
        <p:spPr/>
        <p:txBody>
          <a:bodyPr/>
          <a:lstStyle/>
          <a:p>
            <a:pPr>
              <a:lnSpc>
                <a:spcPct val="90000"/>
              </a:lnSpc>
            </a:pPr>
            <a:r>
              <a:rPr lang="en-US" altLang="en-US"/>
              <a:t>Does the human soul have </a:t>
            </a:r>
            <a:r>
              <a:rPr lang="en-US" altLang="en-US">
                <a:cs typeface="Tahoma" charset="0"/>
              </a:rPr>
              <a:t>"</a:t>
            </a:r>
            <a:r>
              <a:rPr lang="en-US" altLang="en-US"/>
              <a:t>infinite value</a:t>
            </a:r>
            <a:r>
              <a:rPr lang="en-US" altLang="en-US">
                <a:cs typeface="Tahoma" charset="0"/>
              </a:rPr>
              <a:t>"</a:t>
            </a:r>
            <a:r>
              <a:rPr lang="en-US" altLang="en-US"/>
              <a:t>?</a:t>
            </a:r>
          </a:p>
          <a:p>
            <a:pPr lvl="1">
              <a:lnSpc>
                <a:spcPct val="90000"/>
              </a:lnSpc>
            </a:pPr>
            <a:r>
              <a:rPr lang="en-US" altLang="en-US"/>
              <a:t>Maybe, but what happens when one human kills another?</a:t>
            </a:r>
          </a:p>
          <a:p>
            <a:pPr>
              <a:lnSpc>
                <a:spcPct val="90000"/>
              </a:lnSpc>
            </a:pPr>
            <a:r>
              <a:rPr lang="en-US" altLang="en-US"/>
              <a:t>6</a:t>
            </a:r>
            <a:r>
              <a:rPr lang="en-US" altLang="en-US" baseline="30000"/>
              <a:t>th</a:t>
            </a:r>
            <a:r>
              <a:rPr lang="en-US" altLang="en-US"/>
              <a:t> commandment: </a:t>
            </a:r>
            <a:r>
              <a:rPr lang="en-US" altLang="en-US">
                <a:cs typeface="Tahoma" charset="0"/>
              </a:rPr>
              <a:t>"</a:t>
            </a:r>
            <a:r>
              <a:rPr lang="en-US" altLang="en-US"/>
              <a:t>You shall not kill</a:t>
            </a:r>
            <a:r>
              <a:rPr lang="en-US" altLang="en-US">
                <a:cs typeface="Tahoma" charset="0"/>
              </a:rPr>
              <a:t>"</a:t>
            </a:r>
          </a:p>
          <a:p>
            <a:pPr lvl="1">
              <a:lnSpc>
                <a:spcPct val="90000"/>
              </a:lnSpc>
            </a:pPr>
            <a:r>
              <a:rPr lang="en-US" altLang="en-US"/>
              <a:t>Not a prohibition on all killing of humans</a:t>
            </a:r>
          </a:p>
          <a:p>
            <a:pPr lvl="1">
              <a:lnSpc>
                <a:spcPct val="90000"/>
              </a:lnSpc>
            </a:pPr>
            <a:r>
              <a:rPr lang="en-US" altLang="en-US"/>
              <a:t>Inconsistent even with near context</a:t>
            </a:r>
          </a:p>
          <a:p>
            <a:pPr lvl="1">
              <a:lnSpc>
                <a:spcPct val="90000"/>
              </a:lnSpc>
            </a:pPr>
            <a:r>
              <a:rPr lang="en-US" altLang="en-US"/>
              <a:t>Hebrew better translated </a:t>
            </a:r>
            <a:r>
              <a:rPr lang="en-US" altLang="en-US">
                <a:cs typeface="Tahoma" charset="0"/>
              </a:rPr>
              <a:t>"</a:t>
            </a:r>
            <a:r>
              <a:rPr lang="en-US" altLang="en-US"/>
              <a:t>commit murder</a:t>
            </a:r>
            <a:r>
              <a:rPr lang="en-US" altLang="en-US">
                <a:cs typeface="Tahoma" charset="0"/>
              </a:rPr>
              <a:t>"</a:t>
            </a:r>
          </a:p>
        </p:txBody>
      </p:sp>
    </p:spTree>
    <p:custDataLst>
      <p:tags r:id="rId1"/>
    </p:custDataLst>
  </p:cSld>
  <p:clrMapOvr>
    <a:masterClrMapping/>
  </p:clrMapOvr>
  <p:transition advTm="464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anim calcmode="lin" valueType="num">
                                      <p:cBhvr additive="base">
                                        <p:cTn id="31"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291">
                                            <p:txEl>
                                              <p:pRg st="5" end="5"/>
                                            </p:txEl>
                                          </p:spTgt>
                                        </p:tgtEl>
                                        <p:attrNameLst>
                                          <p:attrName>style.visibility</p:attrName>
                                        </p:attrNameLst>
                                      </p:cBhvr>
                                      <p:to>
                                        <p:strVal val="visible"/>
                                      </p:to>
                                    </p:set>
                                    <p:anim calcmode="lin" valueType="num">
                                      <p:cBhvr additive="base">
                                        <p:cTn id="37" dur="5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9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Does God Place Any Bounds?</a:t>
            </a:r>
          </a:p>
        </p:txBody>
      </p:sp>
      <p:sp>
        <p:nvSpPr>
          <p:cNvPr id="13315" name="Rectangle 3"/>
          <p:cNvSpPr>
            <a:spLocks noGrp="1" noChangeArrowheads="1"/>
          </p:cNvSpPr>
          <p:nvPr>
            <p:ph type="body" idx="1"/>
          </p:nvPr>
        </p:nvSpPr>
        <p:spPr/>
        <p:txBody>
          <a:bodyPr/>
          <a:lstStyle/>
          <a:p>
            <a:pPr>
              <a:lnSpc>
                <a:spcPct val="90000"/>
              </a:lnSpc>
            </a:pPr>
            <a:r>
              <a:rPr lang="en-US" altLang="en-US"/>
              <a:t>This translation is recognized by most modern English versions.</a:t>
            </a:r>
          </a:p>
          <a:p>
            <a:pPr lvl="1">
              <a:lnSpc>
                <a:spcPct val="90000"/>
              </a:lnSpc>
            </a:pPr>
            <a:r>
              <a:rPr lang="en-US" altLang="en-US"/>
              <a:t>E.g., NIV, NASB, NLT, NEB, RSV (OAB)</a:t>
            </a:r>
          </a:p>
          <a:p>
            <a:pPr lvl="1">
              <a:lnSpc>
                <a:spcPct val="90000"/>
              </a:lnSpc>
            </a:pPr>
            <a:r>
              <a:rPr lang="en-US" altLang="en-US"/>
              <a:t>New Scofield Bible of the KJV</a:t>
            </a:r>
          </a:p>
          <a:p>
            <a:pPr>
              <a:lnSpc>
                <a:spcPct val="90000"/>
              </a:lnSpc>
            </a:pPr>
            <a:r>
              <a:rPr lang="en-US" altLang="en-US"/>
              <a:t>God certainly reserves the right to put people to death.</a:t>
            </a:r>
          </a:p>
          <a:p>
            <a:pPr lvl="1">
              <a:lnSpc>
                <a:spcPct val="90000"/>
              </a:lnSpc>
            </a:pPr>
            <a:r>
              <a:rPr lang="en-US" altLang="en-US"/>
              <a:t>Ezekiel 18:4</a:t>
            </a:r>
          </a:p>
          <a:p>
            <a:pPr lvl="1">
              <a:lnSpc>
                <a:spcPct val="90000"/>
              </a:lnSpc>
            </a:pPr>
            <a:r>
              <a:rPr lang="en-US" altLang="en-US"/>
              <a:t>Romans 3:23</a:t>
            </a:r>
          </a:p>
        </p:txBody>
      </p:sp>
    </p:spTree>
    <p:custDataLst>
      <p:tags r:id="rId1"/>
    </p:custDataLst>
  </p:cSld>
  <p:clrMapOvr>
    <a:masterClrMapping/>
  </p:clrMapOvr>
  <p:transition advTm="4500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God Can Take Life</a:t>
            </a:r>
          </a:p>
        </p:txBody>
      </p:sp>
      <p:sp>
        <p:nvSpPr>
          <p:cNvPr id="14339" name="Rectangle 3"/>
          <p:cNvSpPr>
            <a:spLocks noGrp="1" noChangeArrowheads="1"/>
          </p:cNvSpPr>
          <p:nvPr>
            <p:ph type="body" idx="1"/>
          </p:nvPr>
        </p:nvSpPr>
        <p:spPr/>
        <p:txBody>
          <a:bodyPr/>
          <a:lstStyle/>
          <a:p>
            <a:pPr>
              <a:buFont typeface="Wingdings" pitchFamily="2" charset="2"/>
              <a:buNone/>
            </a:pPr>
            <a:r>
              <a:rPr lang="en-US" altLang="en-US">
                <a:effectLst/>
              </a:rPr>
              <a:t>Ezek 18:4 (NIV) For every living soul belongs to me, the father as well as the son</a:t>
            </a:r>
            <a:r>
              <a:rPr lang="en-US" altLang="en-US">
                <a:effectLst/>
                <a:cs typeface="Tahoma" charset="0"/>
              </a:rPr>
              <a:t>–</a:t>
            </a:r>
            <a:r>
              <a:rPr lang="en-US" altLang="en-US">
                <a:effectLst/>
              </a:rPr>
              <a:t>both alike belong to me. The soul who sins is the one who will die. </a:t>
            </a:r>
          </a:p>
          <a:p>
            <a:pPr>
              <a:buFont typeface="Wingdings" pitchFamily="2" charset="2"/>
              <a:buNone/>
            </a:pPr>
            <a:r>
              <a:rPr lang="en-US" altLang="en-US">
                <a:effectLst/>
              </a:rPr>
              <a:t>Romans 6:23 (NIV) For the wages of sin is death, but the gift of God is eternal life in Christ Jesus our Lord. </a:t>
            </a:r>
          </a:p>
          <a:p>
            <a:pPr>
              <a:buFont typeface="Wingdings" pitchFamily="2" charset="2"/>
              <a:buNone/>
            </a:pPr>
            <a:endParaRPr lang="en-US" altLang="en-US"/>
          </a:p>
        </p:txBody>
      </p:sp>
    </p:spTree>
    <p:custDataLst>
      <p:tags r:id="rId1"/>
    </p:custDataLst>
  </p:cSld>
  <p:clrMapOvr>
    <a:masterClrMapping/>
  </p:clrMapOvr>
  <p:transition advTm="2438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checkerboard(across)">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checkerboard(across)">
                                      <p:cBhvr>
                                        <p:cTn id="12" dur="500"/>
                                        <p:tgtEl>
                                          <p:spTgt spid="143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z="4000"/>
              <a:t>Has God Delegated Such Authority?</a:t>
            </a:r>
          </a:p>
        </p:txBody>
      </p:sp>
      <p:sp>
        <p:nvSpPr>
          <p:cNvPr id="15363" name="Rectangle 3"/>
          <p:cNvSpPr>
            <a:spLocks noGrp="1" noChangeArrowheads="1"/>
          </p:cNvSpPr>
          <p:nvPr>
            <p:ph type="body" idx="1"/>
          </p:nvPr>
        </p:nvSpPr>
        <p:spPr/>
        <p:txBody>
          <a:bodyPr/>
          <a:lstStyle/>
          <a:p>
            <a:r>
              <a:rPr lang="en-US" altLang="en-US"/>
              <a:t>Earliest indication:</a:t>
            </a:r>
          </a:p>
          <a:p>
            <a:pPr lvl="1">
              <a:buFont typeface="Wingdings" pitchFamily="2" charset="2"/>
              <a:buNone/>
            </a:pPr>
            <a:r>
              <a:rPr lang="en-US" altLang="en-US">
                <a:effectLst/>
              </a:rPr>
              <a:t>	Genesis 9:5-6 (NIV) And for your lifeblood I will surely demand an accounting. I will demand an accounting from every animal. And from each man, too, I will demand an accounting for the life of his fellow man. 6 </a:t>
            </a:r>
            <a:r>
              <a:rPr lang="en-US" altLang="en-US">
                <a:effectLst/>
                <a:cs typeface="Tahoma" charset="0"/>
              </a:rPr>
              <a:t>"</a:t>
            </a:r>
            <a:r>
              <a:rPr lang="en-US" altLang="en-US">
                <a:effectLst/>
              </a:rPr>
              <a:t>Whoever sheds the blood of man, by man shall his blood be shed; for in the image of God has God made man.</a:t>
            </a:r>
            <a:r>
              <a:rPr lang="en-US" altLang="en-US">
                <a:effectLst/>
                <a:cs typeface="Tahoma" charset="0"/>
              </a:rPr>
              <a:t>"</a:t>
            </a:r>
            <a:r>
              <a:rPr lang="en-US" altLang="en-US">
                <a:effectLst/>
              </a:rPr>
              <a:t> </a:t>
            </a:r>
          </a:p>
          <a:p>
            <a:pPr lvl="1"/>
            <a:endParaRPr lang="en-US" altLang="en-US"/>
          </a:p>
        </p:txBody>
      </p:sp>
    </p:spTree>
    <p:custDataLst>
      <p:tags r:id="rId1"/>
    </p:custDataLst>
  </p:cSld>
  <p:clrMapOvr>
    <a:masterClrMapping/>
  </p:clrMapOvr>
  <p:transition advTm="3180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checkerboard(across)">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checkerboard(across)">
                                      <p:cBhvr>
                                        <p:cTn id="12" dur="500"/>
                                        <p:tgtEl>
                                          <p:spTgt spid="153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3|2.6"/>
</p:tagLst>
</file>

<file path=ppt/tags/tag10.xml><?xml version="1.0" encoding="utf-8"?>
<p:tagLst xmlns:a="http://schemas.openxmlformats.org/drawingml/2006/main" xmlns:r="http://schemas.openxmlformats.org/officeDocument/2006/relationships" xmlns:p="http://schemas.openxmlformats.org/presentationml/2006/main">
  <p:tag name="TIMING" val="|0.4|0.8|5.7|15.9"/>
</p:tagLst>
</file>

<file path=ppt/tags/tag11.xml><?xml version="1.0" encoding="utf-8"?>
<p:tagLst xmlns:a="http://schemas.openxmlformats.org/drawingml/2006/main" xmlns:r="http://schemas.openxmlformats.org/officeDocument/2006/relationships" xmlns:p="http://schemas.openxmlformats.org/presentationml/2006/main">
  <p:tag name="TIMING" val="|0.4|24.6|6.5|5.6|2.2"/>
</p:tagLst>
</file>

<file path=ppt/tags/tag12.xml><?xml version="1.0" encoding="utf-8"?>
<p:tagLst xmlns:a="http://schemas.openxmlformats.org/drawingml/2006/main" xmlns:r="http://schemas.openxmlformats.org/officeDocument/2006/relationships" xmlns:p="http://schemas.openxmlformats.org/presentationml/2006/main">
  <p:tag name="TIMING" val="|4.9|2.9|2.5|3.4|4.1|2.8|2.2|3.3"/>
</p:tagLst>
</file>

<file path=ppt/tags/tag13.xml><?xml version="1.0" encoding="utf-8"?>
<p:tagLst xmlns:a="http://schemas.openxmlformats.org/drawingml/2006/main" xmlns:r="http://schemas.openxmlformats.org/officeDocument/2006/relationships" xmlns:p="http://schemas.openxmlformats.org/presentationml/2006/main">
  <p:tag name="TIMING" val="|0.7|5.6|5.7"/>
</p:tagLst>
</file>

<file path=ppt/tags/tag14.xml><?xml version="1.0" encoding="utf-8"?>
<p:tagLst xmlns:a="http://schemas.openxmlformats.org/drawingml/2006/main" xmlns:r="http://schemas.openxmlformats.org/officeDocument/2006/relationships" xmlns:p="http://schemas.openxmlformats.org/presentationml/2006/main">
  <p:tag name="TIMING" val="|6.2|10.6|3.7|2.7"/>
</p:tagLst>
</file>

<file path=ppt/tags/tag15.xml><?xml version="1.0" encoding="utf-8"?>
<p:tagLst xmlns:a="http://schemas.openxmlformats.org/drawingml/2006/main" xmlns:r="http://schemas.openxmlformats.org/officeDocument/2006/relationships" xmlns:p="http://schemas.openxmlformats.org/presentationml/2006/main">
  <p:tag name="TIMING" val="|0.5"/>
</p:tagLst>
</file>

<file path=ppt/tags/tag16.xml><?xml version="1.0" encoding="utf-8"?>
<p:tagLst xmlns:a="http://schemas.openxmlformats.org/drawingml/2006/main" xmlns:r="http://schemas.openxmlformats.org/officeDocument/2006/relationships" xmlns:p="http://schemas.openxmlformats.org/presentationml/2006/main">
  <p:tag name="TIMING" val="|0.3"/>
</p:tagLst>
</file>

<file path=ppt/tags/tag17.xml><?xml version="1.0" encoding="utf-8"?>
<p:tagLst xmlns:a="http://schemas.openxmlformats.org/drawingml/2006/main" xmlns:r="http://schemas.openxmlformats.org/officeDocument/2006/relationships" xmlns:p="http://schemas.openxmlformats.org/presentationml/2006/main">
  <p:tag name="TIMING" val="|0.9|12.9|12.2"/>
</p:tagLst>
</file>

<file path=ppt/tags/tag18.xml><?xml version="1.0" encoding="utf-8"?>
<p:tagLst xmlns:a="http://schemas.openxmlformats.org/drawingml/2006/main" xmlns:r="http://schemas.openxmlformats.org/officeDocument/2006/relationships" xmlns:p="http://schemas.openxmlformats.org/presentationml/2006/main">
  <p:tag name="TIMING" val="|1.2|22.1"/>
</p:tagLst>
</file>

<file path=ppt/tags/tag19.xml><?xml version="1.0" encoding="utf-8"?>
<p:tagLst xmlns:a="http://schemas.openxmlformats.org/drawingml/2006/main" xmlns:r="http://schemas.openxmlformats.org/officeDocument/2006/relationships" xmlns:p="http://schemas.openxmlformats.org/presentationml/2006/main">
  <p:tag name="TIMING" val="|4.2|9.2|8.7"/>
</p:tagLst>
</file>

<file path=ppt/tags/tag2.xml><?xml version="1.0" encoding="utf-8"?>
<p:tagLst xmlns:a="http://schemas.openxmlformats.org/drawingml/2006/main" xmlns:r="http://schemas.openxmlformats.org/officeDocument/2006/relationships" xmlns:p="http://schemas.openxmlformats.org/presentationml/2006/main">
  <p:tag name="TIMING" val="|0.6|11.5"/>
</p:tagLst>
</file>

<file path=ppt/tags/tag20.xml><?xml version="1.0" encoding="utf-8"?>
<p:tagLst xmlns:a="http://schemas.openxmlformats.org/drawingml/2006/main" xmlns:r="http://schemas.openxmlformats.org/officeDocument/2006/relationships" xmlns:p="http://schemas.openxmlformats.org/presentationml/2006/main">
  <p:tag name="TIMING" val="|5.1|3.5|11.1|23.2"/>
</p:tagLst>
</file>

<file path=ppt/tags/tag21.xml><?xml version="1.0" encoding="utf-8"?>
<p:tagLst xmlns:a="http://schemas.openxmlformats.org/drawingml/2006/main" xmlns:r="http://schemas.openxmlformats.org/officeDocument/2006/relationships" xmlns:p="http://schemas.openxmlformats.org/presentationml/2006/main">
  <p:tag name="TIMING" val="|0.4|7.4|10.7|5.5|3.9|6.3|6.2"/>
</p:tagLst>
</file>

<file path=ppt/tags/tag22.xml><?xml version="1.0" encoding="utf-8"?>
<p:tagLst xmlns:a="http://schemas.openxmlformats.org/drawingml/2006/main" xmlns:r="http://schemas.openxmlformats.org/officeDocument/2006/relationships" xmlns:p="http://schemas.openxmlformats.org/presentationml/2006/main">
  <p:tag name="TIMING" val="|0.3|12"/>
</p:tagLst>
</file>

<file path=ppt/tags/tag23.xml><?xml version="1.0" encoding="utf-8"?>
<p:tagLst xmlns:a="http://schemas.openxmlformats.org/drawingml/2006/main" xmlns:r="http://schemas.openxmlformats.org/officeDocument/2006/relationships" xmlns:p="http://schemas.openxmlformats.org/presentationml/2006/main">
  <p:tag name="TIMING" val="|3.8|8.1|42.3"/>
</p:tagLst>
</file>

<file path=ppt/tags/tag24.xml><?xml version="1.0" encoding="utf-8"?>
<p:tagLst xmlns:a="http://schemas.openxmlformats.org/drawingml/2006/main" xmlns:r="http://schemas.openxmlformats.org/officeDocument/2006/relationships" xmlns:p="http://schemas.openxmlformats.org/presentationml/2006/main">
  <p:tag name="TIMING" val="|1.2|6.8|1.2|1.7"/>
</p:tagLst>
</file>

<file path=ppt/tags/tag25.xml><?xml version="1.0" encoding="utf-8"?>
<p:tagLst xmlns:a="http://schemas.openxmlformats.org/drawingml/2006/main" xmlns:r="http://schemas.openxmlformats.org/officeDocument/2006/relationships" xmlns:p="http://schemas.openxmlformats.org/presentationml/2006/main">
  <p:tag name="TIMING" val="|0.1|23.8|54.9"/>
</p:tagLst>
</file>

<file path=ppt/tags/tag26.xml><?xml version="1.0" encoding="utf-8"?>
<p:tagLst xmlns:a="http://schemas.openxmlformats.org/drawingml/2006/main" xmlns:r="http://schemas.openxmlformats.org/officeDocument/2006/relationships" xmlns:p="http://schemas.openxmlformats.org/presentationml/2006/main">
  <p:tag name="TIMING" val="|0.3|79.4|24.7"/>
</p:tagLst>
</file>

<file path=ppt/tags/tag27.xml><?xml version="1.0" encoding="utf-8"?>
<p:tagLst xmlns:a="http://schemas.openxmlformats.org/drawingml/2006/main" xmlns:r="http://schemas.openxmlformats.org/officeDocument/2006/relationships" xmlns:p="http://schemas.openxmlformats.org/presentationml/2006/main">
  <p:tag name="TIMING" val="|3.3|50.1"/>
</p:tagLst>
</file>

<file path=ppt/tags/tag28.xml><?xml version="1.0" encoding="utf-8"?>
<p:tagLst xmlns:a="http://schemas.openxmlformats.org/drawingml/2006/main" xmlns:r="http://schemas.openxmlformats.org/officeDocument/2006/relationships" xmlns:p="http://schemas.openxmlformats.org/presentationml/2006/main">
  <p:tag name="TIMING" val="|1.7|26"/>
</p:tagLst>
</file>

<file path=ppt/tags/tag29.xml><?xml version="1.0" encoding="utf-8"?>
<p:tagLst xmlns:a="http://schemas.openxmlformats.org/drawingml/2006/main" xmlns:r="http://schemas.openxmlformats.org/officeDocument/2006/relationships" xmlns:p="http://schemas.openxmlformats.org/presentationml/2006/main">
  <p:tag name="TIMING" val="|1.1|6.7|12.5|9.3|4.8|17.7|20.6|9.8"/>
</p:tagLst>
</file>

<file path=ppt/tags/tag3.xml><?xml version="1.0" encoding="utf-8"?>
<p:tagLst xmlns:a="http://schemas.openxmlformats.org/drawingml/2006/main" xmlns:r="http://schemas.openxmlformats.org/officeDocument/2006/relationships" xmlns:p="http://schemas.openxmlformats.org/presentationml/2006/main">
  <p:tag name="TIMING" val="|2.5|3.3|4.5|4.9"/>
</p:tagLst>
</file>

<file path=ppt/tags/tag30.xml><?xml version="1.0" encoding="utf-8"?>
<p:tagLst xmlns:a="http://schemas.openxmlformats.org/drawingml/2006/main" xmlns:r="http://schemas.openxmlformats.org/officeDocument/2006/relationships" xmlns:p="http://schemas.openxmlformats.org/presentationml/2006/main">
  <p:tag name="TIMING" val="|2.7|7"/>
</p:tagLst>
</file>

<file path=ppt/tags/tag31.xml><?xml version="1.0" encoding="utf-8"?>
<p:tagLst xmlns:a="http://schemas.openxmlformats.org/drawingml/2006/main" xmlns:r="http://schemas.openxmlformats.org/officeDocument/2006/relationships" xmlns:p="http://schemas.openxmlformats.org/presentationml/2006/main">
  <p:tag name="TIMING" val="|0.3|6.6|16.1"/>
</p:tagLst>
</file>

<file path=ppt/tags/tag32.xml><?xml version="1.0" encoding="utf-8"?>
<p:tagLst xmlns:a="http://schemas.openxmlformats.org/drawingml/2006/main" xmlns:r="http://schemas.openxmlformats.org/officeDocument/2006/relationships" xmlns:p="http://schemas.openxmlformats.org/presentationml/2006/main">
  <p:tag name="TIMING" val="|0.4|2.3"/>
</p:tagLst>
</file>

<file path=ppt/tags/tag4.xml><?xml version="1.0" encoding="utf-8"?>
<p:tagLst xmlns:a="http://schemas.openxmlformats.org/drawingml/2006/main" xmlns:r="http://schemas.openxmlformats.org/officeDocument/2006/relationships" xmlns:p="http://schemas.openxmlformats.org/presentationml/2006/main">
  <p:tag name="TIMING" val="|0.4|5.4|4.6|6"/>
</p:tagLst>
</file>

<file path=ppt/tags/tag5.xml><?xml version="1.0" encoding="utf-8"?>
<p:tagLst xmlns:a="http://schemas.openxmlformats.org/drawingml/2006/main" xmlns:r="http://schemas.openxmlformats.org/officeDocument/2006/relationships" xmlns:p="http://schemas.openxmlformats.org/presentationml/2006/main">
  <p:tag name="TIMING" val="|2.9|6.2|3.9|9.4|46.1|15.8"/>
</p:tagLst>
</file>

<file path=ppt/tags/tag6.xml><?xml version="1.0" encoding="utf-8"?>
<p:tagLst xmlns:a="http://schemas.openxmlformats.org/drawingml/2006/main" xmlns:r="http://schemas.openxmlformats.org/officeDocument/2006/relationships" xmlns:p="http://schemas.openxmlformats.org/presentationml/2006/main">
  <p:tag name="TIMING" val="|3.3|4.2|15.9|4.7|10.6|1.7"/>
</p:tagLst>
</file>

<file path=ppt/tags/tag7.xml><?xml version="1.0" encoding="utf-8"?>
<p:tagLst xmlns:a="http://schemas.openxmlformats.org/drawingml/2006/main" xmlns:r="http://schemas.openxmlformats.org/officeDocument/2006/relationships" xmlns:p="http://schemas.openxmlformats.org/presentationml/2006/main">
  <p:tag name="TIMING" val="|0.2|3.2|23.3|5.6|6.4|2.7"/>
</p:tagLst>
</file>

<file path=ppt/tags/tag8.xml><?xml version="1.0" encoding="utf-8"?>
<p:tagLst xmlns:a="http://schemas.openxmlformats.org/drawingml/2006/main" xmlns:r="http://schemas.openxmlformats.org/officeDocument/2006/relationships" xmlns:p="http://schemas.openxmlformats.org/presentationml/2006/main">
  <p:tag name="TIMING" val="|0.4|14.1"/>
</p:tagLst>
</file>

<file path=ppt/tags/tag9.xml><?xml version="1.0" encoding="utf-8"?>
<p:tagLst xmlns:a="http://schemas.openxmlformats.org/drawingml/2006/main" xmlns:r="http://schemas.openxmlformats.org/officeDocument/2006/relationships" xmlns:p="http://schemas.openxmlformats.org/presentationml/2006/main">
  <p:tag name="TIMING" val="|3|2.1"/>
</p:tagLst>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Textured</Template>
  <TotalTime>179</TotalTime>
  <Words>1710</Words>
  <Application>Microsoft Office PowerPoint</Application>
  <PresentationFormat>On-screen Show (4:3)</PresentationFormat>
  <Paragraphs>143</Paragraphs>
  <Slides>32</Slides>
  <Notes>0</Notes>
  <HiddenSlides>0</HiddenSlides>
  <MMClips>1</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Textured</vt:lpstr>
      <vt:lpstr>The Ethics of War</vt:lpstr>
      <vt:lpstr>Introduction</vt:lpstr>
      <vt:lpstr>Some Basic Questions</vt:lpstr>
      <vt:lpstr>Some Basic Questions</vt:lpstr>
      <vt:lpstr>Whence Sanctity of Life?</vt:lpstr>
      <vt:lpstr>Does God Place Any Bounds?</vt:lpstr>
      <vt:lpstr>Does God Place Any Bounds?</vt:lpstr>
      <vt:lpstr>God Can Take Life</vt:lpstr>
      <vt:lpstr>Has God Delegated Such Authority?</vt:lpstr>
      <vt:lpstr>Has God Delegated Such Authority?</vt:lpstr>
      <vt:lpstr>Has God Delegated Such Authority?</vt:lpstr>
      <vt:lpstr>Other Grounds Elsewhere</vt:lpstr>
      <vt:lpstr>The Death Penalty</vt:lpstr>
      <vt:lpstr>Restricted to OT Israel?</vt:lpstr>
      <vt:lpstr>Delegated to Human Governments</vt:lpstr>
      <vt:lpstr>Delegated to Human Governments</vt:lpstr>
      <vt:lpstr>Delegated to Human Governments</vt:lpstr>
      <vt:lpstr>Resisting Government</vt:lpstr>
      <vt:lpstr>Extend Beyond Own Country?</vt:lpstr>
      <vt:lpstr>Extend to Offensive Warfare?</vt:lpstr>
      <vt:lpstr>Extend to Offensive Warfare?</vt:lpstr>
      <vt:lpstr>Extend to Offensive Warfare?</vt:lpstr>
      <vt:lpstr>What is Responsibility of Christians In Regard to Warfare?</vt:lpstr>
      <vt:lpstr>Scripture &amp; Military</vt:lpstr>
      <vt:lpstr>Scripture &amp; Military</vt:lpstr>
      <vt:lpstr>Scripture &amp; Military</vt:lpstr>
      <vt:lpstr>What is Responsibility of Christians In Regard to Warfare?</vt:lpstr>
      <vt:lpstr>What is a "Just War"?</vt:lpstr>
      <vt:lpstr>Just War Principles</vt:lpstr>
      <vt:lpstr>A Summary</vt:lpstr>
      <vt:lpstr>A Summary</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The Ethics of War</dc:title>
  <dc:creator>rnewman</dc:creator>
  <cp:lastModifiedBy>Newman</cp:lastModifiedBy>
  <cp:revision>101</cp:revision>
  <cp:lastPrinted>2007-07-25T19:52:22Z</cp:lastPrinted>
  <dcterms:created xsi:type="dcterms:W3CDTF">2007-03-23T20:24:37Z</dcterms:created>
  <dcterms:modified xsi:type="dcterms:W3CDTF">2015-07-03T17:34:27Z</dcterms:modified>
</cp:coreProperties>
</file>