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6" r:id="rId6"/>
    <p:sldId id="259" r:id="rId7"/>
    <p:sldId id="261" r:id="rId8"/>
    <p:sldId id="262" r:id="rId9"/>
    <p:sldId id="263" r:id="rId10"/>
    <p:sldId id="264" r:id="rId11"/>
    <p:sldId id="265" r:id="rId12"/>
    <p:sldId id="267" r:id="rId13"/>
    <p:sldId id="298" r:id="rId14"/>
    <p:sldId id="29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4" r:id="rId31"/>
    <p:sldId id="286" r:id="rId32"/>
    <p:sldId id="285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4D8794-45EA-40E7-9940-06FFF22DCF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078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4D522-8ABB-4C7E-8D94-DA804AAC71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5471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F68DA-EB1A-411C-82C3-E2635AEC45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249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A547A28-C20C-44D7-8916-4B5D0A31C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2058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7D2D93A-D5A7-4CC6-893B-5F05392C52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4887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BCCCA-CA40-49D9-8792-8301C9A2D9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861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EDB48-7F2B-4419-99D6-46EEA1758E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2915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D1FC2-8367-4C43-A5B1-258919A50B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9901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F63B3-C1A1-4509-BEF1-C595C956CB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886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4783E-36B7-4FBD-B8F7-EA61482FDD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2476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6256B-65C4-48C4-9103-65E0265B95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8895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D6B30-5D6B-458A-A76E-6272FB8856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1249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54857-DCFA-4E9B-B5C5-EDB6D7672B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812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A6E6497-E9A6-4026-A68F-5871403A1B1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thics-sign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90575"/>
            <a:ext cx="7848600" cy="522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Ethics: Some Thoughts on How We Should Live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Robert C. Newman</a:t>
            </a:r>
          </a:p>
        </p:txBody>
      </p:sp>
      <p:pic>
        <p:nvPicPr>
          <p:cNvPr id="2" name="Ethics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5800" y="5383872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68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Some Examples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On a number of occasions while out hiking, I have stood at the top of a cliff.</a:t>
            </a:r>
          </a:p>
          <a:p>
            <a:r>
              <a:rPr lang="en-US" altLang="en-US"/>
              <a:t>I sometimes hear a voice inside my head that says 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Jump!</a:t>
            </a:r>
            <a:r>
              <a:rPr lang="en-US" altLang="en-US">
                <a:cs typeface="Arial" charset="0"/>
              </a:rPr>
              <a:t>"</a:t>
            </a:r>
          </a:p>
          <a:p>
            <a:r>
              <a:rPr lang="en-US" altLang="en-US"/>
              <a:t>So far, I have not obeyed this impulse.</a:t>
            </a:r>
          </a:p>
          <a:p>
            <a:r>
              <a:rPr lang="en-US" altLang="en-US"/>
              <a:t>This sort of thing should make one suspicious of acting on ideas without evaluating them, that is, 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just doing it!</a:t>
            </a:r>
            <a:r>
              <a:rPr lang="en-US" altLang="en-US">
                <a:cs typeface="Arial" charset="0"/>
              </a:rPr>
              <a:t>"</a:t>
            </a:r>
          </a:p>
        </p:txBody>
      </p:sp>
    </p:spTree>
    <p:custDataLst>
      <p:tags r:id="rId1"/>
    </p:custDataLst>
  </p:cSld>
  <p:clrMapOvr>
    <a:masterClrMapping/>
  </p:clrMapOvr>
  <p:transition advTm="220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Some Examples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One wonders how many murders, rapes and other such wicked actions may not be the result of someone just acting upon an impulse that comes into his mind.</a:t>
            </a:r>
          </a:p>
          <a:p>
            <a:r>
              <a:rPr lang="en-US" altLang="en-US"/>
              <a:t>Clearly, 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Just do it!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 is not a good principle by which to conduct one’s life.</a:t>
            </a:r>
          </a:p>
          <a:p>
            <a:r>
              <a:rPr lang="en-US" altLang="en-US"/>
              <a:t>What could we put in place of this to help us decide how we should live?</a:t>
            </a:r>
          </a:p>
        </p:txBody>
      </p:sp>
    </p:spTree>
    <p:custDataLst>
      <p:tags r:id="rId1"/>
    </p:custDataLst>
  </p:cSld>
  <p:clrMapOvr>
    <a:masterClrMapping/>
  </p:clrMapOvr>
  <p:transition advTm="238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golden-r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7785100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714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/>
              <a:t>The Golden Rule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1371600" y="1828800"/>
            <a:ext cx="6553200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4400"/>
              <a:t>We want to look at this in just a minute, but first a word from two famous philosophers: Calvin (not John) and Hobbs (not Thomas)…</a:t>
            </a:r>
          </a:p>
        </p:txBody>
      </p:sp>
    </p:spTree>
    <p:custDataLst>
      <p:tags r:id="rId1"/>
    </p:custDataLst>
  </p:cSld>
  <p:clrMapOvr>
    <a:masterClrMapping/>
  </p:clrMapOvr>
  <p:transition advTm="107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calvin_eth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96838"/>
            <a:ext cx="6778625" cy="666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48109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838200" y="1295400"/>
            <a:ext cx="73914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/>
              <a:t>The so-called </a:t>
            </a:r>
            <a:r>
              <a:rPr lang="en-US" altLang="en-US" sz="3600">
                <a:cs typeface="Arial" charset="0"/>
              </a:rPr>
              <a:t>"</a:t>
            </a:r>
            <a:r>
              <a:rPr lang="en-US" altLang="en-US" sz="3600"/>
              <a:t>golden rule,</a:t>
            </a:r>
            <a:r>
              <a:rPr lang="en-US" altLang="en-US" sz="3600">
                <a:cs typeface="Arial" charset="0"/>
              </a:rPr>
              <a:t>"</a:t>
            </a:r>
            <a:r>
              <a:rPr lang="en-US" altLang="en-US" sz="3600"/>
              <a:t> spoken by Jesus in Matthew 7:12, would be a good rule for living.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838200" y="3429000"/>
            <a:ext cx="73914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/>
              <a:t>A somewhat similar idea is found in the ethics of numerous other cultures and religions.</a:t>
            </a:r>
          </a:p>
        </p:txBody>
      </p:sp>
    </p:spTree>
    <p:custDataLst>
      <p:tags r:id="rId1"/>
    </p:custDataLst>
  </p:cSld>
  <p:clrMapOvr>
    <a:masterClrMapping/>
  </p:clrMapOvr>
  <p:transition advTm="120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495800" cy="1143000"/>
          </a:xfrm>
        </p:spPr>
        <p:txBody>
          <a:bodyPr/>
          <a:lstStyle/>
          <a:p>
            <a:pPr algn="l"/>
            <a:r>
              <a:rPr lang="en-US" altLang="en-US"/>
              <a:t>The Golden Rule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3429000" cy="3962400"/>
          </a:xfrm>
        </p:spPr>
        <p:txBody>
          <a:bodyPr/>
          <a:lstStyle/>
          <a:p>
            <a:r>
              <a:rPr lang="en-US" altLang="en-US" sz="2800"/>
              <a:t>Not all of the sayings on this poster are very close to the Golden Rule, but a number are.</a:t>
            </a:r>
          </a:p>
          <a:p>
            <a:r>
              <a:rPr lang="en-US" altLang="en-US" sz="2800"/>
              <a:t>Let</a:t>
            </a:r>
            <a:r>
              <a:rPr lang="en-US" altLang="en-US" sz="2800">
                <a:cs typeface="Arial" charset="0"/>
              </a:rPr>
              <a:t>'</a:t>
            </a:r>
            <a:r>
              <a:rPr lang="en-US" altLang="en-US" sz="2800"/>
              <a:t>s look at the closer examples.</a:t>
            </a:r>
          </a:p>
        </p:txBody>
      </p:sp>
      <p:pic>
        <p:nvPicPr>
          <p:cNvPr id="19463" name="Picture 7" descr="golden rule pos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05338" y="1219200"/>
            <a:ext cx="4160837" cy="5334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180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/>
              <a:t>Hinduism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2133600"/>
            <a:ext cx="8229600" cy="3048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4400"/>
              <a:t>	This is the sum of duty: do not do to others what would cause pain if done to you.</a:t>
            </a:r>
          </a:p>
          <a:p>
            <a:pPr algn="r">
              <a:buFontTx/>
              <a:buNone/>
            </a:pPr>
            <a:r>
              <a:rPr lang="en-US" altLang="en-US"/>
              <a:t>Mahabharata 5:1317</a:t>
            </a:r>
          </a:p>
        </p:txBody>
      </p:sp>
    </p:spTree>
    <p:custDataLst>
      <p:tags r:id="rId1"/>
    </p:custDataLst>
  </p:cSld>
  <p:clrMapOvr>
    <a:masterClrMapping/>
  </p:clrMapOvr>
  <p:transition advTm="130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/>
              <a:t>Buddhism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914400" y="2209800"/>
            <a:ext cx="7315200" cy="283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/>
              <a:t>Treat not others in ways that you yourself would find hurtful.</a:t>
            </a:r>
          </a:p>
          <a:p>
            <a:pPr algn="r">
              <a:spcBef>
                <a:spcPct val="50000"/>
              </a:spcBef>
            </a:pPr>
            <a:r>
              <a:rPr lang="en-US" altLang="en-US" sz="3200"/>
              <a:t>Udana-Varga 5.18</a:t>
            </a:r>
          </a:p>
        </p:txBody>
      </p:sp>
    </p:spTree>
    <p:custDataLst>
      <p:tags r:id="rId1"/>
    </p:custDataLst>
  </p:cSld>
  <p:clrMapOvr>
    <a:masterClrMapping/>
  </p:clrMapOvr>
  <p:transition advTm="157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/>
              <a:t>Confucianism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914400" y="1752600"/>
            <a:ext cx="7315200" cy="417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/>
              <a:t>One word which sums up the basis of all good conduct … </a:t>
            </a:r>
            <a:r>
              <a:rPr lang="en-US" altLang="en-US" sz="4400" i="1"/>
              <a:t>loving kindness.</a:t>
            </a:r>
            <a:r>
              <a:rPr lang="en-US" altLang="en-US" sz="4400"/>
              <a:t>  Do not do to others what you do not want done to yourself.</a:t>
            </a:r>
          </a:p>
          <a:p>
            <a:pPr algn="r">
              <a:spcBef>
                <a:spcPct val="50000"/>
              </a:spcBef>
            </a:pPr>
            <a:r>
              <a:rPr lang="en-US" altLang="en-US" sz="3200"/>
              <a:t>Analects 15.23</a:t>
            </a:r>
          </a:p>
        </p:txBody>
      </p:sp>
    </p:spTree>
    <p:custDataLst>
      <p:tags r:id="rId1"/>
    </p:custDataLst>
  </p:cSld>
  <p:clrMapOvr>
    <a:masterClrMapping/>
  </p:clrMapOvr>
  <p:transition advTm="151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14400" y="838200"/>
            <a:ext cx="73152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/>
              <a:t>Back in the 1960s, when I was in college (Duke) and grad school (Cornell), a common saying seen on posters was: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14400" y="3657600"/>
            <a:ext cx="7239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0"/>
              <a:t>DO IT!</a:t>
            </a:r>
          </a:p>
        </p:txBody>
      </p:sp>
    </p:spTree>
    <p:custDataLst>
      <p:tags r:id="rId1"/>
    </p:custDataLst>
  </p:cSld>
  <p:clrMapOvr>
    <a:masterClrMapping/>
  </p:clrMapOvr>
  <p:transition advTm="125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/>
              <a:t>Taoism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914400" y="2057400"/>
            <a:ext cx="7315200" cy="350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/>
              <a:t>Regard your neighbor’s gain as your own gain, and your neighbor’s loss as your own loss.</a:t>
            </a:r>
          </a:p>
          <a:p>
            <a:pPr algn="r">
              <a:spcBef>
                <a:spcPct val="50000"/>
              </a:spcBef>
            </a:pPr>
            <a:r>
              <a:rPr lang="en-US" altLang="en-US" sz="3200"/>
              <a:t>T</a:t>
            </a:r>
            <a:r>
              <a:rPr lang="en-US" altLang="en-US" sz="3200">
                <a:cs typeface="Arial" charset="0"/>
              </a:rPr>
              <a:t>'</a:t>
            </a:r>
            <a:r>
              <a:rPr lang="en-US" altLang="en-US" sz="3200"/>
              <a:t>ai Shang K</a:t>
            </a:r>
            <a:r>
              <a:rPr lang="en-US" altLang="en-US" sz="3200">
                <a:cs typeface="Arial" charset="0"/>
              </a:rPr>
              <a:t>'</a:t>
            </a:r>
            <a:r>
              <a:rPr lang="en-US" altLang="en-US" sz="3200"/>
              <a:t>am Ying P</a:t>
            </a:r>
            <a:r>
              <a:rPr lang="en-US" altLang="en-US" sz="3200">
                <a:cs typeface="Arial" charset="0"/>
              </a:rPr>
              <a:t>'</a:t>
            </a:r>
            <a:r>
              <a:rPr lang="en-US" altLang="en-US" sz="3200"/>
              <a:t>ien, 213-218</a:t>
            </a:r>
          </a:p>
        </p:txBody>
      </p:sp>
    </p:spTree>
    <p:custDataLst>
      <p:tags r:id="rId1"/>
    </p:custDataLst>
  </p:cSld>
  <p:clrMapOvr>
    <a:masterClrMapping/>
  </p:clrMapOvr>
  <p:transition advTm="143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/>
              <a:t>Islam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914400" y="1981200"/>
            <a:ext cx="7315200" cy="283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/>
              <a:t>Not one of you truly believes until you wish for others what you wish for yourself.</a:t>
            </a:r>
          </a:p>
          <a:p>
            <a:pPr algn="r">
              <a:spcBef>
                <a:spcPct val="50000"/>
              </a:spcBef>
            </a:pPr>
            <a:r>
              <a:rPr lang="en-US" altLang="en-US" sz="3200"/>
              <a:t>Muhammad, </a:t>
            </a:r>
            <a:r>
              <a:rPr lang="en-US" altLang="en-US" sz="3200" i="1"/>
              <a:t>Hadith</a:t>
            </a:r>
            <a:endParaRPr lang="en-US" altLang="en-US" sz="3200"/>
          </a:p>
        </p:txBody>
      </p:sp>
    </p:spTree>
    <p:custDataLst>
      <p:tags r:id="rId1"/>
    </p:custDataLst>
  </p:cSld>
  <p:clrMapOvr>
    <a:masterClrMapping/>
  </p:clrMapOvr>
  <p:transition advTm="96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/>
              <a:t>Judaism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914400" y="1981200"/>
            <a:ext cx="7315200" cy="350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/>
              <a:t>What is hateful to you, do not do to your neighbor.  This is the whole Torah; the rest is commentary.</a:t>
            </a:r>
          </a:p>
          <a:p>
            <a:pPr algn="r">
              <a:spcBef>
                <a:spcPct val="50000"/>
              </a:spcBef>
            </a:pPr>
            <a:r>
              <a:rPr lang="en-US" altLang="en-US" sz="3200"/>
              <a:t>Hillel, Shabbat 31a</a:t>
            </a:r>
          </a:p>
        </p:txBody>
      </p:sp>
    </p:spTree>
    <p:custDataLst>
      <p:tags r:id="rId1"/>
    </p:custDataLst>
  </p:cSld>
  <p:clrMapOvr>
    <a:masterClrMapping/>
  </p:clrMapOvr>
  <p:transition advTm="113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/>
              <a:t>Jainism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914400" y="2057400"/>
            <a:ext cx="7315200" cy="283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/>
              <a:t>One should treat all creatures in the world as one would like to be treated.</a:t>
            </a:r>
          </a:p>
          <a:p>
            <a:pPr algn="r">
              <a:spcBef>
                <a:spcPct val="50000"/>
              </a:spcBef>
            </a:pPr>
            <a:r>
              <a:rPr lang="en-US" altLang="en-US" sz="3200"/>
              <a:t>Mahurviru, Sutrakritanga</a:t>
            </a:r>
          </a:p>
        </p:txBody>
      </p:sp>
    </p:spTree>
    <p:custDataLst>
      <p:tags r:id="rId1"/>
    </p:custDataLst>
  </p:cSld>
  <p:clrMapOvr>
    <a:masterClrMapping/>
  </p:clrMapOvr>
  <p:transition advTm="130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/>
              <a:t>Zoroastrianism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447800" y="1981200"/>
            <a:ext cx="6781800" cy="283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/>
              <a:t>Do not do unto others whatever is injurious to yourself.</a:t>
            </a:r>
          </a:p>
          <a:p>
            <a:pPr algn="r">
              <a:spcBef>
                <a:spcPct val="50000"/>
              </a:spcBef>
            </a:pPr>
            <a:r>
              <a:rPr lang="en-US" altLang="en-US" sz="3200"/>
              <a:t>Shayast-na-Shayast 13.29</a:t>
            </a:r>
          </a:p>
        </p:txBody>
      </p:sp>
    </p:spTree>
    <p:custDataLst>
      <p:tags r:id="rId1"/>
    </p:custDataLst>
  </p:cSld>
  <p:clrMapOvr>
    <a:masterClrMapping/>
  </p:clrMapOvr>
  <p:transition advTm="14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914400" y="1524000"/>
            <a:ext cx="7315200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/>
              <a:t>These sayings are all rather similar, though most of them emphasize the negative (not doing what is harmful) rather than the positive  (doing what is good).</a:t>
            </a:r>
          </a:p>
        </p:txBody>
      </p:sp>
    </p:spTree>
    <p:custDataLst>
      <p:tags r:id="rId1"/>
    </p:custDataLst>
  </p:cSld>
  <p:clrMapOvr>
    <a:masterClrMapping/>
  </p:clrMapOvr>
  <p:transition advTm="105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219200" y="1600200"/>
            <a:ext cx="7010400" cy="350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/>
              <a:t>A similar saying is that of Jesus, and of the Old Testament:  </a:t>
            </a:r>
            <a:r>
              <a:rPr lang="en-US" altLang="en-US" sz="4400">
                <a:cs typeface="Arial" charset="0"/>
              </a:rPr>
              <a:t>"</a:t>
            </a:r>
            <a:r>
              <a:rPr lang="en-US" altLang="en-US" sz="4400"/>
              <a:t>Love your neighbor as yourself.</a:t>
            </a:r>
            <a:r>
              <a:rPr lang="en-US" altLang="en-US" sz="4400">
                <a:cs typeface="Arial" charset="0"/>
              </a:rPr>
              <a:t>"</a:t>
            </a:r>
          </a:p>
          <a:p>
            <a:pPr algn="r">
              <a:spcBef>
                <a:spcPct val="50000"/>
              </a:spcBef>
            </a:pPr>
            <a:r>
              <a:rPr lang="en-US" altLang="en-US" sz="3200"/>
              <a:t>Matthew 22:39 &amp; Leviticus 19:18</a:t>
            </a:r>
          </a:p>
        </p:txBody>
      </p:sp>
    </p:spTree>
    <p:custDataLst>
      <p:tags r:id="rId1"/>
    </p:custDataLst>
  </p:cSld>
  <p:clrMapOvr>
    <a:masterClrMapping/>
  </p:clrMapOvr>
  <p:transition advTm="102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914400" y="1219200"/>
            <a:ext cx="731520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/>
              <a:t>If everyone lived by such ethical principles, life would almost be</a:t>
            </a:r>
            <a:r>
              <a:rPr lang="en-US" altLang="en-US"/>
              <a:t> </a:t>
            </a:r>
            <a:r>
              <a:rPr lang="en-US" altLang="en-US" sz="4400"/>
              <a:t>heaven on earth, wouldn</a:t>
            </a:r>
            <a:r>
              <a:rPr lang="en-US" altLang="en-US" sz="4400">
                <a:cs typeface="Arial" charset="0"/>
              </a:rPr>
              <a:t>'t it?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295400" y="4267200"/>
            <a:ext cx="70104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/>
              <a:t>But everyone doesn</a:t>
            </a:r>
            <a:r>
              <a:rPr lang="en-US" altLang="en-US" sz="4400">
                <a:cs typeface="Arial" charset="0"/>
              </a:rPr>
              <a:t>'</a:t>
            </a:r>
            <a:r>
              <a:rPr lang="en-US" altLang="en-US" sz="4400"/>
              <a:t>t live this way.  Why not?</a:t>
            </a:r>
          </a:p>
        </p:txBody>
      </p:sp>
    </p:spTree>
    <p:custDataLst>
      <p:tags r:id="rId1"/>
    </p:custDataLst>
  </p:cSld>
  <p:clrMapOvr>
    <a:masterClrMapping/>
  </p:clrMapOvr>
  <p:transition advTm="143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  <p:bldP spid="3994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Fear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 think most people are afraid to try to live this way; they fear that someone will take advantage of them.</a:t>
            </a:r>
          </a:p>
          <a:p>
            <a:r>
              <a:rPr lang="en-US" altLang="en-US"/>
              <a:t>And given the way people are, they are probably right!</a:t>
            </a:r>
          </a:p>
          <a:p>
            <a:r>
              <a:rPr lang="en-US" altLang="en-US"/>
              <a:t>Yet the God of the Bible promises us that He works all things together for good for those who love Him. (Romans 8:28).</a:t>
            </a:r>
          </a:p>
        </p:txBody>
      </p:sp>
    </p:spTree>
    <p:custDataLst>
      <p:tags r:id="rId1"/>
    </p:custDataLst>
  </p:cSld>
  <p:clrMapOvr>
    <a:masterClrMapping/>
  </p:clrMapOvr>
  <p:transition advTm="195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Fear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This doesn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t mean there may not be any bad short-term consequences of such behavior, that no one will take advantage of us. They may very well do so.</a:t>
            </a:r>
          </a:p>
          <a:p>
            <a:r>
              <a:rPr lang="en-US" altLang="en-US"/>
              <a:t>It does mean that God will see to it that in the long run (perhaps beyond this life), it will be worth it all to have lived in this way.</a:t>
            </a:r>
          </a:p>
        </p:txBody>
      </p:sp>
    </p:spTree>
    <p:custDataLst>
      <p:tags r:id="rId1"/>
    </p:custDataLst>
  </p:cSld>
  <p:clrMapOvr>
    <a:masterClrMapping/>
  </p:clrMapOvr>
  <p:transition advTm="190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Nike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1752600"/>
            <a:ext cx="4427538" cy="4427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33400" y="990600"/>
            <a:ext cx="27432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/>
              <a:t>Since then, it has been picked up as a slogan by Nike, a major maker of sports-wear &amp; equipment.</a:t>
            </a:r>
          </a:p>
        </p:txBody>
      </p:sp>
    </p:spTree>
    <p:custDataLst>
      <p:tags r:id="rId1"/>
    </p:custDataLst>
  </p:cSld>
  <p:clrMapOvr>
    <a:masterClrMapping/>
  </p:clrMapOvr>
  <p:transition advTm="92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Another Ethical Principle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altLang="en-US"/>
              <a:t>This is where Christianity adds something that is often missing from other religions.</a:t>
            </a:r>
          </a:p>
          <a:p>
            <a:r>
              <a:rPr lang="en-US" altLang="en-US"/>
              <a:t>Jesus said that the greatest principle is not to love our neighbor as we love ourselves, but to love God with all our being.</a:t>
            </a:r>
          </a:p>
          <a:p>
            <a:r>
              <a:rPr lang="en-US" altLang="en-US"/>
              <a:t>Jesus replied: "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Love the Lord your God with all your heart and with all your soul and with all your mind.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 This is the first and greatest commandment.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 </a:t>
            </a:r>
            <a:r>
              <a:rPr lang="en-US" altLang="en-US" sz="2400"/>
              <a:t>Matt 22:37-38 (NIV)</a:t>
            </a:r>
            <a:r>
              <a:rPr lang="en-US" altLang="en-US"/>
              <a:t> </a:t>
            </a:r>
          </a:p>
        </p:txBody>
      </p:sp>
    </p:spTree>
    <p:custDataLst>
      <p:tags r:id="rId1"/>
    </p:custDataLst>
  </p:cSld>
  <p:clrMapOvr>
    <a:masterClrMapping/>
  </p:clrMapOvr>
  <p:transition advTm="265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Loving God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So if we love God with all we are and have, then we can trust Him that it is ultimately safe to love others.</a:t>
            </a:r>
          </a:p>
          <a:p>
            <a:r>
              <a:rPr lang="en-US" altLang="en-US"/>
              <a:t>We can trust Him that He will work all things together for good, even though this may not be obvious in the short-term.</a:t>
            </a:r>
          </a:p>
          <a:p>
            <a:r>
              <a:rPr lang="en-US" altLang="en-US"/>
              <a:t>This provides an important foundation on which to build &amp; stabilize love for neighbor.</a:t>
            </a:r>
          </a:p>
        </p:txBody>
      </p:sp>
    </p:spTree>
    <p:custDataLst>
      <p:tags r:id="rId1"/>
    </p:custDataLst>
  </p:cSld>
  <p:clrMapOvr>
    <a:masterClrMapping/>
  </p:clrMapOvr>
  <p:transition advTm="300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Inability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There’s another reason why people don’t live this way: we aren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t good enough!</a:t>
            </a:r>
          </a:p>
          <a:p>
            <a:pPr>
              <a:lnSpc>
                <a:spcPct val="90000"/>
              </a:lnSpc>
            </a:pPr>
            <a:r>
              <a:rPr lang="en-US" altLang="en-US"/>
              <a:t>Try as we might, we often find ourselves doing things to others that we wouldn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t want them to do to us, and not doing for them what we would wish others to do for us.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That is, whatever we may say or think, we really don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t love others like we love ourselves.</a:t>
            </a:r>
          </a:p>
        </p:txBody>
      </p:sp>
    </p:spTree>
    <p:custDataLst>
      <p:tags r:id="rId1"/>
    </p:custDataLst>
  </p:cSld>
  <p:clrMapOvr>
    <a:masterClrMapping/>
  </p:clrMapOvr>
  <p:transition advTm="247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Solution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This is where the Christian teaching about the Holy Spirit comes in.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God Himself comes to live within us to cause us to want to be like Him &amp; to do what is right.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This is also where the Christian teaching about the work of Jesus comes in.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Jesus, who is also God Himself, provides our righteousness and pays for our sins, thus providing room for us to begin to be what we ought to be.</a:t>
            </a:r>
          </a:p>
        </p:txBody>
      </p:sp>
    </p:spTree>
    <p:custDataLst>
      <p:tags r:id="rId1"/>
    </p:custDataLst>
  </p:cSld>
  <p:clrMapOvr>
    <a:masterClrMapping/>
  </p:clrMapOvr>
  <p:transition advTm="309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Christianity &amp; Ethics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Biblical Christianity is an ethical system, but it is more than just an ethical system.</a:t>
            </a:r>
          </a:p>
          <a:p>
            <a:r>
              <a:rPr lang="en-US" altLang="en-US"/>
              <a:t>It is also a rescue system, by which God solves the problem of our inability (&amp; even unwillingness) to be what we ought to be.</a:t>
            </a:r>
          </a:p>
          <a:p>
            <a:r>
              <a:rPr lang="en-US" altLang="en-US"/>
              <a:t>Let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s look at some more of the ethical principles of Biblical Christianity.</a:t>
            </a:r>
          </a:p>
          <a:p>
            <a:r>
              <a:rPr lang="en-US" altLang="en-US"/>
              <a:t>The ones I cite here are all very general.</a:t>
            </a:r>
          </a:p>
        </p:txBody>
      </p:sp>
    </p:spTree>
    <p:custDataLst>
      <p:tags r:id="rId1"/>
    </p:custDataLst>
  </p:cSld>
  <p:clrMapOvr>
    <a:masterClrMapping/>
  </p:clrMapOvr>
  <p:transition advTm="222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altLang="en-US"/>
              <a:t>The First Commandment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914400" y="1981200"/>
            <a:ext cx="731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914400" y="2133600"/>
            <a:ext cx="7315200" cy="350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/>
              <a:t>Love the Lord your God with all your heart and with all your soul and with all your mind.</a:t>
            </a:r>
          </a:p>
          <a:p>
            <a:pPr algn="ctr">
              <a:spcBef>
                <a:spcPct val="50000"/>
              </a:spcBef>
            </a:pPr>
            <a:r>
              <a:rPr lang="en-US" altLang="en-US" sz="3200"/>
              <a:t>Matthew 22:37</a:t>
            </a:r>
          </a:p>
        </p:txBody>
      </p:sp>
    </p:spTree>
    <p:custDataLst>
      <p:tags r:id="rId1"/>
    </p:custDataLst>
  </p:cSld>
  <p:clrMapOvr>
    <a:masterClrMapping/>
  </p:clrMapOvr>
  <p:transition advTm="96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Second Commandment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914400" y="2057400"/>
            <a:ext cx="7315200" cy="240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400"/>
              <a:t>Love your neighbor as yourself.</a:t>
            </a:r>
            <a:endParaRPr lang="en-US" altLang="en-US" sz="3200"/>
          </a:p>
          <a:p>
            <a:pPr algn="ctr"/>
            <a:endParaRPr lang="en-US" altLang="en-US" sz="3200"/>
          </a:p>
          <a:p>
            <a:pPr algn="ctr"/>
            <a:r>
              <a:rPr lang="en-US" altLang="en-US" sz="3200"/>
              <a:t>Matthew 22:39</a:t>
            </a:r>
          </a:p>
        </p:txBody>
      </p:sp>
    </p:spTree>
    <p:custDataLst>
      <p:tags r:id="rId1"/>
    </p:custDataLst>
  </p:cSld>
  <p:clrMapOvr>
    <a:masterClrMapping/>
  </p:clrMapOvr>
  <p:transition advTm="83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Golden Rule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914400" y="1676400"/>
            <a:ext cx="7315200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400"/>
              <a:t>So in everything, do to others what you would have them do to you, for this sums up the Law and the Prophets.</a:t>
            </a:r>
          </a:p>
          <a:p>
            <a:pPr algn="ctr"/>
            <a:r>
              <a:rPr lang="en-US" altLang="en-US" sz="3200"/>
              <a:t>Matthew 7:12</a:t>
            </a:r>
            <a:r>
              <a:rPr lang="en-US" altLang="en-US" sz="4400"/>
              <a:t> </a:t>
            </a:r>
          </a:p>
        </p:txBody>
      </p:sp>
    </p:spTree>
    <p:custDataLst>
      <p:tags r:id="rId1"/>
    </p:custDataLst>
  </p:cSld>
  <p:clrMapOvr>
    <a:masterClrMapping/>
  </p:clrMapOvr>
  <p:transition advTm="113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Micah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s Principles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609600" y="1905000"/>
            <a:ext cx="7848600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400"/>
              <a:t>He has showed you, O man, what is good. And what does the LORD require of you? </a:t>
            </a:r>
          </a:p>
          <a:p>
            <a:r>
              <a:rPr lang="en-US" altLang="en-US" sz="4400"/>
              <a:t>To act justly and to love mercy </a:t>
            </a:r>
          </a:p>
          <a:p>
            <a:pPr algn="ctr"/>
            <a:r>
              <a:rPr lang="en-US" altLang="en-US" sz="4400"/>
              <a:t>and to walk humbly with your God. </a:t>
            </a:r>
            <a:r>
              <a:rPr lang="en-US" altLang="en-US" sz="3200"/>
              <a:t>Micah 6:8</a:t>
            </a:r>
          </a:p>
        </p:txBody>
      </p:sp>
    </p:spTree>
    <p:custDataLst>
      <p:tags r:id="rId1"/>
    </p:custDataLst>
  </p:cSld>
  <p:clrMapOvr>
    <a:masterClrMapping/>
  </p:clrMapOvr>
  <p:transition advTm="14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Fruit of the Spirit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914400" y="1524000"/>
            <a:ext cx="7315200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400"/>
              <a:t>But the fruit of the Spirit is love, joy, peace, patience, kindness, goodness, faithfulness, gentleness and self-control. Against such things there is no law.</a:t>
            </a:r>
          </a:p>
          <a:p>
            <a:pPr algn="ctr"/>
            <a:r>
              <a:rPr lang="en-US" altLang="en-US" sz="3200"/>
              <a:t>Galatians 5:22-23</a:t>
            </a:r>
            <a:r>
              <a:rPr lang="en-US" altLang="en-US" sz="4400"/>
              <a:t> </a:t>
            </a:r>
          </a:p>
        </p:txBody>
      </p:sp>
    </p:spTree>
    <p:custDataLst>
      <p:tags r:id="rId1"/>
    </p:custDataLst>
  </p:cSld>
  <p:clrMapOvr>
    <a:masterClrMapping/>
  </p:clrMapOvr>
  <p:transition advTm="205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Ethics of 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Do it!</a:t>
            </a:r>
            <a:r>
              <a:rPr lang="en-US" altLang="en-US">
                <a:cs typeface="Arial" charset="0"/>
              </a:rPr>
              <a:t>"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After 50+ years of reflection on this advice and observing the consequences that follow from obeying it …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It strikes me that this is one of the most foolish ethical principles imaginable.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It is not too far behind Faust</a:t>
            </a:r>
            <a:r>
              <a:rPr lang="en-US" altLang="en-US" sz="2800">
                <a:cs typeface="Arial" charset="0"/>
              </a:rPr>
              <a:t>'</a:t>
            </a:r>
            <a:r>
              <a:rPr lang="en-US" altLang="en-US" sz="2800"/>
              <a:t>s motto: </a:t>
            </a:r>
            <a:r>
              <a:rPr lang="en-US" altLang="en-US" sz="2800">
                <a:cs typeface="Arial" charset="0"/>
              </a:rPr>
              <a:t>"</a:t>
            </a:r>
            <a:r>
              <a:rPr lang="en-US" altLang="en-US" sz="2800"/>
              <a:t>Evil, be thou my good!</a:t>
            </a:r>
            <a:r>
              <a:rPr lang="en-US" altLang="en-US" sz="2800">
                <a:cs typeface="Arial" charset="0"/>
              </a:rPr>
              <a:t>"</a:t>
            </a:r>
            <a:endParaRPr lang="en-US" altLang="en-US" sz="2800"/>
          </a:p>
          <a:p>
            <a:pPr>
              <a:lnSpc>
                <a:spcPct val="90000"/>
              </a:lnSpc>
            </a:pPr>
            <a:r>
              <a:rPr lang="en-US" altLang="en-US" sz="2800"/>
              <a:t>It would be interesting to know how many people in these intervening years have actually used this principle to guide their own lives.</a:t>
            </a:r>
          </a:p>
        </p:txBody>
      </p:sp>
    </p:spTree>
    <p:custDataLst>
      <p:tags r:id="rId1"/>
    </p:custDataLst>
  </p:cSld>
  <p:clrMapOvr>
    <a:masterClrMapping/>
  </p:clrMapOvr>
  <p:transition advTm="302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Conclusions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When we trust in what Jesus has done:</a:t>
            </a:r>
          </a:p>
          <a:p>
            <a:pPr lvl="1"/>
            <a:r>
              <a:rPr lang="en-US" altLang="en-US"/>
              <a:t>His death pays for our shortcomings.</a:t>
            </a:r>
          </a:p>
          <a:p>
            <a:pPr lvl="1"/>
            <a:r>
              <a:rPr lang="en-US" altLang="en-US"/>
              <a:t>His life provides the kind of ethical living that we cannot provide on our own.</a:t>
            </a:r>
          </a:p>
          <a:p>
            <a:pPr lvl="1"/>
            <a:r>
              <a:rPr lang="en-US" altLang="en-US"/>
              <a:t>The Holy Spirit begins to live within us, to begin to make us into what we were designed to be.</a:t>
            </a:r>
          </a:p>
          <a:p>
            <a:pPr lvl="1"/>
            <a:r>
              <a:rPr lang="en-US" altLang="en-US"/>
              <a:t>We are provided room to begin to be what we ought to be.</a:t>
            </a:r>
          </a:p>
        </p:txBody>
      </p:sp>
    </p:spTree>
    <p:custDataLst>
      <p:tags r:id="rId1"/>
    </p:custDataLst>
  </p:cSld>
  <p:clrMapOvr>
    <a:masterClrMapping/>
  </p:clrMapOvr>
  <p:transition advTm="726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Conclusions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Jesus said:</a:t>
            </a:r>
          </a:p>
          <a:p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I have come that they may have life, and have it to the full.</a:t>
            </a:r>
            <a:r>
              <a:rPr lang="en-US" altLang="en-US">
                <a:cs typeface="Arial" charset="0"/>
              </a:rPr>
              <a:t>“ </a:t>
            </a:r>
            <a:r>
              <a:rPr lang="en-US" altLang="en-US" sz="2400">
                <a:cs typeface="Arial" charset="0"/>
              </a:rPr>
              <a:t>John 10:10</a:t>
            </a:r>
            <a:r>
              <a:rPr lang="en-US" altLang="en-US"/>
              <a:t> </a:t>
            </a:r>
          </a:p>
          <a:p>
            <a:r>
              <a:rPr lang="en-US" altLang="en-US"/>
              <a:t>Would you like to have life to the full?</a:t>
            </a:r>
          </a:p>
          <a:p>
            <a:r>
              <a:rPr lang="en-US" altLang="en-US"/>
              <a:t>You can, by calling out to God for forgiveness, and trusting in what Jesus has done.</a:t>
            </a:r>
          </a:p>
          <a:p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 advTm="216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2" name="Picture 6" descr="ethics1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6781800" cy="542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altLang="en-US" sz="5400"/>
              <a:t>The End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May we find God, who is the Source of all true ethics!</a:t>
            </a:r>
          </a:p>
        </p:txBody>
      </p:sp>
    </p:spTree>
    <p:custDataLst>
      <p:tags r:id="rId1"/>
    </p:custDataLst>
  </p:cSld>
  <p:clrMapOvr>
    <a:masterClrMapping/>
  </p:clrMapOvr>
  <p:transition advTm="146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  <p:bldP spid="6042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TeeShirt_JustDo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889000"/>
            <a:ext cx="508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705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Evaluating 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Do it!</a:t>
            </a:r>
            <a:r>
              <a:rPr lang="en-US" altLang="en-US">
                <a:cs typeface="Arial" charset="0"/>
              </a:rPr>
              <a:t>"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There are, no doubt, many people who have some good plans, but because of their own timid nature, never try to put them into effect.</a:t>
            </a:r>
          </a:p>
          <a:p>
            <a:pPr>
              <a:lnSpc>
                <a:spcPct val="90000"/>
              </a:lnSpc>
            </a:pPr>
            <a:r>
              <a:rPr lang="en-US" altLang="en-US"/>
              <a:t>Such people, in such cases, may very well profit from obeying the advice of a friend to just do it.</a:t>
            </a:r>
          </a:p>
          <a:p>
            <a:pPr>
              <a:lnSpc>
                <a:spcPct val="90000"/>
              </a:lnSpc>
            </a:pPr>
            <a:r>
              <a:rPr lang="en-US" altLang="en-US"/>
              <a:t>But, as a general principle of action, this advice stinks.</a:t>
            </a:r>
          </a:p>
        </p:txBody>
      </p:sp>
    </p:spTree>
    <p:custDataLst>
      <p:tags r:id="rId1"/>
    </p:custDataLst>
  </p:cSld>
  <p:clrMapOvr>
    <a:masterClrMapping/>
  </p:clrMapOvr>
  <p:transition advTm="236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Evaluating </a:t>
            </a:r>
            <a:r>
              <a:rPr lang="en-US" altLang="en-US">
                <a:cs typeface="Arial" charset="0"/>
              </a:rPr>
              <a:t>"D</a:t>
            </a:r>
            <a:r>
              <a:rPr lang="en-US" altLang="en-US"/>
              <a:t>o it!</a:t>
            </a:r>
            <a:r>
              <a:rPr lang="en-US" altLang="en-US">
                <a:cs typeface="Arial" charset="0"/>
              </a:rPr>
              <a:t>"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Why is that?</a:t>
            </a:r>
          </a:p>
          <a:p>
            <a:pPr>
              <a:lnSpc>
                <a:spcPct val="90000"/>
              </a:lnSpc>
            </a:pPr>
            <a:r>
              <a:rPr lang="en-US" altLang="en-US"/>
              <a:t>Well, I have only lived in one head, so I cannot speak for others. </a:t>
            </a:r>
          </a:p>
          <a:p>
            <a:pPr>
              <a:lnSpc>
                <a:spcPct val="90000"/>
              </a:lnSpc>
            </a:pPr>
            <a:r>
              <a:rPr lang="en-US" altLang="en-US"/>
              <a:t>But I strongly suspect my experience is quite common, maybe even universal.</a:t>
            </a:r>
          </a:p>
          <a:p>
            <a:pPr>
              <a:lnSpc>
                <a:spcPct val="90000"/>
              </a:lnSpc>
            </a:pPr>
            <a:r>
              <a:rPr lang="en-US" altLang="en-US"/>
              <a:t>Now and then, an idea pops into my mind which is foolish, dangerous, or immoral.</a:t>
            </a:r>
          </a:p>
          <a:p>
            <a:pPr>
              <a:lnSpc>
                <a:spcPct val="90000"/>
              </a:lnSpc>
            </a:pPr>
            <a:r>
              <a:rPr lang="en-US" altLang="en-US"/>
              <a:t>It would thus be foolish, dangerous or immoral to obey such ideas.</a:t>
            </a:r>
          </a:p>
        </p:txBody>
      </p:sp>
    </p:spTree>
    <p:custDataLst>
      <p:tags r:id="rId1"/>
    </p:custDataLst>
  </p:cSld>
  <p:clrMapOvr>
    <a:masterClrMapping/>
  </p:clrMapOvr>
  <p:transition advTm="238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Some Examples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When I was young, and had just learned to ride a bicycle, I wondered what would happen if I suddenly turned sharply to the right or left while riding along.</a:t>
            </a:r>
          </a:p>
          <a:p>
            <a:pPr>
              <a:lnSpc>
                <a:spcPct val="90000"/>
              </a:lnSpc>
            </a:pPr>
            <a:r>
              <a:rPr lang="en-US" altLang="en-US"/>
              <a:t>One doesn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t need to major in physics (as I later did) to realize this would be quite disastrous. It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s even very hazardous with an automobile.</a:t>
            </a:r>
          </a:p>
          <a:p>
            <a:pPr>
              <a:lnSpc>
                <a:spcPct val="90000"/>
              </a:lnSpc>
            </a:pPr>
            <a:r>
              <a:rPr lang="en-US" altLang="en-US"/>
              <a:t>It was good for my health that I never tried this to find out!</a:t>
            </a:r>
          </a:p>
        </p:txBody>
      </p:sp>
    </p:spTree>
    <p:custDataLst>
      <p:tags r:id="rId1"/>
    </p:custDataLst>
  </p:cSld>
  <p:clrMapOvr>
    <a:masterClrMapping/>
  </p:clrMapOvr>
  <p:transition advTm="254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Some Examples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At some similar age, I noticed that a pair of tweezers had two prongs on the end, rather like those on an electrical plug.</a:t>
            </a:r>
          </a:p>
          <a:p>
            <a:pPr>
              <a:lnSpc>
                <a:spcPct val="90000"/>
              </a:lnSpc>
            </a:pPr>
            <a:r>
              <a:rPr lang="en-US" altLang="en-US"/>
              <a:t>I wondered what would happen if I stuck the tweezer prongs into an electrical outlet.</a:t>
            </a:r>
          </a:p>
          <a:p>
            <a:pPr>
              <a:lnSpc>
                <a:spcPct val="90000"/>
              </a:lnSpc>
            </a:pPr>
            <a:r>
              <a:rPr lang="en-US" altLang="en-US"/>
              <a:t>I 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did it,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 and was extremely fortunate that I only blew a fuse instead of being electrocuted.</a:t>
            </a:r>
          </a:p>
          <a:p>
            <a:pPr>
              <a:lnSpc>
                <a:spcPct val="90000"/>
              </a:lnSpc>
            </a:pPr>
            <a:r>
              <a:rPr lang="en-US" altLang="en-US"/>
              <a:t>It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s a wonder I survived to adulthood!</a:t>
            </a:r>
          </a:p>
        </p:txBody>
      </p:sp>
    </p:spTree>
    <p:custDataLst>
      <p:tags r:id="rId1"/>
    </p:custDataLst>
  </p:cSld>
  <p:clrMapOvr>
    <a:masterClrMapping/>
  </p:clrMapOvr>
  <p:transition advTm="262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9|6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5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5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7.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5.8|3.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8.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.9|7.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9.1|6.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5.2|1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6|8.2|3.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8|9.1|3.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.2|3.6|7.8|9.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|7.7|5.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7.5|5|5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7.7|6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7|5.2|5.2|5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8.6|9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7.6|4.6|6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4.5|3.9|3.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1714</Words>
  <Application>Microsoft Office PowerPoint</Application>
  <PresentationFormat>On-screen Show (4:3)</PresentationFormat>
  <Paragraphs>133</Paragraphs>
  <Slides>42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Default Design</vt:lpstr>
      <vt:lpstr>Ethics: Some Thoughts on How We Should Live</vt:lpstr>
      <vt:lpstr>PowerPoint Presentation</vt:lpstr>
      <vt:lpstr>PowerPoint Presentation</vt:lpstr>
      <vt:lpstr>The Ethics of "Do it!"</vt:lpstr>
      <vt:lpstr>PowerPoint Presentation</vt:lpstr>
      <vt:lpstr>Evaluating "Do it!"</vt:lpstr>
      <vt:lpstr>Evaluating "Do it!"</vt:lpstr>
      <vt:lpstr>Some Examples</vt:lpstr>
      <vt:lpstr>Some Examples</vt:lpstr>
      <vt:lpstr>Some Examples</vt:lpstr>
      <vt:lpstr>Some Examples</vt:lpstr>
      <vt:lpstr>PowerPoint Presentation</vt:lpstr>
      <vt:lpstr>The Golden Rule</vt:lpstr>
      <vt:lpstr>PowerPoint Presentation</vt:lpstr>
      <vt:lpstr>PowerPoint Presentation</vt:lpstr>
      <vt:lpstr>The Golden Rule</vt:lpstr>
      <vt:lpstr>Hinduism</vt:lpstr>
      <vt:lpstr>Buddhism</vt:lpstr>
      <vt:lpstr>Confucianism</vt:lpstr>
      <vt:lpstr>Taoism</vt:lpstr>
      <vt:lpstr>Islam</vt:lpstr>
      <vt:lpstr>Judaism</vt:lpstr>
      <vt:lpstr>Jainism</vt:lpstr>
      <vt:lpstr>Zoroastrianism</vt:lpstr>
      <vt:lpstr>PowerPoint Presentation</vt:lpstr>
      <vt:lpstr>PowerPoint Presentation</vt:lpstr>
      <vt:lpstr>PowerPoint Presentation</vt:lpstr>
      <vt:lpstr>Fear</vt:lpstr>
      <vt:lpstr>Fear</vt:lpstr>
      <vt:lpstr>Another Ethical Principle</vt:lpstr>
      <vt:lpstr>Loving God</vt:lpstr>
      <vt:lpstr>Inability</vt:lpstr>
      <vt:lpstr>A Solution</vt:lpstr>
      <vt:lpstr>Christianity &amp; Ethics</vt:lpstr>
      <vt:lpstr>The First Commandment</vt:lpstr>
      <vt:lpstr>The Second Commandment</vt:lpstr>
      <vt:lpstr>The Golden Rule</vt:lpstr>
      <vt:lpstr>Micah's Principles</vt:lpstr>
      <vt:lpstr>The Fruit of the Spirit</vt:lpstr>
      <vt:lpstr>Conclusions</vt:lpstr>
      <vt:lpstr>Conclusions</vt:lpstr>
      <vt:lpstr>The End</vt:lpstr>
    </vt:vector>
  </TitlesOfParts>
  <Company>Biblical Theological Seminary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Ethics: Some Thoughts on How Humans Should Live</dc:title>
  <dc:creator>rnewman</dc:creator>
  <cp:lastModifiedBy>Newman</cp:lastModifiedBy>
  <cp:revision>158</cp:revision>
  <dcterms:created xsi:type="dcterms:W3CDTF">2011-12-12T21:40:42Z</dcterms:created>
  <dcterms:modified xsi:type="dcterms:W3CDTF">2015-07-15T20:11:32Z</dcterms:modified>
</cp:coreProperties>
</file>