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6FEC8C-FAEF-4DF8-9DE4-08F23BADE948}" type="slidenum">
              <a:rPr lang="en-US" altLang="en-US"/>
              <a:pPr/>
              <a:t>‹#›</a:t>
            </a:fld>
            <a:endParaRPr lang="en-US" altLang="en-US"/>
          </a:p>
        </p:txBody>
      </p:sp>
    </p:spTree>
    <p:extLst>
      <p:ext uri="{BB962C8B-B14F-4D97-AF65-F5344CB8AC3E}">
        <p14:creationId xmlns:p14="http://schemas.microsoft.com/office/powerpoint/2010/main" val="78375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CA3E84-E5CA-46B2-8630-07ECDF21E728}" type="slidenum">
              <a:rPr lang="en-US" altLang="en-US"/>
              <a:pPr/>
              <a:t>‹#›</a:t>
            </a:fld>
            <a:endParaRPr lang="en-US" altLang="en-US"/>
          </a:p>
        </p:txBody>
      </p:sp>
    </p:spTree>
    <p:extLst>
      <p:ext uri="{BB962C8B-B14F-4D97-AF65-F5344CB8AC3E}">
        <p14:creationId xmlns:p14="http://schemas.microsoft.com/office/powerpoint/2010/main" val="55808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11C28E-1A10-4D8B-9A56-07214426A0E1}" type="slidenum">
              <a:rPr lang="en-US" altLang="en-US"/>
              <a:pPr/>
              <a:t>‹#›</a:t>
            </a:fld>
            <a:endParaRPr lang="en-US" altLang="en-US"/>
          </a:p>
        </p:txBody>
      </p:sp>
    </p:spTree>
    <p:extLst>
      <p:ext uri="{BB962C8B-B14F-4D97-AF65-F5344CB8AC3E}">
        <p14:creationId xmlns:p14="http://schemas.microsoft.com/office/powerpoint/2010/main" val="14442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96D336-5559-46ED-B5D4-6FA5232D69FC}" type="slidenum">
              <a:rPr lang="en-US" altLang="en-US"/>
              <a:pPr/>
              <a:t>‹#›</a:t>
            </a:fld>
            <a:endParaRPr lang="en-US" altLang="en-US"/>
          </a:p>
        </p:txBody>
      </p:sp>
    </p:spTree>
    <p:extLst>
      <p:ext uri="{BB962C8B-B14F-4D97-AF65-F5344CB8AC3E}">
        <p14:creationId xmlns:p14="http://schemas.microsoft.com/office/powerpoint/2010/main" val="42043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95DBF6-72D9-4BE1-9F3D-9D791D67FB7E}" type="slidenum">
              <a:rPr lang="en-US" altLang="en-US"/>
              <a:pPr/>
              <a:t>‹#›</a:t>
            </a:fld>
            <a:endParaRPr lang="en-US" altLang="en-US"/>
          </a:p>
        </p:txBody>
      </p:sp>
    </p:spTree>
    <p:extLst>
      <p:ext uri="{BB962C8B-B14F-4D97-AF65-F5344CB8AC3E}">
        <p14:creationId xmlns:p14="http://schemas.microsoft.com/office/powerpoint/2010/main" val="385515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07C8CD-5831-4DDF-9CA9-3D3D616B6360}" type="slidenum">
              <a:rPr lang="en-US" altLang="en-US"/>
              <a:pPr/>
              <a:t>‹#›</a:t>
            </a:fld>
            <a:endParaRPr lang="en-US" altLang="en-US"/>
          </a:p>
        </p:txBody>
      </p:sp>
    </p:spTree>
    <p:extLst>
      <p:ext uri="{BB962C8B-B14F-4D97-AF65-F5344CB8AC3E}">
        <p14:creationId xmlns:p14="http://schemas.microsoft.com/office/powerpoint/2010/main" val="11876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ECB4BE8-5A92-4381-BC36-F1B4F4CEDB99}" type="slidenum">
              <a:rPr lang="en-US" altLang="en-US"/>
              <a:pPr/>
              <a:t>‹#›</a:t>
            </a:fld>
            <a:endParaRPr lang="en-US" altLang="en-US"/>
          </a:p>
        </p:txBody>
      </p:sp>
    </p:spTree>
    <p:extLst>
      <p:ext uri="{BB962C8B-B14F-4D97-AF65-F5344CB8AC3E}">
        <p14:creationId xmlns:p14="http://schemas.microsoft.com/office/powerpoint/2010/main" val="383399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BC0DB7-858A-49CE-8C92-6B9033CB6C45}" type="slidenum">
              <a:rPr lang="en-US" altLang="en-US"/>
              <a:pPr/>
              <a:t>‹#›</a:t>
            </a:fld>
            <a:endParaRPr lang="en-US" altLang="en-US"/>
          </a:p>
        </p:txBody>
      </p:sp>
    </p:spTree>
    <p:extLst>
      <p:ext uri="{BB962C8B-B14F-4D97-AF65-F5344CB8AC3E}">
        <p14:creationId xmlns:p14="http://schemas.microsoft.com/office/powerpoint/2010/main" val="322313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A9B2A80-B1E6-4A43-BDAC-371E27866536}" type="slidenum">
              <a:rPr lang="en-US" altLang="en-US"/>
              <a:pPr/>
              <a:t>‹#›</a:t>
            </a:fld>
            <a:endParaRPr lang="en-US" altLang="en-US"/>
          </a:p>
        </p:txBody>
      </p:sp>
    </p:spTree>
    <p:extLst>
      <p:ext uri="{BB962C8B-B14F-4D97-AF65-F5344CB8AC3E}">
        <p14:creationId xmlns:p14="http://schemas.microsoft.com/office/powerpoint/2010/main" val="21010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A3C1B78-77C7-43CA-BE5C-C5F1F4EEC6BD}" type="slidenum">
              <a:rPr lang="en-US" altLang="en-US"/>
              <a:pPr/>
              <a:t>‹#›</a:t>
            </a:fld>
            <a:endParaRPr lang="en-US" altLang="en-US"/>
          </a:p>
        </p:txBody>
      </p:sp>
    </p:spTree>
    <p:extLst>
      <p:ext uri="{BB962C8B-B14F-4D97-AF65-F5344CB8AC3E}">
        <p14:creationId xmlns:p14="http://schemas.microsoft.com/office/powerpoint/2010/main" val="157654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C04B62-3ADC-4F43-888A-3E9DF5BF8B15}" type="slidenum">
              <a:rPr lang="en-US" altLang="en-US"/>
              <a:pPr/>
              <a:t>‹#›</a:t>
            </a:fld>
            <a:endParaRPr lang="en-US" altLang="en-US"/>
          </a:p>
        </p:txBody>
      </p:sp>
    </p:spTree>
    <p:extLst>
      <p:ext uri="{BB962C8B-B14F-4D97-AF65-F5344CB8AC3E}">
        <p14:creationId xmlns:p14="http://schemas.microsoft.com/office/powerpoint/2010/main" val="41587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E7BA260-1DBC-42B8-A185-52DEAF68A8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hold Lamb"/>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914400" y="688975"/>
            <a:ext cx="7315200" cy="54800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Encountering Jesus</a:t>
            </a:r>
          </a:p>
        </p:txBody>
      </p:sp>
      <p:sp>
        <p:nvSpPr>
          <p:cNvPr id="2051" name="Rectangle 3"/>
          <p:cNvSpPr>
            <a:spLocks noGrp="1" noChangeArrowheads="1"/>
          </p:cNvSpPr>
          <p:nvPr>
            <p:ph type="subTitle" idx="1"/>
          </p:nvPr>
        </p:nvSpPr>
        <p:spPr/>
        <p:txBody>
          <a:bodyPr/>
          <a:lstStyle/>
          <a:p>
            <a:r>
              <a:rPr lang="en-US" altLang="en-US"/>
              <a:t>John 1:43-51</a:t>
            </a:r>
          </a:p>
          <a:p>
            <a:r>
              <a:rPr lang="en-US" altLang="en-US" i="1"/>
              <a:t>Robert C. Newman</a:t>
            </a:r>
          </a:p>
        </p:txBody>
      </p:sp>
      <p:pic>
        <p:nvPicPr>
          <p:cNvPr id="2" name="EncounteringJes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315200" y="5570927"/>
            <a:ext cx="609600" cy="609600"/>
          </a:xfrm>
          <a:prstGeom prst="rect">
            <a:avLst/>
          </a:prstGeom>
        </p:spPr>
      </p:pic>
    </p:spTree>
    <p:custDataLst>
      <p:tags r:id="rId1"/>
    </p:custDataLst>
  </p:cSld>
  <p:clrMapOvr>
    <a:masterClrMapping/>
  </p:clrMapOvr>
  <p:transition advTm="283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Philip Nathanael JESUS-APOSTLE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11375" y="304800"/>
            <a:ext cx="4921250" cy="62484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ctrTitle"/>
          </p:nvPr>
        </p:nvSpPr>
        <p:spPr/>
        <p:txBody>
          <a:bodyPr/>
          <a:lstStyle/>
          <a:p>
            <a:r>
              <a:rPr lang="en-US" altLang="en-US"/>
              <a:t>The Narrative</a:t>
            </a:r>
          </a:p>
        </p:txBody>
      </p:sp>
      <p:sp>
        <p:nvSpPr>
          <p:cNvPr id="1741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4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Verses 43-44</a:t>
            </a:r>
          </a:p>
        </p:txBody>
      </p:sp>
      <p:sp>
        <p:nvSpPr>
          <p:cNvPr id="19459" name="Rectangle 3"/>
          <p:cNvSpPr>
            <a:spLocks noGrp="1" noChangeArrowheads="1"/>
          </p:cNvSpPr>
          <p:nvPr>
            <p:ph type="body" idx="1"/>
          </p:nvPr>
        </p:nvSpPr>
        <p:spPr/>
        <p:txBody>
          <a:bodyPr/>
          <a:lstStyle/>
          <a:p>
            <a:pPr>
              <a:buFontTx/>
              <a:buNone/>
            </a:pPr>
            <a:r>
              <a:rPr lang="en-US" altLang="en-US" b="1"/>
              <a:t>Jesus finds Philip and calls him to follow.</a:t>
            </a:r>
          </a:p>
          <a:p>
            <a:r>
              <a:rPr lang="en-US" altLang="en-US"/>
              <a:t>A sample of God taking the initiative, coming to look for us, calling us to follow Him.</a:t>
            </a:r>
          </a:p>
          <a:p>
            <a:r>
              <a:rPr lang="en-US" altLang="en-US"/>
              <a:t>Sometimes, of course, God takes the initiative in such a way that it looks like we were looking for Him rather than vice versa.</a:t>
            </a:r>
          </a:p>
        </p:txBody>
      </p:sp>
    </p:spTree>
    <p:custDataLst>
      <p:tags r:id="rId1"/>
    </p:custDataLst>
  </p:cSld>
  <p:clrMapOvr>
    <a:masterClrMapping/>
  </p:clrMapOvr>
  <p:transition advTm="268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Verse 45</a:t>
            </a:r>
          </a:p>
        </p:txBody>
      </p:sp>
      <p:sp>
        <p:nvSpPr>
          <p:cNvPr id="20483" name="Rectangle 3"/>
          <p:cNvSpPr>
            <a:spLocks noGrp="1" noChangeArrowheads="1"/>
          </p:cNvSpPr>
          <p:nvPr>
            <p:ph type="body" idx="1"/>
          </p:nvPr>
        </p:nvSpPr>
        <p:spPr>
          <a:xfrm>
            <a:off x="914400" y="1600200"/>
            <a:ext cx="7543800" cy="4525963"/>
          </a:xfrm>
        </p:spPr>
        <p:txBody>
          <a:bodyPr/>
          <a:lstStyle/>
          <a:p>
            <a:pPr>
              <a:buFontTx/>
              <a:buNone/>
            </a:pPr>
            <a:r>
              <a:rPr lang="en-US" altLang="en-US" b="1"/>
              <a:t>Philip goes and finds his friend Nathanael.</a:t>
            </a:r>
          </a:p>
          <a:p>
            <a:r>
              <a:rPr lang="en-US" altLang="en-US"/>
              <a:t>He tells him about Jesus, that He is the Messiah, the fulfillment of OT prophecies.</a:t>
            </a:r>
          </a:p>
          <a:p>
            <a:r>
              <a:rPr lang="en-US" altLang="en-US"/>
              <a:t>Like Philip, when we find Jesus, we will want to share Him with others.</a:t>
            </a:r>
          </a:p>
        </p:txBody>
      </p:sp>
    </p:spTree>
    <p:custDataLst>
      <p:tags r:id="rId1"/>
    </p:custDataLst>
  </p:cSld>
  <p:clrMapOvr>
    <a:masterClrMapping/>
  </p:clrMapOvr>
  <p:transition advTm="174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Verse 45</a:t>
            </a:r>
          </a:p>
        </p:txBody>
      </p:sp>
      <p:sp>
        <p:nvSpPr>
          <p:cNvPr id="21507" name="Rectangle 3"/>
          <p:cNvSpPr>
            <a:spLocks noGrp="1" noChangeArrowheads="1"/>
          </p:cNvSpPr>
          <p:nvPr>
            <p:ph type="body" idx="1"/>
          </p:nvPr>
        </p:nvSpPr>
        <p:spPr>
          <a:xfrm>
            <a:off x="457200" y="1295400"/>
            <a:ext cx="8229600" cy="5105400"/>
          </a:xfrm>
        </p:spPr>
        <p:txBody>
          <a:bodyPr/>
          <a:lstStyle/>
          <a:p>
            <a:pPr>
              <a:lnSpc>
                <a:spcPct val="90000"/>
              </a:lnSpc>
            </a:pPr>
            <a:r>
              <a:rPr lang="en-US" altLang="en-US"/>
              <a:t>How did Philip know Jesus was the Messiah?</a:t>
            </a:r>
          </a:p>
          <a:p>
            <a:pPr>
              <a:lnSpc>
                <a:spcPct val="90000"/>
              </a:lnSpc>
            </a:pPr>
            <a:r>
              <a:rPr lang="en-US" altLang="en-US"/>
              <a:t>We are not told.</a:t>
            </a:r>
          </a:p>
          <a:p>
            <a:pPr lvl="1">
              <a:lnSpc>
                <a:spcPct val="90000"/>
              </a:lnSpc>
            </a:pPr>
            <a:r>
              <a:rPr lang="en-US" altLang="en-US"/>
              <a:t>If we assume that Philip is the unnamed disciple of John the Baptist mentioned in verses 35-39, then his testimony matches that of Andrew to Peter in verse 41 and is based on the same evidence.</a:t>
            </a:r>
          </a:p>
          <a:p>
            <a:pPr lvl="1">
              <a:lnSpc>
                <a:spcPct val="90000"/>
              </a:lnSpc>
            </a:pPr>
            <a:r>
              <a:rPr lang="en-US" altLang="en-US"/>
              <a:t>If instead, John the Apostle is the unnamed disciple, we have to assume Philip had some similar unrecorded encounter with Jesus.</a:t>
            </a:r>
          </a:p>
        </p:txBody>
      </p:sp>
    </p:spTree>
    <p:custDataLst>
      <p:tags r:id="rId1"/>
    </p:custDataLst>
  </p:cSld>
  <p:clrMapOvr>
    <a:masterClrMapping/>
  </p:clrMapOvr>
  <p:transition advTm="413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Verse 45</a:t>
            </a:r>
          </a:p>
        </p:txBody>
      </p:sp>
      <p:sp>
        <p:nvSpPr>
          <p:cNvPr id="22531" name="Rectangle 3"/>
          <p:cNvSpPr>
            <a:spLocks noGrp="1" noChangeArrowheads="1"/>
          </p:cNvSpPr>
          <p:nvPr>
            <p:ph type="body" idx="1"/>
          </p:nvPr>
        </p:nvSpPr>
        <p:spPr/>
        <p:txBody>
          <a:bodyPr/>
          <a:lstStyle/>
          <a:p>
            <a:r>
              <a:rPr lang="en-US" altLang="en-US" sz="2800"/>
              <a:t>What did Jesus say to Philip &amp; Andrew that day they spent together (verse 39)?</a:t>
            </a:r>
          </a:p>
          <a:p>
            <a:pPr lvl="1"/>
            <a:r>
              <a:rPr lang="en-US" altLang="en-US" sz="2400"/>
              <a:t>It must have had something to do with OT prophecy about the Messiah.</a:t>
            </a:r>
          </a:p>
          <a:p>
            <a:pPr lvl="1"/>
            <a:r>
              <a:rPr lang="en-US" altLang="en-US" sz="2400"/>
              <a:t>Perhaps Jesus explained some of the prophecies as he did to his disciples after His resurrection (Luke 24).</a:t>
            </a:r>
          </a:p>
          <a:p>
            <a:pPr lvl="1"/>
            <a:r>
              <a:rPr lang="en-US" altLang="en-US" sz="2400"/>
              <a:t>Perhaps he started with John’s cry “Look! The Lamb of God!” and explained the symbolic significance of the sacrificial system.</a:t>
            </a:r>
          </a:p>
          <a:p>
            <a:r>
              <a:rPr lang="en-US" altLang="en-US" sz="2800"/>
              <a:t>We don’t know.</a:t>
            </a:r>
          </a:p>
        </p:txBody>
      </p:sp>
    </p:spTree>
    <p:custDataLst>
      <p:tags r:id="rId1"/>
    </p:custDataLst>
  </p:cSld>
  <p:clrMapOvr>
    <a:masterClrMapping/>
  </p:clrMapOvr>
  <p:transition advTm="295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Verse 45</a:t>
            </a:r>
          </a:p>
        </p:txBody>
      </p:sp>
      <p:sp>
        <p:nvSpPr>
          <p:cNvPr id="23555" name="Rectangle 3"/>
          <p:cNvSpPr>
            <a:spLocks noGrp="1" noChangeArrowheads="1"/>
          </p:cNvSpPr>
          <p:nvPr>
            <p:ph type="body" idx="1"/>
          </p:nvPr>
        </p:nvSpPr>
        <p:spPr>
          <a:xfrm>
            <a:off x="457200" y="1447800"/>
            <a:ext cx="8229600" cy="4800600"/>
          </a:xfrm>
        </p:spPr>
        <p:txBody>
          <a:bodyPr/>
          <a:lstStyle/>
          <a:p>
            <a:pPr>
              <a:lnSpc>
                <a:spcPct val="90000"/>
              </a:lnSpc>
            </a:pPr>
            <a:r>
              <a:rPr lang="en-US" altLang="en-US"/>
              <a:t>But Philip found it convincing, even though Jesus has (apparently) not yet worked any miracles.</a:t>
            </a:r>
          </a:p>
          <a:p>
            <a:pPr>
              <a:lnSpc>
                <a:spcPct val="90000"/>
              </a:lnSpc>
            </a:pPr>
            <a:r>
              <a:rPr lang="en-US" altLang="en-US"/>
              <a:t>Remember that Philip did have the testimony of John the Baptist:</a:t>
            </a:r>
          </a:p>
          <a:p>
            <a:pPr lvl="1">
              <a:lnSpc>
                <a:spcPct val="90000"/>
              </a:lnSpc>
            </a:pPr>
            <a:r>
              <a:rPr lang="en-US" altLang="en-US"/>
              <a:t>Whose preaching had turned many to God</a:t>
            </a:r>
          </a:p>
          <a:p>
            <a:pPr lvl="1">
              <a:lnSpc>
                <a:spcPct val="90000"/>
              </a:lnSpc>
            </a:pPr>
            <a:r>
              <a:rPr lang="en-US" altLang="en-US"/>
              <a:t>Who had seen the sign from heaven at Jesus’ baptism</a:t>
            </a:r>
          </a:p>
          <a:p>
            <a:pPr lvl="1">
              <a:lnSpc>
                <a:spcPct val="90000"/>
              </a:lnSpc>
            </a:pPr>
            <a:r>
              <a:rPr lang="en-US" altLang="en-US"/>
              <a:t>We don’t know how much of this John told Philip.</a:t>
            </a:r>
          </a:p>
        </p:txBody>
      </p:sp>
    </p:spTree>
    <p:custDataLst>
      <p:tags r:id="rId1"/>
    </p:custDataLst>
  </p:cSld>
  <p:clrMapOvr>
    <a:masterClrMapping/>
  </p:clrMapOvr>
  <p:transition advTm="29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Verse 46</a:t>
            </a:r>
          </a:p>
        </p:txBody>
      </p:sp>
      <p:sp>
        <p:nvSpPr>
          <p:cNvPr id="24579" name="Rectangle 3"/>
          <p:cNvSpPr>
            <a:spLocks noGrp="1" noChangeArrowheads="1"/>
          </p:cNvSpPr>
          <p:nvPr>
            <p:ph type="body" idx="1"/>
          </p:nvPr>
        </p:nvSpPr>
        <p:spPr/>
        <p:txBody>
          <a:bodyPr/>
          <a:lstStyle/>
          <a:p>
            <a:pPr>
              <a:buFontTx/>
              <a:buNone/>
            </a:pPr>
            <a:r>
              <a:rPr lang="en-US" altLang="en-US" b="1"/>
              <a:t>Nathanael is skeptical.</a:t>
            </a:r>
            <a:endParaRPr lang="en-US" altLang="en-US"/>
          </a:p>
          <a:p>
            <a:r>
              <a:rPr lang="en-US" altLang="en-US"/>
              <a:t>He has only the say-so of Philip, and it doesn’t sound very convincing to him.</a:t>
            </a:r>
          </a:p>
          <a:p>
            <a:pPr lvl="1"/>
            <a:r>
              <a:rPr lang="en-US" altLang="en-US"/>
              <a:t>Some fellow from one of the backwater villages in Galilee is the divinely promised Son of David, the Messiah that the Bible has been predicting for centuries?</a:t>
            </a:r>
          </a:p>
          <a:p>
            <a:r>
              <a:rPr lang="en-US" altLang="en-US"/>
              <a:t>Nathanael, being rather blunt, says so.</a:t>
            </a:r>
          </a:p>
        </p:txBody>
      </p:sp>
    </p:spTree>
    <p:custDataLst>
      <p:tags r:id="rId1"/>
    </p:custDataLst>
  </p:cSld>
  <p:clrMapOvr>
    <a:masterClrMapping/>
  </p:clrMapOvr>
  <p:transition advTm="291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Verse 46</a:t>
            </a:r>
          </a:p>
        </p:txBody>
      </p:sp>
      <p:sp>
        <p:nvSpPr>
          <p:cNvPr id="25603" name="Rectangle 3"/>
          <p:cNvSpPr>
            <a:spLocks noGrp="1" noChangeArrowheads="1"/>
          </p:cNvSpPr>
          <p:nvPr>
            <p:ph type="body" idx="1"/>
          </p:nvPr>
        </p:nvSpPr>
        <p:spPr>
          <a:xfrm>
            <a:off x="457200" y="1600200"/>
            <a:ext cx="8229600" cy="4876800"/>
          </a:xfrm>
        </p:spPr>
        <p:txBody>
          <a:bodyPr/>
          <a:lstStyle/>
          <a:p>
            <a:pPr>
              <a:lnSpc>
                <a:spcPct val="90000"/>
              </a:lnSpc>
              <a:buFontTx/>
              <a:buNone/>
            </a:pPr>
            <a:r>
              <a:rPr lang="en-US" altLang="en-US" sz="2800" b="1"/>
              <a:t>Philip decides the best way to respond is to introduce Nathanael to Jesus.</a:t>
            </a:r>
            <a:endParaRPr lang="en-US" altLang="en-US" sz="2800"/>
          </a:p>
          <a:p>
            <a:pPr>
              <a:lnSpc>
                <a:spcPct val="90000"/>
              </a:lnSpc>
            </a:pPr>
            <a:r>
              <a:rPr lang="en-US" altLang="en-US" sz="2800"/>
              <a:t>If the arguments that convinced us don’t convince someone else, maybe we should try to bring them into direct contact with Jesus.</a:t>
            </a:r>
          </a:p>
          <a:p>
            <a:pPr>
              <a:lnSpc>
                <a:spcPct val="90000"/>
              </a:lnSpc>
            </a:pPr>
            <a:r>
              <a:rPr lang="en-US" altLang="en-US" sz="2800"/>
              <a:t>Since Jesus is not visibly here, we should pray for them, try to get them to begin reading the Gospels, or to attend a church where there are people who have been genuinely transformed.</a:t>
            </a:r>
          </a:p>
          <a:p>
            <a:pPr>
              <a:lnSpc>
                <a:spcPct val="90000"/>
              </a:lnSpc>
            </a:pPr>
            <a:r>
              <a:rPr lang="en-US" altLang="en-US" sz="2800"/>
              <a:t>We cannot bring people into the kingdom ourselves, but God will let us share in His work.</a:t>
            </a:r>
          </a:p>
        </p:txBody>
      </p:sp>
    </p:spTree>
    <p:custDataLst>
      <p:tags r:id="rId1"/>
    </p:custDataLst>
  </p:cSld>
  <p:clrMapOvr>
    <a:masterClrMapping/>
  </p:clrMapOvr>
  <p:transition advTm="436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Verse 47</a:t>
            </a:r>
          </a:p>
        </p:txBody>
      </p:sp>
      <p:sp>
        <p:nvSpPr>
          <p:cNvPr id="26627" name="Rectangle 3"/>
          <p:cNvSpPr>
            <a:spLocks noGrp="1" noChangeArrowheads="1"/>
          </p:cNvSpPr>
          <p:nvPr>
            <p:ph type="body" idx="1"/>
          </p:nvPr>
        </p:nvSpPr>
        <p:spPr/>
        <p:txBody>
          <a:bodyPr/>
          <a:lstStyle/>
          <a:p>
            <a:pPr>
              <a:buFontTx/>
              <a:buNone/>
            </a:pPr>
            <a:r>
              <a:rPr lang="en-US" altLang="en-US" b="1"/>
              <a:t>When Nathanael arrives, Jesus takes the initiative.</a:t>
            </a:r>
            <a:endParaRPr lang="en-US" altLang="en-US"/>
          </a:p>
          <a:p>
            <a:r>
              <a:rPr lang="en-US" altLang="en-US"/>
              <a:t>He shows him that He knows intimate details about him that he could not know naturally.</a:t>
            </a:r>
          </a:p>
          <a:p>
            <a:r>
              <a:rPr lang="en-US" altLang="en-US"/>
              <a:t>He knows something about Nathanael’s character that Nathanael recognizes as true, distinctive and unusual.</a:t>
            </a:r>
            <a:endParaRPr lang="en-US" altLang="en-US" b="1"/>
          </a:p>
        </p:txBody>
      </p:sp>
    </p:spTree>
    <p:custDataLst>
      <p:tags r:id="rId1"/>
    </p:custDataLst>
  </p:cSld>
  <p:clrMapOvr>
    <a:masterClrMapping/>
  </p:clrMapOvr>
  <p:transition advTm="238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Verse 48</a:t>
            </a:r>
          </a:p>
        </p:txBody>
      </p:sp>
      <p:sp>
        <p:nvSpPr>
          <p:cNvPr id="27651" name="Rectangle 3"/>
          <p:cNvSpPr>
            <a:spLocks noGrp="1" noChangeArrowheads="1"/>
          </p:cNvSpPr>
          <p:nvPr>
            <p:ph type="body" idx="1"/>
          </p:nvPr>
        </p:nvSpPr>
        <p:spPr/>
        <p:txBody>
          <a:bodyPr/>
          <a:lstStyle/>
          <a:p>
            <a:pPr>
              <a:buFontTx/>
              <a:buNone/>
            </a:pPr>
            <a:r>
              <a:rPr lang="en-US" altLang="en-US" b="1"/>
              <a:t>When Nathanael asks how Jesus knows this…</a:t>
            </a:r>
            <a:endParaRPr lang="en-US" altLang="en-US"/>
          </a:p>
          <a:p>
            <a:r>
              <a:rPr lang="en-US" altLang="en-US"/>
              <a:t>Jesus gives further evidence of the same sort:</a:t>
            </a:r>
          </a:p>
          <a:p>
            <a:r>
              <a:rPr lang="en-US" altLang="en-US"/>
              <a:t>“I saw you under the fig tree before Philip called you.”</a:t>
            </a:r>
            <a:endParaRPr lang="en-US" altLang="en-US" b="1"/>
          </a:p>
        </p:txBody>
      </p:sp>
    </p:spTree>
    <p:custDataLst>
      <p:tags r:id="rId1"/>
    </p:custDataLst>
  </p:cSld>
  <p:clrMapOvr>
    <a:masterClrMapping/>
  </p:clrMapOvr>
  <p:transition advTm="14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Knowing God / Jesus</a:t>
            </a:r>
          </a:p>
        </p:txBody>
      </p:sp>
      <p:sp>
        <p:nvSpPr>
          <p:cNvPr id="3075" name="Rectangle 3"/>
          <p:cNvSpPr>
            <a:spLocks noGrp="1" noChangeArrowheads="1"/>
          </p:cNvSpPr>
          <p:nvPr>
            <p:ph type="body" idx="1"/>
          </p:nvPr>
        </p:nvSpPr>
        <p:spPr>
          <a:xfrm>
            <a:off x="1219200" y="1600200"/>
            <a:ext cx="6553200" cy="4525963"/>
          </a:xfrm>
        </p:spPr>
        <p:txBody>
          <a:bodyPr/>
          <a:lstStyle/>
          <a:p>
            <a:r>
              <a:rPr lang="en-US" altLang="en-US"/>
              <a:t>Salvation is often pictured as knowing God or knowing Jesus; for example:</a:t>
            </a:r>
          </a:p>
          <a:p>
            <a:r>
              <a:rPr lang="en-US" altLang="en-US"/>
              <a:t>Isaiah 11:9</a:t>
            </a:r>
          </a:p>
          <a:p>
            <a:r>
              <a:rPr lang="en-US" altLang="en-US"/>
              <a:t>Jeremiah 31:33-34</a:t>
            </a:r>
          </a:p>
          <a:p>
            <a:r>
              <a:rPr lang="en-US" altLang="en-US"/>
              <a:t>John 10:14-15</a:t>
            </a:r>
          </a:p>
          <a:p>
            <a:r>
              <a:rPr lang="en-US" altLang="en-US"/>
              <a:t>Philippians 3:10-11</a:t>
            </a:r>
          </a:p>
        </p:txBody>
      </p:sp>
    </p:spTree>
    <p:custDataLst>
      <p:tags r:id="rId1"/>
    </p:custDataLst>
  </p:cSld>
  <p:clrMapOvr>
    <a:masterClrMapping/>
  </p:clrMapOvr>
  <p:transition advTm="19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Verse 49</a:t>
            </a:r>
          </a:p>
        </p:txBody>
      </p:sp>
      <p:sp>
        <p:nvSpPr>
          <p:cNvPr id="28675" name="Rectangle 3"/>
          <p:cNvSpPr>
            <a:spLocks noGrp="1" noChangeArrowheads="1"/>
          </p:cNvSpPr>
          <p:nvPr>
            <p:ph type="body" idx="1"/>
          </p:nvPr>
        </p:nvSpPr>
        <p:spPr>
          <a:xfrm>
            <a:off x="457200" y="1371600"/>
            <a:ext cx="8229600" cy="5029200"/>
          </a:xfrm>
        </p:spPr>
        <p:txBody>
          <a:bodyPr/>
          <a:lstStyle/>
          <a:p>
            <a:pPr>
              <a:lnSpc>
                <a:spcPct val="90000"/>
              </a:lnSpc>
              <a:buFontTx/>
              <a:buNone/>
            </a:pPr>
            <a:r>
              <a:rPr lang="en-US" altLang="en-US" b="1"/>
              <a:t>Nathanael’s response shows that this is not something Jesus could have known naturally…</a:t>
            </a:r>
          </a:p>
          <a:p>
            <a:pPr lvl="1">
              <a:lnSpc>
                <a:spcPct val="90000"/>
              </a:lnSpc>
            </a:pPr>
            <a:r>
              <a:rPr lang="en-US" altLang="en-US"/>
              <a:t>Say by Jesus being only 50 yards away</a:t>
            </a:r>
          </a:p>
          <a:p>
            <a:pPr lvl="1">
              <a:lnSpc>
                <a:spcPct val="90000"/>
              </a:lnSpc>
            </a:pPr>
            <a:r>
              <a:rPr lang="en-US" altLang="en-US"/>
              <a:t>Or by Philip telling Jesus.</a:t>
            </a:r>
          </a:p>
          <a:p>
            <a:pPr>
              <a:lnSpc>
                <a:spcPct val="90000"/>
              </a:lnSpc>
            </a:pPr>
            <a:r>
              <a:rPr lang="en-US" altLang="en-US"/>
              <a:t>Possibly Jesus was referring to some significant spiritual event that had recently occurred.</a:t>
            </a:r>
          </a:p>
          <a:p>
            <a:pPr>
              <a:lnSpc>
                <a:spcPct val="90000"/>
              </a:lnSpc>
            </a:pPr>
            <a:r>
              <a:rPr lang="en-US" altLang="en-US"/>
              <a:t>These two pieces of evidence ‘click’ for Nathanael; he accepts Philip’s claims.</a:t>
            </a:r>
          </a:p>
        </p:txBody>
      </p:sp>
    </p:spTree>
    <p:custDataLst>
      <p:tags r:id="rId1"/>
    </p:custDataLst>
  </p:cSld>
  <p:clrMapOvr>
    <a:masterClrMapping/>
  </p:clrMapOvr>
  <p:transition advTm="43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Verses 50-51</a:t>
            </a:r>
          </a:p>
        </p:txBody>
      </p:sp>
      <p:sp>
        <p:nvSpPr>
          <p:cNvPr id="29699" name="Rectangle 3"/>
          <p:cNvSpPr>
            <a:spLocks noGrp="1" noChangeArrowheads="1"/>
          </p:cNvSpPr>
          <p:nvPr>
            <p:ph type="body" idx="1"/>
          </p:nvPr>
        </p:nvSpPr>
        <p:spPr>
          <a:xfrm>
            <a:off x="457200" y="1371600"/>
            <a:ext cx="8229600" cy="5181600"/>
          </a:xfrm>
        </p:spPr>
        <p:txBody>
          <a:bodyPr/>
          <a:lstStyle/>
          <a:p>
            <a:pPr>
              <a:buFontTx/>
              <a:buNone/>
            </a:pPr>
            <a:r>
              <a:rPr lang="en-US" altLang="en-US" b="1"/>
              <a:t>Jesus ends this incident with a very puzzling remark.</a:t>
            </a:r>
            <a:endParaRPr lang="en-US" altLang="en-US"/>
          </a:p>
          <a:p>
            <a:pPr lvl="1"/>
            <a:r>
              <a:rPr lang="en-US" altLang="en-US"/>
              <a:t>“You believe because of this?  You will see heaven open and the angels of God ascending and descending upon the Son of Man.”</a:t>
            </a:r>
          </a:p>
          <a:p>
            <a:pPr lvl="1"/>
            <a:r>
              <a:rPr lang="en-US" altLang="en-US"/>
              <a:t>Part of this statement resembles that to Thomas when he finally believes (20:29).</a:t>
            </a:r>
          </a:p>
          <a:p>
            <a:pPr lvl="1"/>
            <a:r>
              <a:rPr lang="en-US" altLang="en-US"/>
              <a:t>But this statement is something opposite:  If you think this is something, you haven’t seen anything yet!</a:t>
            </a:r>
            <a:endParaRPr lang="en-US" altLang="en-US" b="1"/>
          </a:p>
        </p:txBody>
      </p:sp>
    </p:spTree>
    <p:custDataLst>
      <p:tags r:id="rId1"/>
    </p:custDataLst>
  </p:cSld>
  <p:clrMapOvr>
    <a:masterClrMapping/>
  </p:clrMapOvr>
  <p:transition advTm="405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Verses 50-51</a:t>
            </a:r>
          </a:p>
        </p:txBody>
      </p:sp>
      <p:sp>
        <p:nvSpPr>
          <p:cNvPr id="30723" name="Rectangle 3"/>
          <p:cNvSpPr>
            <a:spLocks noGrp="1" noChangeArrowheads="1"/>
          </p:cNvSpPr>
          <p:nvPr>
            <p:ph type="body" idx="1"/>
          </p:nvPr>
        </p:nvSpPr>
        <p:spPr>
          <a:xfrm>
            <a:off x="1143000" y="1828800"/>
            <a:ext cx="7086600" cy="4038600"/>
          </a:xfrm>
        </p:spPr>
        <p:txBody>
          <a:bodyPr/>
          <a:lstStyle/>
          <a:p>
            <a:r>
              <a:rPr lang="en-US" altLang="en-US"/>
              <a:t>But what is this thing Nathanael is going to see?</a:t>
            </a:r>
          </a:p>
          <a:p>
            <a:r>
              <a:rPr lang="en-US" altLang="en-US"/>
              <a:t>Some connect it with the transfiguration.</a:t>
            </a:r>
          </a:p>
          <a:p>
            <a:pPr lvl="1"/>
            <a:r>
              <a:rPr lang="en-US" altLang="en-US"/>
              <a:t>But Philip was not present at this.</a:t>
            </a:r>
          </a:p>
          <a:p>
            <a:r>
              <a:rPr lang="en-US" altLang="en-US"/>
              <a:t>Others with the second coming.</a:t>
            </a:r>
          </a:p>
          <a:p>
            <a:r>
              <a:rPr lang="en-US" altLang="en-US"/>
              <a:t>I think neither of these is correct.</a:t>
            </a:r>
          </a:p>
        </p:txBody>
      </p:sp>
    </p:spTree>
    <p:custDataLst>
      <p:tags r:id="rId1"/>
    </p:custDataLst>
  </p:cSld>
  <p:clrMapOvr>
    <a:masterClrMapping/>
  </p:clrMapOvr>
  <p:transition advTm="311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Cryptic Sayings of Jesus</a:t>
            </a:r>
          </a:p>
        </p:txBody>
      </p:sp>
      <p:sp>
        <p:nvSpPr>
          <p:cNvPr id="31747" name="Rectangle 3"/>
          <p:cNvSpPr>
            <a:spLocks noGrp="1" noChangeArrowheads="1"/>
          </p:cNvSpPr>
          <p:nvPr>
            <p:ph type="body" idx="1"/>
          </p:nvPr>
        </p:nvSpPr>
        <p:spPr/>
        <p:txBody>
          <a:bodyPr/>
          <a:lstStyle/>
          <a:p>
            <a:r>
              <a:rPr lang="en-US" altLang="en-US"/>
              <a:t>My time has not yet come (2:4)</a:t>
            </a:r>
          </a:p>
          <a:p>
            <a:r>
              <a:rPr lang="en-US" altLang="en-US"/>
              <a:t>Destroy this temple (2:19)</a:t>
            </a:r>
          </a:p>
          <a:p>
            <a:r>
              <a:rPr lang="en-US" altLang="en-US"/>
              <a:t>You must be born again (3:2)</a:t>
            </a:r>
          </a:p>
          <a:p>
            <a:r>
              <a:rPr lang="en-US" altLang="en-US"/>
              <a:t>I give you living water (4:10)</a:t>
            </a:r>
          </a:p>
          <a:p>
            <a:r>
              <a:rPr lang="en-US" altLang="en-US"/>
              <a:t>Eat the flesh of the Son of Man (6:53)</a:t>
            </a:r>
          </a:p>
          <a:p>
            <a:r>
              <a:rPr lang="en-US" altLang="en-US"/>
              <a:t>Sickness not unto death (11:4)</a:t>
            </a:r>
          </a:p>
          <a:p>
            <a:r>
              <a:rPr lang="en-US" altLang="en-US"/>
              <a:t>Predictions re/ Peter &amp; John (21:18, 22)</a:t>
            </a:r>
          </a:p>
        </p:txBody>
      </p:sp>
    </p:spTree>
    <p:custDataLst>
      <p:tags r:id="rId1"/>
    </p:custDataLst>
  </p:cSld>
  <p:clrMapOvr>
    <a:masterClrMapping/>
  </p:clrMapOvr>
  <p:transition advTm="127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Jacob’s Ladder</a:t>
            </a:r>
          </a:p>
        </p:txBody>
      </p:sp>
      <p:sp>
        <p:nvSpPr>
          <p:cNvPr id="32771" name="Rectangle 3"/>
          <p:cNvSpPr>
            <a:spLocks noGrp="1" noChangeArrowheads="1"/>
          </p:cNvSpPr>
          <p:nvPr>
            <p:ph type="body" idx="1"/>
          </p:nvPr>
        </p:nvSpPr>
        <p:spPr/>
        <p:txBody>
          <a:bodyPr/>
          <a:lstStyle/>
          <a:p>
            <a:pPr>
              <a:lnSpc>
                <a:spcPct val="90000"/>
              </a:lnSpc>
            </a:pPr>
            <a:r>
              <a:rPr lang="en-US" altLang="en-US"/>
              <a:t>The wording of Jesus’ statement is almost identical to that of an incident in Jacob’s dream in Genesis 28:</a:t>
            </a:r>
          </a:p>
          <a:p>
            <a:pPr lvl="1">
              <a:lnSpc>
                <a:spcPct val="90000"/>
              </a:lnSpc>
            </a:pPr>
            <a:r>
              <a:rPr lang="en-US" altLang="en-US"/>
              <a:t>12 (NIV) He had a dream in which he saw a stairway {[12] Or ladder} resting on the earth, with its top reaching to heaven, and the angels of God were ascending and descending on it. </a:t>
            </a:r>
          </a:p>
          <a:p>
            <a:pPr>
              <a:lnSpc>
                <a:spcPct val="90000"/>
              </a:lnSpc>
            </a:pPr>
            <a:r>
              <a:rPr lang="en-US" altLang="en-US"/>
              <a:t>If this is Jesus’ point, then He is comparing Himself to Jacob’s Ladder.</a:t>
            </a:r>
          </a:p>
          <a:p>
            <a:pPr lvl="1">
              <a:lnSpc>
                <a:spcPct val="90000"/>
              </a:lnSpc>
            </a:pPr>
            <a:endParaRPr lang="en-US" altLang="en-US"/>
          </a:p>
        </p:txBody>
      </p:sp>
    </p:spTree>
    <p:custDataLst>
      <p:tags r:id="rId1"/>
    </p:custDataLst>
  </p:cSld>
  <p:clrMapOvr>
    <a:masterClrMapping/>
  </p:clrMapOvr>
  <p:transition advTm="400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Jesus Like Some OT Object</a:t>
            </a:r>
          </a:p>
        </p:txBody>
      </p:sp>
      <p:sp>
        <p:nvSpPr>
          <p:cNvPr id="33795" name="Rectangle 3"/>
          <p:cNvSpPr>
            <a:spLocks noGrp="1" noChangeArrowheads="1"/>
          </p:cNvSpPr>
          <p:nvPr>
            <p:ph type="body" idx="1"/>
          </p:nvPr>
        </p:nvSpPr>
        <p:spPr>
          <a:xfrm>
            <a:off x="1752600" y="1600200"/>
            <a:ext cx="5257800" cy="4525963"/>
          </a:xfrm>
        </p:spPr>
        <p:txBody>
          <a:bodyPr/>
          <a:lstStyle/>
          <a:p>
            <a:pPr>
              <a:lnSpc>
                <a:spcPct val="80000"/>
              </a:lnSpc>
            </a:pPr>
            <a:r>
              <a:rPr lang="en-US" altLang="en-US" sz="2800"/>
              <a:t>Lamb of God (1:29)</a:t>
            </a:r>
          </a:p>
          <a:p>
            <a:pPr>
              <a:lnSpc>
                <a:spcPct val="80000"/>
              </a:lnSpc>
            </a:pPr>
            <a:r>
              <a:rPr lang="en-US" altLang="en-US" sz="2800"/>
              <a:t>Temple (2:19)</a:t>
            </a:r>
          </a:p>
          <a:p>
            <a:pPr>
              <a:lnSpc>
                <a:spcPct val="80000"/>
              </a:lnSpc>
            </a:pPr>
            <a:r>
              <a:rPr lang="en-US" altLang="en-US" sz="2800"/>
              <a:t>Bronze Serpent (3:14)</a:t>
            </a:r>
          </a:p>
          <a:p>
            <a:pPr>
              <a:lnSpc>
                <a:spcPct val="80000"/>
              </a:lnSpc>
            </a:pPr>
            <a:r>
              <a:rPr lang="en-US" altLang="en-US" sz="2800"/>
              <a:t>Living Water? (4:10, 13; 7:37)</a:t>
            </a:r>
          </a:p>
          <a:p>
            <a:pPr>
              <a:lnSpc>
                <a:spcPct val="80000"/>
              </a:lnSpc>
            </a:pPr>
            <a:r>
              <a:rPr lang="en-US" altLang="en-US" sz="2800"/>
              <a:t>True Manna (6:32, 35)</a:t>
            </a:r>
          </a:p>
          <a:p>
            <a:pPr>
              <a:lnSpc>
                <a:spcPct val="80000"/>
              </a:lnSpc>
            </a:pPr>
            <a:r>
              <a:rPr lang="en-US" altLang="en-US" sz="2800"/>
              <a:t>Light of the World (8:12)</a:t>
            </a:r>
          </a:p>
          <a:p>
            <a:pPr>
              <a:lnSpc>
                <a:spcPct val="80000"/>
              </a:lnSpc>
            </a:pPr>
            <a:r>
              <a:rPr lang="en-US" altLang="en-US" sz="2800"/>
              <a:t>Pool of Siloam? (9:7)</a:t>
            </a:r>
          </a:p>
          <a:p>
            <a:pPr>
              <a:lnSpc>
                <a:spcPct val="80000"/>
              </a:lnSpc>
            </a:pPr>
            <a:r>
              <a:rPr lang="en-US" altLang="en-US" sz="2800"/>
              <a:t>Good Shepherd (10:14)</a:t>
            </a:r>
          </a:p>
          <a:p>
            <a:pPr>
              <a:lnSpc>
                <a:spcPct val="80000"/>
              </a:lnSpc>
            </a:pPr>
            <a:r>
              <a:rPr lang="en-US" altLang="en-US" sz="2800"/>
              <a:t>Dying Grain (12:24)</a:t>
            </a:r>
          </a:p>
          <a:p>
            <a:pPr>
              <a:lnSpc>
                <a:spcPct val="80000"/>
              </a:lnSpc>
            </a:pPr>
            <a:r>
              <a:rPr lang="en-US" altLang="en-US" sz="2800"/>
              <a:t>True Vine (15:1)</a:t>
            </a:r>
          </a:p>
        </p:txBody>
      </p:sp>
    </p:spTree>
    <p:custDataLst>
      <p:tags r:id="rId1"/>
    </p:custDataLst>
  </p:cSld>
  <p:clrMapOvr>
    <a:masterClrMapping/>
  </p:clrMapOvr>
  <p:transition advTm="821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795">
                                            <p:txEl>
                                              <p:pRg st="7" end="7"/>
                                            </p:txEl>
                                          </p:spTgt>
                                        </p:tgtEl>
                                        <p:attrNameLst>
                                          <p:attrName>style.visibility</p:attrName>
                                        </p:attrNameLst>
                                      </p:cBhvr>
                                      <p:to>
                                        <p:strVal val="visible"/>
                                      </p:to>
                                    </p:set>
                                    <p:anim calcmode="lin" valueType="num">
                                      <p:cBhvr additive="base">
                                        <p:cTn id="49"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795">
                                            <p:txEl>
                                              <p:pRg st="8" end="8"/>
                                            </p:txEl>
                                          </p:spTgt>
                                        </p:tgtEl>
                                        <p:attrNameLst>
                                          <p:attrName>style.visibility</p:attrName>
                                        </p:attrNameLst>
                                      </p:cBhvr>
                                      <p:to>
                                        <p:strVal val="visible"/>
                                      </p:to>
                                    </p:set>
                                    <p:anim calcmode="lin" valueType="num">
                                      <p:cBhvr additive="base">
                                        <p:cTn id="55" dur="5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795">
                                            <p:txEl>
                                              <p:pRg st="9" end="9"/>
                                            </p:txEl>
                                          </p:spTgt>
                                        </p:tgtEl>
                                        <p:attrNameLst>
                                          <p:attrName>style.visibility</p:attrName>
                                        </p:attrNameLst>
                                      </p:cBhvr>
                                      <p:to>
                                        <p:strVal val="visible"/>
                                      </p:to>
                                    </p:set>
                                    <p:anim calcmode="lin" valueType="num">
                                      <p:cBhvr additive="base">
                                        <p:cTn id="61" dur="5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If So, What Does It Mean?</a:t>
            </a:r>
          </a:p>
        </p:txBody>
      </p:sp>
      <p:sp>
        <p:nvSpPr>
          <p:cNvPr id="34819" name="Rectangle 3"/>
          <p:cNvSpPr>
            <a:spLocks noGrp="1" noChangeArrowheads="1"/>
          </p:cNvSpPr>
          <p:nvPr>
            <p:ph type="body" idx="1"/>
          </p:nvPr>
        </p:nvSpPr>
        <p:spPr>
          <a:xfrm>
            <a:off x="457200" y="1600200"/>
            <a:ext cx="8458200" cy="4525963"/>
          </a:xfrm>
        </p:spPr>
        <p:txBody>
          <a:bodyPr/>
          <a:lstStyle/>
          <a:p>
            <a:pPr>
              <a:lnSpc>
                <a:spcPct val="80000"/>
              </a:lnSpc>
            </a:pPr>
            <a:r>
              <a:rPr lang="en-US" altLang="en-US" sz="2800"/>
              <a:t>Lamb of God (1:29) – sacrifice for sin</a:t>
            </a:r>
          </a:p>
          <a:p>
            <a:pPr>
              <a:lnSpc>
                <a:spcPct val="80000"/>
              </a:lnSpc>
            </a:pPr>
            <a:r>
              <a:rPr lang="en-US" altLang="en-US" sz="2800"/>
              <a:t>Temple (2:19) – God dwelling with mankind</a:t>
            </a:r>
          </a:p>
          <a:p>
            <a:pPr>
              <a:lnSpc>
                <a:spcPct val="80000"/>
              </a:lnSpc>
            </a:pPr>
            <a:r>
              <a:rPr lang="en-US" altLang="en-US" sz="2800"/>
              <a:t>Bronze Serpent (3:14) – bringing healing</a:t>
            </a:r>
          </a:p>
          <a:p>
            <a:pPr>
              <a:lnSpc>
                <a:spcPct val="80000"/>
              </a:lnSpc>
            </a:pPr>
            <a:r>
              <a:rPr lang="en-US" altLang="en-US" sz="2800"/>
              <a:t>Living Water? (4:10, 13; 7:37) – giving life</a:t>
            </a:r>
          </a:p>
          <a:p>
            <a:pPr>
              <a:lnSpc>
                <a:spcPct val="80000"/>
              </a:lnSpc>
            </a:pPr>
            <a:r>
              <a:rPr lang="en-US" altLang="en-US" sz="2800"/>
              <a:t>True Manna (6:32, 35) – giving life</a:t>
            </a:r>
          </a:p>
          <a:p>
            <a:pPr>
              <a:lnSpc>
                <a:spcPct val="80000"/>
              </a:lnSpc>
            </a:pPr>
            <a:r>
              <a:rPr lang="en-US" altLang="en-US" sz="2800"/>
              <a:t>Light of the World (8:12) – giving light</a:t>
            </a:r>
          </a:p>
          <a:p>
            <a:pPr>
              <a:lnSpc>
                <a:spcPct val="80000"/>
              </a:lnSpc>
            </a:pPr>
            <a:r>
              <a:rPr lang="en-US" altLang="en-US" sz="2800"/>
              <a:t>Pool of Siloam? (9:7) – curing blindness</a:t>
            </a:r>
          </a:p>
          <a:p>
            <a:pPr>
              <a:lnSpc>
                <a:spcPct val="80000"/>
              </a:lnSpc>
            </a:pPr>
            <a:r>
              <a:rPr lang="en-US" altLang="en-US" sz="2800"/>
              <a:t>Good Shepherd (10:14) – lays down life for sheep</a:t>
            </a:r>
          </a:p>
          <a:p>
            <a:pPr>
              <a:lnSpc>
                <a:spcPct val="80000"/>
              </a:lnSpc>
            </a:pPr>
            <a:r>
              <a:rPr lang="en-US" altLang="en-US" sz="2800"/>
              <a:t>Dying Grain (12:24) – dying to bring increase</a:t>
            </a:r>
          </a:p>
          <a:p>
            <a:pPr>
              <a:lnSpc>
                <a:spcPct val="80000"/>
              </a:lnSpc>
            </a:pPr>
            <a:r>
              <a:rPr lang="en-US" altLang="en-US" sz="2800"/>
              <a:t>True Vine (15:1) – means of fruitfulness</a:t>
            </a:r>
          </a:p>
          <a:p>
            <a:pPr>
              <a:lnSpc>
                <a:spcPct val="80000"/>
              </a:lnSpc>
              <a:buFontTx/>
              <a:buNone/>
            </a:pPr>
            <a:endParaRPr lang="en-US" altLang="en-US" sz="2800"/>
          </a:p>
        </p:txBody>
      </p:sp>
    </p:spTree>
    <p:custDataLst>
      <p:tags r:id="rId1"/>
    </p:custDataLst>
  </p:cSld>
  <p:clrMapOvr>
    <a:masterClrMapping/>
  </p:clrMapOvr>
  <p:transition advTm="2213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819">
                                            <p:txEl>
                                              <p:pRg st="8" end="8"/>
                                            </p:txEl>
                                          </p:spTgt>
                                        </p:tgtEl>
                                        <p:attrNameLst>
                                          <p:attrName>style.visibility</p:attrName>
                                        </p:attrNameLst>
                                      </p:cBhvr>
                                      <p:to>
                                        <p:strVal val="visible"/>
                                      </p:to>
                                    </p:set>
                                    <p:anim calcmode="lin" valueType="num">
                                      <p:cBhvr additive="base">
                                        <p:cTn id="55"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819">
                                            <p:txEl>
                                              <p:pRg st="9" end="9"/>
                                            </p:txEl>
                                          </p:spTgt>
                                        </p:tgtEl>
                                        <p:attrNameLst>
                                          <p:attrName>style.visibility</p:attrName>
                                        </p:attrNameLst>
                                      </p:cBhvr>
                                      <p:to>
                                        <p:strVal val="visible"/>
                                      </p:to>
                                    </p:set>
                                    <p:anim calcmode="lin" valueType="num">
                                      <p:cBhvr additive="base">
                                        <p:cTn id="61" dur="5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48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Jacob’s Ladder?</a:t>
            </a:r>
          </a:p>
        </p:txBody>
      </p:sp>
      <p:sp>
        <p:nvSpPr>
          <p:cNvPr id="35843" name="Rectangle 3"/>
          <p:cNvSpPr>
            <a:spLocks noGrp="1" noChangeArrowheads="1"/>
          </p:cNvSpPr>
          <p:nvPr>
            <p:ph type="body" idx="1"/>
          </p:nvPr>
        </p:nvSpPr>
        <p:spPr/>
        <p:txBody>
          <a:bodyPr/>
          <a:lstStyle/>
          <a:p>
            <a:r>
              <a:rPr lang="en-US" altLang="en-US"/>
              <a:t>It was obviously a connection between heaven and earth.</a:t>
            </a:r>
          </a:p>
          <a:p>
            <a:pPr lvl="1"/>
            <a:r>
              <a:rPr lang="en-US" altLang="en-US"/>
              <a:t>Jesus is the one mediator between God &amp; mankind.</a:t>
            </a:r>
          </a:p>
          <a:p>
            <a:r>
              <a:rPr lang="en-US" altLang="en-US"/>
              <a:t>It was a way to God &amp; to heaven.</a:t>
            </a:r>
          </a:p>
          <a:p>
            <a:pPr lvl="1"/>
            <a:r>
              <a:rPr lang="en-US" altLang="en-US"/>
              <a:t>Jesus is the Way, the Truth &amp; the Life.</a:t>
            </a:r>
          </a:p>
          <a:p>
            <a:pPr lvl="1"/>
            <a:r>
              <a:rPr lang="en-US" altLang="en-US"/>
              <a:t>Perhaps “the true &amp; living way”</a:t>
            </a:r>
          </a:p>
          <a:p>
            <a:pPr lvl="1"/>
            <a:r>
              <a:rPr lang="en-US" altLang="en-US"/>
              <a:t>There is no other way to God &amp; heaven.</a:t>
            </a:r>
          </a:p>
        </p:txBody>
      </p:sp>
    </p:spTree>
    <p:custDataLst>
      <p:tags r:id="rId1"/>
    </p:custDataLst>
  </p:cSld>
  <p:clrMapOvr>
    <a:masterClrMapping/>
  </p:clrMapOvr>
  <p:transition advTm="38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Jacob’s Ladder?</a:t>
            </a:r>
          </a:p>
        </p:txBody>
      </p:sp>
      <p:sp>
        <p:nvSpPr>
          <p:cNvPr id="36867" name="Rectangle 3"/>
          <p:cNvSpPr>
            <a:spLocks noGrp="1" noChangeArrowheads="1"/>
          </p:cNvSpPr>
          <p:nvPr>
            <p:ph type="body" idx="1"/>
          </p:nvPr>
        </p:nvSpPr>
        <p:spPr/>
        <p:txBody>
          <a:bodyPr/>
          <a:lstStyle/>
          <a:p>
            <a:pPr>
              <a:lnSpc>
                <a:spcPct val="90000"/>
              </a:lnSpc>
            </a:pPr>
            <a:r>
              <a:rPr lang="en-US" altLang="en-US"/>
              <a:t>Are we to make anything of the angels ascending &amp; descending </a:t>
            </a:r>
            <a:r>
              <a:rPr lang="en-US" altLang="en-US" b="1"/>
              <a:t>on</a:t>
            </a:r>
            <a:r>
              <a:rPr lang="en-US" altLang="en-US"/>
              <a:t> the Son of Man?</a:t>
            </a:r>
          </a:p>
          <a:p>
            <a:pPr lvl="1">
              <a:lnSpc>
                <a:spcPct val="90000"/>
              </a:lnSpc>
            </a:pPr>
            <a:r>
              <a:rPr lang="en-US" altLang="en-US"/>
              <a:t>Not sure; not all features of these symbols carry over to Jesus (e.g., he is not a lamb).</a:t>
            </a:r>
          </a:p>
          <a:p>
            <a:pPr>
              <a:lnSpc>
                <a:spcPct val="90000"/>
              </a:lnSpc>
            </a:pPr>
            <a:r>
              <a:rPr lang="en-US" altLang="en-US"/>
              <a:t>Perhaps it is to indicate the He would become the ladder by being trodden upon, just as He becomes our food by being eaten.</a:t>
            </a:r>
          </a:p>
        </p:txBody>
      </p:sp>
    </p:spTree>
    <p:custDataLst>
      <p:tags r:id="rId1"/>
    </p:custDataLst>
  </p:cSld>
  <p:clrMapOvr>
    <a:masterClrMapping/>
  </p:clrMapOvr>
  <p:transition advTm="444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Jacob’s Ladder?</a:t>
            </a:r>
          </a:p>
        </p:txBody>
      </p:sp>
      <p:sp>
        <p:nvSpPr>
          <p:cNvPr id="37891" name="Rectangle 3"/>
          <p:cNvSpPr>
            <a:spLocks noGrp="1" noChangeArrowheads="1"/>
          </p:cNvSpPr>
          <p:nvPr>
            <p:ph type="body" idx="1"/>
          </p:nvPr>
        </p:nvSpPr>
        <p:spPr/>
        <p:txBody>
          <a:bodyPr/>
          <a:lstStyle/>
          <a:p>
            <a:r>
              <a:rPr lang="en-US" altLang="en-US"/>
              <a:t>I suggest this symbol pictures Jesus as the way in which we can return to God by means of His death on the cross.</a:t>
            </a:r>
          </a:p>
          <a:p>
            <a:r>
              <a:rPr lang="en-US" altLang="en-US"/>
              <a:t>So, even greater (than Jesus’ miraculous power to know Nathanael’s character &amp; hidden actions) is Jesus’ love that He will lay down His life to rescue us from our sins &amp; provide a way back to God.</a:t>
            </a:r>
          </a:p>
        </p:txBody>
      </p:sp>
    </p:spTree>
    <p:custDataLst>
      <p:tags r:id="rId1"/>
    </p:custDataLst>
  </p:cSld>
  <p:clrMapOvr>
    <a:masterClrMapping/>
  </p:clrMapOvr>
  <p:transition advTm="440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Isaiah 11:9</a:t>
            </a:r>
          </a:p>
        </p:txBody>
      </p:sp>
      <p:sp>
        <p:nvSpPr>
          <p:cNvPr id="4100" name="Text Box 4"/>
          <p:cNvSpPr txBox="1">
            <a:spLocks noChangeArrowheads="1"/>
          </p:cNvSpPr>
          <p:nvPr/>
        </p:nvSpPr>
        <p:spPr bwMode="auto">
          <a:xfrm>
            <a:off x="1828800" y="1905000"/>
            <a:ext cx="5715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9 (NIV) They will neither harm nor destroy </a:t>
            </a:r>
          </a:p>
          <a:p>
            <a:r>
              <a:rPr lang="en-US" altLang="en-US" sz="3200"/>
              <a:t>on all my holy mountain, </a:t>
            </a:r>
          </a:p>
          <a:p>
            <a:r>
              <a:rPr lang="en-US" altLang="en-US" sz="3200"/>
              <a:t>for the earth will be full of the knowledge of the LORD </a:t>
            </a:r>
          </a:p>
          <a:p>
            <a:r>
              <a:rPr lang="en-US" altLang="en-US" sz="3200"/>
              <a:t>as the waters cover the sea. </a:t>
            </a:r>
          </a:p>
        </p:txBody>
      </p:sp>
    </p:spTree>
    <p:custDataLst>
      <p:tags r:id="rId1"/>
    </p:custDataLst>
  </p:cSld>
  <p:clrMapOvr>
    <a:masterClrMapping/>
  </p:clrMapOvr>
  <p:transition advTm="18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jacobs-ladder-michael_lukas_leopold_willmann"/>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t="1462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p:cNvSpPr>
            <a:spLocks noGrp="1" noChangeArrowheads="1"/>
          </p:cNvSpPr>
          <p:nvPr>
            <p:ph type="ctrTitle"/>
          </p:nvPr>
        </p:nvSpPr>
        <p:spPr>
          <a:xfrm>
            <a:off x="-228600" y="2362200"/>
            <a:ext cx="7772400" cy="1470025"/>
          </a:xfrm>
        </p:spPr>
        <p:txBody>
          <a:bodyPr/>
          <a:lstStyle/>
          <a:p>
            <a:r>
              <a:rPr lang="en-US" altLang="en-US"/>
              <a:t>Some Lessons</a:t>
            </a:r>
          </a:p>
        </p:txBody>
      </p:sp>
      <p:sp>
        <p:nvSpPr>
          <p:cNvPr id="3891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9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Some Lessons</a:t>
            </a:r>
          </a:p>
        </p:txBody>
      </p:sp>
      <p:sp>
        <p:nvSpPr>
          <p:cNvPr id="40963" name="Rectangle 3"/>
          <p:cNvSpPr>
            <a:spLocks noGrp="1" noChangeArrowheads="1"/>
          </p:cNvSpPr>
          <p:nvPr>
            <p:ph type="body" idx="1"/>
          </p:nvPr>
        </p:nvSpPr>
        <p:spPr/>
        <p:txBody>
          <a:bodyPr/>
          <a:lstStyle/>
          <a:p>
            <a:pPr>
              <a:lnSpc>
                <a:spcPct val="90000"/>
              </a:lnSpc>
            </a:pPr>
            <a:r>
              <a:rPr lang="en-US" altLang="en-US"/>
              <a:t>The narrative is Christ-centered.</a:t>
            </a:r>
          </a:p>
          <a:p>
            <a:pPr lvl="1">
              <a:lnSpc>
                <a:spcPct val="90000"/>
              </a:lnSpc>
            </a:pPr>
            <a:r>
              <a:rPr lang="en-US" altLang="en-US"/>
              <a:t>Jesus is the center of the Gospels, and indeed, of human history.</a:t>
            </a:r>
          </a:p>
          <a:p>
            <a:pPr>
              <a:lnSpc>
                <a:spcPct val="90000"/>
              </a:lnSpc>
            </a:pPr>
            <a:r>
              <a:rPr lang="en-US" altLang="en-US"/>
              <a:t>There is more to Jesus than meets the eye, but we don’t need to know all of this right away.</a:t>
            </a:r>
          </a:p>
          <a:p>
            <a:pPr lvl="1">
              <a:lnSpc>
                <a:spcPct val="90000"/>
              </a:lnSpc>
            </a:pPr>
            <a:r>
              <a:rPr lang="en-US" altLang="en-US"/>
              <a:t>We just need enough to come to Him.</a:t>
            </a:r>
          </a:p>
          <a:p>
            <a:pPr lvl="1">
              <a:lnSpc>
                <a:spcPct val="90000"/>
              </a:lnSpc>
            </a:pPr>
            <a:r>
              <a:rPr lang="en-US" altLang="en-US"/>
              <a:t>The evidence God has provided is more than enough for this.</a:t>
            </a:r>
          </a:p>
        </p:txBody>
      </p:sp>
    </p:spTree>
    <p:custDataLst>
      <p:tags r:id="rId1"/>
    </p:custDataLst>
  </p:cSld>
  <p:clrMapOvr>
    <a:masterClrMapping/>
  </p:clrMapOvr>
  <p:transition advTm="554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Some Lessons</a:t>
            </a:r>
          </a:p>
        </p:txBody>
      </p:sp>
      <p:sp>
        <p:nvSpPr>
          <p:cNvPr id="41987" name="Rectangle 3"/>
          <p:cNvSpPr>
            <a:spLocks noGrp="1" noChangeArrowheads="1"/>
          </p:cNvSpPr>
          <p:nvPr>
            <p:ph type="body" idx="1"/>
          </p:nvPr>
        </p:nvSpPr>
        <p:spPr/>
        <p:txBody>
          <a:bodyPr/>
          <a:lstStyle/>
          <a:p>
            <a:r>
              <a:rPr lang="en-US" altLang="en-US"/>
              <a:t>Jesus takes the initiative with us as with Philip and Nathanael.</a:t>
            </a:r>
          </a:p>
          <a:p>
            <a:pPr lvl="1"/>
            <a:r>
              <a:rPr lang="en-US" altLang="en-US"/>
              <a:t>“The Son of Man has come to seek &amp; to save the lost.”</a:t>
            </a:r>
          </a:p>
          <a:p>
            <a:r>
              <a:rPr lang="en-US" altLang="en-US"/>
              <a:t>Just as Philip goes to find his friend Nathanael, so our encounter with Jesus should cause us to want others to know Him too.</a:t>
            </a:r>
          </a:p>
        </p:txBody>
      </p:sp>
    </p:spTree>
    <p:custDataLst>
      <p:tags r:id="rId1"/>
    </p:custDataLst>
  </p:cSld>
  <p:clrMapOvr>
    <a:masterClrMapping/>
  </p:clrMapOvr>
  <p:transition advTm="242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Some Lessons</a:t>
            </a:r>
          </a:p>
        </p:txBody>
      </p:sp>
      <p:sp>
        <p:nvSpPr>
          <p:cNvPr id="43011" name="Rectangle 3"/>
          <p:cNvSpPr>
            <a:spLocks noGrp="1" noChangeArrowheads="1"/>
          </p:cNvSpPr>
          <p:nvPr>
            <p:ph type="body" idx="1"/>
          </p:nvPr>
        </p:nvSpPr>
        <p:spPr/>
        <p:txBody>
          <a:bodyPr/>
          <a:lstStyle/>
          <a:p>
            <a:r>
              <a:rPr lang="en-US" altLang="en-US"/>
              <a:t>Jesus knows us intimately; nothing about us is hidden from him.</a:t>
            </a:r>
          </a:p>
          <a:p>
            <a:pPr lvl="1"/>
            <a:r>
              <a:rPr lang="en-US" altLang="en-US"/>
              <a:t>In spite of this, He seeks us to be His own.</a:t>
            </a:r>
          </a:p>
          <a:p>
            <a:r>
              <a:rPr lang="en-US" altLang="en-US"/>
              <a:t>But even greater than His knowledge of us is His love for us:</a:t>
            </a:r>
          </a:p>
          <a:p>
            <a:pPr lvl="1"/>
            <a:r>
              <a:rPr lang="en-US" altLang="en-US"/>
              <a:t>That He would give His own life to bring us back to Him.</a:t>
            </a:r>
          </a:p>
        </p:txBody>
      </p:sp>
    </p:spTree>
    <p:custDataLst>
      <p:tags r:id="rId1"/>
    </p:custDataLst>
  </p:cSld>
  <p:clrMapOvr>
    <a:masterClrMapping/>
  </p:clrMapOvr>
  <p:transition advTm="289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jesus-cross-crucifixion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1276350"/>
            <a:ext cx="7315200" cy="4305300"/>
          </a:xfrm>
          <a:prstGeom prst="rect">
            <a:avLst/>
          </a:prstGeom>
          <a:noFill/>
          <a:extLst>
            <a:ext uri="{909E8E84-426E-40DD-AFC4-6F175D3DCCD1}">
              <a14:hiddenFill xmlns:a14="http://schemas.microsoft.com/office/drawing/2010/main">
                <a:solidFill>
                  <a:srgbClr val="FFFFFF"/>
                </a:solidFill>
              </a14:hiddenFill>
            </a:ext>
          </a:extLst>
        </p:spPr>
      </p:pic>
      <p:sp>
        <p:nvSpPr>
          <p:cNvPr id="44036" name="Rectangle 4"/>
          <p:cNvSpPr>
            <a:spLocks noGrp="1" noChangeArrowheads="1"/>
          </p:cNvSpPr>
          <p:nvPr>
            <p:ph type="ctrTitle"/>
          </p:nvPr>
        </p:nvSpPr>
        <p:spPr>
          <a:xfrm>
            <a:off x="685800" y="2667000"/>
            <a:ext cx="7772400" cy="1470025"/>
          </a:xfrm>
        </p:spPr>
        <p:txBody>
          <a:bodyPr/>
          <a:lstStyle/>
          <a:p>
            <a:r>
              <a:rPr lang="en-US" altLang="en-US"/>
              <a:t>The End</a:t>
            </a:r>
          </a:p>
        </p:txBody>
      </p:sp>
      <p:sp>
        <p:nvSpPr>
          <p:cNvPr id="4403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32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Jeremiah 31:33-34</a:t>
            </a:r>
          </a:p>
        </p:txBody>
      </p:sp>
      <p:sp>
        <p:nvSpPr>
          <p:cNvPr id="6148" name="Text Box 4"/>
          <p:cNvSpPr txBox="1">
            <a:spLocks noChangeArrowheads="1"/>
          </p:cNvSpPr>
          <p:nvPr/>
        </p:nvSpPr>
        <p:spPr bwMode="auto">
          <a:xfrm>
            <a:off x="914400" y="1447800"/>
            <a:ext cx="7620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33 (NIV) "This is the covenant I will make with the house of Israel after that time," declares the LORD. "I will put my law in their minds and write it on their hearts. I will be their God, and they will be my people. </a:t>
            </a:r>
          </a:p>
          <a:p>
            <a:r>
              <a:rPr lang="en-US" altLang="en-US" sz="2800"/>
              <a:t>34 No longer will a man teach his neighbor, or a man his brother, saying, </a:t>
            </a:r>
            <a:r>
              <a:rPr lang="en-US" altLang="en-US" sz="3200"/>
              <a:t>'</a:t>
            </a:r>
            <a:r>
              <a:rPr lang="en-US" altLang="en-US" sz="2800"/>
              <a:t>Know the LORD,' because they will all know me, from the least of them to the greatest,"  declares the LORD. "For I will forgive their wickedness and will remember their sins no more." </a:t>
            </a:r>
          </a:p>
        </p:txBody>
      </p:sp>
    </p:spTree>
    <p:custDataLst>
      <p:tags r:id="rId1"/>
    </p:custDataLst>
  </p:cSld>
  <p:clrMapOvr>
    <a:masterClrMapping/>
  </p:clrMapOvr>
  <p:transition advTm="296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John 10:14-15</a:t>
            </a:r>
          </a:p>
        </p:txBody>
      </p:sp>
      <p:sp>
        <p:nvSpPr>
          <p:cNvPr id="8196" name="Text Box 4"/>
          <p:cNvSpPr txBox="1">
            <a:spLocks noChangeArrowheads="1"/>
          </p:cNvSpPr>
          <p:nvPr/>
        </p:nvSpPr>
        <p:spPr bwMode="auto">
          <a:xfrm>
            <a:off x="1295400" y="2209800"/>
            <a:ext cx="67818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14 (NIV) "I am the good shepherd; I know my sheep and my sheep know me</a:t>
            </a:r>
            <a:r>
              <a:rPr lang="en-US" altLang="en-US" sz="3200">
                <a:latin typeface="WP TypographicSymbols" pitchFamily="2" charset="0"/>
              </a:rPr>
              <a:t>n</a:t>
            </a:r>
            <a:r>
              <a:rPr lang="en-US" altLang="en-US" sz="3200"/>
              <a:t> 15 just as the Father knows me and I know the Father</a:t>
            </a:r>
            <a:r>
              <a:rPr lang="en-US" altLang="en-US" sz="3200">
                <a:latin typeface="WP TypographicSymbols" pitchFamily="2" charset="0"/>
              </a:rPr>
              <a:t>n</a:t>
            </a:r>
            <a:r>
              <a:rPr lang="en-US" altLang="en-US" sz="3200"/>
              <a:t>and I lay down my life for the sheep. </a:t>
            </a:r>
          </a:p>
        </p:txBody>
      </p:sp>
    </p:spTree>
    <p:custDataLst>
      <p:tags r:id="rId1"/>
    </p:custDataLst>
  </p:cSld>
  <p:clrMapOvr>
    <a:masterClrMapping/>
  </p:clrMapOvr>
  <p:transition advTm="147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Philippians 3:10-11</a:t>
            </a:r>
          </a:p>
        </p:txBody>
      </p:sp>
      <p:sp>
        <p:nvSpPr>
          <p:cNvPr id="10244" name="Text Box 4"/>
          <p:cNvSpPr txBox="1">
            <a:spLocks noChangeArrowheads="1"/>
          </p:cNvSpPr>
          <p:nvPr/>
        </p:nvSpPr>
        <p:spPr bwMode="auto">
          <a:xfrm>
            <a:off x="1219200" y="2057400"/>
            <a:ext cx="6553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10 (NIV) I want to know Christ and the power of his resurrection and the fellowship of sharing in his sufferings, becoming like him in his death, 11 and so, somehow, to attain to the resurrection from the dead. </a:t>
            </a:r>
          </a:p>
        </p:txBody>
      </p:sp>
    </p:spTree>
    <p:custDataLst>
      <p:tags r:id="rId1"/>
    </p:custDataLst>
  </p:cSld>
  <p:clrMapOvr>
    <a:masterClrMapping/>
  </p:clrMapOvr>
  <p:transition advTm="19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Knowing God / Jesus</a:t>
            </a:r>
          </a:p>
        </p:txBody>
      </p:sp>
      <p:sp>
        <p:nvSpPr>
          <p:cNvPr id="12291" name="Rectangle 3"/>
          <p:cNvSpPr>
            <a:spLocks noGrp="1" noChangeArrowheads="1"/>
          </p:cNvSpPr>
          <p:nvPr>
            <p:ph type="body" idx="1"/>
          </p:nvPr>
        </p:nvSpPr>
        <p:spPr/>
        <p:txBody>
          <a:bodyPr/>
          <a:lstStyle/>
          <a:p>
            <a:pPr>
              <a:lnSpc>
                <a:spcPct val="90000"/>
              </a:lnSpc>
            </a:pPr>
            <a:r>
              <a:rPr lang="en-US" altLang="en-US"/>
              <a:t>The most important thing we can do with our lives is getting to know God, and then getting to know him better and better.</a:t>
            </a:r>
          </a:p>
          <a:p>
            <a:pPr>
              <a:lnSpc>
                <a:spcPct val="90000"/>
              </a:lnSpc>
            </a:pPr>
            <a:r>
              <a:rPr lang="en-US" altLang="en-US"/>
              <a:t>This includes knowing who Jesus is and what He has done.</a:t>
            </a:r>
          </a:p>
          <a:p>
            <a:pPr>
              <a:lnSpc>
                <a:spcPct val="90000"/>
              </a:lnSpc>
            </a:pPr>
            <a:r>
              <a:rPr lang="en-US" altLang="en-US"/>
              <a:t>Here, we want to look at a puzzling incident from Jesus’ time on earth where we learn something of who He is and what He has done.</a:t>
            </a:r>
          </a:p>
        </p:txBody>
      </p:sp>
    </p:spTree>
    <p:custDataLst>
      <p:tags r:id="rId1"/>
    </p:custDataLst>
  </p:cSld>
  <p:clrMapOvr>
    <a:masterClrMapping/>
  </p:clrMapOvr>
  <p:transition advTm="25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John 1:43-46</a:t>
            </a:r>
          </a:p>
        </p:txBody>
      </p:sp>
      <p:sp>
        <p:nvSpPr>
          <p:cNvPr id="13316" name="Text Box 4"/>
          <p:cNvSpPr txBox="1">
            <a:spLocks noChangeArrowheads="1"/>
          </p:cNvSpPr>
          <p:nvPr/>
        </p:nvSpPr>
        <p:spPr bwMode="auto">
          <a:xfrm>
            <a:off x="914400" y="1295400"/>
            <a:ext cx="7696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43 (NIV) The next day Jesus decided to leave for Galilee. Finding Philip, he said to him, "Follow me." </a:t>
            </a:r>
          </a:p>
          <a:p>
            <a:r>
              <a:rPr lang="en-US" altLang="en-US" sz="2800"/>
              <a:t>44 Philip, like Andrew and Peter, was from the town of Bethsaida. </a:t>
            </a:r>
          </a:p>
          <a:p>
            <a:r>
              <a:rPr lang="en-US" altLang="en-US" sz="2800"/>
              <a:t>45 Philip found Nathanael and told him, "We have found the one Moses wrote about in the Law, and about whom the prophets also wrote</a:t>
            </a:r>
            <a:r>
              <a:rPr lang="en-US" altLang="en-US" sz="2800">
                <a:latin typeface="WP TypographicSymbols" pitchFamily="2" charset="0"/>
              </a:rPr>
              <a:t>n</a:t>
            </a:r>
            <a:r>
              <a:rPr lang="en-US" altLang="en-US" sz="2800"/>
              <a:t>Jesus of Nazareth, the son of Joseph." </a:t>
            </a:r>
          </a:p>
          <a:p>
            <a:r>
              <a:rPr lang="en-US" altLang="en-US" sz="2800"/>
              <a:t>46 "Nazareth! Can anything good come from there?" Nathanael asked. </a:t>
            </a:r>
          </a:p>
          <a:p>
            <a:r>
              <a:rPr lang="en-US" altLang="en-US" sz="2800"/>
              <a:t>"Come and see," said Philip. </a:t>
            </a:r>
          </a:p>
        </p:txBody>
      </p:sp>
    </p:spTree>
    <p:custDataLst>
      <p:tags r:id="rId1"/>
    </p:custDataLst>
  </p:cSld>
  <p:clrMapOvr>
    <a:masterClrMapping/>
  </p:clrMapOvr>
  <p:transition advTm="29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John 1:47-51</a:t>
            </a:r>
          </a:p>
        </p:txBody>
      </p:sp>
      <p:sp>
        <p:nvSpPr>
          <p:cNvPr id="15364" name="Text Box 4"/>
          <p:cNvSpPr txBox="1">
            <a:spLocks noChangeArrowheads="1"/>
          </p:cNvSpPr>
          <p:nvPr/>
        </p:nvSpPr>
        <p:spPr bwMode="auto">
          <a:xfrm>
            <a:off x="533400" y="1371600"/>
            <a:ext cx="8153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47 (NIV) When Jesus saw Nathanael approaching, he said of him, "Here is a true Israelite, in whom there is nothing false." </a:t>
            </a:r>
          </a:p>
          <a:p>
            <a:r>
              <a:rPr lang="en-US" altLang="en-US" sz="2400"/>
              <a:t>48 "How do you know me?" Nathanael asked. </a:t>
            </a:r>
          </a:p>
          <a:p>
            <a:r>
              <a:rPr lang="en-US" altLang="en-US" sz="2400"/>
              <a:t>Jesus answered, "I saw you while you were still under the fig tree before Philip called you." </a:t>
            </a:r>
          </a:p>
          <a:p>
            <a:r>
              <a:rPr lang="en-US" altLang="en-US" sz="2400"/>
              <a:t>49 Then Nathanael declared, "Rabbi, you are the Son of God; you are the King of Israel." </a:t>
            </a:r>
          </a:p>
          <a:p>
            <a:r>
              <a:rPr lang="en-US" altLang="en-US" sz="2400"/>
              <a:t>50 Jesus said, "You believe because I told you I saw you under the fig tree. You shall see greater things than that." </a:t>
            </a:r>
          </a:p>
          <a:p>
            <a:r>
              <a:rPr lang="en-US" altLang="en-US" sz="2400"/>
              <a:t>51 He then added, "I tell you the truth, you shall see heaven open, and the angels of God ascending and descending on the Son of Man." </a:t>
            </a:r>
          </a:p>
        </p:txBody>
      </p:sp>
    </p:spTree>
    <p:custDataLst>
      <p:tags r:id="rId1"/>
    </p:custDataLst>
  </p:cSld>
  <p:clrMapOvr>
    <a:masterClrMapping/>
  </p:clrMapOvr>
  <p:transition advTm="418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2.3|1.9"/>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1.9|4.4|7.1"/>
</p:tagLst>
</file>

<file path=ppt/tags/tag12.xml><?xml version="1.0" encoding="utf-8"?>
<p:tagLst xmlns:a="http://schemas.openxmlformats.org/drawingml/2006/main" xmlns:r="http://schemas.openxmlformats.org/officeDocument/2006/relationships" xmlns:p="http://schemas.openxmlformats.org/presentationml/2006/main">
  <p:tag name="TIMING" val="|1.1|4.5|5.3"/>
</p:tagLst>
</file>

<file path=ppt/tags/tag13.xml><?xml version="1.0" encoding="utf-8"?>
<p:tagLst xmlns:a="http://schemas.openxmlformats.org/drawingml/2006/main" xmlns:r="http://schemas.openxmlformats.org/officeDocument/2006/relationships" xmlns:p="http://schemas.openxmlformats.org/presentationml/2006/main">
  <p:tag name="TIMING" val="|0.4|3.3|3.1|17.8"/>
</p:tagLst>
</file>

<file path=ppt/tags/tag14.xml><?xml version="1.0" encoding="utf-8"?>
<p:tagLst xmlns:a="http://schemas.openxmlformats.org/drawingml/2006/main" xmlns:r="http://schemas.openxmlformats.org/officeDocument/2006/relationships" xmlns:p="http://schemas.openxmlformats.org/presentationml/2006/main">
  <p:tag name="TIMING" val="|0.5|4.4|4.6|8|9"/>
</p:tagLst>
</file>

<file path=ppt/tags/tag15.xml><?xml version="1.0" encoding="utf-8"?>
<p:tagLst xmlns:a="http://schemas.openxmlformats.org/drawingml/2006/main" xmlns:r="http://schemas.openxmlformats.org/officeDocument/2006/relationships" xmlns:p="http://schemas.openxmlformats.org/presentationml/2006/main">
  <p:tag name="TIMING" val="|0.6|7.4|3.2|3.1|9.8"/>
</p:tagLst>
</file>

<file path=ppt/tags/tag16.xml><?xml version="1.0" encoding="utf-8"?>
<p:tagLst xmlns:a="http://schemas.openxmlformats.org/drawingml/2006/main" xmlns:r="http://schemas.openxmlformats.org/officeDocument/2006/relationships" xmlns:p="http://schemas.openxmlformats.org/presentationml/2006/main">
  <p:tag name="TIMING" val="|2.8|3.2|5.5|11.4"/>
</p:tagLst>
</file>

<file path=ppt/tags/tag17.xml><?xml version="1.0" encoding="utf-8"?>
<p:tagLst xmlns:a="http://schemas.openxmlformats.org/drawingml/2006/main" xmlns:r="http://schemas.openxmlformats.org/officeDocument/2006/relationships" xmlns:p="http://schemas.openxmlformats.org/presentationml/2006/main">
  <p:tag name="TIMING" val="|0.6|7.2|11.4|14.6"/>
</p:tagLst>
</file>

<file path=ppt/tags/tag18.xml><?xml version="1.0" encoding="utf-8"?>
<p:tagLst xmlns:a="http://schemas.openxmlformats.org/drawingml/2006/main" xmlns:r="http://schemas.openxmlformats.org/officeDocument/2006/relationships" xmlns:p="http://schemas.openxmlformats.org/presentationml/2006/main">
  <p:tag name="TIMING" val="|1.1|5.4|6.3"/>
</p:tagLst>
</file>

<file path=ppt/tags/tag19.xml><?xml version="1.0" encoding="utf-8"?>
<p:tagLst xmlns:a="http://schemas.openxmlformats.org/drawingml/2006/main" xmlns:r="http://schemas.openxmlformats.org/officeDocument/2006/relationships" xmlns:p="http://schemas.openxmlformats.org/presentationml/2006/main">
  <p:tag name="TIMING" val="|1.5|4|3.6"/>
</p:tagLst>
</file>

<file path=ppt/tags/tag2.xml><?xml version="1.0" encoding="utf-8"?>
<p:tagLst xmlns:a="http://schemas.openxmlformats.org/drawingml/2006/main" xmlns:r="http://schemas.openxmlformats.org/officeDocument/2006/relationships" xmlns:p="http://schemas.openxmlformats.org/presentationml/2006/main">
  <p:tag name="TIMING" val="|2.9|3.9|3.1|3|2.6"/>
</p:tagLst>
</file>

<file path=ppt/tags/tag20.xml><?xml version="1.0" encoding="utf-8"?>
<p:tagLst xmlns:a="http://schemas.openxmlformats.org/drawingml/2006/main" xmlns:r="http://schemas.openxmlformats.org/officeDocument/2006/relationships" xmlns:p="http://schemas.openxmlformats.org/presentationml/2006/main">
  <p:tag name="TIMING" val="|1.8|5.2|11.2|10|7"/>
</p:tagLst>
</file>

<file path=ppt/tags/tag21.xml><?xml version="1.0" encoding="utf-8"?>
<p:tagLst xmlns:a="http://schemas.openxmlformats.org/drawingml/2006/main" xmlns:r="http://schemas.openxmlformats.org/officeDocument/2006/relationships" xmlns:p="http://schemas.openxmlformats.org/presentationml/2006/main">
  <p:tag name="TIMING" val="|1.6|3.9|9.3|14.7"/>
</p:tagLst>
</file>

<file path=ppt/tags/tag22.xml><?xml version="1.0" encoding="utf-8"?>
<p:tagLst xmlns:a="http://schemas.openxmlformats.org/drawingml/2006/main" xmlns:r="http://schemas.openxmlformats.org/officeDocument/2006/relationships" xmlns:p="http://schemas.openxmlformats.org/presentationml/2006/main">
  <p:tag name="TIMING" val="|0.7|5.2|4.8|3.8|5"/>
</p:tagLst>
</file>

<file path=ppt/tags/tag23.xml><?xml version="1.0" encoding="utf-8"?>
<p:tagLst xmlns:a="http://schemas.openxmlformats.org/drawingml/2006/main" xmlns:r="http://schemas.openxmlformats.org/officeDocument/2006/relationships" xmlns:p="http://schemas.openxmlformats.org/presentationml/2006/main">
  <p:tag name="TIMING" val="|10.1|10.8|13.5|15|13.1|17.5|15.9"/>
</p:tagLst>
</file>

<file path=ppt/tags/tag24.xml><?xml version="1.0" encoding="utf-8"?>
<p:tagLst xmlns:a="http://schemas.openxmlformats.org/drawingml/2006/main" xmlns:r="http://schemas.openxmlformats.org/officeDocument/2006/relationships" xmlns:p="http://schemas.openxmlformats.org/presentationml/2006/main">
  <p:tag name="TIMING" val="|2.1|8|16.3"/>
</p:tagLst>
</file>

<file path=ppt/tags/tag25.xml><?xml version="1.0" encoding="utf-8"?>
<p:tagLst xmlns:a="http://schemas.openxmlformats.org/drawingml/2006/main" xmlns:r="http://schemas.openxmlformats.org/officeDocument/2006/relationships" xmlns:p="http://schemas.openxmlformats.org/presentationml/2006/main">
  <p:tag name="TIMING" val="|8.2|11|6.4|7.2|8.5|5.6|5.7|5.2|6.4|3.9"/>
</p:tagLst>
</file>

<file path=ppt/tags/tag26.xml><?xml version="1.0" encoding="utf-8"?>
<p:tagLst xmlns:a="http://schemas.openxmlformats.org/drawingml/2006/main" xmlns:r="http://schemas.openxmlformats.org/officeDocument/2006/relationships" xmlns:p="http://schemas.openxmlformats.org/presentationml/2006/main">
  <p:tag name="TIMING" val="|1.3|20.1|25.6|19.5|11.8|23.5|12.3|38.5|20|26.7"/>
</p:tagLst>
</file>

<file path=ppt/tags/tag27.xml><?xml version="1.0" encoding="utf-8"?>
<p:tagLst xmlns:a="http://schemas.openxmlformats.org/drawingml/2006/main" xmlns:r="http://schemas.openxmlformats.org/officeDocument/2006/relationships" xmlns:p="http://schemas.openxmlformats.org/presentationml/2006/main">
  <p:tag name="TIMING" val="|2.8|5.1|8.1|5.3|3.1|5.8"/>
</p:tagLst>
</file>

<file path=ppt/tags/tag28.xml><?xml version="1.0" encoding="utf-8"?>
<p:tagLst xmlns:a="http://schemas.openxmlformats.org/drawingml/2006/main" xmlns:r="http://schemas.openxmlformats.org/officeDocument/2006/relationships" xmlns:p="http://schemas.openxmlformats.org/presentationml/2006/main">
  <p:tag name="TIMING" val="|0.4|7.5|18.3"/>
</p:tagLst>
</file>

<file path=ppt/tags/tag29.xml><?xml version="1.0" encoding="utf-8"?>
<p:tagLst xmlns:a="http://schemas.openxmlformats.org/drawingml/2006/main" xmlns:r="http://schemas.openxmlformats.org/officeDocument/2006/relationships" xmlns:p="http://schemas.openxmlformats.org/presentationml/2006/main">
  <p:tag name="TIMING" val="|0.6|11.3"/>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30.xml><?xml version="1.0" encoding="utf-8"?>
<p:tagLst xmlns:a="http://schemas.openxmlformats.org/drawingml/2006/main" xmlns:r="http://schemas.openxmlformats.org/officeDocument/2006/relationships" xmlns:p="http://schemas.openxmlformats.org/presentationml/2006/main">
  <p:tag name="TIMING" val="|2.3"/>
</p:tagLst>
</file>

<file path=ppt/tags/tag31.xml><?xml version="1.0" encoding="utf-8"?>
<p:tagLst xmlns:a="http://schemas.openxmlformats.org/drawingml/2006/main" xmlns:r="http://schemas.openxmlformats.org/officeDocument/2006/relationships" xmlns:p="http://schemas.openxmlformats.org/presentationml/2006/main">
  <p:tag name="TIMING" val="|1|4.1|8.2|7.8|12.9"/>
</p:tagLst>
</file>

<file path=ppt/tags/tag32.xml><?xml version="1.0" encoding="utf-8"?>
<p:tagLst xmlns:a="http://schemas.openxmlformats.org/drawingml/2006/main" xmlns:r="http://schemas.openxmlformats.org/officeDocument/2006/relationships" xmlns:p="http://schemas.openxmlformats.org/presentationml/2006/main">
  <p:tag name="TIMING" val="|0.4|6.1|4.9"/>
</p:tagLst>
</file>

<file path=ppt/tags/tag33.xml><?xml version="1.0" encoding="utf-8"?>
<p:tagLst xmlns:a="http://schemas.openxmlformats.org/drawingml/2006/main" xmlns:r="http://schemas.openxmlformats.org/officeDocument/2006/relationships" xmlns:p="http://schemas.openxmlformats.org/presentationml/2006/main">
  <p:tag name="TIMING" val="|0.5|9|7.6|6.1"/>
</p:tagLst>
</file>

<file path=ppt/tags/tag34.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9"/>
</p:tagLst>
</file>

<file path=ppt/tags/tag6.xml><?xml version="1.0" encoding="utf-8"?>
<p:tagLst xmlns:a="http://schemas.openxmlformats.org/drawingml/2006/main" xmlns:r="http://schemas.openxmlformats.org/officeDocument/2006/relationships" xmlns:p="http://schemas.openxmlformats.org/presentationml/2006/main">
  <p:tag name="TIMING" val="|2.6"/>
</p:tagLst>
</file>

<file path=ppt/tags/tag7.xml><?xml version="1.0" encoding="utf-8"?>
<p:tagLst xmlns:a="http://schemas.openxmlformats.org/drawingml/2006/main" xmlns:r="http://schemas.openxmlformats.org/officeDocument/2006/relationships" xmlns:p="http://schemas.openxmlformats.org/presentationml/2006/main">
  <p:tag name="TIMING" val="|1.1|7.7|4.2"/>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217</TotalTime>
  <Words>2028</Words>
  <Application>Microsoft Office PowerPoint</Application>
  <PresentationFormat>On-screen Show (4:3)</PresentationFormat>
  <Paragraphs>164</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Encountering Jesus</vt:lpstr>
      <vt:lpstr>Knowing God / Jesus</vt:lpstr>
      <vt:lpstr>Isaiah 11:9</vt:lpstr>
      <vt:lpstr>Jeremiah 31:33-34</vt:lpstr>
      <vt:lpstr>John 10:14-15</vt:lpstr>
      <vt:lpstr>Philippians 3:10-11</vt:lpstr>
      <vt:lpstr>Knowing God / Jesus</vt:lpstr>
      <vt:lpstr>John 1:43-46</vt:lpstr>
      <vt:lpstr>John 1:47-51</vt:lpstr>
      <vt:lpstr>The Narrative</vt:lpstr>
      <vt:lpstr>Verses 43-44</vt:lpstr>
      <vt:lpstr>Verse 45</vt:lpstr>
      <vt:lpstr>Verse 45</vt:lpstr>
      <vt:lpstr>Verse 45</vt:lpstr>
      <vt:lpstr>Verse 45</vt:lpstr>
      <vt:lpstr>Verse 46</vt:lpstr>
      <vt:lpstr>Verse 46</vt:lpstr>
      <vt:lpstr>Verse 47</vt:lpstr>
      <vt:lpstr>Verse 48</vt:lpstr>
      <vt:lpstr>Verse 49</vt:lpstr>
      <vt:lpstr>Verses 50-51</vt:lpstr>
      <vt:lpstr>Verses 50-51</vt:lpstr>
      <vt:lpstr>Cryptic Sayings of Jesus</vt:lpstr>
      <vt:lpstr>Jacob’s Ladder</vt:lpstr>
      <vt:lpstr>Jesus Like Some OT Object</vt:lpstr>
      <vt:lpstr>If So, What Does It Mean?</vt:lpstr>
      <vt:lpstr>Jacob’s Ladder?</vt:lpstr>
      <vt:lpstr>Jacob’s Ladder?</vt:lpstr>
      <vt:lpstr>Jacob’s Ladder?</vt:lpstr>
      <vt:lpstr>Some Lessons</vt:lpstr>
      <vt:lpstr>Some Lessons</vt:lpstr>
      <vt:lpstr>Some Lessons</vt:lpstr>
      <vt:lpstr>Some 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Encountering Jesus</dc:title>
  <dc:creator>rnewman</dc:creator>
  <cp:lastModifiedBy>Newman</cp:lastModifiedBy>
  <cp:revision>106</cp:revision>
  <dcterms:created xsi:type="dcterms:W3CDTF">2011-05-08T23:15:02Z</dcterms:created>
  <dcterms:modified xsi:type="dcterms:W3CDTF">2015-07-03T17:30:43Z</dcterms:modified>
</cp:coreProperties>
</file>