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783" autoAdjust="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1024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024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5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5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25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026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26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52D918F-68B6-41C5-8E30-3D2F62A304F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6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CF57D-984C-45CB-88A1-B9123B753A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55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9F2BB-E6DE-4311-BDC1-768CA3FBD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39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2DF46-DF53-41F7-9F2F-ADB9AAEEB7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41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5A340-0750-4CBB-B872-15C7CF9DA2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90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4D0E9-B42F-4A25-87F1-F08290BCC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51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6F9A1-D041-45C1-AF23-FAB077D72E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30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D471F-057D-4ACA-935E-44AC0A225A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312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8E20E-430A-4988-B61D-6F7982E646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81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15DBD-3728-46D6-B852-64697171C7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03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43308-679D-48BA-B51C-26CD137A39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73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922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923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2774649-780D-4BE7-AA94-7EFC4B0989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ert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Ecological Disaster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What does the future hold?</a:t>
            </a:r>
          </a:p>
          <a:p>
            <a:endParaRPr lang="en-US" altLang="en-US"/>
          </a:p>
          <a:p>
            <a:r>
              <a:rPr lang="en-US" altLang="en-US">
                <a:solidFill>
                  <a:schemeClr val="hlink"/>
                </a:solidFill>
              </a:rPr>
              <a:t>Robert C. Newman</a:t>
            </a:r>
          </a:p>
        </p:txBody>
      </p:sp>
      <p:pic>
        <p:nvPicPr>
          <p:cNvPr id="2" name="EcologicalDisaster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51816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58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/>
      <p:bldP spid="2051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Ozone Depletion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Already we are now getting a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hole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 in the ozone layer in polar regions during part of the year.</a:t>
            </a:r>
          </a:p>
          <a:p>
            <a:r>
              <a:rPr lang="en-US" altLang="en-US"/>
              <a:t>The occurrence of skin cancers has risen by nearly 100% since 1980; this may be due to increased UV radiation reaching earth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surface.</a:t>
            </a:r>
          </a:p>
        </p:txBody>
      </p:sp>
    </p:spTree>
    <p:custDataLst>
      <p:tags r:id="rId1"/>
    </p:custDataLst>
  </p:cSld>
  <p:clrMapOvr>
    <a:masterClrMapping/>
  </p:clrMapOvr>
  <p:transition advTm="525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Global Warming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earth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climate has long been warmed by a greenhouse effect, so that our surface temperature is about 35</a:t>
            </a:r>
            <a:r>
              <a:rPr lang="en-US" altLang="en-US" baseline="30000"/>
              <a:t>o</a:t>
            </a:r>
            <a:r>
              <a:rPr lang="en-US" altLang="en-US"/>
              <a:t> F warmer than it would be without this.</a:t>
            </a:r>
          </a:p>
          <a:p>
            <a:r>
              <a:rPr lang="en-US" altLang="en-US"/>
              <a:t>But now carbon dioxide and some other gases are accumulating from modern technology, increasing this effect. </a:t>
            </a:r>
          </a:p>
        </p:txBody>
      </p:sp>
    </p:spTree>
    <p:custDataLst>
      <p:tags r:id="rId1"/>
    </p:custDataLst>
  </p:cSld>
  <p:clrMapOvr>
    <a:masterClrMapping/>
  </p:clrMapOvr>
  <p:transition advTm="520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Global Warming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CO</a:t>
            </a:r>
            <a:r>
              <a:rPr lang="en-US" altLang="en-US" baseline="-25000"/>
              <a:t>2</a:t>
            </a:r>
            <a:r>
              <a:rPr lang="en-US" altLang="en-US"/>
              <a:t> is up over 10% in 30 years, nitrous oxide is rising 2-3% per decade.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Not sure how much effect this has had on temperatures yet, but hottest years since regular temperature records kept have been in past decade.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If temperature trend of past 20 years continues for next 20, will have warmest weather in past 100,000 years!</a:t>
            </a:r>
          </a:p>
        </p:txBody>
      </p:sp>
    </p:spTree>
    <p:custDataLst>
      <p:tags r:id="rId1"/>
    </p:custDataLst>
  </p:cSld>
  <p:clrMapOvr>
    <a:masterClrMapping/>
  </p:clrMapOvr>
  <p:transition advTm="324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Global Warming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Not sure exactly what effects would be, but:</a:t>
            </a:r>
          </a:p>
          <a:p>
            <a:pPr lvl="1"/>
            <a:r>
              <a:rPr lang="en-US" altLang="en-US"/>
              <a:t>Will probably warm the poles most;</a:t>
            </a:r>
          </a:p>
          <a:p>
            <a:pPr lvl="1"/>
            <a:r>
              <a:rPr lang="en-US" altLang="en-US"/>
              <a:t>Produce very dry weather in continental interiors, probably messing up agriculture;</a:t>
            </a:r>
          </a:p>
          <a:p>
            <a:pPr lvl="1"/>
            <a:r>
              <a:rPr lang="en-US" altLang="en-US"/>
              <a:t>Raise sea level (melting of all glacial ice would raise it about 600 ft).</a:t>
            </a:r>
          </a:p>
        </p:txBody>
      </p:sp>
    </p:spTree>
    <p:custDataLst>
      <p:tags r:id="rId1"/>
    </p:custDataLst>
  </p:cSld>
  <p:clrMapOvr>
    <a:masterClrMapping/>
  </p:clrMapOvr>
  <p:transition advTm="558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AIDS, etc.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AIDS (acquired immune deficiency syndrome) is a viral infection that crashes the human immune machinery.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It first spread among homosexuals (perhaps coming from bestiality with monkeys), then in the IV drug community, and now into the heterosexual population.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Though initially most of the victims were men, now about 48% are women.</a:t>
            </a:r>
          </a:p>
        </p:txBody>
      </p:sp>
    </p:spTree>
    <p:custDataLst>
      <p:tags r:id="rId1"/>
    </p:custDataLst>
  </p:cSld>
  <p:clrMapOvr>
    <a:masterClrMapping/>
  </p:clrMapOvr>
  <p:transition advTm="799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AIDS, etc.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Since the disease was first diagnosed in 1981, more than 25 million people have died from AIDS (end of 2006).</a:t>
            </a:r>
          </a:p>
          <a:p>
            <a:r>
              <a:rPr lang="en-US" altLang="en-US" sz="2800"/>
              <a:t>The situation has become disastrous in sub-Saharan Africa, where nearly 25 million people have HIV/AIDS, nearly 6% of the population.</a:t>
            </a:r>
          </a:p>
          <a:p>
            <a:r>
              <a:rPr lang="en-US" altLang="en-US" sz="2800"/>
              <a:t>It is estimated that about 40 million people have the disease worldwide, and that about 3 million died in 2006.</a:t>
            </a:r>
          </a:p>
        </p:txBody>
      </p:sp>
    </p:spTree>
    <p:custDataLst>
      <p:tags r:id="rId1"/>
    </p:custDataLst>
  </p:cSld>
  <p:clrMapOvr>
    <a:masterClrMapping/>
  </p:clrMapOvr>
  <p:transition advTm="548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Earthquakes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biblical predictions of the end-times mention earthquakes prominently.</a:t>
            </a:r>
          </a:p>
          <a:p>
            <a:pPr>
              <a:lnSpc>
                <a:spcPct val="90000"/>
              </a:lnSpc>
            </a:pPr>
            <a:r>
              <a:rPr lang="en-US" altLang="en-US"/>
              <a:t>Several Christian writers and speakers have claimed the number of earthquakes has increased recently.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There is currently no evidence for more or larger earthquakes, but the damage done by them has increased due to population growth.</a:t>
            </a:r>
          </a:p>
        </p:txBody>
      </p:sp>
    </p:spTree>
    <p:custDataLst>
      <p:tags r:id="rId1"/>
    </p:custDataLst>
  </p:cSld>
  <p:clrMapOvr>
    <a:masterClrMapping/>
  </p:clrMapOvr>
  <p:transition advTm="503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Pollution, Toxins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Both growing technology and increased terrorist activity could produce disaster here.</a:t>
            </a:r>
          </a:p>
          <a:p>
            <a:r>
              <a:rPr lang="en-US" altLang="en-US"/>
              <a:t>Some items:</a:t>
            </a:r>
          </a:p>
          <a:p>
            <a:pPr lvl="1"/>
            <a:r>
              <a:rPr lang="en-US" altLang="en-US"/>
              <a:t>Modern Americans and Britons have 500-1000 times more lead in their bones than American Indians of 1000 years ago;</a:t>
            </a:r>
          </a:p>
          <a:p>
            <a:pPr lvl="1"/>
            <a:r>
              <a:rPr lang="en-US" altLang="en-US"/>
              <a:t>Long-term heavy alcohol use damages heart muscles in 1/3, skeletal muscles in almost ½.</a:t>
            </a:r>
          </a:p>
        </p:txBody>
      </p:sp>
    </p:spTree>
    <p:custDataLst>
      <p:tags r:id="rId1"/>
    </p:custDataLst>
  </p:cSld>
  <p:clrMapOvr>
    <a:masterClrMapping/>
  </p:clrMapOvr>
  <p:transition advTm="581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Pollution, Toxins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Dioxins (some of the most powerful carcinogens known) have been spread by the paper used in milk cartons and coffee filters.</a:t>
            </a:r>
          </a:p>
          <a:p>
            <a:r>
              <a:rPr lang="en-US" altLang="en-US"/>
              <a:t>The poisoned grape scare some years ago was definitely linked to terrorism.</a:t>
            </a:r>
          </a:p>
          <a:p>
            <a:r>
              <a:rPr lang="en-US" altLang="en-US"/>
              <a:t>The earlier poisoned medicine scare was surely closely observed by terrorists.</a:t>
            </a:r>
          </a:p>
        </p:txBody>
      </p:sp>
    </p:spTree>
    <p:custDataLst>
      <p:tags r:id="rId1"/>
    </p:custDataLst>
  </p:cSld>
  <p:clrMapOvr>
    <a:masterClrMapping/>
  </p:clrMapOvr>
  <p:transition advTm="989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should we respond?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These disasters have some real similarity to those pictured in Matthew 24 and Revelation:</a:t>
            </a:r>
          </a:p>
          <a:p>
            <a:pPr lvl="1"/>
            <a:r>
              <a:rPr lang="en-US" altLang="en-US" sz="2400"/>
              <a:t>Wars</a:t>
            </a:r>
          </a:p>
          <a:p>
            <a:pPr lvl="1"/>
            <a:r>
              <a:rPr lang="en-US" altLang="en-US" sz="2400"/>
              <a:t>Famines</a:t>
            </a:r>
          </a:p>
          <a:p>
            <a:pPr lvl="1"/>
            <a:r>
              <a:rPr lang="en-US" altLang="en-US" sz="2400"/>
              <a:t>Plagues</a:t>
            </a:r>
          </a:p>
          <a:p>
            <a:pPr lvl="1"/>
            <a:r>
              <a:rPr lang="en-US" altLang="en-US" sz="2400"/>
              <a:t>Earthquakes</a:t>
            </a:r>
          </a:p>
          <a:p>
            <a:pPr lvl="1"/>
            <a:r>
              <a:rPr lang="en-US" altLang="en-US" sz="2400"/>
              <a:t>Darkness</a:t>
            </a:r>
          </a:p>
          <a:p>
            <a:pPr lvl="1"/>
            <a:r>
              <a:rPr lang="en-US" altLang="en-US" sz="2400"/>
              <a:t>Sun scorching people</a:t>
            </a:r>
          </a:p>
          <a:p>
            <a:r>
              <a:rPr lang="en-US" altLang="en-US" sz="2800"/>
              <a:t>This might be the way God will bring disaster.</a:t>
            </a:r>
          </a:p>
        </p:txBody>
      </p:sp>
    </p:spTree>
    <p:custDataLst>
      <p:tags r:id="rId1"/>
    </p:custDataLst>
  </p:cSld>
  <p:clrMapOvr>
    <a:masterClrMapping/>
  </p:clrMapOvr>
  <p:transition advTm="390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Only a century ago. . 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Many Bible commentators thought the disasters of Biblical prophecy were unrealistic.</a:t>
            </a:r>
          </a:p>
          <a:p>
            <a:r>
              <a:rPr lang="en-US" altLang="en-US"/>
              <a:t>So they saw:</a:t>
            </a:r>
          </a:p>
          <a:p>
            <a:pPr lvl="1"/>
            <a:r>
              <a:rPr lang="en-US" altLang="en-US"/>
              <a:t>Jesus’ descriptions of disaster in Matthew 24 as just the fall of Jerusalem in AD 70;</a:t>
            </a:r>
          </a:p>
          <a:p>
            <a:pPr lvl="1"/>
            <a:r>
              <a:rPr lang="en-US" altLang="en-US"/>
              <a:t> the strange locusts in Revelation 9 as Turks;</a:t>
            </a:r>
          </a:p>
          <a:p>
            <a:pPr lvl="1"/>
            <a:r>
              <a:rPr lang="en-US" altLang="en-US"/>
              <a:t> the world as getting better.</a:t>
            </a:r>
          </a:p>
        </p:txBody>
      </p:sp>
    </p:spTree>
    <p:custDataLst>
      <p:tags r:id="rId1"/>
    </p:custDataLst>
  </p:cSld>
  <p:clrMapOvr>
    <a:masterClrMapping/>
  </p:clrMapOvr>
  <p:transition advTm="243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should we respond?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But the Bible pictures even worse disaster ahead for those who continue to live as though God doesn’t exist.</a:t>
            </a:r>
          </a:p>
          <a:p>
            <a:r>
              <a:rPr lang="en-US" altLang="en-US"/>
              <a:t>Consider Jesus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 parable of the fruitless fig tree in Luke 13.</a:t>
            </a:r>
          </a:p>
        </p:txBody>
      </p:sp>
    </p:spTree>
    <p:custDataLst>
      <p:tags r:id="rId1"/>
    </p:custDataLst>
  </p:cSld>
  <p:clrMapOvr>
    <a:masterClrMapping/>
  </p:clrMapOvr>
  <p:transition advTm="159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Jesus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 Parable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09600" y="1371600"/>
            <a:ext cx="8001000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Luke 13:6-9 (NIV) Then he told this parable: "A man had a fig tree, planted in his vineyard, and he went to look for fruit on it, but did not find any. 7 So he said to the man who took care of the vineyard, </a:t>
            </a:r>
            <a:r>
              <a:rPr lang="en-US" altLang="en-US" sz="2800">
                <a:cs typeface="Arial" charset="0"/>
              </a:rPr>
              <a:t>'</a:t>
            </a:r>
            <a:r>
              <a:rPr lang="en-US" altLang="en-US" sz="2800"/>
              <a:t>For three years now I've been coming to look for fruit on this fig tree and haven't found any. Cut it down! Why should it use up the soil?</a:t>
            </a:r>
            <a:r>
              <a:rPr lang="en-US" altLang="en-US" sz="2800">
                <a:cs typeface="Arial" charset="0"/>
              </a:rPr>
              <a:t>'</a:t>
            </a:r>
            <a:r>
              <a:rPr lang="en-US" altLang="en-US" sz="2800"/>
              <a:t> 8 </a:t>
            </a:r>
            <a:r>
              <a:rPr lang="en-US" altLang="en-US" sz="2800">
                <a:cs typeface="Arial" charset="0"/>
              </a:rPr>
              <a:t>'</a:t>
            </a:r>
            <a:r>
              <a:rPr lang="en-US" altLang="en-US" sz="2800"/>
              <a:t>Sir,</a:t>
            </a:r>
            <a:r>
              <a:rPr lang="en-US" altLang="en-US" sz="2800">
                <a:cs typeface="Arial" charset="0"/>
              </a:rPr>
              <a:t>'</a:t>
            </a:r>
            <a:r>
              <a:rPr lang="en-US" altLang="en-US" sz="2800"/>
              <a:t> the man replied, </a:t>
            </a:r>
            <a:r>
              <a:rPr lang="en-US" altLang="en-US" sz="2800">
                <a:cs typeface="Arial" charset="0"/>
              </a:rPr>
              <a:t>'</a:t>
            </a:r>
            <a:r>
              <a:rPr lang="en-US" altLang="en-US" sz="2800"/>
              <a:t>leave it alone for one more year, and I'll dig around it and fertilize it. 9 If it bears fruit next year, fine! If not, then cut it down.</a:t>
            </a:r>
            <a:r>
              <a:rPr lang="en-US" altLang="en-US" sz="2800">
                <a:cs typeface="Arial" charset="0"/>
              </a:rPr>
              <a:t>' </a:t>
            </a:r>
            <a:r>
              <a:rPr lang="en-US" altLang="en-US" sz="2800"/>
              <a:t>" </a:t>
            </a:r>
          </a:p>
        </p:txBody>
      </p:sp>
    </p:spTree>
    <p:custDataLst>
      <p:tags r:id="rId1"/>
    </p:custDataLst>
  </p:cSld>
  <p:clrMapOvr>
    <a:masterClrMapping/>
  </p:clrMapOvr>
  <p:transition advTm="1470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Ecological Disaster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A warning of the wrath to come?</a:t>
            </a:r>
          </a:p>
        </p:txBody>
      </p:sp>
    </p:spTree>
    <p:custDataLst>
      <p:tags r:id="rId1"/>
    </p:custDataLst>
  </p:cSld>
  <p:clrMapOvr>
    <a:masterClrMapping/>
  </p:clrMapOvr>
  <p:transition advTm="200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Since then . . 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20</a:t>
            </a:r>
            <a:r>
              <a:rPr lang="en-US" altLang="en-US" baseline="30000"/>
              <a:t>th</a:t>
            </a:r>
            <a:r>
              <a:rPr lang="en-US" altLang="en-US"/>
              <a:t> century has brought us:</a:t>
            </a:r>
          </a:p>
          <a:p>
            <a:pPr lvl="1"/>
            <a:r>
              <a:rPr lang="en-US" altLang="en-US"/>
              <a:t>two world wars;</a:t>
            </a:r>
          </a:p>
          <a:p>
            <a:pPr lvl="1"/>
            <a:r>
              <a:rPr lang="en-US" altLang="en-US"/>
              <a:t>nuclear weapons;</a:t>
            </a:r>
          </a:p>
          <a:p>
            <a:pPr lvl="1"/>
            <a:r>
              <a:rPr lang="en-US" altLang="en-US"/>
              <a:t>some of the worst totalitarian states in history.</a:t>
            </a:r>
          </a:p>
          <a:p>
            <a:r>
              <a:rPr lang="en-US" altLang="en-US"/>
              <a:t>We now have a more sober view of the world situation, and are not so sure the world is getting better!</a:t>
            </a:r>
          </a:p>
        </p:txBody>
      </p:sp>
    </p:spTree>
    <p:custDataLst>
      <p:tags r:id="rId1"/>
    </p:custDataLst>
  </p:cSld>
  <p:clrMapOvr>
    <a:masterClrMapping/>
  </p:clrMapOvr>
  <p:transition advTm="178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Choice of Catastrophes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The title of Isaac Asimov’s non-fiction book published in 1979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He listed some 15 possible disasters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 some certainly far in the future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 some possibly rather soon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He sorted them into 5 classes: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1: universe becomes uninhabitable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2: solar system becomes uninhabitable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3: earth becomes uninhabitable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4: human life is destroyed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5: civilization is destroyed</a:t>
            </a:r>
          </a:p>
        </p:txBody>
      </p:sp>
    </p:spTree>
    <p:custDataLst>
      <p:tags r:id="rId1"/>
    </p:custDataLst>
  </p:cSld>
  <p:clrMapOvr>
    <a:masterClrMapping/>
  </p:clrMapOvr>
  <p:transition advTm="391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Our Talk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Here we want to look at some disasters:</a:t>
            </a:r>
          </a:p>
          <a:p>
            <a:pPr lvl="1"/>
            <a:r>
              <a:rPr lang="en-US" altLang="en-US"/>
              <a:t> which are impending today, not far in the future;</a:t>
            </a:r>
          </a:p>
          <a:p>
            <a:pPr lvl="1"/>
            <a:r>
              <a:rPr lang="en-US" altLang="en-US"/>
              <a:t> which are being taken seriously by scientists and politicians.</a:t>
            </a:r>
          </a:p>
          <a:p>
            <a:r>
              <a:rPr lang="en-US" altLang="en-US"/>
              <a:t>Our statistics are taken from </a:t>
            </a:r>
            <a:r>
              <a:rPr lang="en-US" altLang="en-US" i="1"/>
              <a:t>The World Almanac,</a:t>
            </a:r>
            <a:r>
              <a:rPr lang="en-US" altLang="en-US"/>
              <a:t> </a:t>
            </a:r>
            <a:r>
              <a:rPr lang="en-US" altLang="en-US" i="1"/>
              <a:t>Science News, </a:t>
            </a:r>
            <a:r>
              <a:rPr lang="en-US" altLang="en-US"/>
              <a:t>and </a:t>
            </a:r>
            <a:r>
              <a:rPr lang="en-US" altLang="en-US">
                <a:hlinkClick r:id="rId3"/>
              </a:rPr>
              <a:t>www.avert.org</a:t>
            </a:r>
            <a:r>
              <a:rPr lang="en-US" altLang="en-US"/>
              <a:t>.</a:t>
            </a:r>
          </a:p>
        </p:txBody>
      </p:sp>
    </p:spTree>
    <p:custDataLst>
      <p:tags r:id="rId1"/>
    </p:custDataLst>
  </p:cSld>
  <p:clrMapOvr>
    <a:masterClrMapping/>
  </p:clrMapOvr>
  <p:transition advTm="33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Potential Disasters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Nuclear War</a:t>
            </a:r>
          </a:p>
          <a:p>
            <a:r>
              <a:rPr lang="en-US" altLang="en-US"/>
              <a:t>Ozone Depletion</a:t>
            </a:r>
          </a:p>
          <a:p>
            <a:r>
              <a:rPr lang="en-US" altLang="en-US"/>
              <a:t>Global Warming</a:t>
            </a:r>
          </a:p>
          <a:p>
            <a:r>
              <a:rPr lang="en-US" altLang="en-US"/>
              <a:t>AIDS or other epidemics</a:t>
            </a:r>
          </a:p>
          <a:p>
            <a:r>
              <a:rPr lang="en-US" altLang="en-US"/>
              <a:t>Earthquakes</a:t>
            </a:r>
          </a:p>
          <a:p>
            <a:r>
              <a:rPr lang="en-US" altLang="en-US"/>
              <a:t>Pollution, toxins</a:t>
            </a:r>
          </a:p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160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Nuclear War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serious threat from the mid-1950s to 1990, now somewhat reduced.</a:t>
            </a:r>
          </a:p>
          <a:p>
            <a:r>
              <a:rPr lang="en-US" altLang="en-US"/>
              <a:t>There are still more than enough armaments around to have a good one.</a:t>
            </a:r>
          </a:p>
          <a:p>
            <a:r>
              <a:rPr lang="en-US" altLang="en-US"/>
              <a:t>Don’t know what all the effects would be:</a:t>
            </a:r>
          </a:p>
          <a:p>
            <a:pPr lvl="1"/>
            <a:r>
              <a:rPr lang="en-US" altLang="en-US"/>
              <a:t>Many killed by blast</a:t>
            </a:r>
          </a:p>
          <a:p>
            <a:pPr lvl="1"/>
            <a:r>
              <a:rPr lang="en-US" altLang="en-US"/>
              <a:t>Many more by fallout of radiation</a:t>
            </a:r>
          </a:p>
          <a:p>
            <a:pPr lvl="1"/>
            <a:r>
              <a:rPr lang="en-US" altLang="en-US"/>
              <a:t>Possibility of nuclear winter</a:t>
            </a:r>
          </a:p>
        </p:txBody>
      </p:sp>
    </p:spTree>
    <p:custDataLst>
      <p:tags r:id="rId1"/>
    </p:custDataLst>
  </p:cSld>
  <p:clrMapOvr>
    <a:masterClrMapping/>
  </p:clrMapOvr>
  <p:transition advTm="1202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Nuclear War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Since the 1990s, the biggest threat has been nuclear proliferation:</a:t>
            </a:r>
          </a:p>
          <a:p>
            <a:pPr lvl="1"/>
            <a:r>
              <a:rPr lang="en-US" altLang="en-US"/>
              <a:t>Over 30 countries are using nuclear power</a:t>
            </a:r>
          </a:p>
          <a:p>
            <a:pPr lvl="1"/>
            <a:r>
              <a:rPr lang="en-US" altLang="en-US"/>
              <a:t>A number are seeking to develop weapons</a:t>
            </a:r>
          </a:p>
          <a:p>
            <a:pPr lvl="1"/>
            <a:r>
              <a:rPr lang="en-US" altLang="en-US"/>
              <a:t>A real possibility of terrorist groups getting weapons or building them</a:t>
            </a:r>
          </a:p>
          <a:p>
            <a:pPr lvl="1"/>
            <a:r>
              <a:rPr lang="en-US" altLang="en-US"/>
              <a:t>Delivery systems are more of a hurdle, but what about trailer trucks or shipping containers?</a:t>
            </a:r>
          </a:p>
        </p:txBody>
      </p:sp>
    </p:spTree>
    <p:custDataLst>
      <p:tags r:id="rId1"/>
    </p:custDataLst>
  </p:cSld>
  <p:clrMapOvr>
    <a:masterClrMapping/>
  </p:clrMapOvr>
  <p:transition advTm="741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Ozone Depletion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Life on earth is protected from deadly UV radiation by a layer of ozone (O</a:t>
            </a:r>
            <a:r>
              <a:rPr lang="en-US" altLang="en-US" baseline="-25000"/>
              <a:t>3</a:t>
            </a:r>
            <a:r>
              <a:rPr lang="en-US" altLang="en-US"/>
              <a:t>) in the upper atmosphere.</a:t>
            </a:r>
          </a:p>
          <a:p>
            <a:r>
              <a:rPr lang="en-US" altLang="en-US"/>
              <a:t>This is being depleted by several chemicals produced by mankind (various oxides of nitrogen and refrigerants called CFCs).</a:t>
            </a:r>
          </a:p>
        </p:txBody>
      </p:sp>
    </p:spTree>
    <p:custDataLst>
      <p:tags r:id="rId1"/>
    </p:custDataLst>
  </p:cSld>
  <p:clrMapOvr>
    <a:masterClrMapping/>
  </p:clrMapOvr>
  <p:transition advTm="45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6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9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7.5|13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|5|9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27.2|29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9.3|14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8|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7.8|4.7|28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5|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8.4|1.4|1.6|1.5|1.6|2.7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4|1.6|7.2|6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1.5|1.7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8|2.4|2.1|2.7|3.4|5.2|3.9|3.6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9.9|5.3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4|1.6|1.5|2.9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9.5|6.7|3|7.2|4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8|3.4|8.7|6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7"/>
</p:tagLst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164</TotalTime>
  <Words>1131</Words>
  <Application>Microsoft Office PowerPoint</Application>
  <PresentationFormat>On-screen Show (4:3)</PresentationFormat>
  <Paragraphs>107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Mountain Top</vt:lpstr>
      <vt:lpstr>Ecological Disaster</vt:lpstr>
      <vt:lpstr>Only a century ago. . .</vt:lpstr>
      <vt:lpstr>Since then . . .</vt:lpstr>
      <vt:lpstr>A Choice of Catastrophes</vt:lpstr>
      <vt:lpstr>Our Talk</vt:lpstr>
      <vt:lpstr>Some Potential Disasters</vt:lpstr>
      <vt:lpstr>Nuclear War</vt:lpstr>
      <vt:lpstr>Nuclear War</vt:lpstr>
      <vt:lpstr>Ozone Depletion</vt:lpstr>
      <vt:lpstr>Ozone Depletion</vt:lpstr>
      <vt:lpstr>Global Warming</vt:lpstr>
      <vt:lpstr>Global Warming</vt:lpstr>
      <vt:lpstr>Global Warming</vt:lpstr>
      <vt:lpstr>AIDS, etc.</vt:lpstr>
      <vt:lpstr>AIDS, etc.</vt:lpstr>
      <vt:lpstr>Earthquakes</vt:lpstr>
      <vt:lpstr>Pollution, Toxins</vt:lpstr>
      <vt:lpstr>Pollution, Toxins</vt:lpstr>
      <vt:lpstr>How should we respond?</vt:lpstr>
      <vt:lpstr>How should we respond?</vt:lpstr>
      <vt:lpstr>Jesus' Parable</vt:lpstr>
      <vt:lpstr>Ecological Disaster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Ecological Disaster</dc:title>
  <dc:creator>rnewman</dc:creator>
  <cp:lastModifiedBy>Newman</cp:lastModifiedBy>
  <cp:revision>76</cp:revision>
  <cp:lastPrinted>2007-07-25T19:50:01Z</cp:lastPrinted>
  <dcterms:created xsi:type="dcterms:W3CDTF">2007-02-23T03:19:41Z</dcterms:created>
  <dcterms:modified xsi:type="dcterms:W3CDTF">2015-07-03T17:25:42Z</dcterms:modified>
</cp:coreProperties>
</file>