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6" r:id="rId2"/>
    <p:sldId id="29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146" name="Group 2"/>
          <p:cNvGrpSpPr>
            <a:grpSpLocks/>
          </p:cNvGrpSpPr>
          <p:nvPr/>
        </p:nvGrpSpPr>
        <p:grpSpPr bwMode="auto">
          <a:xfrm>
            <a:off x="-6350" y="20638"/>
            <a:ext cx="9144000" cy="6858000"/>
            <a:chOff x="0" y="0"/>
            <a:chExt cx="5760" cy="4320"/>
          </a:xfrm>
        </p:grpSpPr>
        <p:sp>
          <p:nvSpPr>
            <p:cNvPr id="6147"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8"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149" name="Freeform 5"/>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50" name="Group 6"/>
          <p:cNvGrpSpPr>
            <a:grpSpLocks/>
          </p:cNvGrpSpPr>
          <p:nvPr/>
        </p:nvGrpSpPr>
        <p:grpSpPr bwMode="auto">
          <a:xfrm>
            <a:off x="-1588" y="6034088"/>
            <a:ext cx="7845426" cy="850900"/>
            <a:chOff x="0" y="3792"/>
            <a:chExt cx="4942" cy="536"/>
          </a:xfrm>
        </p:grpSpPr>
        <p:sp>
          <p:nvSpPr>
            <p:cNvPr id="6151"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52" name="Group 8"/>
            <p:cNvGrpSpPr>
              <a:grpSpLocks/>
            </p:cNvGrpSpPr>
            <p:nvPr userDrawn="1"/>
          </p:nvGrpSpPr>
          <p:grpSpPr bwMode="auto">
            <a:xfrm>
              <a:off x="2486" y="3792"/>
              <a:ext cx="2456" cy="536"/>
              <a:chOff x="2486" y="3792"/>
              <a:chExt cx="2456" cy="536"/>
            </a:xfrm>
          </p:grpSpPr>
          <p:sp>
            <p:nvSpPr>
              <p:cNvPr id="6153"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4"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5"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6"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7"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158"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159" name="Group 15"/>
          <p:cNvGrpSpPr>
            <a:grpSpLocks/>
          </p:cNvGrpSpPr>
          <p:nvPr/>
        </p:nvGrpSpPr>
        <p:grpSpPr bwMode="auto">
          <a:xfrm>
            <a:off x="627063" y="6021388"/>
            <a:ext cx="5684837" cy="849312"/>
            <a:chOff x="395" y="3793"/>
            <a:chExt cx="3581" cy="535"/>
          </a:xfrm>
        </p:grpSpPr>
        <p:sp>
          <p:nvSpPr>
            <p:cNvPr id="6160" name="Freeform 16"/>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1"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2"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3"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4" name="Freeform 20"/>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5" name="Freeform 21"/>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166"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n-US" altLang="en-US" noProof="0" smtClean="0"/>
              <a:t>Click to edit Master title style</a:t>
            </a:r>
          </a:p>
        </p:txBody>
      </p:sp>
      <p:sp>
        <p:nvSpPr>
          <p:cNvPr id="61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n-US" altLang="en-US" noProof="0" smtClean="0"/>
              <a:t>Click to edit Master subtitle style</a:t>
            </a:r>
          </a:p>
        </p:txBody>
      </p:sp>
      <p:sp>
        <p:nvSpPr>
          <p:cNvPr id="6168" name="Rectangle 24"/>
          <p:cNvSpPr>
            <a:spLocks noGrp="1" noChangeArrowheads="1"/>
          </p:cNvSpPr>
          <p:nvPr>
            <p:ph type="dt" sz="quarter" idx="2"/>
          </p:nvPr>
        </p:nvSpPr>
        <p:spPr/>
        <p:txBody>
          <a:bodyPr/>
          <a:lstStyle>
            <a:lvl1pPr>
              <a:defRPr/>
            </a:lvl1pPr>
          </a:lstStyle>
          <a:p>
            <a:endParaRPr lang="en-US" altLang="en-US"/>
          </a:p>
        </p:txBody>
      </p:sp>
      <p:sp>
        <p:nvSpPr>
          <p:cNvPr id="6169" name="Rectangle 25"/>
          <p:cNvSpPr>
            <a:spLocks noGrp="1" noChangeArrowheads="1"/>
          </p:cNvSpPr>
          <p:nvPr>
            <p:ph type="sldNum" sz="quarter" idx="4"/>
          </p:nvPr>
        </p:nvSpPr>
        <p:spPr/>
        <p:txBody>
          <a:bodyPr/>
          <a:lstStyle>
            <a:lvl1pPr>
              <a:defRPr/>
            </a:lvl1pPr>
          </a:lstStyle>
          <a:p>
            <a:fld id="{4976F57F-4ED2-4260-9029-0639B7824C69}" type="slidenum">
              <a:rPr lang="en-US" altLang="en-US"/>
              <a:pPr/>
              <a:t>‹#›</a:t>
            </a:fld>
            <a:endParaRPr lang="en-US" altLang="en-US"/>
          </a:p>
        </p:txBody>
      </p:sp>
      <p:sp>
        <p:nvSpPr>
          <p:cNvPr id="6170" name="Rectangle 26"/>
          <p:cNvSpPr>
            <a:spLocks noGrp="1" noChangeArrowheads="1"/>
          </p:cNvSpPr>
          <p:nvPr>
            <p:ph type="ftr" sz="quarter" idx="3"/>
          </p:nvPr>
        </p:nvSpPr>
        <p:spPr/>
        <p:txBody>
          <a:bodyPr/>
          <a:lstStyle>
            <a:lvl1pPr>
              <a:defRPr/>
            </a:lvl1pPr>
          </a:lstStyle>
          <a:p>
            <a:endParaRPr lang="en-US"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734F94C-C06C-4FE9-91B5-8CAF1296AB75}" type="slidenum">
              <a:rPr lang="en-US" altLang="en-US"/>
              <a:pPr/>
              <a:t>‹#›</a:t>
            </a:fld>
            <a:endParaRPr lang="en-US" altLang="en-US"/>
          </a:p>
        </p:txBody>
      </p:sp>
    </p:spTree>
    <p:extLst>
      <p:ext uri="{BB962C8B-B14F-4D97-AF65-F5344CB8AC3E}">
        <p14:creationId xmlns:p14="http://schemas.microsoft.com/office/powerpoint/2010/main" val="135407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7A58CB3-1322-4EA3-B54A-647B74CFECD8}" type="slidenum">
              <a:rPr lang="en-US" altLang="en-US"/>
              <a:pPr/>
              <a:t>‹#›</a:t>
            </a:fld>
            <a:endParaRPr lang="en-US" altLang="en-US"/>
          </a:p>
        </p:txBody>
      </p:sp>
    </p:spTree>
    <p:extLst>
      <p:ext uri="{BB962C8B-B14F-4D97-AF65-F5344CB8AC3E}">
        <p14:creationId xmlns:p14="http://schemas.microsoft.com/office/powerpoint/2010/main" val="2132329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499FE41E-724B-4590-B18C-C69F2869D5B6}" type="slidenum">
              <a:rPr lang="en-US" altLang="en-US"/>
              <a:pPr/>
              <a:t>‹#›</a:t>
            </a:fld>
            <a:endParaRPr lang="en-US" altLang="en-US"/>
          </a:p>
        </p:txBody>
      </p:sp>
    </p:spTree>
    <p:extLst>
      <p:ext uri="{BB962C8B-B14F-4D97-AF65-F5344CB8AC3E}">
        <p14:creationId xmlns:p14="http://schemas.microsoft.com/office/powerpoint/2010/main" val="354147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A220B9-2C77-40A8-9C57-115750877740}" type="slidenum">
              <a:rPr lang="en-US" altLang="en-US"/>
              <a:pPr/>
              <a:t>‹#›</a:t>
            </a:fld>
            <a:endParaRPr lang="en-US" altLang="en-US"/>
          </a:p>
        </p:txBody>
      </p:sp>
    </p:spTree>
    <p:extLst>
      <p:ext uri="{BB962C8B-B14F-4D97-AF65-F5344CB8AC3E}">
        <p14:creationId xmlns:p14="http://schemas.microsoft.com/office/powerpoint/2010/main" val="109547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58F0E86-FD5E-4EB5-AE54-CC9C45582A9D}" type="slidenum">
              <a:rPr lang="en-US" altLang="en-US"/>
              <a:pPr/>
              <a:t>‹#›</a:t>
            </a:fld>
            <a:endParaRPr lang="en-US" altLang="en-US"/>
          </a:p>
        </p:txBody>
      </p:sp>
    </p:spTree>
    <p:extLst>
      <p:ext uri="{BB962C8B-B14F-4D97-AF65-F5344CB8AC3E}">
        <p14:creationId xmlns:p14="http://schemas.microsoft.com/office/powerpoint/2010/main" val="337296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0A35DB7-90D6-47AD-B676-9D85E8008077}" type="slidenum">
              <a:rPr lang="en-US" altLang="en-US"/>
              <a:pPr/>
              <a:t>‹#›</a:t>
            </a:fld>
            <a:endParaRPr lang="en-US" altLang="en-US"/>
          </a:p>
        </p:txBody>
      </p:sp>
    </p:spTree>
    <p:extLst>
      <p:ext uri="{BB962C8B-B14F-4D97-AF65-F5344CB8AC3E}">
        <p14:creationId xmlns:p14="http://schemas.microsoft.com/office/powerpoint/2010/main" val="270088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145E36F-7B20-4DAD-A342-DB3D255C0EE4}" type="slidenum">
              <a:rPr lang="en-US" altLang="en-US"/>
              <a:pPr/>
              <a:t>‹#›</a:t>
            </a:fld>
            <a:endParaRPr lang="en-US" altLang="en-US"/>
          </a:p>
        </p:txBody>
      </p:sp>
    </p:spTree>
    <p:extLst>
      <p:ext uri="{BB962C8B-B14F-4D97-AF65-F5344CB8AC3E}">
        <p14:creationId xmlns:p14="http://schemas.microsoft.com/office/powerpoint/2010/main" val="57851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1C69EAA-279A-4D45-B90A-70A0F5870BD4}" type="slidenum">
              <a:rPr lang="en-US" altLang="en-US"/>
              <a:pPr/>
              <a:t>‹#›</a:t>
            </a:fld>
            <a:endParaRPr lang="en-US" altLang="en-US"/>
          </a:p>
        </p:txBody>
      </p:sp>
    </p:spTree>
    <p:extLst>
      <p:ext uri="{BB962C8B-B14F-4D97-AF65-F5344CB8AC3E}">
        <p14:creationId xmlns:p14="http://schemas.microsoft.com/office/powerpoint/2010/main" val="83919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49B19E2-3678-45A0-A2E1-8BCF7E165B53}" type="slidenum">
              <a:rPr lang="en-US" altLang="en-US"/>
              <a:pPr/>
              <a:t>‹#›</a:t>
            </a:fld>
            <a:endParaRPr lang="en-US" altLang="en-US"/>
          </a:p>
        </p:txBody>
      </p:sp>
    </p:spTree>
    <p:extLst>
      <p:ext uri="{BB962C8B-B14F-4D97-AF65-F5344CB8AC3E}">
        <p14:creationId xmlns:p14="http://schemas.microsoft.com/office/powerpoint/2010/main" val="11973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C046D74-3820-4B99-BDF1-A195CE97ADF5}" type="slidenum">
              <a:rPr lang="en-US" altLang="en-US"/>
              <a:pPr/>
              <a:t>‹#›</a:t>
            </a:fld>
            <a:endParaRPr lang="en-US" altLang="en-US"/>
          </a:p>
        </p:txBody>
      </p:sp>
    </p:spTree>
    <p:extLst>
      <p:ext uri="{BB962C8B-B14F-4D97-AF65-F5344CB8AC3E}">
        <p14:creationId xmlns:p14="http://schemas.microsoft.com/office/powerpoint/2010/main" val="166096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487B8ED-E76D-47FD-B835-D83DDD947EAB}" type="slidenum">
              <a:rPr lang="en-US" altLang="en-US"/>
              <a:pPr/>
              <a:t>‹#›</a:t>
            </a:fld>
            <a:endParaRPr lang="en-US" altLang="en-US"/>
          </a:p>
        </p:txBody>
      </p:sp>
    </p:spTree>
    <p:extLst>
      <p:ext uri="{BB962C8B-B14F-4D97-AF65-F5344CB8AC3E}">
        <p14:creationId xmlns:p14="http://schemas.microsoft.com/office/powerpoint/2010/main" val="169164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8000"/>
            <a:chOff x="0" y="0"/>
            <a:chExt cx="5760" cy="4320"/>
          </a:xfrm>
        </p:grpSpPr>
        <p:sp>
          <p:nvSpPr>
            <p:cNvPr id="5123"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Freeform 5"/>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26" name="Group 6"/>
          <p:cNvGrpSpPr>
            <a:grpSpLocks/>
          </p:cNvGrpSpPr>
          <p:nvPr/>
        </p:nvGrpSpPr>
        <p:grpSpPr bwMode="auto">
          <a:xfrm>
            <a:off x="0" y="6019800"/>
            <a:ext cx="7848600" cy="857250"/>
            <a:chOff x="0" y="3792"/>
            <a:chExt cx="4944" cy="540"/>
          </a:xfrm>
        </p:grpSpPr>
        <p:sp>
          <p:nvSpPr>
            <p:cNvPr id="5127"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28" name="Group 8"/>
            <p:cNvGrpSpPr>
              <a:grpSpLocks/>
            </p:cNvGrpSpPr>
            <p:nvPr userDrawn="1"/>
          </p:nvGrpSpPr>
          <p:grpSpPr bwMode="auto">
            <a:xfrm>
              <a:off x="2486" y="3792"/>
              <a:ext cx="2458" cy="540"/>
              <a:chOff x="2486" y="3792"/>
              <a:chExt cx="2458" cy="540"/>
            </a:xfrm>
          </p:grpSpPr>
          <p:sp>
            <p:nvSpPr>
              <p:cNvPr id="5129"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1"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2"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3"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4"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135" name="Group 15"/>
          <p:cNvGrpSpPr>
            <a:grpSpLocks/>
          </p:cNvGrpSpPr>
          <p:nvPr/>
        </p:nvGrpSpPr>
        <p:grpSpPr bwMode="auto">
          <a:xfrm>
            <a:off x="627063" y="6021388"/>
            <a:ext cx="5684837" cy="849312"/>
            <a:chOff x="395" y="3793"/>
            <a:chExt cx="3581" cy="535"/>
          </a:xfrm>
        </p:grpSpPr>
        <p:sp>
          <p:nvSpPr>
            <p:cNvPr id="5136" name="Freeform 16"/>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7"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8"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9"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 name="Freeform 20"/>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1" name="Freeform 21"/>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42"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43"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44"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5145"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5146"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69087D98-495B-4E5F-860F-DA5FF4C093D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a:t>Earth &amp; Sky</a:t>
            </a:r>
          </a:p>
        </p:txBody>
      </p:sp>
      <p:sp>
        <p:nvSpPr>
          <p:cNvPr id="2051" name="Rectangle 3"/>
          <p:cNvSpPr>
            <a:spLocks noGrp="1" noChangeArrowheads="1"/>
          </p:cNvSpPr>
          <p:nvPr>
            <p:ph type="subTitle" idx="1"/>
          </p:nvPr>
        </p:nvSpPr>
        <p:spPr/>
        <p:txBody>
          <a:bodyPr/>
          <a:lstStyle/>
          <a:p>
            <a:r>
              <a:rPr lang="en-US" altLang="en-US"/>
              <a:t>Robert C. Newman</a:t>
            </a:r>
          </a:p>
        </p:txBody>
      </p:sp>
      <p:pic>
        <p:nvPicPr>
          <p:cNvPr id="2" name="EarthSk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543800" y="5638800"/>
            <a:ext cx="609600" cy="609600"/>
          </a:xfrm>
          <a:prstGeom prst="rect">
            <a:avLst/>
          </a:prstGeom>
        </p:spPr>
      </p:pic>
    </p:spTree>
    <p:custDataLst>
      <p:tags r:id="rId1"/>
    </p:custDataLst>
  </p:cSld>
  <p:clrMapOvr>
    <a:masterClrMapping/>
  </p:clrMapOvr>
  <p:transition advTm="444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Climate Zones</a:t>
            </a:r>
          </a:p>
        </p:txBody>
      </p:sp>
      <p:sp>
        <p:nvSpPr>
          <p:cNvPr id="21508" name="Rectangle 4"/>
          <p:cNvSpPr>
            <a:spLocks noGrp="1" noChangeArrowheads="1"/>
          </p:cNvSpPr>
          <p:nvPr>
            <p:ph type="body" sz="half" idx="1"/>
          </p:nvPr>
        </p:nvSpPr>
        <p:spPr>
          <a:xfrm>
            <a:off x="457200" y="1371600"/>
            <a:ext cx="4267200" cy="4495800"/>
          </a:xfrm>
        </p:spPr>
        <p:txBody>
          <a:bodyPr/>
          <a:lstStyle/>
          <a:p>
            <a:r>
              <a:rPr lang="en-US" altLang="en-US" sz="2800"/>
              <a:t>Even more obvious to the average traveler was the fact that the climate gets hotter southward &amp; colder northward.</a:t>
            </a:r>
          </a:p>
          <a:p>
            <a:r>
              <a:rPr lang="en-US" altLang="en-US" sz="2800"/>
              <a:t>Today, with easy travel &amp; communication, we can see these things for ourselves.</a:t>
            </a:r>
          </a:p>
        </p:txBody>
      </p:sp>
      <p:pic>
        <p:nvPicPr>
          <p:cNvPr id="21512" name="Picture 8" descr="world climate zon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590800"/>
            <a:ext cx="4000500" cy="238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02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Time Zones</a:t>
            </a:r>
          </a:p>
        </p:txBody>
      </p:sp>
      <p:sp>
        <p:nvSpPr>
          <p:cNvPr id="23556" name="Rectangle 4"/>
          <p:cNvSpPr>
            <a:spLocks noGrp="1" noChangeArrowheads="1"/>
          </p:cNvSpPr>
          <p:nvPr>
            <p:ph type="body" sz="half" idx="1"/>
          </p:nvPr>
        </p:nvSpPr>
        <p:spPr/>
        <p:txBody>
          <a:bodyPr/>
          <a:lstStyle/>
          <a:p>
            <a:r>
              <a:rPr lang="en-US" altLang="en-US" sz="2800"/>
              <a:t>Traveling E or W, we notice the different time zones more easily than people even a century ago.</a:t>
            </a:r>
          </a:p>
          <a:p>
            <a:r>
              <a:rPr lang="en-US" altLang="en-US" sz="2800"/>
              <a:t>Most of us have had to reset our watches when travelling.</a:t>
            </a:r>
          </a:p>
        </p:txBody>
      </p:sp>
      <p:pic>
        <p:nvPicPr>
          <p:cNvPr id="23558" name="Picture 6" descr="world_tim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682875"/>
            <a:ext cx="4038600" cy="2328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81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checkerboard(across)">
                                      <p:cBhvr>
                                        <p:cTn id="13" dur="500"/>
                                        <p:tgtEl>
                                          <p:spTgt spid="235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556">
                                            <p:txEl>
                                              <p:pRg st="1" end="1"/>
                                            </p:txEl>
                                          </p:spTgt>
                                        </p:tgtEl>
                                        <p:attrNameLst>
                                          <p:attrName>style.visibility</p:attrName>
                                        </p:attrNameLst>
                                      </p:cBhvr>
                                      <p:to>
                                        <p:strVal val="visible"/>
                                      </p:to>
                                    </p:set>
                                    <p:anim calcmode="lin" valueType="num">
                                      <p:cBhvr additive="base">
                                        <p:cTn id="18" dur="500" fill="hold"/>
                                        <p:tgtEl>
                                          <p:spTgt spid="2355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55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Earth is Round</a:t>
            </a:r>
          </a:p>
        </p:txBody>
      </p:sp>
      <p:sp>
        <p:nvSpPr>
          <p:cNvPr id="25604" name="Rectangle 4"/>
          <p:cNvSpPr>
            <a:spLocks noGrp="1" noChangeArrowheads="1"/>
          </p:cNvSpPr>
          <p:nvPr>
            <p:ph type="body" sz="half" idx="1"/>
          </p:nvPr>
        </p:nvSpPr>
        <p:spPr/>
        <p:txBody>
          <a:bodyPr/>
          <a:lstStyle/>
          <a:p>
            <a:r>
              <a:rPr lang="en-US" altLang="en-US" sz="2800"/>
              <a:t>Thus, even without pictures from space, we have lots of evidence for a round earth that the ancients did not have.</a:t>
            </a:r>
          </a:p>
        </p:txBody>
      </p:sp>
      <p:pic>
        <p:nvPicPr>
          <p:cNvPr id="25606" name="Picture 6" descr="earth_1_apollo1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524000"/>
            <a:ext cx="4038600" cy="4002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86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 calcmode="lin" valueType="num">
                                      <p:cBhvr additive="base">
                                        <p:cTn id="7" dur="5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Earth is Moving</a:t>
            </a:r>
          </a:p>
        </p:txBody>
      </p:sp>
      <p:sp>
        <p:nvSpPr>
          <p:cNvPr id="27651" name="Rectangle 3"/>
          <p:cNvSpPr>
            <a:spLocks noGrp="1" noChangeArrowheads="1"/>
          </p:cNvSpPr>
          <p:nvPr>
            <p:ph type="body" idx="1"/>
          </p:nvPr>
        </p:nvSpPr>
        <p:spPr/>
        <p:txBody>
          <a:bodyPr/>
          <a:lstStyle/>
          <a:p>
            <a:r>
              <a:rPr lang="en-US" altLang="en-US"/>
              <a:t>That the earth is moving is still more subtle.</a:t>
            </a:r>
          </a:p>
          <a:p>
            <a:r>
              <a:rPr lang="en-US" altLang="en-US"/>
              <a:t>The earth doesn</a:t>
            </a:r>
            <a:r>
              <a:rPr lang="en-US" altLang="en-US">
                <a:cs typeface="Arial" charset="0"/>
              </a:rPr>
              <a:t>'</a:t>
            </a:r>
            <a:r>
              <a:rPr lang="en-US" altLang="en-US"/>
              <a:t>t feel like it is moving.</a:t>
            </a:r>
          </a:p>
          <a:p>
            <a:r>
              <a:rPr lang="en-US" altLang="en-US"/>
              <a:t>But with modern closed vehicles that move smoothly, we sometimes are not sure whether we are moving or something outside the vehicle is moving.</a:t>
            </a:r>
          </a:p>
          <a:p>
            <a:r>
              <a:rPr lang="en-US" altLang="en-US"/>
              <a:t>Have you ever experienced this?</a:t>
            </a:r>
          </a:p>
        </p:txBody>
      </p:sp>
    </p:spTree>
    <p:custDataLst>
      <p:tags r:id="rId1"/>
    </p:custDataLst>
  </p:cSld>
  <p:clrMapOvr>
    <a:masterClrMapping/>
  </p:clrMapOvr>
  <p:transition advTm="325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Foucault Pendulum</a:t>
            </a:r>
          </a:p>
        </p:txBody>
      </p:sp>
      <p:sp>
        <p:nvSpPr>
          <p:cNvPr id="28676" name="Rectangle 4"/>
          <p:cNvSpPr>
            <a:spLocks noGrp="1" noChangeArrowheads="1"/>
          </p:cNvSpPr>
          <p:nvPr>
            <p:ph type="body" sz="half" idx="1"/>
          </p:nvPr>
        </p:nvSpPr>
        <p:spPr/>
        <p:txBody>
          <a:bodyPr/>
          <a:lstStyle/>
          <a:p>
            <a:r>
              <a:rPr lang="en-US" altLang="en-US" sz="2800"/>
              <a:t>It is possible to build a pendulum with a long enough cord that we can observe the rotation of the earth under the pendulum.</a:t>
            </a:r>
          </a:p>
          <a:p>
            <a:r>
              <a:rPr lang="en-US" altLang="en-US" sz="2800"/>
              <a:t>Many museums have such a pendulum to demonstrate this.</a:t>
            </a:r>
          </a:p>
        </p:txBody>
      </p:sp>
      <p:pic>
        <p:nvPicPr>
          <p:cNvPr id="28678" name="Picture 6" descr="foucault-pendul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371600"/>
            <a:ext cx="393065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75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additive="base">
                                        <p:cTn id="7" dur="500" fill="hold"/>
                                        <p:tgtEl>
                                          <p:spTgt spid="286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6">
                                            <p:txEl>
                                              <p:pRg st="1" end="1"/>
                                            </p:txEl>
                                          </p:spTgt>
                                        </p:tgtEl>
                                        <p:attrNameLst>
                                          <p:attrName>style.visibility</p:attrName>
                                        </p:attrNameLst>
                                      </p:cBhvr>
                                      <p:to>
                                        <p:strVal val="visible"/>
                                      </p:to>
                                    </p:set>
                                    <p:anim calcmode="lin" valueType="num">
                                      <p:cBhvr additive="base">
                                        <p:cTn id="13" dur="500" fill="hold"/>
                                        <p:tgtEl>
                                          <p:spTgt spid="2867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Coriolis Effect</a:t>
            </a:r>
          </a:p>
        </p:txBody>
      </p:sp>
      <p:sp>
        <p:nvSpPr>
          <p:cNvPr id="30724" name="Rectangle 4"/>
          <p:cNvSpPr>
            <a:spLocks noGrp="1" noChangeArrowheads="1"/>
          </p:cNvSpPr>
          <p:nvPr>
            <p:ph type="body" sz="half" idx="1"/>
          </p:nvPr>
        </p:nvSpPr>
        <p:spPr/>
        <p:txBody>
          <a:bodyPr/>
          <a:lstStyle/>
          <a:p>
            <a:r>
              <a:rPr lang="en-US" altLang="en-US" sz="2800"/>
              <a:t>The rotation of the earth also shows up in the way the wind turns right in the northern hemisphere and left in the southern.</a:t>
            </a:r>
          </a:p>
          <a:p>
            <a:r>
              <a:rPr lang="en-US" altLang="en-US" sz="2800"/>
              <a:t>A similar thing happens throwing a ball on a carousel.</a:t>
            </a:r>
          </a:p>
        </p:txBody>
      </p:sp>
      <p:pic>
        <p:nvPicPr>
          <p:cNvPr id="30726" name="Picture 6" descr="globalcirculat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187575"/>
            <a:ext cx="4038600" cy="3319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678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 calcmode="lin" valueType="num">
                                      <p:cBhvr additive="base">
                                        <p:cTn id="7" dur="500" fill="hold"/>
                                        <p:tgtEl>
                                          <p:spTgt spid="307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4">
                                            <p:txEl>
                                              <p:pRg st="1" end="1"/>
                                            </p:txEl>
                                          </p:spTgt>
                                        </p:tgtEl>
                                        <p:attrNameLst>
                                          <p:attrName>style.visibility</p:attrName>
                                        </p:attrNameLst>
                                      </p:cBhvr>
                                      <p:to>
                                        <p:strVal val="visible"/>
                                      </p:to>
                                    </p:set>
                                    <p:anim calcmode="lin" valueType="num">
                                      <p:cBhvr additive="base">
                                        <p:cTn id="13" dur="500" fill="hold"/>
                                        <p:tgtEl>
                                          <p:spTgt spid="307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The Earth is Moving Thru Space</a:t>
            </a:r>
          </a:p>
        </p:txBody>
      </p:sp>
      <p:sp>
        <p:nvSpPr>
          <p:cNvPr id="32771" name="Rectangle 3"/>
          <p:cNvSpPr>
            <a:spLocks noGrp="1" noChangeArrowheads="1"/>
          </p:cNvSpPr>
          <p:nvPr>
            <p:ph type="body" idx="1"/>
          </p:nvPr>
        </p:nvSpPr>
        <p:spPr/>
        <p:txBody>
          <a:bodyPr/>
          <a:lstStyle/>
          <a:p>
            <a:r>
              <a:rPr lang="en-US" altLang="en-US"/>
              <a:t>This would have been even tougher for the ancients to detect, though there were some who believed that the earth was moving around the sun.</a:t>
            </a:r>
          </a:p>
          <a:p>
            <a:r>
              <a:rPr lang="en-US" altLang="en-US"/>
              <a:t>Today, with spaceflight, we can experience the earth’s motion relative to that of the sun and planets more directly.</a:t>
            </a:r>
          </a:p>
        </p:txBody>
      </p:sp>
    </p:spTree>
    <p:custDataLst>
      <p:tags r:id="rId1"/>
    </p:custDataLst>
  </p:cSld>
  <p:clrMapOvr>
    <a:masterClrMapping/>
  </p:clrMapOvr>
  <p:transition advTm="330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Bug-on-Windshield Effect</a:t>
            </a:r>
          </a:p>
        </p:txBody>
      </p:sp>
      <p:sp>
        <p:nvSpPr>
          <p:cNvPr id="33795" name="Rectangle 3"/>
          <p:cNvSpPr>
            <a:spLocks noGrp="1" noChangeArrowheads="1"/>
          </p:cNvSpPr>
          <p:nvPr>
            <p:ph type="body" idx="1"/>
          </p:nvPr>
        </p:nvSpPr>
        <p:spPr/>
        <p:txBody>
          <a:bodyPr/>
          <a:lstStyle/>
          <a:p>
            <a:r>
              <a:rPr lang="en-US" altLang="en-US"/>
              <a:t>Have you sometimes noticed all the bugs on your windshield on a hot day after a long drive in the country?</a:t>
            </a:r>
          </a:p>
          <a:p>
            <a:r>
              <a:rPr lang="en-US" altLang="en-US"/>
              <a:t>Were there any on the rear window?</a:t>
            </a:r>
          </a:p>
          <a:p>
            <a:r>
              <a:rPr lang="en-US" altLang="en-US"/>
              <a:t>Why not?</a:t>
            </a:r>
          </a:p>
          <a:p>
            <a:r>
              <a:rPr lang="en-US" altLang="en-US"/>
              <a:t>Something similar with meteors and the earth shows us the earth is moving thru space and tells us which way it moves.</a:t>
            </a:r>
          </a:p>
        </p:txBody>
      </p:sp>
    </p:spTree>
    <p:custDataLst>
      <p:tags r:id="rId1"/>
    </p:custDataLst>
  </p:cSld>
  <p:clrMapOvr>
    <a:masterClrMapping/>
  </p:clrMapOvr>
  <p:transition advTm="1058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Meteors after Midnight</a:t>
            </a:r>
          </a:p>
        </p:txBody>
      </p:sp>
      <p:sp>
        <p:nvSpPr>
          <p:cNvPr id="34820" name="Rectangle 4"/>
          <p:cNvSpPr>
            <a:spLocks noGrp="1" noChangeArrowheads="1"/>
          </p:cNvSpPr>
          <p:nvPr>
            <p:ph type="body" sz="half" idx="1"/>
          </p:nvPr>
        </p:nvSpPr>
        <p:spPr/>
        <p:txBody>
          <a:bodyPr/>
          <a:lstStyle/>
          <a:p>
            <a:r>
              <a:rPr lang="en-US" altLang="en-US" sz="2800"/>
              <a:t>As the earth travels thru space, the side experiencing times after midnight &amp; before noon is the ‘windshield’ &amp; meteors are the bugs.</a:t>
            </a:r>
          </a:p>
          <a:p>
            <a:r>
              <a:rPr lang="en-US" altLang="en-US" sz="2800"/>
              <a:t>The other side of the earth is the </a:t>
            </a:r>
            <a:r>
              <a:rPr lang="en-US" altLang="en-US" sz="2800">
                <a:cs typeface="Arial" charset="0"/>
              </a:rPr>
              <a:t>'</a:t>
            </a:r>
            <a:r>
              <a:rPr lang="en-US" altLang="en-US" sz="2800"/>
              <a:t>rear window.</a:t>
            </a:r>
            <a:r>
              <a:rPr lang="en-US" altLang="en-US" sz="2800">
                <a:cs typeface="Arial" charset="0"/>
              </a:rPr>
              <a:t>'</a:t>
            </a:r>
          </a:p>
        </p:txBody>
      </p:sp>
      <p:pic>
        <p:nvPicPr>
          <p:cNvPr id="34822" name="Picture 6" descr="meteor_observing_daynight_capt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52613"/>
            <a:ext cx="4038600" cy="3990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798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additive="base">
                                        <p:cTn id="7" dur="500" fill="hold"/>
                                        <p:tgtEl>
                                          <p:spTgt spid="348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20">
                                            <p:txEl>
                                              <p:pRg st="1" end="1"/>
                                            </p:txEl>
                                          </p:spTgt>
                                        </p:tgtEl>
                                        <p:attrNameLst>
                                          <p:attrName>style.visibility</p:attrName>
                                        </p:attrNameLst>
                                      </p:cBhvr>
                                      <p:to>
                                        <p:strVal val="visible"/>
                                      </p:to>
                                    </p:set>
                                    <p:anim calcmode="lin" valueType="num">
                                      <p:cBhvr additive="base">
                                        <p:cTn id="13" dur="500" fill="hold"/>
                                        <p:tgtEl>
                                          <p:spTgt spid="348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The Earth is Moving Thru Space</a:t>
            </a:r>
          </a:p>
        </p:txBody>
      </p:sp>
      <p:sp>
        <p:nvSpPr>
          <p:cNvPr id="36867" name="Rectangle 3"/>
          <p:cNvSpPr>
            <a:spLocks noGrp="1" noChangeArrowheads="1"/>
          </p:cNvSpPr>
          <p:nvPr>
            <p:ph type="body" idx="1"/>
          </p:nvPr>
        </p:nvSpPr>
        <p:spPr/>
        <p:txBody>
          <a:bodyPr/>
          <a:lstStyle/>
          <a:p>
            <a:r>
              <a:rPr lang="en-US" altLang="en-US"/>
              <a:t>Amateur star-gazers that do any meteor watching are familiar with this rule:</a:t>
            </a:r>
          </a:p>
          <a:p>
            <a:pPr lvl="1"/>
            <a:r>
              <a:rPr lang="en-US" altLang="en-US"/>
              <a:t>The best time to look for meteors is after midnight.</a:t>
            </a:r>
          </a:p>
          <a:p>
            <a:r>
              <a:rPr lang="en-US" altLang="en-US"/>
              <a:t>This is because the earth really is moving thru space (in this case, around the sun), and the midnight to noon side is on the front of the moving earth.</a:t>
            </a:r>
          </a:p>
        </p:txBody>
      </p:sp>
    </p:spTree>
    <p:custDataLst>
      <p:tags r:id="rId1"/>
    </p:custDataLst>
  </p:cSld>
  <p:clrMapOvr>
    <a:masterClrMapping/>
  </p:clrMapOvr>
  <p:transition advTm="404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Earth &amp; Sky</a:t>
            </a:r>
          </a:p>
        </p:txBody>
      </p:sp>
      <p:sp>
        <p:nvSpPr>
          <p:cNvPr id="64515" name="Rectangle 3"/>
          <p:cNvSpPr>
            <a:spLocks noGrp="1" noChangeArrowheads="1"/>
          </p:cNvSpPr>
          <p:nvPr>
            <p:ph type="body" idx="1"/>
          </p:nvPr>
        </p:nvSpPr>
        <p:spPr/>
        <p:txBody>
          <a:bodyPr/>
          <a:lstStyle/>
          <a:p>
            <a:pPr>
              <a:lnSpc>
                <a:spcPct val="90000"/>
              </a:lnSpc>
            </a:pPr>
            <a:r>
              <a:rPr lang="en-US" altLang="en-US"/>
              <a:t>To begin our discussion of astronomy, we want to think about how things look from down here on earth.</a:t>
            </a:r>
          </a:p>
          <a:p>
            <a:pPr>
              <a:lnSpc>
                <a:spcPct val="90000"/>
              </a:lnSpc>
            </a:pPr>
            <a:r>
              <a:rPr lang="en-US" altLang="en-US"/>
              <a:t>What is happening in the sky as viewed from down here?</a:t>
            </a:r>
          </a:p>
          <a:p>
            <a:pPr>
              <a:lnSpc>
                <a:spcPct val="90000"/>
              </a:lnSpc>
            </a:pPr>
            <a:r>
              <a:rPr lang="en-US" altLang="en-US"/>
              <a:t>We will consider three topics:</a:t>
            </a:r>
          </a:p>
          <a:p>
            <a:pPr lvl="1">
              <a:lnSpc>
                <a:spcPct val="90000"/>
              </a:lnSpc>
            </a:pPr>
            <a:r>
              <a:rPr lang="en-US" altLang="en-US"/>
              <a:t>Earth as a viewing platform</a:t>
            </a:r>
          </a:p>
          <a:p>
            <a:pPr lvl="1">
              <a:lnSpc>
                <a:spcPct val="90000"/>
              </a:lnSpc>
            </a:pPr>
            <a:r>
              <a:rPr lang="en-US" altLang="en-US"/>
              <a:t>The movement of heavenly objects</a:t>
            </a:r>
          </a:p>
          <a:p>
            <a:pPr lvl="1">
              <a:lnSpc>
                <a:spcPct val="90000"/>
              </a:lnSpc>
            </a:pPr>
            <a:r>
              <a:rPr lang="en-US" altLang="en-US"/>
              <a:t>The calendar</a:t>
            </a:r>
          </a:p>
        </p:txBody>
      </p:sp>
    </p:spTree>
    <p:custDataLst>
      <p:tags r:id="rId1"/>
    </p:custDataLst>
  </p:cSld>
  <p:clrMapOvr>
    <a:masterClrMapping/>
  </p:clrMapOvr>
  <p:transition advTm="222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4515">
                                            <p:txEl>
                                              <p:pRg st="4" end="4"/>
                                            </p:txEl>
                                          </p:spTgt>
                                        </p:tgtEl>
                                        <p:attrNameLst>
                                          <p:attrName>style.visibility</p:attrName>
                                        </p:attrNameLst>
                                      </p:cBhvr>
                                      <p:to>
                                        <p:strVal val="visible"/>
                                      </p:to>
                                    </p:set>
                                    <p:anim calcmode="lin" valueType="num">
                                      <p:cBhvr additive="base">
                                        <p:cTn id="31"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4515">
                                            <p:txEl>
                                              <p:pRg st="5" end="5"/>
                                            </p:txEl>
                                          </p:spTgt>
                                        </p:tgtEl>
                                        <p:attrNameLst>
                                          <p:attrName>style.visibility</p:attrName>
                                        </p:attrNameLst>
                                      </p:cBhvr>
                                      <p:to>
                                        <p:strVal val="visible"/>
                                      </p:to>
                                    </p:set>
                                    <p:anim calcmode="lin" valueType="num">
                                      <p:cBhvr additive="base">
                                        <p:cTn id="37" dur="5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5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33400"/>
            <a:ext cx="5080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7892" name="Rectangle 4"/>
          <p:cNvSpPr>
            <a:spLocks noGrp="1" noChangeArrowheads="1"/>
          </p:cNvSpPr>
          <p:nvPr>
            <p:ph type="ctrTitle"/>
          </p:nvPr>
        </p:nvSpPr>
        <p:spPr/>
        <p:txBody>
          <a:bodyPr/>
          <a:lstStyle/>
          <a:p>
            <a:r>
              <a:rPr lang="en-US" altLang="en-US"/>
              <a:t>Movement of </a:t>
            </a:r>
            <a:br>
              <a:rPr lang="en-US" altLang="en-US"/>
            </a:br>
            <a:r>
              <a:rPr lang="en-US" altLang="en-US"/>
              <a:t>Heavenly Objects</a:t>
            </a:r>
          </a:p>
        </p:txBody>
      </p:sp>
      <p:sp>
        <p:nvSpPr>
          <p:cNvPr id="37893"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70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p:cTn id="7" dur="500" fill="hold"/>
                                        <p:tgtEl>
                                          <p:spTgt spid="37892"/>
                                        </p:tgtEl>
                                        <p:attrNameLst>
                                          <p:attrName>ppt_w</p:attrName>
                                        </p:attrNameLst>
                                      </p:cBhvr>
                                      <p:tavLst>
                                        <p:tav tm="0">
                                          <p:val>
                                            <p:fltVal val="0"/>
                                          </p:val>
                                        </p:tav>
                                        <p:tav tm="100000">
                                          <p:val>
                                            <p:strVal val="#ppt_w"/>
                                          </p:val>
                                        </p:tav>
                                      </p:tavLst>
                                    </p:anim>
                                    <p:anim calcmode="lin" valueType="num">
                                      <p:cBhvr>
                                        <p:cTn id="8" dur="500" fill="hold"/>
                                        <p:tgtEl>
                                          <p:spTgt spid="378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The Sun</a:t>
            </a:r>
            <a:r>
              <a:rPr lang="en-US" altLang="en-US">
                <a:cs typeface="Arial" charset="0"/>
              </a:rPr>
              <a:t>'</a:t>
            </a:r>
            <a:r>
              <a:rPr lang="en-US" altLang="en-US"/>
              <a:t>s Movement</a:t>
            </a:r>
          </a:p>
        </p:txBody>
      </p:sp>
      <p:sp>
        <p:nvSpPr>
          <p:cNvPr id="39939" name="Rectangle 3"/>
          <p:cNvSpPr>
            <a:spLocks noGrp="1" noChangeArrowheads="1"/>
          </p:cNvSpPr>
          <p:nvPr>
            <p:ph type="body" idx="1"/>
          </p:nvPr>
        </p:nvSpPr>
        <p:spPr/>
        <p:txBody>
          <a:bodyPr/>
          <a:lstStyle/>
          <a:p>
            <a:r>
              <a:rPr lang="en-US" altLang="en-US"/>
              <a:t>As we stand on the earth, the sun moves across the sky once a day.</a:t>
            </a:r>
          </a:p>
          <a:p>
            <a:r>
              <a:rPr lang="en-US" altLang="en-US"/>
              <a:t>That is in fact what makes it day.</a:t>
            </a:r>
          </a:p>
          <a:p>
            <a:r>
              <a:rPr lang="en-US" altLang="en-US"/>
              <a:t>As we know now, this is due to the rotation of the earth.</a:t>
            </a:r>
          </a:p>
        </p:txBody>
      </p:sp>
      <p:pic>
        <p:nvPicPr>
          <p:cNvPr id="39940" name="Picture 4" descr="MPj043872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1190625" cy="1600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02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9940"/>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2.77778E-7 -3.7037E-7 C 0.34167 -0.27454 0.68351 -0.54907 0.81598 -0.66412 " pathEditMode="relative" ptsTypes="aA">
                                      <p:cBhvr>
                                        <p:cTn id="26" dur="2000" fill="hold"/>
                                        <p:tgtEl>
                                          <p:spTgt spid="3994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The Movement of the Stars</a:t>
            </a:r>
          </a:p>
        </p:txBody>
      </p:sp>
      <p:sp>
        <p:nvSpPr>
          <p:cNvPr id="40963" name="Rectangle 3"/>
          <p:cNvSpPr>
            <a:spLocks noGrp="1" noChangeArrowheads="1"/>
          </p:cNvSpPr>
          <p:nvPr>
            <p:ph type="body" idx="1"/>
          </p:nvPr>
        </p:nvSpPr>
        <p:spPr/>
        <p:txBody>
          <a:bodyPr/>
          <a:lstStyle/>
          <a:p>
            <a:pPr>
              <a:lnSpc>
                <a:spcPct val="90000"/>
              </a:lnSpc>
            </a:pPr>
            <a:r>
              <a:rPr lang="en-US" altLang="en-US"/>
              <a:t>Well-known to the ancients (but less so to us), the stars also move across the sky once a day.</a:t>
            </a:r>
          </a:p>
          <a:p>
            <a:pPr>
              <a:lnSpc>
                <a:spcPct val="90000"/>
              </a:lnSpc>
            </a:pPr>
            <a:r>
              <a:rPr lang="en-US" altLang="en-US"/>
              <a:t>If we watch the sky carefully, we will see that the stars seem to be about one degree further west each night.</a:t>
            </a:r>
          </a:p>
          <a:p>
            <a:pPr>
              <a:lnSpc>
                <a:spcPct val="90000"/>
              </a:lnSpc>
            </a:pPr>
            <a:r>
              <a:rPr lang="en-US" altLang="en-US"/>
              <a:t>This is due to the rotation of the earth, plus the movement of the earth around the sun once a year.</a:t>
            </a:r>
          </a:p>
        </p:txBody>
      </p:sp>
    </p:spTree>
    <p:custDataLst>
      <p:tags r:id="rId1"/>
    </p:custDataLst>
  </p:cSld>
  <p:clrMapOvr>
    <a:masterClrMapping/>
  </p:clrMapOvr>
  <p:transition advTm="663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The Moon</a:t>
            </a:r>
            <a:r>
              <a:rPr lang="en-US" altLang="en-US">
                <a:cs typeface="Arial" charset="0"/>
              </a:rPr>
              <a:t>'</a:t>
            </a:r>
            <a:r>
              <a:rPr lang="en-US" altLang="en-US"/>
              <a:t>s Movement</a:t>
            </a:r>
          </a:p>
        </p:txBody>
      </p:sp>
      <p:sp>
        <p:nvSpPr>
          <p:cNvPr id="41987" name="Rectangle 3"/>
          <p:cNvSpPr>
            <a:spLocks noGrp="1" noChangeArrowheads="1"/>
          </p:cNvSpPr>
          <p:nvPr>
            <p:ph type="body" idx="1"/>
          </p:nvPr>
        </p:nvSpPr>
        <p:spPr>
          <a:xfrm>
            <a:off x="457200" y="1371600"/>
            <a:ext cx="8229600" cy="4495800"/>
          </a:xfrm>
        </p:spPr>
        <p:txBody>
          <a:bodyPr/>
          <a:lstStyle/>
          <a:p>
            <a:pPr>
              <a:lnSpc>
                <a:spcPct val="90000"/>
              </a:lnSpc>
            </a:pPr>
            <a:r>
              <a:rPr lang="en-US" altLang="en-US"/>
              <a:t>The moon, too, moves across the sky about once a day.</a:t>
            </a:r>
          </a:p>
          <a:p>
            <a:pPr>
              <a:lnSpc>
                <a:spcPct val="90000"/>
              </a:lnSpc>
            </a:pPr>
            <a:r>
              <a:rPr lang="en-US" altLang="en-US"/>
              <a:t>On top of this motion is another:</a:t>
            </a:r>
          </a:p>
          <a:p>
            <a:pPr lvl="1">
              <a:lnSpc>
                <a:spcPct val="90000"/>
              </a:lnSpc>
            </a:pPr>
            <a:r>
              <a:rPr lang="en-US" altLang="en-US"/>
              <a:t>The moon moves eastward relative to the stars (and sun).</a:t>
            </a:r>
          </a:p>
          <a:p>
            <a:pPr>
              <a:lnSpc>
                <a:spcPct val="90000"/>
              </a:lnSpc>
            </a:pPr>
            <a:r>
              <a:rPr lang="en-US" altLang="en-US"/>
              <a:t>So the moon rises nearly an hour later each night.  This is the moon going around the earth.</a:t>
            </a:r>
          </a:p>
          <a:p>
            <a:pPr lvl="1">
              <a:lnSpc>
                <a:spcPct val="90000"/>
              </a:lnSpc>
            </a:pPr>
            <a:r>
              <a:rPr lang="en-US" altLang="en-US"/>
              <a:t>The moon</a:t>
            </a:r>
            <a:r>
              <a:rPr lang="en-US" altLang="en-US">
                <a:cs typeface="Arial" charset="0"/>
              </a:rPr>
              <a:t>'</a:t>
            </a:r>
            <a:r>
              <a:rPr lang="en-US" altLang="en-US"/>
              <a:t>s phases are correlated with this.</a:t>
            </a:r>
          </a:p>
        </p:txBody>
      </p:sp>
    </p:spTree>
    <p:custDataLst>
      <p:tags r:id="rId1"/>
    </p:custDataLst>
  </p:cSld>
  <p:clrMapOvr>
    <a:masterClrMapping/>
  </p:clrMapOvr>
  <p:transition advTm="901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Fixed Stars</a:t>
            </a:r>
          </a:p>
        </p:txBody>
      </p:sp>
      <p:sp>
        <p:nvSpPr>
          <p:cNvPr id="43011" name="Rectangle 3"/>
          <p:cNvSpPr>
            <a:spLocks noGrp="1" noChangeArrowheads="1"/>
          </p:cNvSpPr>
          <p:nvPr>
            <p:ph type="body" idx="1"/>
          </p:nvPr>
        </p:nvSpPr>
        <p:spPr/>
        <p:txBody>
          <a:bodyPr/>
          <a:lstStyle/>
          <a:p>
            <a:pPr>
              <a:lnSpc>
                <a:spcPct val="90000"/>
              </a:lnSpc>
            </a:pPr>
            <a:r>
              <a:rPr lang="en-US" altLang="en-US"/>
              <a:t>We used to call the stars the </a:t>
            </a:r>
            <a:r>
              <a:rPr lang="en-US" altLang="en-US">
                <a:cs typeface="Arial" charset="0"/>
              </a:rPr>
              <a:t>'</a:t>
            </a:r>
            <a:r>
              <a:rPr lang="en-US" altLang="en-US"/>
              <a:t>fixed stars,</a:t>
            </a:r>
            <a:r>
              <a:rPr lang="en-US" altLang="en-US">
                <a:cs typeface="Arial" charset="0"/>
              </a:rPr>
              <a:t>'</a:t>
            </a:r>
            <a:r>
              <a:rPr lang="en-US" altLang="en-US"/>
              <a:t> because they form patterns which look about the same for thousands of years.</a:t>
            </a:r>
          </a:p>
          <a:p>
            <a:pPr>
              <a:lnSpc>
                <a:spcPct val="90000"/>
              </a:lnSpc>
            </a:pPr>
            <a:r>
              <a:rPr lang="en-US" altLang="en-US"/>
              <a:t>These stars are actually moving rather rapidly (~200 mi/sec), but they are so far away it takes centuries or millennia to notice this.</a:t>
            </a:r>
          </a:p>
          <a:p>
            <a:pPr>
              <a:lnSpc>
                <a:spcPct val="90000"/>
              </a:lnSpc>
            </a:pPr>
            <a:r>
              <a:rPr lang="en-US" altLang="en-US"/>
              <a:t>We call these star patterns the constellations.</a:t>
            </a:r>
          </a:p>
        </p:txBody>
      </p:sp>
    </p:spTree>
    <p:custDataLst>
      <p:tags r:id="rId1"/>
    </p:custDataLst>
  </p:cSld>
  <p:clrMapOvr>
    <a:masterClrMapping/>
  </p:clrMapOvr>
  <p:transition advTm="322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Big Dipper</a:t>
            </a:r>
          </a:p>
        </p:txBody>
      </p:sp>
      <p:pic>
        <p:nvPicPr>
          <p:cNvPr id="44036" name="Picture 4" descr="BIGDIP_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16050"/>
            <a:ext cx="7924800" cy="5441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75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heckerboard(across)">
                                      <p:cBhvr>
                                        <p:cTn id="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Orion</a:t>
            </a:r>
          </a:p>
        </p:txBody>
      </p:sp>
      <p:pic>
        <p:nvPicPr>
          <p:cNvPr id="46084" name="Picture 4" descr="08-orion_constellation-detai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53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heckerboard(across)">
                                      <p:cBhvr>
                                        <p:cTn id="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Changing Constellations</a:t>
            </a:r>
          </a:p>
        </p:txBody>
      </p:sp>
      <p:sp>
        <p:nvSpPr>
          <p:cNvPr id="48132" name="Rectangle 4"/>
          <p:cNvSpPr>
            <a:spLocks noGrp="1" noChangeArrowheads="1"/>
          </p:cNvSpPr>
          <p:nvPr>
            <p:ph type="body" sz="half" idx="1"/>
          </p:nvPr>
        </p:nvSpPr>
        <p:spPr/>
        <p:txBody>
          <a:bodyPr/>
          <a:lstStyle/>
          <a:p>
            <a:r>
              <a:rPr lang="en-US" altLang="en-US" sz="2800"/>
              <a:t>We don</a:t>
            </a:r>
            <a:r>
              <a:rPr lang="en-US" altLang="en-US" sz="2800">
                <a:cs typeface="Arial" charset="0"/>
              </a:rPr>
              <a:t>'</a:t>
            </a:r>
            <a:r>
              <a:rPr lang="en-US" altLang="en-US" sz="2800"/>
              <a:t>t have any good star charts far enough back to test this, but calculations suggest these pictures for the Big Dipper 100,000 years in the past &amp; future.</a:t>
            </a:r>
          </a:p>
        </p:txBody>
      </p:sp>
      <p:pic>
        <p:nvPicPr>
          <p:cNvPr id="48134" name="Picture 6" descr="big_dipp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371600"/>
            <a:ext cx="2462213"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92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checkerboard(across)">
                                      <p:cBhvr>
                                        <p:cTn id="7" dur="500"/>
                                        <p:tgtEl>
                                          <p:spTgt spid="481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8134"/>
                                        </p:tgtEl>
                                        <p:attrNameLst>
                                          <p:attrName>style.visibility</p:attrName>
                                        </p:attrNameLst>
                                      </p:cBhvr>
                                      <p:to>
                                        <p:strVal val="visible"/>
                                      </p:to>
                                    </p:set>
                                    <p:animEffect transition="in" filter="checkerboard(across)">
                                      <p:cBhvr>
                                        <p:cTn id="12"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Planets</a:t>
            </a:r>
          </a:p>
        </p:txBody>
      </p:sp>
      <p:sp>
        <p:nvSpPr>
          <p:cNvPr id="50179" name="Rectangle 3"/>
          <p:cNvSpPr>
            <a:spLocks noGrp="1" noChangeArrowheads="1"/>
          </p:cNvSpPr>
          <p:nvPr>
            <p:ph type="body" idx="1"/>
          </p:nvPr>
        </p:nvSpPr>
        <p:spPr/>
        <p:txBody>
          <a:bodyPr/>
          <a:lstStyle/>
          <a:p>
            <a:r>
              <a:rPr lang="en-US" altLang="en-US"/>
              <a:t>In contrast to the fixed stars, the ancients called some other objects </a:t>
            </a:r>
            <a:r>
              <a:rPr lang="en-US" altLang="en-US">
                <a:cs typeface="Arial" charset="0"/>
              </a:rPr>
              <a:t>'</a:t>
            </a:r>
            <a:r>
              <a:rPr lang="en-US" altLang="en-US"/>
              <a:t>planets,</a:t>
            </a:r>
            <a:r>
              <a:rPr lang="en-US" altLang="en-US">
                <a:cs typeface="Arial" charset="0"/>
              </a:rPr>
              <a:t>'</a:t>
            </a:r>
            <a:r>
              <a:rPr lang="en-US" altLang="en-US"/>
              <a:t> which comes from the Greek word </a:t>
            </a:r>
            <a:r>
              <a:rPr lang="en-US" altLang="en-US">
                <a:cs typeface="Arial" charset="0"/>
              </a:rPr>
              <a:t>'</a:t>
            </a:r>
            <a:r>
              <a:rPr lang="en-US" altLang="en-US"/>
              <a:t>wandering,</a:t>
            </a:r>
            <a:r>
              <a:rPr lang="en-US" altLang="en-US">
                <a:cs typeface="Arial" charset="0"/>
              </a:rPr>
              <a:t>'</a:t>
            </a:r>
            <a:r>
              <a:rPr lang="en-US" altLang="en-US"/>
              <a:t> so wandering stars in contrast to fixed.</a:t>
            </a:r>
          </a:p>
          <a:p>
            <a:r>
              <a:rPr lang="en-US" altLang="en-US"/>
              <a:t>These objects seem to wander among the fixed stars over the course of days or weeks.</a:t>
            </a:r>
          </a:p>
        </p:txBody>
      </p:sp>
    </p:spTree>
    <p:custDataLst>
      <p:tags r:id="rId1"/>
    </p:custDataLst>
  </p:cSld>
  <p:clrMapOvr>
    <a:masterClrMapping/>
  </p:clrMapOvr>
  <p:transition advTm="226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Ancient Planets</a:t>
            </a:r>
          </a:p>
        </p:txBody>
      </p:sp>
      <p:sp>
        <p:nvSpPr>
          <p:cNvPr id="51203" name="Rectangle 3"/>
          <p:cNvSpPr>
            <a:spLocks noGrp="1" noChangeArrowheads="1"/>
          </p:cNvSpPr>
          <p:nvPr>
            <p:ph type="body" idx="1"/>
          </p:nvPr>
        </p:nvSpPr>
        <p:spPr/>
        <p:txBody>
          <a:bodyPr/>
          <a:lstStyle/>
          <a:p>
            <a:r>
              <a:rPr lang="en-US" altLang="en-US"/>
              <a:t>The ancients recognized seven planets:</a:t>
            </a:r>
          </a:p>
          <a:p>
            <a:pPr lvl="1"/>
            <a:r>
              <a:rPr lang="en-US" altLang="en-US"/>
              <a:t>Sun </a:t>
            </a:r>
          </a:p>
          <a:p>
            <a:pPr lvl="1"/>
            <a:r>
              <a:rPr lang="en-US" altLang="en-US"/>
              <a:t>Moon</a:t>
            </a:r>
          </a:p>
          <a:p>
            <a:pPr lvl="1"/>
            <a:r>
              <a:rPr lang="en-US" altLang="en-US"/>
              <a:t>Mercury</a:t>
            </a:r>
          </a:p>
          <a:p>
            <a:pPr lvl="1"/>
            <a:r>
              <a:rPr lang="en-US" altLang="en-US"/>
              <a:t>Venus</a:t>
            </a:r>
          </a:p>
          <a:p>
            <a:pPr lvl="1"/>
            <a:r>
              <a:rPr lang="en-US" altLang="en-US"/>
              <a:t>Mars</a:t>
            </a:r>
          </a:p>
          <a:p>
            <a:pPr lvl="1"/>
            <a:r>
              <a:rPr lang="en-US" altLang="en-US"/>
              <a:t>Jupiter</a:t>
            </a:r>
          </a:p>
          <a:p>
            <a:pPr lvl="1"/>
            <a:r>
              <a:rPr lang="en-US" altLang="en-US"/>
              <a:t>Saturn</a:t>
            </a:r>
          </a:p>
        </p:txBody>
      </p:sp>
    </p:spTree>
    <p:custDataLst>
      <p:tags r:id="rId1"/>
    </p:custDataLst>
  </p:cSld>
  <p:clrMapOvr>
    <a:masterClrMapping/>
  </p:clrMapOvr>
  <p:transition advTm="140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03">
                                            <p:txEl>
                                              <p:pRg st="4" end="4"/>
                                            </p:txEl>
                                          </p:spTgt>
                                        </p:tgtEl>
                                        <p:attrNameLst>
                                          <p:attrName>style.visibility</p:attrName>
                                        </p:attrNameLst>
                                      </p:cBhvr>
                                      <p:to>
                                        <p:strVal val="visible"/>
                                      </p:to>
                                    </p:set>
                                    <p:anim calcmode="lin" valueType="num">
                                      <p:cBhvr additive="base">
                                        <p:cTn id="31"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03">
                                            <p:txEl>
                                              <p:pRg st="5" end="5"/>
                                            </p:txEl>
                                          </p:spTgt>
                                        </p:tgtEl>
                                        <p:attrNameLst>
                                          <p:attrName>style.visibility</p:attrName>
                                        </p:attrNameLst>
                                      </p:cBhvr>
                                      <p:to>
                                        <p:strVal val="visible"/>
                                      </p:to>
                                    </p:set>
                                    <p:anim calcmode="lin" valueType="num">
                                      <p:cBhvr additive="base">
                                        <p:cTn id="37" dur="5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03">
                                            <p:txEl>
                                              <p:pRg st="6" end="6"/>
                                            </p:txEl>
                                          </p:spTgt>
                                        </p:tgtEl>
                                        <p:attrNameLst>
                                          <p:attrName>style.visibility</p:attrName>
                                        </p:attrNameLst>
                                      </p:cBhvr>
                                      <p:to>
                                        <p:strVal val="visible"/>
                                      </p:to>
                                    </p:set>
                                    <p:anim calcmode="lin" valueType="num">
                                      <p:cBhvr additive="base">
                                        <p:cTn id="43" dur="500" fill="hold"/>
                                        <p:tgtEl>
                                          <p:spTgt spid="512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03">
                                            <p:txEl>
                                              <p:pRg st="7" end="7"/>
                                            </p:txEl>
                                          </p:spTgt>
                                        </p:tgtEl>
                                        <p:attrNameLst>
                                          <p:attrName>style.visibility</p:attrName>
                                        </p:attrNameLst>
                                      </p:cBhvr>
                                      <p:to>
                                        <p:strVal val="visible"/>
                                      </p:to>
                                    </p:set>
                                    <p:anim calcmode="lin" valueType="num">
                                      <p:cBhvr additive="base">
                                        <p:cTn id="49" dur="500" fill="hold"/>
                                        <p:tgtEl>
                                          <p:spTgt spid="512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ctrTitle"/>
          </p:nvPr>
        </p:nvSpPr>
        <p:spPr/>
        <p:txBody>
          <a:bodyPr/>
          <a:lstStyle/>
          <a:p>
            <a:r>
              <a:rPr lang="en-US" altLang="en-US"/>
              <a:t>The Earth as </a:t>
            </a:r>
            <a:br>
              <a:rPr lang="en-US" altLang="en-US"/>
            </a:br>
            <a:r>
              <a:rPr lang="en-US" altLang="en-US"/>
              <a:t>Viewing Platform</a:t>
            </a:r>
          </a:p>
        </p:txBody>
      </p:sp>
      <p:sp>
        <p:nvSpPr>
          <p:cNvPr id="7173" name="Rectangle 5"/>
          <p:cNvSpPr>
            <a:spLocks noGrp="1" noChangeArrowheads="1"/>
          </p:cNvSpPr>
          <p:nvPr>
            <p:ph type="subTitle" idx="1"/>
          </p:nvPr>
        </p:nvSpPr>
        <p:spPr/>
        <p:txBody>
          <a:bodyPr/>
          <a:lstStyle/>
          <a:p>
            <a:endParaRPr lang="en-US" altLang="en-US"/>
          </a:p>
        </p:txBody>
      </p:sp>
      <p:pic>
        <p:nvPicPr>
          <p:cNvPr id="7176" name="Picture 8" descr="earth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1733550" cy="1733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5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 fill="hold"/>
                                        <p:tgtEl>
                                          <p:spTgt spid="7172"/>
                                        </p:tgtEl>
                                        <p:attrNameLst>
                                          <p:attrName>ppt_w</p:attrName>
                                        </p:attrNameLst>
                                      </p:cBhvr>
                                      <p:tavLst>
                                        <p:tav tm="0">
                                          <p:val>
                                            <p:fltVal val="0"/>
                                          </p:val>
                                        </p:tav>
                                        <p:tav tm="100000">
                                          <p:val>
                                            <p:strVal val="#ppt_w"/>
                                          </p:val>
                                        </p:tav>
                                      </p:tavLst>
                                    </p:anim>
                                    <p:anim calcmode="lin" valueType="num">
                                      <p:cBhvr>
                                        <p:cTn id="8" dur="500" fill="hold"/>
                                        <p:tgtEl>
                                          <p:spTgt spid="7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Modern Planets</a:t>
            </a:r>
          </a:p>
        </p:txBody>
      </p:sp>
      <p:sp>
        <p:nvSpPr>
          <p:cNvPr id="52227" name="Rectangle 3"/>
          <p:cNvSpPr>
            <a:spLocks noGrp="1" noChangeArrowheads="1"/>
          </p:cNvSpPr>
          <p:nvPr>
            <p:ph type="body" idx="1"/>
          </p:nvPr>
        </p:nvSpPr>
        <p:spPr/>
        <p:txBody>
          <a:bodyPr/>
          <a:lstStyle/>
          <a:p>
            <a:pPr>
              <a:lnSpc>
                <a:spcPct val="90000"/>
              </a:lnSpc>
            </a:pPr>
            <a:r>
              <a:rPr lang="en-US" altLang="en-US"/>
              <a:t>Nowadays, we have promoted (or demoted) the sun to be our local star.</a:t>
            </a:r>
          </a:p>
          <a:p>
            <a:pPr>
              <a:lnSpc>
                <a:spcPct val="90000"/>
              </a:lnSpc>
            </a:pPr>
            <a:r>
              <a:rPr lang="en-US" altLang="en-US"/>
              <a:t>We have recognized that the earth is also a planet and that the moon is just our moon.</a:t>
            </a:r>
          </a:p>
          <a:p>
            <a:pPr>
              <a:lnSpc>
                <a:spcPct val="90000"/>
              </a:lnSpc>
            </a:pPr>
            <a:r>
              <a:rPr lang="en-US" altLang="en-US"/>
              <a:t>We have discovered 3 more planets: Uranus, Neptune &amp; Pluto.</a:t>
            </a:r>
          </a:p>
          <a:p>
            <a:pPr>
              <a:lnSpc>
                <a:spcPct val="90000"/>
              </a:lnSpc>
            </a:pPr>
            <a:r>
              <a:rPr lang="en-US" altLang="en-US"/>
              <a:t>Recently, we have demoted Pluto to be a minor planet or Plutoid.</a:t>
            </a:r>
          </a:p>
        </p:txBody>
      </p:sp>
    </p:spTree>
    <p:custDataLst>
      <p:tags r:id="rId1"/>
    </p:custDataLst>
  </p:cSld>
  <p:clrMapOvr>
    <a:masterClrMapping/>
  </p:clrMapOvr>
  <p:transition advTm="348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Movements of the Planets</a:t>
            </a:r>
          </a:p>
        </p:txBody>
      </p:sp>
      <p:sp>
        <p:nvSpPr>
          <p:cNvPr id="53251" name="Rectangle 3"/>
          <p:cNvSpPr>
            <a:spLocks noGrp="1" noChangeArrowheads="1"/>
          </p:cNvSpPr>
          <p:nvPr>
            <p:ph type="body" idx="1"/>
          </p:nvPr>
        </p:nvSpPr>
        <p:spPr/>
        <p:txBody>
          <a:bodyPr/>
          <a:lstStyle/>
          <a:p>
            <a:r>
              <a:rPr lang="en-US" altLang="en-US"/>
              <a:t>All of them move across the sky once a day, like the sun, moon &amp; stars.</a:t>
            </a:r>
          </a:p>
          <a:p>
            <a:r>
              <a:rPr lang="en-US" altLang="en-US"/>
              <a:t>Each has additional more complex movements:</a:t>
            </a:r>
          </a:p>
          <a:p>
            <a:pPr lvl="1"/>
            <a:r>
              <a:rPr lang="en-US" altLang="en-US"/>
              <a:t>Mercury &amp; Venus move back &amp; forth on either side of the sun.</a:t>
            </a:r>
          </a:p>
          <a:p>
            <a:pPr lvl="1"/>
            <a:r>
              <a:rPr lang="en-US" altLang="en-US"/>
              <a:t>The outer planets (Mars &amp; beyond) move slowly eastward among the stars, with a strange westward loop.</a:t>
            </a:r>
          </a:p>
        </p:txBody>
      </p:sp>
    </p:spTree>
    <p:custDataLst>
      <p:tags r:id="rId1"/>
    </p:custDataLst>
  </p:cSld>
  <p:clrMapOvr>
    <a:masterClrMapping/>
  </p:clrMapOvr>
  <p:transition advTm="680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 calcmode="lin" valueType="num">
                                      <p:cBhvr additive="base">
                                        <p:cTn id="25"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32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t>Conjunctions, etc.</a:t>
            </a:r>
          </a:p>
        </p:txBody>
      </p:sp>
      <p:sp>
        <p:nvSpPr>
          <p:cNvPr id="54275" name="Rectangle 3"/>
          <p:cNvSpPr>
            <a:spLocks noGrp="1" noChangeArrowheads="1"/>
          </p:cNvSpPr>
          <p:nvPr>
            <p:ph type="body" idx="1"/>
          </p:nvPr>
        </p:nvSpPr>
        <p:spPr/>
        <p:txBody>
          <a:bodyPr/>
          <a:lstStyle/>
          <a:p>
            <a:r>
              <a:rPr lang="en-US" altLang="en-US"/>
              <a:t>The movement of the planets among the stars (as seen from earth) meant that they would move among the constellations, and relative to each other.</a:t>
            </a:r>
          </a:p>
          <a:p>
            <a:r>
              <a:rPr lang="en-US" altLang="en-US"/>
              <a:t>This led to much of the complex fortune-telling that is called astrology.</a:t>
            </a:r>
          </a:p>
          <a:p>
            <a:r>
              <a:rPr lang="en-US" altLang="en-US"/>
              <a:t>See my PowerPoint talk on astrology for more details.</a:t>
            </a:r>
          </a:p>
        </p:txBody>
      </p:sp>
    </p:spTree>
    <p:custDataLst>
      <p:tags r:id="rId1"/>
    </p:custDataLst>
  </p:cSld>
  <p:clrMapOvr>
    <a:masterClrMapping/>
  </p:clrMapOvr>
  <p:transition advTm="781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descr="MCj040397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36220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5300" name="Rectangle 4"/>
          <p:cNvSpPr>
            <a:spLocks noGrp="1" noChangeArrowheads="1"/>
          </p:cNvSpPr>
          <p:nvPr>
            <p:ph type="ctrTitle"/>
          </p:nvPr>
        </p:nvSpPr>
        <p:spPr>
          <a:xfrm>
            <a:off x="457200" y="1066800"/>
            <a:ext cx="8229600" cy="1736725"/>
          </a:xfrm>
        </p:spPr>
        <p:txBody>
          <a:bodyPr/>
          <a:lstStyle/>
          <a:p>
            <a:r>
              <a:rPr lang="en-US" altLang="en-US"/>
              <a:t>The Calendar</a:t>
            </a:r>
          </a:p>
        </p:txBody>
      </p:sp>
      <p:sp>
        <p:nvSpPr>
          <p:cNvPr id="5530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108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p:cTn id="7" dur="500" fill="hold"/>
                                        <p:tgtEl>
                                          <p:spTgt spid="55300"/>
                                        </p:tgtEl>
                                        <p:attrNameLst>
                                          <p:attrName>ppt_w</p:attrName>
                                        </p:attrNameLst>
                                      </p:cBhvr>
                                      <p:tavLst>
                                        <p:tav tm="0">
                                          <p:val>
                                            <p:fltVal val="0"/>
                                          </p:val>
                                        </p:tav>
                                        <p:tav tm="100000">
                                          <p:val>
                                            <p:strVal val="#ppt_w"/>
                                          </p:val>
                                        </p:tav>
                                      </p:tavLst>
                                    </p:anim>
                                    <p:anim calcmode="lin" valueType="num">
                                      <p:cBhvr>
                                        <p:cTn id="8" dur="500" fill="hold"/>
                                        <p:tgtEl>
                                          <p:spTgt spid="553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Basic Units of the Calendar</a:t>
            </a:r>
          </a:p>
        </p:txBody>
      </p:sp>
      <p:sp>
        <p:nvSpPr>
          <p:cNvPr id="57347" name="Rectangle 3"/>
          <p:cNvSpPr>
            <a:spLocks noGrp="1" noChangeArrowheads="1"/>
          </p:cNvSpPr>
          <p:nvPr>
            <p:ph type="body" idx="1"/>
          </p:nvPr>
        </p:nvSpPr>
        <p:spPr/>
        <p:txBody>
          <a:bodyPr/>
          <a:lstStyle/>
          <a:p>
            <a:r>
              <a:rPr lang="en-US" altLang="en-US"/>
              <a:t>The shortest natural unit is the day, the time it takes from sunrise to sunrise, which we now know to be the time it takes for the earth to rotate once on its axis.</a:t>
            </a:r>
          </a:p>
          <a:p>
            <a:r>
              <a:rPr lang="en-US" altLang="en-US"/>
              <a:t>The other two natural units are the month and the year.</a:t>
            </a:r>
          </a:p>
        </p:txBody>
      </p:sp>
    </p:spTree>
    <p:custDataLst>
      <p:tags r:id="rId1"/>
    </p:custDataLst>
  </p:cSld>
  <p:clrMapOvr>
    <a:masterClrMapping/>
  </p:clrMapOvr>
  <p:transition advTm="509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The Month</a:t>
            </a:r>
          </a:p>
        </p:txBody>
      </p:sp>
      <p:sp>
        <p:nvSpPr>
          <p:cNvPr id="58371" name="Rectangle 3"/>
          <p:cNvSpPr>
            <a:spLocks noGrp="1" noChangeArrowheads="1"/>
          </p:cNvSpPr>
          <p:nvPr>
            <p:ph type="body" idx="1"/>
          </p:nvPr>
        </p:nvSpPr>
        <p:spPr/>
        <p:txBody>
          <a:bodyPr/>
          <a:lstStyle/>
          <a:p>
            <a:pPr>
              <a:lnSpc>
                <a:spcPct val="90000"/>
              </a:lnSpc>
            </a:pPr>
            <a:r>
              <a:rPr lang="en-US" altLang="en-US"/>
              <a:t>The month, originally, is the time it takes for the moon to come back to the same phase again (usually new moon to new).</a:t>
            </a:r>
          </a:p>
          <a:p>
            <a:pPr>
              <a:lnSpc>
                <a:spcPct val="90000"/>
              </a:lnSpc>
            </a:pPr>
            <a:r>
              <a:rPr lang="en-US" altLang="en-US"/>
              <a:t>This was fairly easy to measure in antiquity, but it turns out not to be an exact number of days, averaging a bit over 29.5 days.</a:t>
            </a:r>
          </a:p>
          <a:p>
            <a:pPr>
              <a:lnSpc>
                <a:spcPct val="90000"/>
              </a:lnSpc>
            </a:pPr>
            <a:r>
              <a:rPr lang="en-US" altLang="en-US"/>
              <a:t>Real months were commonly used in ancient calendars.  We use </a:t>
            </a:r>
            <a:r>
              <a:rPr lang="en-US" altLang="en-US">
                <a:cs typeface="Arial" charset="0"/>
              </a:rPr>
              <a:t>'</a:t>
            </a:r>
            <a:r>
              <a:rPr lang="en-US" altLang="en-US"/>
              <a:t>fake</a:t>
            </a:r>
            <a:r>
              <a:rPr lang="en-US" altLang="en-US">
                <a:cs typeface="Arial" charset="0"/>
              </a:rPr>
              <a:t>'</a:t>
            </a:r>
            <a:r>
              <a:rPr lang="en-US" altLang="en-US"/>
              <a:t> months.</a:t>
            </a:r>
          </a:p>
        </p:txBody>
      </p:sp>
    </p:spTree>
    <p:custDataLst>
      <p:tags r:id="rId1"/>
    </p:custDataLst>
  </p:cSld>
  <p:clrMapOvr>
    <a:masterClrMapping/>
  </p:clrMapOvr>
  <p:transition advTm="415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The Year</a:t>
            </a:r>
          </a:p>
        </p:txBody>
      </p:sp>
      <p:sp>
        <p:nvSpPr>
          <p:cNvPr id="59395" name="Rectangle 3"/>
          <p:cNvSpPr>
            <a:spLocks noGrp="1" noChangeArrowheads="1"/>
          </p:cNvSpPr>
          <p:nvPr>
            <p:ph type="body" idx="1"/>
          </p:nvPr>
        </p:nvSpPr>
        <p:spPr/>
        <p:txBody>
          <a:bodyPr/>
          <a:lstStyle/>
          <a:p>
            <a:pPr>
              <a:lnSpc>
                <a:spcPct val="90000"/>
              </a:lnSpc>
            </a:pPr>
            <a:r>
              <a:rPr lang="en-US" altLang="en-US" sz="2800"/>
              <a:t>The year is the time it takes for the seasons to come around again.</a:t>
            </a:r>
          </a:p>
          <a:p>
            <a:pPr>
              <a:lnSpc>
                <a:spcPct val="90000"/>
              </a:lnSpc>
            </a:pPr>
            <a:r>
              <a:rPr lang="en-US" altLang="en-US" sz="2800"/>
              <a:t>This is tougher to measure because of weather variations.</a:t>
            </a:r>
          </a:p>
          <a:p>
            <a:pPr>
              <a:lnSpc>
                <a:spcPct val="90000"/>
              </a:lnSpc>
            </a:pPr>
            <a:r>
              <a:rPr lang="en-US" altLang="en-US" sz="2800"/>
              <a:t>Since the seasons are driven by the tilt of the earth</a:t>
            </a:r>
            <a:r>
              <a:rPr lang="en-US" altLang="en-US" sz="2800">
                <a:cs typeface="Arial" charset="0"/>
              </a:rPr>
              <a:t>'</a:t>
            </a:r>
            <a:r>
              <a:rPr lang="en-US" altLang="en-US" sz="2800"/>
              <a:t>s axis and how that faces the sun, the year is the time it takes for the earth to go once around the sun.</a:t>
            </a:r>
          </a:p>
          <a:p>
            <a:pPr>
              <a:lnSpc>
                <a:spcPct val="90000"/>
              </a:lnSpc>
            </a:pPr>
            <a:r>
              <a:rPr lang="en-US" altLang="en-US" sz="2800"/>
              <a:t>This turns out to be a bit under 365.25 days, and this was known roughly in antiquity.</a:t>
            </a:r>
          </a:p>
        </p:txBody>
      </p:sp>
    </p:spTree>
    <p:custDataLst>
      <p:tags r:id="rId1"/>
    </p:custDataLst>
  </p:cSld>
  <p:clrMapOvr>
    <a:masterClrMapping/>
  </p:clrMapOvr>
  <p:transition advTm="1418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Various Calendars</a:t>
            </a:r>
          </a:p>
        </p:txBody>
      </p:sp>
      <p:sp>
        <p:nvSpPr>
          <p:cNvPr id="60419" name="Rectangle 3"/>
          <p:cNvSpPr>
            <a:spLocks noGrp="1" noChangeArrowheads="1"/>
          </p:cNvSpPr>
          <p:nvPr>
            <p:ph type="body" idx="1"/>
          </p:nvPr>
        </p:nvSpPr>
        <p:spPr/>
        <p:txBody>
          <a:bodyPr/>
          <a:lstStyle/>
          <a:p>
            <a:r>
              <a:rPr lang="en-US" altLang="en-US"/>
              <a:t>Our calendar is modified from the ancient Roman calendar, with months of fixed length that don</a:t>
            </a:r>
            <a:r>
              <a:rPr lang="en-US" altLang="en-US">
                <a:cs typeface="Arial" charset="0"/>
              </a:rPr>
              <a:t>'</a:t>
            </a:r>
            <a:r>
              <a:rPr lang="en-US" altLang="en-US"/>
              <a:t>t match the moon</a:t>
            </a:r>
            <a:r>
              <a:rPr lang="en-US" altLang="en-US">
                <a:cs typeface="Arial" charset="0"/>
              </a:rPr>
              <a:t>'</a:t>
            </a:r>
            <a:r>
              <a:rPr lang="en-US" altLang="en-US"/>
              <a:t>s phases.  This type is called a solar calendar.</a:t>
            </a:r>
          </a:p>
          <a:p>
            <a:r>
              <a:rPr lang="en-US" altLang="en-US"/>
              <a:t>Several other types of calendars had months which began at each new moon. These are lunar calendars.</a:t>
            </a:r>
          </a:p>
        </p:txBody>
      </p:sp>
    </p:spTree>
    <p:custDataLst>
      <p:tags r:id="rId1"/>
    </p:custDataLst>
  </p:cSld>
  <p:clrMapOvr>
    <a:masterClrMapping/>
  </p:clrMapOvr>
  <p:transition advTm="254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Various Calendars</a:t>
            </a:r>
          </a:p>
        </p:txBody>
      </p:sp>
      <p:sp>
        <p:nvSpPr>
          <p:cNvPr id="61443" name="Rectangle 3"/>
          <p:cNvSpPr>
            <a:spLocks noGrp="1" noChangeArrowheads="1"/>
          </p:cNvSpPr>
          <p:nvPr>
            <p:ph type="body" idx="1"/>
          </p:nvPr>
        </p:nvSpPr>
        <p:spPr>
          <a:xfrm>
            <a:off x="381000" y="1295400"/>
            <a:ext cx="8229600" cy="4724400"/>
          </a:xfrm>
        </p:spPr>
        <p:txBody>
          <a:bodyPr/>
          <a:lstStyle/>
          <a:p>
            <a:pPr>
              <a:lnSpc>
                <a:spcPct val="90000"/>
              </a:lnSpc>
            </a:pPr>
            <a:r>
              <a:rPr lang="en-US" altLang="en-US"/>
              <a:t>If a lunar calendar is adjusted to match the season (usually by adding a 13</a:t>
            </a:r>
            <a:r>
              <a:rPr lang="en-US" altLang="en-US" baseline="30000"/>
              <a:t>th</a:t>
            </a:r>
            <a:r>
              <a:rPr lang="en-US" altLang="en-US"/>
              <a:t> month now and then), this is called a lunisolar calendar.  The traditional Jewish calendar is of this sort.</a:t>
            </a:r>
          </a:p>
          <a:p>
            <a:pPr>
              <a:lnSpc>
                <a:spcPct val="90000"/>
              </a:lnSpc>
            </a:pPr>
            <a:r>
              <a:rPr lang="en-US" altLang="en-US"/>
              <a:t>If the lunar calendar is not adjusted, then each new year begins about 11 days earlier in the season than the previous one.  The traditional Islamic calendar is like this.</a:t>
            </a:r>
          </a:p>
        </p:txBody>
      </p:sp>
    </p:spTree>
    <p:custDataLst>
      <p:tags r:id="rId1"/>
    </p:custDataLst>
  </p:cSld>
  <p:clrMapOvr>
    <a:masterClrMapping/>
  </p:clrMapOvr>
  <p:transition advTm="698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checkerboard(across)">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checkerboard(across)">
                                      <p:cBhvr>
                                        <p:cTn id="12" dur="500"/>
                                        <p:tgtEl>
                                          <p:spTgt spid="614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ctrTitle"/>
          </p:nvPr>
        </p:nvSpPr>
        <p:spPr/>
        <p:txBody>
          <a:bodyPr/>
          <a:lstStyle/>
          <a:p>
            <a:r>
              <a:rPr lang="en-US" altLang="en-US"/>
              <a:t>The End</a:t>
            </a:r>
          </a:p>
        </p:txBody>
      </p:sp>
      <p:sp>
        <p:nvSpPr>
          <p:cNvPr id="62469" name="Rectangle 5"/>
          <p:cNvSpPr>
            <a:spLocks noGrp="1" noChangeArrowheads="1"/>
          </p:cNvSpPr>
          <p:nvPr>
            <p:ph type="subTitle" idx="1"/>
          </p:nvPr>
        </p:nvSpPr>
        <p:spPr/>
        <p:txBody>
          <a:bodyPr/>
          <a:lstStyle/>
          <a:p>
            <a:r>
              <a:rPr lang="en-US" altLang="en-US"/>
              <a:t>That</a:t>
            </a:r>
            <a:r>
              <a:rPr lang="en-US" altLang="en-US">
                <a:cs typeface="Arial" charset="0"/>
              </a:rPr>
              <a:t>'</a:t>
            </a:r>
            <a:r>
              <a:rPr lang="en-US" altLang="en-US"/>
              <a:t>s all, folks!</a:t>
            </a:r>
          </a:p>
        </p:txBody>
      </p:sp>
      <p:pic>
        <p:nvPicPr>
          <p:cNvPr id="62470" name="Picture 6" descr="PE0767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352800"/>
            <a:ext cx="2609850"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04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500" fill="hold"/>
                                        <p:tgtEl>
                                          <p:spTgt spid="62468"/>
                                        </p:tgtEl>
                                        <p:attrNameLst>
                                          <p:attrName>ppt_w</p:attrName>
                                        </p:attrNameLst>
                                      </p:cBhvr>
                                      <p:tavLst>
                                        <p:tav tm="0">
                                          <p:val>
                                            <p:fltVal val="0"/>
                                          </p:val>
                                        </p:tav>
                                        <p:tav tm="100000">
                                          <p:val>
                                            <p:strVal val="#ppt_w"/>
                                          </p:val>
                                        </p:tav>
                                      </p:tavLst>
                                    </p:anim>
                                    <p:anim calcmode="lin" valueType="num">
                                      <p:cBhvr>
                                        <p:cTn id="8" dur="500" fill="hold"/>
                                        <p:tgtEl>
                                          <p:spTgt spid="624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62470"/>
                                        </p:tgtEl>
                                        <p:attrNameLst>
                                          <p:attrName>style.visibility</p:attrName>
                                        </p:attrNameLst>
                                      </p:cBhvr>
                                      <p:to>
                                        <p:strVal val="visible"/>
                                      </p:to>
                                    </p:set>
                                    <p:animEffect transition="in" filter="checkerboard(across)">
                                      <p:cBhvr>
                                        <p:cTn id="13" dur="500"/>
                                        <p:tgtEl>
                                          <p:spTgt spid="624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2469">
                                            <p:txEl>
                                              <p:pRg st="0" end="0"/>
                                            </p:txEl>
                                          </p:spTgt>
                                        </p:tgtEl>
                                        <p:attrNameLst>
                                          <p:attrName>style.visibility</p:attrName>
                                        </p:attrNameLst>
                                      </p:cBhvr>
                                      <p:to>
                                        <p:strVal val="visible"/>
                                      </p:to>
                                    </p:set>
                                    <p:animEffect transition="in" filter="checkerboard(across)">
                                      <p:cBhvr>
                                        <p:cTn id="18" dur="500"/>
                                        <p:tgtEl>
                                          <p:spTgt spid="62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P spid="6246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Earth Shape &amp; Motion</a:t>
            </a:r>
          </a:p>
        </p:txBody>
      </p:sp>
      <p:sp>
        <p:nvSpPr>
          <p:cNvPr id="9219" name="Rectangle 3"/>
          <p:cNvSpPr>
            <a:spLocks noGrp="1" noChangeArrowheads="1"/>
          </p:cNvSpPr>
          <p:nvPr>
            <p:ph type="body" idx="1"/>
          </p:nvPr>
        </p:nvSpPr>
        <p:spPr/>
        <p:txBody>
          <a:bodyPr/>
          <a:lstStyle/>
          <a:p>
            <a:r>
              <a:rPr lang="en-US" altLang="en-US"/>
              <a:t>The earth is round (more or less).</a:t>
            </a:r>
          </a:p>
          <a:p>
            <a:r>
              <a:rPr lang="en-US" altLang="en-US"/>
              <a:t>It is moving:</a:t>
            </a:r>
          </a:p>
          <a:p>
            <a:pPr lvl="1"/>
            <a:r>
              <a:rPr lang="en-US" altLang="en-US"/>
              <a:t>Rotating on its axis</a:t>
            </a:r>
          </a:p>
          <a:p>
            <a:pPr lvl="1"/>
            <a:r>
              <a:rPr lang="en-US" altLang="en-US"/>
              <a:t>Moving through space</a:t>
            </a:r>
          </a:p>
          <a:p>
            <a:r>
              <a:rPr lang="en-US" altLang="en-US"/>
              <a:t>These were not usually recognized by humans in ancient times, so they saw the things in the sky as moving instead.</a:t>
            </a:r>
          </a:p>
        </p:txBody>
      </p:sp>
    </p:spTree>
    <p:custDataLst>
      <p:tags r:id="rId1"/>
    </p:custDataLst>
  </p:cSld>
  <p:clrMapOvr>
    <a:masterClrMapping/>
  </p:clrMapOvr>
  <p:transition advTm="251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Earth Shape &amp; Motion</a:t>
            </a:r>
          </a:p>
        </p:txBody>
      </p:sp>
      <p:sp>
        <p:nvSpPr>
          <p:cNvPr id="10243" name="Rectangle 3"/>
          <p:cNvSpPr>
            <a:spLocks noGrp="1" noChangeArrowheads="1"/>
          </p:cNvSpPr>
          <p:nvPr>
            <p:ph type="body" sz="half" idx="1"/>
          </p:nvPr>
        </p:nvSpPr>
        <p:spPr/>
        <p:txBody>
          <a:bodyPr/>
          <a:lstStyle/>
          <a:p>
            <a:r>
              <a:rPr lang="en-US" altLang="en-US" sz="2800"/>
              <a:t>The ancients weren</a:t>
            </a:r>
            <a:r>
              <a:rPr lang="en-US" altLang="en-US" sz="2800">
                <a:cs typeface="Arial" charset="0"/>
              </a:rPr>
              <a:t>'</a:t>
            </a:r>
            <a:r>
              <a:rPr lang="en-US" altLang="en-US" sz="2800"/>
              <a:t>t dumb.</a:t>
            </a:r>
          </a:p>
          <a:p>
            <a:r>
              <a:rPr lang="en-US" altLang="en-US" sz="2800"/>
              <a:t>We have the advantage of many centuries of observations &amp; considerably more advanced technology.</a:t>
            </a:r>
          </a:p>
        </p:txBody>
      </p:sp>
      <p:pic>
        <p:nvPicPr>
          <p:cNvPr id="10245" name="Picture 5" descr="Abraham"/>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800600" y="1981200"/>
            <a:ext cx="4038600" cy="3106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04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Earth is Round</a:t>
            </a:r>
          </a:p>
        </p:txBody>
      </p:sp>
      <p:sp>
        <p:nvSpPr>
          <p:cNvPr id="12292" name="Rectangle 4"/>
          <p:cNvSpPr>
            <a:spLocks noGrp="1" noChangeArrowheads="1"/>
          </p:cNvSpPr>
          <p:nvPr>
            <p:ph type="body" sz="half" idx="1"/>
          </p:nvPr>
        </p:nvSpPr>
        <p:spPr/>
        <p:txBody>
          <a:bodyPr/>
          <a:lstStyle/>
          <a:p>
            <a:r>
              <a:rPr lang="en-US" altLang="en-US" sz="2800"/>
              <a:t>The clues that the earth is round are somewhat subtle locally.</a:t>
            </a:r>
          </a:p>
          <a:p>
            <a:r>
              <a:rPr lang="en-US" altLang="en-US" sz="2800"/>
              <a:t>We moderns have a huge advantage on this due to advanced transportation &amp; communication.</a:t>
            </a:r>
          </a:p>
        </p:txBody>
      </p:sp>
      <p:pic>
        <p:nvPicPr>
          <p:cNvPr id="12296" name="Picture 8" descr="earth_1_apollo1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371600"/>
            <a:ext cx="4038600" cy="4002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55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 calcmode="lin" valueType="num">
                                      <p:cBhvr additive="base">
                                        <p:cTn id="7" dur="5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2">
                                            <p:txEl>
                                              <p:pRg st="1" end="1"/>
                                            </p:txEl>
                                          </p:spTgt>
                                        </p:tgtEl>
                                        <p:attrNameLst>
                                          <p:attrName>style.visibility</p:attrName>
                                        </p:attrNameLst>
                                      </p:cBhvr>
                                      <p:to>
                                        <p:strVal val="visible"/>
                                      </p:to>
                                    </p:set>
                                    <p:anim calcmode="lin" valueType="num">
                                      <p:cBhvr additive="base">
                                        <p:cTn id="13" dur="5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Ships on the Ocean</a:t>
            </a:r>
          </a:p>
        </p:txBody>
      </p:sp>
      <p:sp>
        <p:nvSpPr>
          <p:cNvPr id="14342" name="Rectangle 6"/>
          <p:cNvSpPr>
            <a:spLocks noGrp="1" noChangeArrowheads="1"/>
          </p:cNvSpPr>
          <p:nvPr>
            <p:ph type="body" sz="half" idx="1"/>
          </p:nvPr>
        </p:nvSpPr>
        <p:spPr>
          <a:xfrm>
            <a:off x="457200" y="1447800"/>
            <a:ext cx="4038600" cy="4495800"/>
          </a:xfrm>
        </p:spPr>
        <p:txBody>
          <a:bodyPr/>
          <a:lstStyle/>
          <a:p>
            <a:r>
              <a:rPr lang="en-US" altLang="en-US" sz="2800"/>
              <a:t>It is said that as a ship is moving away from you, the lower part disappears before the upper due to the roundness of the earth.</a:t>
            </a:r>
          </a:p>
          <a:p>
            <a:r>
              <a:rPr lang="en-US" altLang="en-US" sz="2800"/>
              <a:t>Probably few people but sailors have noticed this.</a:t>
            </a:r>
          </a:p>
        </p:txBody>
      </p:sp>
      <p:pic>
        <p:nvPicPr>
          <p:cNvPr id="14344" name="Picture 8" descr="ship on ocea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757488"/>
            <a:ext cx="4038600" cy="218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92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2">
                                            <p:txEl>
                                              <p:pRg st="0" end="0"/>
                                            </p:txEl>
                                          </p:spTgt>
                                        </p:tgtEl>
                                        <p:attrNameLst>
                                          <p:attrName>style.visibility</p:attrName>
                                        </p:attrNameLst>
                                      </p:cBhvr>
                                      <p:to>
                                        <p:strVal val="visible"/>
                                      </p:to>
                                    </p:set>
                                    <p:anim calcmode="lin" valueType="num">
                                      <p:cBhvr additive="base">
                                        <p:cTn id="7" dur="500" fill="hold"/>
                                        <p:tgtEl>
                                          <p:spTgt spid="143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42">
                                            <p:txEl>
                                              <p:pRg st="1" end="1"/>
                                            </p:txEl>
                                          </p:spTgt>
                                        </p:tgtEl>
                                        <p:attrNameLst>
                                          <p:attrName>style.visibility</p:attrName>
                                        </p:attrNameLst>
                                      </p:cBhvr>
                                      <p:to>
                                        <p:strVal val="visible"/>
                                      </p:to>
                                    </p:set>
                                    <p:anim calcmode="lin" valueType="num">
                                      <p:cBhvr additive="base">
                                        <p:cTn id="13" dur="500" fill="hold"/>
                                        <p:tgtEl>
                                          <p:spTgt spid="143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Lunar Eclipse</a:t>
            </a:r>
          </a:p>
        </p:txBody>
      </p:sp>
      <p:sp>
        <p:nvSpPr>
          <p:cNvPr id="17412" name="Rectangle 4"/>
          <p:cNvSpPr>
            <a:spLocks noGrp="1" noChangeArrowheads="1"/>
          </p:cNvSpPr>
          <p:nvPr>
            <p:ph type="body" sz="half" idx="1"/>
          </p:nvPr>
        </p:nvSpPr>
        <p:spPr/>
        <p:txBody>
          <a:bodyPr/>
          <a:lstStyle/>
          <a:p>
            <a:r>
              <a:rPr lang="en-US" altLang="en-US" sz="2800"/>
              <a:t>The shadow that the earth casts on the moon during its eclipse is round.</a:t>
            </a:r>
          </a:p>
          <a:p>
            <a:r>
              <a:rPr lang="en-US" altLang="en-US" sz="2800"/>
              <a:t>But not many people in ancient times would have understood an eclipse of the moon.</a:t>
            </a:r>
          </a:p>
        </p:txBody>
      </p:sp>
      <p:pic>
        <p:nvPicPr>
          <p:cNvPr id="17414" name="Picture 6" descr="lunar eclips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27118"/>
          <a:stretch>
            <a:fillRect/>
          </a:stretch>
        </p:blipFill>
        <p:spPr>
          <a:xfrm>
            <a:off x="5181600" y="1600200"/>
            <a:ext cx="3371850"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36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2">
                                            <p:txEl>
                                              <p:pRg st="1" end="1"/>
                                            </p:txEl>
                                          </p:spTgt>
                                        </p:tgtEl>
                                        <p:attrNameLst>
                                          <p:attrName>style.visibility</p:attrName>
                                        </p:attrNameLst>
                                      </p:cBhvr>
                                      <p:to>
                                        <p:strVal val="visible"/>
                                      </p:to>
                                    </p:set>
                                    <p:anim calcmode="lin" valueType="num">
                                      <p:cBhvr additive="base">
                                        <p:cTn id="13" dur="500" fill="hold"/>
                                        <p:tgtEl>
                                          <p:spTgt spid="174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Height of the Sun</a:t>
            </a:r>
          </a:p>
        </p:txBody>
      </p:sp>
      <p:sp>
        <p:nvSpPr>
          <p:cNvPr id="19460" name="Rectangle 4"/>
          <p:cNvSpPr>
            <a:spLocks noGrp="1" noChangeArrowheads="1"/>
          </p:cNvSpPr>
          <p:nvPr>
            <p:ph type="body" sz="half" idx="1"/>
          </p:nvPr>
        </p:nvSpPr>
        <p:spPr/>
        <p:txBody>
          <a:bodyPr/>
          <a:lstStyle/>
          <a:p>
            <a:r>
              <a:rPr lang="en-US" altLang="en-US" sz="2800"/>
              <a:t>As one travels south, the sun gets higher in the sky, or lower if going north.</a:t>
            </a:r>
          </a:p>
          <a:p>
            <a:r>
              <a:rPr lang="en-US" altLang="en-US" sz="2800"/>
              <a:t>This was known some centuries before the time of Christ, and was used to estimate the size of the earth.</a:t>
            </a:r>
          </a:p>
        </p:txBody>
      </p:sp>
      <p:pic>
        <p:nvPicPr>
          <p:cNvPr id="19462" name="Picture 6" descr="MCj03825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724400" y="1524000"/>
            <a:ext cx="4038600" cy="4038600"/>
          </a:xfrm>
        </p:spPr>
      </p:pic>
    </p:spTree>
    <p:custDataLst>
      <p:tags r:id="rId1"/>
    </p:custDataLst>
  </p:cSld>
  <p:clrMapOvr>
    <a:masterClrMapping/>
  </p:clrMapOvr>
  <p:transition advTm="238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0">
                                            <p:txEl>
                                              <p:pRg st="1" end="1"/>
                                            </p:txEl>
                                          </p:spTgt>
                                        </p:tgtEl>
                                        <p:attrNameLst>
                                          <p:attrName>style.visibility</p:attrName>
                                        </p:attrNameLst>
                                      </p:cBhvr>
                                      <p:to>
                                        <p:strVal val="visible"/>
                                      </p:to>
                                    </p:set>
                                    <p:anim calcmode="lin" valueType="num">
                                      <p:cBhvr additive="base">
                                        <p:cTn id="13" dur="500" fill="hold"/>
                                        <p:tgtEl>
                                          <p:spTgt spid="1946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6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8.6"/>
</p:tagLst>
</file>

<file path=ppt/tags/tag10.xml><?xml version="1.0" encoding="utf-8"?>
<p:tagLst xmlns:a="http://schemas.openxmlformats.org/drawingml/2006/main" xmlns:r="http://schemas.openxmlformats.org/officeDocument/2006/relationships" xmlns:p="http://schemas.openxmlformats.org/presentationml/2006/main">
  <p:tag name="TIMING" val="|0.7|22.1"/>
</p:tagLst>
</file>

<file path=ppt/tags/tag11.xml><?xml version="1.0" encoding="utf-8"?>
<p:tagLst xmlns:a="http://schemas.openxmlformats.org/drawingml/2006/main" xmlns:r="http://schemas.openxmlformats.org/officeDocument/2006/relationships" xmlns:p="http://schemas.openxmlformats.org/presentationml/2006/main">
  <p:tag name="TIMING" val="|0.4|8.5|9.8"/>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3.7|5.1|5.3|14.1"/>
</p:tagLst>
</file>

<file path=ppt/tags/tag14.xml><?xml version="1.0" encoding="utf-8"?>
<p:tagLst xmlns:a="http://schemas.openxmlformats.org/drawingml/2006/main" xmlns:r="http://schemas.openxmlformats.org/officeDocument/2006/relationships" xmlns:p="http://schemas.openxmlformats.org/presentationml/2006/main">
  <p:tag name="TIMING" val="|2.4|6.9"/>
</p:tagLst>
</file>

<file path=ppt/tags/tag15.xml><?xml version="1.0" encoding="utf-8"?>
<p:tagLst xmlns:a="http://schemas.openxmlformats.org/drawingml/2006/main" xmlns:r="http://schemas.openxmlformats.org/officeDocument/2006/relationships" xmlns:p="http://schemas.openxmlformats.org/presentationml/2006/main">
  <p:tag name="TIMING" val="|3.8|160.5"/>
</p:tagLst>
</file>

<file path=ppt/tags/tag16.xml><?xml version="1.0" encoding="utf-8"?>
<p:tagLst xmlns:a="http://schemas.openxmlformats.org/drawingml/2006/main" xmlns:r="http://schemas.openxmlformats.org/officeDocument/2006/relationships" xmlns:p="http://schemas.openxmlformats.org/presentationml/2006/main">
  <p:tag name="TIMING" val="|0.4|7.7"/>
</p:tagLst>
</file>

<file path=ppt/tags/tag17.xml><?xml version="1.0" encoding="utf-8"?>
<p:tagLst xmlns:a="http://schemas.openxmlformats.org/drawingml/2006/main" xmlns:r="http://schemas.openxmlformats.org/officeDocument/2006/relationships" xmlns:p="http://schemas.openxmlformats.org/presentationml/2006/main">
  <p:tag name="TIMING" val="|4.8|8.5|10.3|61.1"/>
</p:tagLst>
</file>

<file path=ppt/tags/tag18.xml><?xml version="1.0" encoding="utf-8"?>
<p:tagLst xmlns:a="http://schemas.openxmlformats.org/drawingml/2006/main" xmlns:r="http://schemas.openxmlformats.org/officeDocument/2006/relationships" xmlns:p="http://schemas.openxmlformats.org/presentationml/2006/main">
  <p:tag name="TIMING" val="|5.1|47"/>
</p:tagLst>
</file>

<file path=ppt/tags/tag19.xml><?xml version="1.0" encoding="utf-8"?>
<p:tagLst xmlns:a="http://schemas.openxmlformats.org/drawingml/2006/main" xmlns:r="http://schemas.openxmlformats.org/officeDocument/2006/relationships" xmlns:p="http://schemas.openxmlformats.org/presentationml/2006/main">
  <p:tag name="TIMING" val="|0.7|3.6|14.5"/>
</p:tagLst>
</file>

<file path=ppt/tags/tag2.xml><?xml version="1.0" encoding="utf-8"?>
<p:tagLst xmlns:a="http://schemas.openxmlformats.org/drawingml/2006/main" xmlns:r="http://schemas.openxmlformats.org/officeDocument/2006/relationships" xmlns:p="http://schemas.openxmlformats.org/presentationml/2006/main">
  <p:tag name="TIMING" val="|3.4|6.4|4.2|1.4|1|2.7"/>
</p:tagLst>
</file>

<file path=ppt/tags/tag20.xml><?xml version="1.0" encoding="utf-8"?>
<p:tagLst xmlns:a="http://schemas.openxmlformats.org/drawingml/2006/main" xmlns:r="http://schemas.openxmlformats.org/officeDocument/2006/relationships" xmlns:p="http://schemas.openxmlformats.org/presentationml/2006/main">
  <p:tag name="TIMING" val="|3.2"/>
</p:tagLst>
</file>

<file path=ppt/tags/tag21.xml><?xml version="1.0" encoding="utf-8"?>
<p:tagLst xmlns:a="http://schemas.openxmlformats.org/drawingml/2006/main" xmlns:r="http://schemas.openxmlformats.org/officeDocument/2006/relationships" xmlns:p="http://schemas.openxmlformats.org/presentationml/2006/main">
  <p:tag name="TIMING" val="|0.1|3.5|13.4|7.3"/>
</p:tagLst>
</file>

<file path=ppt/tags/tag22.xml><?xml version="1.0" encoding="utf-8"?>
<p:tagLst xmlns:a="http://schemas.openxmlformats.org/drawingml/2006/main" xmlns:r="http://schemas.openxmlformats.org/officeDocument/2006/relationships" xmlns:p="http://schemas.openxmlformats.org/presentationml/2006/main">
  <p:tag name="TIMING" val="|0.6|7.2|35.2"/>
</p:tagLst>
</file>

<file path=ppt/tags/tag23.xml><?xml version="1.0" encoding="utf-8"?>
<p:tagLst xmlns:a="http://schemas.openxmlformats.org/drawingml/2006/main" xmlns:r="http://schemas.openxmlformats.org/officeDocument/2006/relationships" xmlns:p="http://schemas.openxmlformats.org/presentationml/2006/main">
  <p:tag name="TIMING" val="|0.9|5|15.6|8.9|7.9"/>
</p:tagLst>
</file>

<file path=ppt/tags/tag24.xml><?xml version="1.0" encoding="utf-8"?>
<p:tagLst xmlns:a="http://schemas.openxmlformats.org/drawingml/2006/main" xmlns:r="http://schemas.openxmlformats.org/officeDocument/2006/relationships" xmlns:p="http://schemas.openxmlformats.org/presentationml/2006/main">
  <p:tag name="TIMING" val="|1.6|11.3|11.9"/>
</p:tagLst>
</file>

<file path=ppt/tags/tag25.xml><?xml version="1.0" encoding="utf-8"?>
<p:tagLst xmlns:a="http://schemas.openxmlformats.org/drawingml/2006/main" xmlns:r="http://schemas.openxmlformats.org/officeDocument/2006/relationships" xmlns:p="http://schemas.openxmlformats.org/presentationml/2006/main">
  <p:tag name="TIMING" val="|2.3"/>
</p:tagLst>
</file>

<file path=ppt/tags/tag26.xml><?xml version="1.0" encoding="utf-8"?>
<p:tagLst xmlns:a="http://schemas.openxmlformats.org/drawingml/2006/main" xmlns:r="http://schemas.openxmlformats.org/officeDocument/2006/relationships" xmlns:p="http://schemas.openxmlformats.org/presentationml/2006/main">
  <p:tag name="TIMING" val="|1"/>
</p:tagLst>
</file>

<file path=ppt/tags/tag27.xml><?xml version="1.0" encoding="utf-8"?>
<p:tagLst xmlns:a="http://schemas.openxmlformats.org/drawingml/2006/main" xmlns:r="http://schemas.openxmlformats.org/officeDocument/2006/relationships" xmlns:p="http://schemas.openxmlformats.org/presentationml/2006/main">
  <p:tag name="TIMING" val="|0.7|8.5"/>
</p:tagLst>
</file>

<file path=ppt/tags/tag28.xml><?xml version="1.0" encoding="utf-8"?>
<p:tagLst xmlns:a="http://schemas.openxmlformats.org/drawingml/2006/main" xmlns:r="http://schemas.openxmlformats.org/officeDocument/2006/relationships" xmlns:p="http://schemas.openxmlformats.org/presentationml/2006/main">
  <p:tag name="TIMING" val="|2.4|12.6"/>
</p:tagLst>
</file>

<file path=ppt/tags/tag29.xml><?xml version="1.0" encoding="utf-8"?>
<p:tagLst xmlns:a="http://schemas.openxmlformats.org/drawingml/2006/main" xmlns:r="http://schemas.openxmlformats.org/officeDocument/2006/relationships" xmlns:p="http://schemas.openxmlformats.org/presentationml/2006/main">
  <p:tag name="TIMING" val="|0.4|2|0.7|2.3|0.8|1.3|1.1|1.2"/>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30.xml><?xml version="1.0" encoding="utf-8"?>
<p:tagLst xmlns:a="http://schemas.openxmlformats.org/drawingml/2006/main" xmlns:r="http://schemas.openxmlformats.org/officeDocument/2006/relationships" xmlns:p="http://schemas.openxmlformats.org/presentationml/2006/main">
  <p:tag name="TIMING" val="|0.4|10.6|8.4|5"/>
</p:tagLst>
</file>

<file path=ppt/tags/tag31.xml><?xml version="1.0" encoding="utf-8"?>
<p:tagLst xmlns:a="http://schemas.openxmlformats.org/drawingml/2006/main" xmlns:r="http://schemas.openxmlformats.org/officeDocument/2006/relationships" xmlns:p="http://schemas.openxmlformats.org/presentationml/2006/main">
  <p:tag name="TIMING" val="|0.4|6.6|4.9|18.6"/>
</p:tagLst>
</file>

<file path=ppt/tags/tag32.xml><?xml version="1.0" encoding="utf-8"?>
<p:tagLst xmlns:a="http://schemas.openxmlformats.org/drawingml/2006/main" xmlns:r="http://schemas.openxmlformats.org/officeDocument/2006/relationships" xmlns:p="http://schemas.openxmlformats.org/presentationml/2006/main">
  <p:tag name="TIMING" val="|1.4|10.7|5"/>
</p:tagLst>
</file>

<file path=ppt/tags/tag33.xml><?xml version="1.0" encoding="utf-8"?>
<p:tagLst xmlns:a="http://schemas.openxmlformats.org/drawingml/2006/main" xmlns:r="http://schemas.openxmlformats.org/officeDocument/2006/relationships" xmlns:p="http://schemas.openxmlformats.org/presentationml/2006/main">
  <p:tag name="TIMING" val="|0.5"/>
</p:tagLst>
</file>

<file path=ppt/tags/tag34.xml><?xml version="1.0" encoding="utf-8"?>
<p:tagLst xmlns:a="http://schemas.openxmlformats.org/drawingml/2006/main" xmlns:r="http://schemas.openxmlformats.org/officeDocument/2006/relationships" xmlns:p="http://schemas.openxmlformats.org/presentationml/2006/main">
  <p:tag name="TIMING" val="|0.8|25.4"/>
</p:tagLst>
</file>

<file path=ppt/tags/tag35.xml><?xml version="1.0" encoding="utf-8"?>
<p:tagLst xmlns:a="http://schemas.openxmlformats.org/drawingml/2006/main" xmlns:r="http://schemas.openxmlformats.org/officeDocument/2006/relationships" xmlns:p="http://schemas.openxmlformats.org/presentationml/2006/main">
  <p:tag name="TIMING" val="|0.4|10|15.2"/>
</p:tagLst>
</file>

<file path=ppt/tags/tag36.xml><?xml version="1.0" encoding="utf-8"?>
<p:tagLst xmlns:a="http://schemas.openxmlformats.org/drawingml/2006/main" xmlns:r="http://schemas.openxmlformats.org/officeDocument/2006/relationships" xmlns:p="http://schemas.openxmlformats.org/presentationml/2006/main">
  <p:tag name="TIMING" val="|0.2|7.5|13.2|31.7"/>
</p:tagLst>
</file>

<file path=ppt/tags/tag37.xml><?xml version="1.0" encoding="utf-8"?>
<p:tagLst xmlns:a="http://schemas.openxmlformats.org/drawingml/2006/main" xmlns:r="http://schemas.openxmlformats.org/officeDocument/2006/relationships" xmlns:p="http://schemas.openxmlformats.org/presentationml/2006/main">
  <p:tag name="TIMING" val="|1.3|15"/>
</p:tagLst>
</file>

<file path=ppt/tags/tag38.xml><?xml version="1.0" encoding="utf-8"?>
<p:tagLst xmlns:a="http://schemas.openxmlformats.org/drawingml/2006/main" xmlns:r="http://schemas.openxmlformats.org/officeDocument/2006/relationships" xmlns:p="http://schemas.openxmlformats.org/presentationml/2006/main">
  <p:tag name="TIMING" val="|0.2|14.5"/>
</p:tagLst>
</file>

<file path=ppt/tags/tag39.xml><?xml version="1.0" encoding="utf-8"?>
<p:tagLst xmlns:a="http://schemas.openxmlformats.org/drawingml/2006/main" xmlns:r="http://schemas.openxmlformats.org/officeDocument/2006/relationships" xmlns:p="http://schemas.openxmlformats.org/presentationml/2006/main">
  <p:tag name="TIMING" val="|0.3|1.7|1.9"/>
</p:tagLst>
</file>

<file path=ppt/tags/tag4.xml><?xml version="1.0" encoding="utf-8"?>
<p:tagLst xmlns:a="http://schemas.openxmlformats.org/drawingml/2006/main" xmlns:r="http://schemas.openxmlformats.org/officeDocument/2006/relationships" xmlns:p="http://schemas.openxmlformats.org/presentationml/2006/main">
  <p:tag name="TIMING" val="|0.3|2|1.3|3.5|8.7"/>
</p:tagLst>
</file>

<file path=ppt/tags/tag5.xml><?xml version="1.0" encoding="utf-8"?>
<p:tagLst xmlns:a="http://schemas.openxmlformats.org/drawingml/2006/main" xmlns:r="http://schemas.openxmlformats.org/officeDocument/2006/relationships" xmlns:p="http://schemas.openxmlformats.org/presentationml/2006/main">
  <p:tag name="TIMING" val="|0.3|2.2"/>
</p:tagLst>
</file>

<file path=ppt/tags/tag6.xml><?xml version="1.0" encoding="utf-8"?>
<p:tagLst xmlns:a="http://schemas.openxmlformats.org/drawingml/2006/main" xmlns:r="http://schemas.openxmlformats.org/officeDocument/2006/relationships" xmlns:p="http://schemas.openxmlformats.org/presentationml/2006/main">
  <p:tag name="TIMING" val="|2|4.3"/>
</p:tagLst>
</file>

<file path=ppt/tags/tag7.xml><?xml version="1.0" encoding="utf-8"?>
<p:tagLst xmlns:a="http://schemas.openxmlformats.org/drawingml/2006/main" xmlns:r="http://schemas.openxmlformats.org/officeDocument/2006/relationships" xmlns:p="http://schemas.openxmlformats.org/presentationml/2006/main">
  <p:tag name="TIMING" val="|4.3|6.6"/>
</p:tagLst>
</file>

<file path=ppt/tags/tag8.xml><?xml version="1.0" encoding="utf-8"?>
<p:tagLst xmlns:a="http://schemas.openxmlformats.org/drawingml/2006/main" xmlns:r="http://schemas.openxmlformats.org/officeDocument/2006/relationships" xmlns:p="http://schemas.openxmlformats.org/presentationml/2006/main">
  <p:tag name="TIMING" val="|0.4|13.9"/>
</p:tagLst>
</file>

<file path=ppt/tags/tag9.xml><?xml version="1.0" encoding="utf-8"?>
<p:tagLst xmlns:a="http://schemas.openxmlformats.org/drawingml/2006/main" xmlns:r="http://schemas.openxmlformats.org/officeDocument/2006/relationships" xmlns:p="http://schemas.openxmlformats.org/presentationml/2006/main">
  <p:tag name="TIMING" val="|0.6|8.5"/>
</p:tagLst>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Mountain Top</Template>
  <TotalTime>256</TotalTime>
  <Words>1603</Words>
  <Application>Microsoft Office PowerPoint</Application>
  <PresentationFormat>On-screen Show (4:3)</PresentationFormat>
  <Paragraphs>135</Paragraphs>
  <Slides>39</Slides>
  <Notes>0</Notes>
  <HiddenSlides>0</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Mountain Top</vt:lpstr>
      <vt:lpstr>Earth &amp; Sky</vt:lpstr>
      <vt:lpstr>Earth &amp; Sky</vt:lpstr>
      <vt:lpstr>The Earth as  Viewing Platform</vt:lpstr>
      <vt:lpstr>Earth Shape &amp; Motion</vt:lpstr>
      <vt:lpstr>Earth Shape &amp; Motion</vt:lpstr>
      <vt:lpstr>Earth is Round</vt:lpstr>
      <vt:lpstr>Ships on the Ocean</vt:lpstr>
      <vt:lpstr>Lunar Eclipse</vt:lpstr>
      <vt:lpstr>Height of the Sun</vt:lpstr>
      <vt:lpstr>Climate Zones</vt:lpstr>
      <vt:lpstr>Time Zones</vt:lpstr>
      <vt:lpstr>Earth is Round</vt:lpstr>
      <vt:lpstr>Earth is Moving</vt:lpstr>
      <vt:lpstr>Foucault Pendulum</vt:lpstr>
      <vt:lpstr>Coriolis Effect</vt:lpstr>
      <vt:lpstr>The Earth is Moving Thru Space</vt:lpstr>
      <vt:lpstr>Bug-on-Windshield Effect</vt:lpstr>
      <vt:lpstr>Meteors after Midnight</vt:lpstr>
      <vt:lpstr>The Earth is Moving Thru Space</vt:lpstr>
      <vt:lpstr>Movement of  Heavenly Objects</vt:lpstr>
      <vt:lpstr>The Sun's Movement</vt:lpstr>
      <vt:lpstr>The Movement of the Stars</vt:lpstr>
      <vt:lpstr>The Moon's Movement</vt:lpstr>
      <vt:lpstr>Fixed Stars</vt:lpstr>
      <vt:lpstr>Big Dipper</vt:lpstr>
      <vt:lpstr>Orion</vt:lpstr>
      <vt:lpstr>Changing Constellations</vt:lpstr>
      <vt:lpstr>Planets</vt:lpstr>
      <vt:lpstr>Ancient Planets</vt:lpstr>
      <vt:lpstr>Modern Planets</vt:lpstr>
      <vt:lpstr>Movements of the Planets</vt:lpstr>
      <vt:lpstr>Conjunctions, etc.</vt:lpstr>
      <vt:lpstr>The Calendar</vt:lpstr>
      <vt:lpstr>Basic Units of the Calendar</vt:lpstr>
      <vt:lpstr>The Month</vt:lpstr>
      <vt:lpstr>The Year</vt:lpstr>
      <vt:lpstr>Various Calendars</vt:lpstr>
      <vt:lpstr>Various Calendars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Sky</dc:title>
  <dc:creator>rnewman</dc:creator>
  <cp:lastModifiedBy>Newman</cp:lastModifiedBy>
  <cp:revision>106</cp:revision>
  <dcterms:created xsi:type="dcterms:W3CDTF">2009-03-28T17:25:34Z</dcterms:created>
  <dcterms:modified xsi:type="dcterms:W3CDTF">2015-07-03T17:21:37Z</dcterms:modified>
</cp:coreProperties>
</file>