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4" r:id="rId8"/>
    <p:sldId id="265" r:id="rId9"/>
    <p:sldId id="263"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4CDD7A8-2282-4466-B06E-1983A6B09C14}" type="slidenum">
              <a:rPr lang="en-US" altLang="en-US"/>
              <a:pPr/>
              <a:t>‹#›</a:t>
            </a:fld>
            <a:endParaRPr lang="en-US" altLang="en-US"/>
          </a:p>
        </p:txBody>
      </p:sp>
    </p:spTree>
    <p:extLst>
      <p:ext uri="{BB962C8B-B14F-4D97-AF65-F5344CB8AC3E}">
        <p14:creationId xmlns:p14="http://schemas.microsoft.com/office/powerpoint/2010/main" val="1532424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23B77A8-C48C-42B0-9A56-A26A221CB6AB}" type="slidenum">
              <a:rPr lang="en-US" altLang="en-US"/>
              <a:pPr/>
              <a:t>‹#›</a:t>
            </a:fld>
            <a:endParaRPr lang="en-US" altLang="en-US"/>
          </a:p>
        </p:txBody>
      </p:sp>
    </p:spTree>
    <p:extLst>
      <p:ext uri="{BB962C8B-B14F-4D97-AF65-F5344CB8AC3E}">
        <p14:creationId xmlns:p14="http://schemas.microsoft.com/office/powerpoint/2010/main" val="4244783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4E571D4-EC9E-4AEF-B211-A53E04A1ADD7}" type="slidenum">
              <a:rPr lang="en-US" altLang="en-US"/>
              <a:pPr/>
              <a:t>‹#›</a:t>
            </a:fld>
            <a:endParaRPr lang="en-US" altLang="en-US"/>
          </a:p>
        </p:txBody>
      </p:sp>
    </p:spTree>
    <p:extLst>
      <p:ext uri="{BB962C8B-B14F-4D97-AF65-F5344CB8AC3E}">
        <p14:creationId xmlns:p14="http://schemas.microsoft.com/office/powerpoint/2010/main" val="2202191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AD0792C-919A-4F2A-9AF0-48BEDECECE7C}" type="slidenum">
              <a:rPr lang="en-US" altLang="en-US"/>
              <a:pPr/>
              <a:t>‹#›</a:t>
            </a:fld>
            <a:endParaRPr lang="en-US" altLang="en-US"/>
          </a:p>
        </p:txBody>
      </p:sp>
    </p:spTree>
    <p:extLst>
      <p:ext uri="{BB962C8B-B14F-4D97-AF65-F5344CB8AC3E}">
        <p14:creationId xmlns:p14="http://schemas.microsoft.com/office/powerpoint/2010/main" val="3232823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C740A05-612C-403F-BF25-3D0DC3D52BED}" type="slidenum">
              <a:rPr lang="en-US" altLang="en-US"/>
              <a:pPr/>
              <a:t>‹#›</a:t>
            </a:fld>
            <a:endParaRPr lang="en-US" altLang="en-US"/>
          </a:p>
        </p:txBody>
      </p:sp>
    </p:spTree>
    <p:extLst>
      <p:ext uri="{BB962C8B-B14F-4D97-AF65-F5344CB8AC3E}">
        <p14:creationId xmlns:p14="http://schemas.microsoft.com/office/powerpoint/2010/main" val="114127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4581426-CBDE-43D7-A3D1-A05AB35CE557}" type="slidenum">
              <a:rPr lang="en-US" altLang="en-US"/>
              <a:pPr/>
              <a:t>‹#›</a:t>
            </a:fld>
            <a:endParaRPr lang="en-US" altLang="en-US"/>
          </a:p>
        </p:txBody>
      </p:sp>
    </p:spTree>
    <p:extLst>
      <p:ext uri="{BB962C8B-B14F-4D97-AF65-F5344CB8AC3E}">
        <p14:creationId xmlns:p14="http://schemas.microsoft.com/office/powerpoint/2010/main" val="378906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A29E6D9-6F1F-4877-ACC0-2B767CEF936D}" type="slidenum">
              <a:rPr lang="en-US" altLang="en-US"/>
              <a:pPr/>
              <a:t>‹#›</a:t>
            </a:fld>
            <a:endParaRPr lang="en-US" altLang="en-US"/>
          </a:p>
        </p:txBody>
      </p:sp>
    </p:spTree>
    <p:extLst>
      <p:ext uri="{BB962C8B-B14F-4D97-AF65-F5344CB8AC3E}">
        <p14:creationId xmlns:p14="http://schemas.microsoft.com/office/powerpoint/2010/main" val="254602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6127227-73EE-4117-BDA8-CA4225F5795F}" type="slidenum">
              <a:rPr lang="en-US" altLang="en-US"/>
              <a:pPr/>
              <a:t>‹#›</a:t>
            </a:fld>
            <a:endParaRPr lang="en-US" altLang="en-US"/>
          </a:p>
        </p:txBody>
      </p:sp>
    </p:spTree>
    <p:extLst>
      <p:ext uri="{BB962C8B-B14F-4D97-AF65-F5344CB8AC3E}">
        <p14:creationId xmlns:p14="http://schemas.microsoft.com/office/powerpoint/2010/main" val="138425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0A069D6-F708-40BD-ADDA-A99BF209AD20}" type="slidenum">
              <a:rPr lang="en-US" altLang="en-US"/>
              <a:pPr/>
              <a:t>‹#›</a:t>
            </a:fld>
            <a:endParaRPr lang="en-US" altLang="en-US"/>
          </a:p>
        </p:txBody>
      </p:sp>
    </p:spTree>
    <p:extLst>
      <p:ext uri="{BB962C8B-B14F-4D97-AF65-F5344CB8AC3E}">
        <p14:creationId xmlns:p14="http://schemas.microsoft.com/office/powerpoint/2010/main" val="4178673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BC5C36E-CCEF-4D0F-9C3A-12C7D2047E7E}" type="slidenum">
              <a:rPr lang="en-US" altLang="en-US"/>
              <a:pPr/>
              <a:t>‹#›</a:t>
            </a:fld>
            <a:endParaRPr lang="en-US" altLang="en-US"/>
          </a:p>
        </p:txBody>
      </p:sp>
    </p:spTree>
    <p:extLst>
      <p:ext uri="{BB962C8B-B14F-4D97-AF65-F5344CB8AC3E}">
        <p14:creationId xmlns:p14="http://schemas.microsoft.com/office/powerpoint/2010/main" val="1851213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9DA8C8C-6C79-4D6C-BE56-A14290A69358}" type="slidenum">
              <a:rPr lang="en-US" altLang="en-US"/>
              <a:pPr/>
              <a:t>‹#›</a:t>
            </a:fld>
            <a:endParaRPr lang="en-US" altLang="en-US"/>
          </a:p>
        </p:txBody>
      </p:sp>
    </p:spTree>
    <p:extLst>
      <p:ext uri="{BB962C8B-B14F-4D97-AF65-F5344CB8AC3E}">
        <p14:creationId xmlns:p14="http://schemas.microsoft.com/office/powerpoint/2010/main" val="2774744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127FF05-D315-4C56-816F-C35A1EBA86A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wtc-9-11"/>
          <p:cNvPicPr>
            <a:picLocks noChangeAspect="1" noChangeArrowheads="1"/>
          </p:cNvPicPr>
          <p:nvPr/>
        </p:nvPicPr>
        <p:blipFill>
          <a:blip r:embed="rId5">
            <a:lum bright="60000" contrast="-60000"/>
            <a:extLst>
              <a:ext uri="{28A0092B-C50C-407E-A947-70E740481C1C}">
                <a14:useLocalDpi xmlns:a14="http://schemas.microsoft.com/office/drawing/2010/main" val="0"/>
              </a:ext>
            </a:extLst>
          </a:blip>
          <a:srcRect/>
          <a:stretch>
            <a:fillRect/>
          </a:stretch>
        </p:blipFill>
        <p:spPr bwMode="auto">
          <a:xfrm>
            <a:off x="2292350" y="685800"/>
            <a:ext cx="4559300" cy="54864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ltLang="en-US"/>
              <a:t>Disaster: What to Make of It?</a:t>
            </a:r>
          </a:p>
        </p:txBody>
      </p:sp>
      <p:sp>
        <p:nvSpPr>
          <p:cNvPr id="2051" name="Rectangle 3"/>
          <p:cNvSpPr>
            <a:spLocks noGrp="1" noChangeArrowheads="1"/>
          </p:cNvSpPr>
          <p:nvPr>
            <p:ph type="subTitle" idx="1"/>
          </p:nvPr>
        </p:nvSpPr>
        <p:spPr/>
        <p:txBody>
          <a:bodyPr/>
          <a:lstStyle/>
          <a:p>
            <a:r>
              <a:rPr lang="en-US" altLang="en-US"/>
              <a:t>Robert C. Newman</a:t>
            </a:r>
          </a:p>
        </p:txBody>
      </p:sp>
      <p:pic>
        <p:nvPicPr>
          <p:cNvPr id="2" name="Disaster.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09600" y="5867400"/>
            <a:ext cx="609600" cy="609600"/>
          </a:xfrm>
          <a:prstGeom prst="rect">
            <a:avLst/>
          </a:prstGeom>
        </p:spPr>
      </p:pic>
    </p:spTree>
    <p:custDataLst>
      <p:tags r:id="rId1"/>
    </p:custDataLst>
  </p:cSld>
  <p:clrMapOvr>
    <a:masterClrMapping/>
  </p:clrMapOvr>
  <p:transition advTm="3226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Jesus</a:t>
            </a:r>
            <a:r>
              <a:rPr lang="en-US" altLang="en-US">
                <a:cs typeface="Arial" charset="0"/>
              </a:rPr>
              <a:t>'</a:t>
            </a:r>
            <a:r>
              <a:rPr lang="en-US" altLang="en-US"/>
              <a:t> Justification</a:t>
            </a:r>
          </a:p>
        </p:txBody>
      </p:sp>
      <p:sp>
        <p:nvSpPr>
          <p:cNvPr id="14339" name="Rectangle 3"/>
          <p:cNvSpPr>
            <a:spLocks noGrp="1" noChangeArrowheads="1"/>
          </p:cNvSpPr>
          <p:nvPr>
            <p:ph type="body" idx="1"/>
          </p:nvPr>
        </p:nvSpPr>
        <p:spPr/>
        <p:txBody>
          <a:bodyPr/>
          <a:lstStyle/>
          <a:p>
            <a:r>
              <a:rPr lang="en-US" altLang="en-US"/>
              <a:t>Jesus justifies his claim that we all deserve calamity by his illustration of the fruitless fig tree.</a:t>
            </a:r>
          </a:p>
          <a:p>
            <a:r>
              <a:rPr lang="en-US" altLang="en-US"/>
              <a:t>This tree was planted by its owner to give fruit.  </a:t>
            </a:r>
          </a:p>
          <a:p>
            <a:pPr lvl="1"/>
            <a:r>
              <a:rPr lang="en-US" altLang="en-US"/>
              <a:t>The owner has now been looking for fruit on it for 3 years, but not finding any.</a:t>
            </a:r>
          </a:p>
          <a:p>
            <a:pPr lvl="1"/>
            <a:r>
              <a:rPr lang="en-US" altLang="en-US"/>
              <a:t>The tree deserves to be cut down.</a:t>
            </a:r>
          </a:p>
        </p:txBody>
      </p:sp>
    </p:spTree>
    <p:custDataLst>
      <p:tags r:id="rId1"/>
    </p:custDataLst>
  </p:cSld>
  <p:clrMapOvr>
    <a:masterClrMapping/>
  </p:clrMapOvr>
  <p:transition advTm="1942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Jesus</a:t>
            </a:r>
            <a:r>
              <a:rPr lang="en-US" altLang="en-US">
                <a:cs typeface="Arial" charset="0"/>
              </a:rPr>
              <a:t>'</a:t>
            </a:r>
            <a:r>
              <a:rPr lang="en-US" altLang="en-US"/>
              <a:t> Justification</a:t>
            </a:r>
          </a:p>
        </p:txBody>
      </p:sp>
      <p:sp>
        <p:nvSpPr>
          <p:cNvPr id="15363" name="Rectangle 3"/>
          <p:cNvSpPr>
            <a:spLocks noGrp="1" noChangeArrowheads="1"/>
          </p:cNvSpPr>
          <p:nvPr>
            <p:ph type="body" idx="1"/>
          </p:nvPr>
        </p:nvSpPr>
        <p:spPr/>
        <p:txBody>
          <a:bodyPr/>
          <a:lstStyle/>
          <a:p>
            <a:pPr>
              <a:lnSpc>
                <a:spcPct val="90000"/>
              </a:lnSpc>
            </a:pPr>
            <a:r>
              <a:rPr lang="en-US" altLang="en-US"/>
              <a:t>At Jesus</a:t>
            </a:r>
            <a:r>
              <a:rPr lang="en-US" altLang="en-US">
                <a:cs typeface="Arial" charset="0"/>
              </a:rPr>
              <a:t>'</a:t>
            </a:r>
            <a:r>
              <a:rPr lang="en-US" altLang="en-US"/>
              <a:t> time, this was a good picture of Israel not being what God intended, so warning them of the disaster to come in AD 70.</a:t>
            </a:r>
          </a:p>
          <a:p>
            <a:pPr>
              <a:lnSpc>
                <a:spcPct val="90000"/>
              </a:lnSpc>
            </a:pPr>
            <a:r>
              <a:rPr lang="en-US" altLang="en-US"/>
              <a:t>For mankind in general, we are not what God made us to be.</a:t>
            </a:r>
          </a:p>
          <a:p>
            <a:pPr lvl="1">
              <a:lnSpc>
                <a:spcPct val="90000"/>
              </a:lnSpc>
            </a:pPr>
            <a:r>
              <a:rPr lang="en-US" altLang="en-US"/>
              <a:t>Consider the two greatest commandments.</a:t>
            </a:r>
          </a:p>
          <a:p>
            <a:pPr>
              <a:lnSpc>
                <a:spcPct val="90000"/>
              </a:lnSpc>
            </a:pPr>
            <a:r>
              <a:rPr lang="en-US" altLang="en-US"/>
              <a:t>Second lesson:  Why do the righteous perish?  There aren</a:t>
            </a:r>
            <a:r>
              <a:rPr lang="en-US" altLang="en-US">
                <a:cs typeface="Arial" charset="0"/>
              </a:rPr>
              <a:t>'</a:t>
            </a:r>
            <a:r>
              <a:rPr lang="en-US" altLang="en-US"/>
              <a:t>t any!</a:t>
            </a:r>
          </a:p>
        </p:txBody>
      </p:sp>
    </p:spTree>
    <p:custDataLst>
      <p:tags r:id="rId1"/>
    </p:custDataLst>
  </p:cSld>
  <p:clrMapOvr>
    <a:masterClrMapping/>
  </p:clrMapOvr>
  <p:transition advTm="3724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z="4000"/>
              <a:t>Jesus</a:t>
            </a:r>
            <a:r>
              <a:rPr lang="en-US" altLang="en-US" sz="4000">
                <a:cs typeface="Arial" charset="0"/>
              </a:rPr>
              <a:t>'</a:t>
            </a:r>
            <a:r>
              <a:rPr lang="en-US" altLang="en-US" sz="4000"/>
              <a:t> Explanation of </a:t>
            </a:r>
            <a:br>
              <a:rPr lang="en-US" altLang="en-US" sz="4000"/>
            </a:br>
            <a:r>
              <a:rPr lang="en-US" altLang="en-US" sz="4000"/>
              <a:t>Survival of the Wicked</a:t>
            </a:r>
          </a:p>
        </p:txBody>
      </p:sp>
      <p:sp>
        <p:nvSpPr>
          <p:cNvPr id="16387" name="Rectangle 3"/>
          <p:cNvSpPr>
            <a:spLocks noGrp="1" noChangeArrowheads="1"/>
          </p:cNvSpPr>
          <p:nvPr>
            <p:ph type="body" idx="1"/>
          </p:nvPr>
        </p:nvSpPr>
        <p:spPr>
          <a:xfrm>
            <a:off x="457200" y="1828800"/>
            <a:ext cx="8229600" cy="4525963"/>
          </a:xfrm>
        </p:spPr>
        <p:txBody>
          <a:bodyPr/>
          <a:lstStyle/>
          <a:p>
            <a:r>
              <a:rPr lang="en-US" altLang="en-US"/>
              <a:t>In the person of the gardener, Jesus goes on to explain why God allows wicked people to survive.</a:t>
            </a:r>
          </a:p>
          <a:p>
            <a:pPr lvl="1"/>
            <a:r>
              <a:rPr lang="en-US" altLang="en-US"/>
              <a:t>The gardener suggests (&amp; is permitted) digging around tree &amp; adding fertilizer to give the tree one more chance.</a:t>
            </a:r>
          </a:p>
          <a:p>
            <a:r>
              <a:rPr lang="en-US" altLang="en-US"/>
              <a:t>God did not destroy Israel at (or right after) the crucifixion, but allowed one more generation an opportunity to repent.</a:t>
            </a:r>
          </a:p>
        </p:txBody>
      </p:sp>
    </p:spTree>
    <p:custDataLst>
      <p:tags r:id="rId1"/>
    </p:custDataLst>
  </p:cSld>
  <p:clrMapOvr>
    <a:masterClrMapping/>
  </p:clrMapOvr>
  <p:transition advTm="299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z="4000"/>
              <a:t>Jesus</a:t>
            </a:r>
            <a:r>
              <a:rPr lang="en-US" altLang="en-US" sz="4000">
                <a:cs typeface="Arial" charset="0"/>
              </a:rPr>
              <a:t>'</a:t>
            </a:r>
            <a:r>
              <a:rPr lang="en-US" altLang="en-US" sz="4000"/>
              <a:t> Explanation of </a:t>
            </a:r>
            <a:br>
              <a:rPr lang="en-US" altLang="en-US" sz="4000"/>
            </a:br>
            <a:r>
              <a:rPr lang="en-US" altLang="en-US" sz="4000"/>
              <a:t>Survival of the Wicked</a:t>
            </a:r>
          </a:p>
        </p:txBody>
      </p:sp>
      <p:sp>
        <p:nvSpPr>
          <p:cNvPr id="17411" name="Rectangle 3"/>
          <p:cNvSpPr>
            <a:spLocks noGrp="1" noChangeArrowheads="1"/>
          </p:cNvSpPr>
          <p:nvPr>
            <p:ph type="body" idx="1"/>
          </p:nvPr>
        </p:nvSpPr>
        <p:spPr>
          <a:xfrm>
            <a:off x="457200" y="1828800"/>
            <a:ext cx="8229600" cy="4525963"/>
          </a:xfrm>
        </p:spPr>
        <p:txBody>
          <a:bodyPr/>
          <a:lstStyle/>
          <a:p>
            <a:r>
              <a:rPr lang="en-US" altLang="en-US"/>
              <a:t>And God, in his mercy, has allowed our generation to come and survive so far, in order that we (&amp; others) might repent.</a:t>
            </a:r>
          </a:p>
          <a:p>
            <a:r>
              <a:rPr lang="en-US" altLang="en-US"/>
              <a:t>Third lesson: Why do the wicked survive?  If they didn</a:t>
            </a:r>
            <a:r>
              <a:rPr lang="en-US" altLang="en-US">
                <a:cs typeface="Arial" charset="0"/>
              </a:rPr>
              <a:t>'</a:t>
            </a:r>
            <a:r>
              <a:rPr lang="en-US" altLang="en-US"/>
              <a:t>t, we’d all be in hell!</a:t>
            </a:r>
          </a:p>
          <a:p>
            <a:pPr lvl="1"/>
            <a:r>
              <a:rPr lang="en-US" altLang="en-US"/>
              <a:t>Do you want to kick down the ladder after you have escaped to keep others from reaching safety?</a:t>
            </a:r>
          </a:p>
        </p:txBody>
      </p:sp>
    </p:spTree>
    <p:custDataLst>
      <p:tags r:id="rId1"/>
    </p:custDataLst>
  </p:cSld>
  <p:clrMapOvr>
    <a:masterClrMapping/>
  </p:clrMapOvr>
  <p:transition advTm="260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Disaster as a Message</a:t>
            </a:r>
          </a:p>
        </p:txBody>
      </p:sp>
      <p:sp>
        <p:nvSpPr>
          <p:cNvPr id="18435" name="Rectangle 3"/>
          <p:cNvSpPr>
            <a:spLocks noGrp="1" noChangeArrowheads="1"/>
          </p:cNvSpPr>
          <p:nvPr>
            <p:ph type="body" idx="1"/>
          </p:nvPr>
        </p:nvSpPr>
        <p:spPr/>
        <p:txBody>
          <a:bodyPr/>
          <a:lstStyle/>
          <a:p>
            <a:r>
              <a:rPr lang="en-US" altLang="en-US"/>
              <a:t>There is at least one other lesson from this passage, hidden in the phrase </a:t>
            </a:r>
            <a:r>
              <a:rPr lang="en-US" altLang="en-US">
                <a:cs typeface="Arial" charset="0"/>
              </a:rPr>
              <a:t>"</a:t>
            </a:r>
            <a:r>
              <a:rPr lang="en-US" altLang="en-US"/>
              <a:t>you too</a:t>
            </a:r>
            <a:r>
              <a:rPr lang="en-US" altLang="en-US">
                <a:cs typeface="Arial" charset="0"/>
              </a:rPr>
              <a:t>"</a:t>
            </a:r>
            <a:r>
              <a:rPr lang="en-US" altLang="en-US"/>
              <a:t> in verses 3 and 5.</a:t>
            </a:r>
          </a:p>
          <a:p>
            <a:r>
              <a:rPr lang="en-US" altLang="en-US"/>
              <a:t>God has designed many things about his world to convey spiritual messages:</a:t>
            </a:r>
          </a:p>
          <a:p>
            <a:pPr lvl="1"/>
            <a:r>
              <a:rPr lang="en-US" altLang="en-US"/>
              <a:t>Large use of word-pictures to display the God-human relation: potter/clay; farmer/plant; shepherd/sheep; king/subject; master/slave; father/child; husband/wife</a:t>
            </a:r>
          </a:p>
        </p:txBody>
      </p:sp>
    </p:spTree>
    <p:custDataLst>
      <p:tags r:id="rId1"/>
    </p:custDataLst>
  </p:cSld>
  <p:clrMapOvr>
    <a:masterClrMapping/>
  </p:clrMapOvr>
  <p:transition advTm="4304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Disaster as a Message</a:t>
            </a:r>
          </a:p>
        </p:txBody>
      </p:sp>
      <p:sp>
        <p:nvSpPr>
          <p:cNvPr id="19459" name="Rectangle 3"/>
          <p:cNvSpPr>
            <a:spLocks noGrp="1" noChangeArrowheads="1"/>
          </p:cNvSpPr>
          <p:nvPr>
            <p:ph type="body" idx="1"/>
          </p:nvPr>
        </p:nvSpPr>
        <p:spPr/>
        <p:txBody>
          <a:bodyPr/>
          <a:lstStyle/>
          <a:p>
            <a:r>
              <a:rPr lang="en-US" altLang="en-US"/>
              <a:t>God has designed many things about his world to convey spiritual messages:</a:t>
            </a:r>
          </a:p>
          <a:p>
            <a:pPr lvl="1"/>
            <a:r>
              <a:rPr lang="en-US" altLang="en-US"/>
              <a:t>Word-pictures to display salvation: creation, rebirth, adoption, acquittal, freedom, homecoming…</a:t>
            </a:r>
          </a:p>
          <a:p>
            <a:pPr lvl="1"/>
            <a:r>
              <a:rPr lang="en-US" altLang="en-US"/>
              <a:t>We develop these sets of word-pictures in two PowerPoint talks </a:t>
            </a:r>
            <a:r>
              <a:rPr lang="en-US" altLang="en-US">
                <a:cs typeface="Arial" charset="0"/>
              </a:rPr>
              <a:t>"</a:t>
            </a:r>
            <a:r>
              <a:rPr lang="en-US" altLang="en-US"/>
              <a:t>God</a:t>
            </a:r>
            <a:r>
              <a:rPr lang="en-US" altLang="en-US">
                <a:cs typeface="Arial" charset="0"/>
              </a:rPr>
              <a:t>'</a:t>
            </a:r>
            <a:r>
              <a:rPr lang="en-US" altLang="en-US"/>
              <a:t>s Self-Portraits</a:t>
            </a:r>
            <a:r>
              <a:rPr lang="en-US" altLang="en-US">
                <a:cs typeface="Arial" charset="0"/>
              </a:rPr>
              <a:t>"</a:t>
            </a:r>
            <a:r>
              <a:rPr lang="en-US" altLang="en-US"/>
              <a:t> and </a:t>
            </a:r>
            <a:r>
              <a:rPr lang="en-US" altLang="en-US">
                <a:cs typeface="Arial" charset="0"/>
              </a:rPr>
              <a:t>"</a:t>
            </a:r>
            <a:r>
              <a:rPr lang="en-US" altLang="en-US"/>
              <a:t>Biblical Pictures of Salvation.</a:t>
            </a:r>
            <a:r>
              <a:rPr lang="en-US" altLang="en-US">
                <a:cs typeface="Arial" charset="0"/>
              </a:rPr>
              <a:t>"</a:t>
            </a:r>
          </a:p>
        </p:txBody>
      </p:sp>
    </p:spTree>
    <p:custDataLst>
      <p:tags r:id="rId1"/>
    </p:custDataLst>
  </p:cSld>
  <p:clrMapOvr>
    <a:masterClrMapping/>
  </p:clrMapOvr>
  <p:transition advTm="288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Disaster as a Message</a:t>
            </a:r>
          </a:p>
        </p:txBody>
      </p:sp>
      <p:sp>
        <p:nvSpPr>
          <p:cNvPr id="20483" name="Rectangle 3"/>
          <p:cNvSpPr>
            <a:spLocks noGrp="1" noChangeArrowheads="1"/>
          </p:cNvSpPr>
          <p:nvPr>
            <p:ph type="body" idx="1"/>
          </p:nvPr>
        </p:nvSpPr>
        <p:spPr/>
        <p:txBody>
          <a:bodyPr/>
          <a:lstStyle/>
          <a:p>
            <a:pPr>
              <a:lnSpc>
                <a:spcPct val="90000"/>
              </a:lnSpc>
            </a:pPr>
            <a:r>
              <a:rPr lang="en-US" altLang="en-US"/>
              <a:t>In our Luke 13 passage, we have the suggestion that disaster itself is a foretaste of the wrath to come.</a:t>
            </a:r>
          </a:p>
          <a:p>
            <a:pPr>
              <a:lnSpc>
                <a:spcPct val="90000"/>
              </a:lnSpc>
            </a:pPr>
            <a:r>
              <a:rPr lang="en-US" altLang="en-US"/>
              <a:t>Fourth lesson:  Disasters are scaled-down pictures of the wrath to come.  It will fall on all (good and bad) who depend on their own righteousness.  Disasters serve as advance warning to the survivors that they need to repent.</a:t>
            </a:r>
          </a:p>
        </p:txBody>
      </p:sp>
    </p:spTree>
    <p:custDataLst>
      <p:tags r:id="rId1"/>
    </p:custDataLst>
  </p:cSld>
  <p:clrMapOvr>
    <a:masterClrMapping/>
  </p:clrMapOvr>
  <p:transition advTm="2815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checkerboard(across)">
                                      <p:cBhvr>
                                        <p:cTn id="7" dur="5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checkerboard(across)">
                                      <p:cBhvr>
                                        <p:cTn id="12" dur="500"/>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Conclusions</a:t>
            </a:r>
          </a:p>
        </p:txBody>
      </p:sp>
      <p:sp>
        <p:nvSpPr>
          <p:cNvPr id="21507" name="Rectangle 3"/>
          <p:cNvSpPr>
            <a:spLocks noGrp="1" noChangeArrowheads="1"/>
          </p:cNvSpPr>
          <p:nvPr>
            <p:ph type="body" idx="1"/>
          </p:nvPr>
        </p:nvSpPr>
        <p:spPr>
          <a:xfrm>
            <a:off x="457200" y="1600200"/>
            <a:ext cx="8229600" cy="5029200"/>
          </a:xfrm>
        </p:spPr>
        <p:txBody>
          <a:bodyPr/>
          <a:lstStyle/>
          <a:p>
            <a:pPr>
              <a:lnSpc>
                <a:spcPct val="80000"/>
              </a:lnSpc>
              <a:buFontTx/>
              <a:buNone/>
            </a:pPr>
            <a:r>
              <a:rPr lang="en-US" altLang="en-US" sz="2800"/>
              <a:t>	</a:t>
            </a:r>
            <a:r>
              <a:rPr lang="en-US" altLang="en-US" sz="2800" b="1"/>
              <a:t>Four lessons from disaster:</a:t>
            </a:r>
          </a:p>
          <a:p>
            <a:pPr>
              <a:lnSpc>
                <a:spcPct val="80000"/>
              </a:lnSpc>
            </a:pPr>
            <a:r>
              <a:rPr lang="en-US" altLang="en-US" sz="2800"/>
              <a:t>It comes on good and bad alike; the health &amp; wealth gospel is not true.</a:t>
            </a:r>
          </a:p>
          <a:p>
            <a:pPr>
              <a:lnSpc>
                <a:spcPct val="80000"/>
              </a:lnSpc>
            </a:pPr>
            <a:r>
              <a:rPr lang="en-US" altLang="en-US" sz="2800"/>
              <a:t>It reminds us that all have sinned and deserve God</a:t>
            </a:r>
            <a:r>
              <a:rPr lang="en-US" altLang="en-US" sz="2800">
                <a:cs typeface="Arial" charset="0"/>
              </a:rPr>
              <a:t>'</a:t>
            </a:r>
            <a:r>
              <a:rPr lang="en-US" altLang="en-US" sz="2800"/>
              <a:t>s punishment.</a:t>
            </a:r>
          </a:p>
          <a:p>
            <a:pPr>
              <a:lnSpc>
                <a:spcPct val="80000"/>
              </a:lnSpc>
            </a:pPr>
            <a:r>
              <a:rPr lang="en-US" altLang="en-US" sz="2800"/>
              <a:t>If God were to destroy all wickedness right now, we might be safe, but many whom God intends to save would not.  If he had destroyed all wickedness somewhat earlier, we would be in hell!</a:t>
            </a:r>
          </a:p>
          <a:p>
            <a:pPr>
              <a:lnSpc>
                <a:spcPct val="80000"/>
              </a:lnSpc>
            </a:pPr>
            <a:r>
              <a:rPr lang="en-US" altLang="en-US" sz="2800"/>
              <a:t>Every disaster (Pompei, Titanic, World Trade Center) is a warning of the wrath to come.  May we use them to warn others.</a:t>
            </a:r>
          </a:p>
        </p:txBody>
      </p:sp>
    </p:spTree>
    <p:custDataLst>
      <p:tags r:id="rId1"/>
    </p:custDataLst>
  </p:cSld>
  <p:clrMapOvr>
    <a:masterClrMapping/>
  </p:clrMapOvr>
  <p:transition advTm="478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additive="base">
                                        <p:cTn id="31"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6" descr="disaster"/>
          <p:cNvPicPr>
            <a:picLocks noChangeAspect="1" noChangeArrowheads="1"/>
          </p:cNvPicPr>
          <p:nvPr/>
        </p:nvPicPr>
        <p:blipFill>
          <a:blip r:embed="rId3">
            <a:lum bright="60000" contrast="-60000"/>
            <a:extLst>
              <a:ext uri="{28A0092B-C50C-407E-A947-70E740481C1C}">
                <a14:useLocalDpi xmlns:a14="http://schemas.microsoft.com/office/drawing/2010/main" val="0"/>
              </a:ext>
            </a:extLst>
          </a:blip>
          <a:srcRect/>
          <a:stretch>
            <a:fillRect/>
          </a:stretch>
        </p:blipFill>
        <p:spPr bwMode="auto">
          <a:xfrm>
            <a:off x="2695575" y="685800"/>
            <a:ext cx="3751263" cy="5486400"/>
          </a:xfrm>
          <a:prstGeom prst="rect">
            <a:avLst/>
          </a:prstGeom>
          <a:noFill/>
          <a:extLst>
            <a:ext uri="{909E8E84-426E-40DD-AFC4-6F175D3DCCD1}">
              <a14:hiddenFill xmlns:a14="http://schemas.microsoft.com/office/drawing/2010/main">
                <a:solidFill>
                  <a:srgbClr val="FFFFFF"/>
                </a:solidFill>
              </a14:hiddenFill>
            </a:ext>
          </a:extLst>
        </p:spPr>
      </p:pic>
      <p:sp>
        <p:nvSpPr>
          <p:cNvPr id="22532" name="Rectangle 4"/>
          <p:cNvSpPr>
            <a:spLocks noGrp="1" noChangeArrowheads="1"/>
          </p:cNvSpPr>
          <p:nvPr>
            <p:ph type="ctrTitle"/>
          </p:nvPr>
        </p:nvSpPr>
        <p:spPr/>
        <p:txBody>
          <a:bodyPr/>
          <a:lstStyle/>
          <a:p>
            <a:r>
              <a:rPr lang="en-US" altLang="en-US"/>
              <a:t>The End…</a:t>
            </a:r>
          </a:p>
        </p:txBody>
      </p:sp>
      <p:sp>
        <p:nvSpPr>
          <p:cNvPr id="22533" name="Rectangle 5"/>
          <p:cNvSpPr>
            <a:spLocks noGrp="1" noChangeArrowheads="1"/>
          </p:cNvSpPr>
          <p:nvPr>
            <p:ph type="subTitle" idx="1"/>
          </p:nvPr>
        </p:nvSpPr>
        <p:spPr/>
        <p:txBody>
          <a:bodyPr/>
          <a:lstStyle/>
          <a:p>
            <a:r>
              <a:rPr lang="en-US" altLang="en-US"/>
              <a:t>…is not yet, you still have a chance to repent!</a:t>
            </a:r>
          </a:p>
        </p:txBody>
      </p:sp>
    </p:spTree>
    <p:custDataLst>
      <p:tags r:id="rId1"/>
    </p:custDataLst>
  </p:cSld>
  <p:clrMapOvr>
    <a:masterClrMapping/>
  </p:clrMapOvr>
  <p:transition advTm="133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p:cTn id="7" dur="500" fill="hold"/>
                                        <p:tgtEl>
                                          <p:spTgt spid="22532"/>
                                        </p:tgtEl>
                                        <p:attrNameLst>
                                          <p:attrName>ppt_w</p:attrName>
                                        </p:attrNameLst>
                                      </p:cBhvr>
                                      <p:tavLst>
                                        <p:tav tm="0">
                                          <p:val>
                                            <p:fltVal val="0"/>
                                          </p:val>
                                        </p:tav>
                                        <p:tav tm="100000">
                                          <p:val>
                                            <p:strVal val="#ppt_w"/>
                                          </p:val>
                                        </p:tav>
                                      </p:tavLst>
                                    </p:anim>
                                    <p:anim calcmode="lin" valueType="num">
                                      <p:cBhvr>
                                        <p:cTn id="8" dur="500" fill="hold"/>
                                        <p:tgtEl>
                                          <p:spTgt spid="2253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2533">
                                            <p:txEl>
                                              <p:pRg st="0" end="0"/>
                                            </p:txEl>
                                          </p:spTgt>
                                        </p:tgtEl>
                                        <p:attrNameLst>
                                          <p:attrName>style.visibility</p:attrName>
                                        </p:attrNameLst>
                                      </p:cBhvr>
                                      <p:to>
                                        <p:strVal val="visible"/>
                                      </p:to>
                                    </p:set>
                                    <p:animEffect transition="in" filter="checkerboard(across)">
                                      <p:cBhvr>
                                        <p:cTn id="13" dur="500"/>
                                        <p:tgtEl>
                                          <p:spTgt spid="225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253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The Challenge of Disaster</a:t>
            </a:r>
          </a:p>
        </p:txBody>
      </p:sp>
      <p:sp>
        <p:nvSpPr>
          <p:cNvPr id="3075" name="Rectangle 3"/>
          <p:cNvSpPr>
            <a:spLocks noGrp="1" noChangeArrowheads="1"/>
          </p:cNvSpPr>
          <p:nvPr>
            <p:ph type="body" idx="1"/>
          </p:nvPr>
        </p:nvSpPr>
        <p:spPr>
          <a:xfrm>
            <a:off x="457200" y="1600200"/>
            <a:ext cx="8229600" cy="4953000"/>
          </a:xfrm>
        </p:spPr>
        <p:txBody>
          <a:bodyPr/>
          <a:lstStyle/>
          <a:p>
            <a:r>
              <a:rPr lang="en-US" altLang="en-US" sz="2800"/>
              <a:t>Have you ever been challenged by someone who doubted that God exists because there is so much evil in the world?</a:t>
            </a:r>
          </a:p>
          <a:p>
            <a:pPr lvl="1"/>
            <a:r>
              <a:rPr lang="en-US" altLang="en-US" sz="2400"/>
              <a:t>The article </a:t>
            </a:r>
            <a:r>
              <a:rPr lang="en-US" altLang="en-US" sz="2400">
                <a:cs typeface="Arial" charset="0"/>
              </a:rPr>
              <a:t>"</a:t>
            </a:r>
            <a:r>
              <a:rPr lang="en-US" altLang="en-US" sz="2400"/>
              <a:t>Atheism</a:t>
            </a:r>
            <a:r>
              <a:rPr lang="en-US" altLang="en-US" sz="2400">
                <a:cs typeface="Arial" charset="0"/>
              </a:rPr>
              <a:t>"</a:t>
            </a:r>
            <a:r>
              <a:rPr lang="en-US" altLang="en-US" sz="2400"/>
              <a:t> in the </a:t>
            </a:r>
            <a:r>
              <a:rPr lang="en-US" altLang="en-US" sz="2400" i="1"/>
              <a:t>Encyclopedia of Philosophy</a:t>
            </a:r>
            <a:r>
              <a:rPr lang="en-US" altLang="en-US" sz="2400"/>
              <a:t> uses this as its main argument.</a:t>
            </a:r>
          </a:p>
          <a:p>
            <a:r>
              <a:rPr lang="en-US" altLang="en-US" sz="2800"/>
              <a:t>Have you ever wondered how God could allow some wicked person to live so long?</a:t>
            </a:r>
          </a:p>
          <a:p>
            <a:pPr lvl="1"/>
            <a:r>
              <a:rPr lang="en-US" altLang="en-US" sz="2400"/>
              <a:t>Say, Adolf Hitler, Idi Amin, Pot Pol…?</a:t>
            </a:r>
          </a:p>
          <a:p>
            <a:pPr lvl="1"/>
            <a:r>
              <a:rPr lang="en-US" altLang="en-US" sz="2400"/>
              <a:t>Many Jews have said that the Holocaust ended their belief in God.</a:t>
            </a:r>
          </a:p>
        </p:txBody>
      </p:sp>
    </p:spTree>
    <p:custDataLst>
      <p:tags r:id="rId1"/>
    </p:custDataLst>
  </p:cSld>
  <p:clrMapOvr>
    <a:masterClrMapping/>
  </p:clrMapOvr>
  <p:transition advTm="292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The Challenge of Disaster</a:t>
            </a:r>
          </a:p>
        </p:txBody>
      </p:sp>
      <p:sp>
        <p:nvSpPr>
          <p:cNvPr id="4099" name="Rectangle 3"/>
          <p:cNvSpPr>
            <a:spLocks noGrp="1" noChangeArrowheads="1"/>
          </p:cNvSpPr>
          <p:nvPr>
            <p:ph type="body" idx="1"/>
          </p:nvPr>
        </p:nvSpPr>
        <p:spPr>
          <a:xfrm>
            <a:off x="457200" y="1600200"/>
            <a:ext cx="8229600" cy="4800600"/>
          </a:xfrm>
        </p:spPr>
        <p:txBody>
          <a:bodyPr/>
          <a:lstStyle/>
          <a:p>
            <a:pPr>
              <a:lnSpc>
                <a:spcPct val="90000"/>
              </a:lnSpc>
            </a:pPr>
            <a:r>
              <a:rPr lang="en-US" altLang="en-US"/>
              <a:t>Have you occasionally wondered how God could allow some disaster to happen?</a:t>
            </a:r>
          </a:p>
          <a:p>
            <a:pPr lvl="1">
              <a:lnSpc>
                <a:spcPct val="90000"/>
              </a:lnSpc>
            </a:pPr>
            <a:r>
              <a:rPr lang="en-US" altLang="en-US"/>
              <a:t>Some major national or world disaster?</a:t>
            </a:r>
          </a:p>
          <a:p>
            <a:pPr lvl="1">
              <a:lnSpc>
                <a:spcPct val="90000"/>
              </a:lnSpc>
            </a:pPr>
            <a:r>
              <a:rPr lang="en-US" altLang="en-US"/>
              <a:t>Some personal disaster to you or a loved one?</a:t>
            </a:r>
          </a:p>
          <a:p>
            <a:pPr lvl="1">
              <a:lnSpc>
                <a:spcPct val="90000"/>
              </a:lnSpc>
            </a:pPr>
            <a:r>
              <a:rPr lang="en-US" altLang="en-US"/>
              <a:t>Many people have been sorely tried by such things.</a:t>
            </a:r>
          </a:p>
          <a:p>
            <a:pPr>
              <a:lnSpc>
                <a:spcPct val="90000"/>
              </a:lnSpc>
            </a:pPr>
            <a:r>
              <a:rPr lang="en-US" altLang="en-US"/>
              <a:t>These problems are discussed several places in the Bible.</a:t>
            </a:r>
          </a:p>
          <a:p>
            <a:pPr lvl="1">
              <a:lnSpc>
                <a:spcPct val="90000"/>
              </a:lnSpc>
            </a:pPr>
            <a:r>
              <a:rPr lang="en-US" altLang="en-US"/>
              <a:t>Here, we want to look at Jesus</a:t>
            </a:r>
            <a:r>
              <a:rPr lang="en-US" altLang="en-US">
                <a:cs typeface="Arial" charset="0"/>
              </a:rPr>
              <a:t>'</a:t>
            </a:r>
            <a:r>
              <a:rPr lang="en-US" altLang="en-US"/>
              <a:t> response.</a:t>
            </a:r>
          </a:p>
        </p:txBody>
      </p:sp>
    </p:spTree>
    <p:custDataLst>
      <p:tags r:id="rId1"/>
    </p:custDataLst>
  </p:cSld>
  <p:clrMapOvr>
    <a:masterClrMapping/>
  </p:clrMapOvr>
  <p:transition advTm="281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 calcmode="lin" valueType="num">
                                      <p:cBhvr additive="base">
                                        <p:cTn id="37"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Luke 13</a:t>
            </a:r>
          </a:p>
        </p:txBody>
      </p:sp>
      <p:sp>
        <p:nvSpPr>
          <p:cNvPr id="5124" name="Text Box 4"/>
          <p:cNvSpPr txBox="1">
            <a:spLocks noChangeArrowheads="1"/>
          </p:cNvSpPr>
          <p:nvPr/>
        </p:nvSpPr>
        <p:spPr bwMode="auto">
          <a:xfrm>
            <a:off x="990600" y="1600200"/>
            <a:ext cx="73152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1 (NIV) Now there were some present at that time who told Jesus about the Galileans whose blood Pilate had mixed with their sacrifices. 2 Jesus answered, </a:t>
            </a:r>
            <a:r>
              <a:rPr lang="en-US" altLang="en-US" sz="2400">
                <a:cs typeface="Arial" charset="0"/>
              </a:rPr>
              <a:t>"</a:t>
            </a:r>
            <a:r>
              <a:rPr lang="en-US" altLang="en-US" sz="2400"/>
              <a:t>Do you think that these Galileans were worse sinners than all the other Galileans because they suffered this way? 3 I tell you, no! But unless you repent, you too will all perish. 4 Or those eighteen who died when the tower in Siloam fell on them</a:t>
            </a:r>
            <a:r>
              <a:rPr lang="en-US" altLang="en-US" sz="2400">
                <a:cs typeface="Arial" charset="0"/>
              </a:rPr>
              <a:t>–</a:t>
            </a:r>
            <a:r>
              <a:rPr lang="en-US" altLang="en-US" sz="2400"/>
              <a:t>do you think they were more guilty than all the others living in Jerusalem? 5 I tell you, no! But unless you repent, you too will all perish.</a:t>
            </a:r>
            <a:r>
              <a:rPr lang="en-US" altLang="en-US" sz="2400">
                <a:cs typeface="Arial" charset="0"/>
              </a:rPr>
              <a:t>"</a:t>
            </a:r>
            <a:r>
              <a:rPr lang="en-US" altLang="en-US" sz="2400"/>
              <a:t> </a:t>
            </a:r>
          </a:p>
        </p:txBody>
      </p:sp>
    </p:spTree>
    <p:custDataLst>
      <p:tags r:id="rId1"/>
    </p:custDataLst>
  </p:cSld>
  <p:clrMapOvr>
    <a:masterClrMapping/>
  </p:clrMapOvr>
  <p:transition advTm="341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checkerboard(across)">
                                      <p:cBhvr>
                                        <p:cTn id="7" dur="500"/>
                                        <p:tgtEl>
                                          <p:spTgt spid="51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The Crowd</a:t>
            </a:r>
            <a:r>
              <a:rPr lang="en-US" altLang="en-US">
                <a:cs typeface="Arial" charset="0"/>
              </a:rPr>
              <a:t>'</a:t>
            </a:r>
            <a:r>
              <a:rPr lang="en-US" altLang="en-US"/>
              <a:t>s Question</a:t>
            </a:r>
          </a:p>
        </p:txBody>
      </p:sp>
      <p:sp>
        <p:nvSpPr>
          <p:cNvPr id="9219" name="Rectangle 3"/>
          <p:cNvSpPr>
            <a:spLocks noGrp="1" noChangeArrowheads="1"/>
          </p:cNvSpPr>
          <p:nvPr>
            <p:ph type="body" idx="1"/>
          </p:nvPr>
        </p:nvSpPr>
        <p:spPr/>
        <p:txBody>
          <a:bodyPr/>
          <a:lstStyle/>
          <a:p>
            <a:r>
              <a:rPr lang="en-US" altLang="en-US" sz="2800"/>
              <a:t>They tell Jesus about Pilate’s act of killing Galileans while they were in the temple sacrificing.</a:t>
            </a:r>
          </a:p>
          <a:p>
            <a:pPr lvl="1"/>
            <a:r>
              <a:rPr lang="en-US" altLang="en-US" sz="2400"/>
              <a:t>We don’t know any more details about this event.</a:t>
            </a:r>
          </a:p>
          <a:p>
            <a:pPr lvl="1"/>
            <a:r>
              <a:rPr lang="en-US" altLang="en-US" sz="2400"/>
              <a:t>It fits Pilate’s character as seen in Josephus:</a:t>
            </a:r>
          </a:p>
          <a:p>
            <a:pPr lvl="2"/>
            <a:r>
              <a:rPr lang="en-US" altLang="en-US" sz="2000"/>
              <a:t>Shields, aqueduct, plainclothesmen</a:t>
            </a:r>
          </a:p>
          <a:p>
            <a:r>
              <a:rPr lang="en-US" altLang="en-US" sz="2800"/>
              <a:t>Not sure why they raise question:</a:t>
            </a:r>
          </a:p>
          <a:p>
            <a:pPr lvl="1"/>
            <a:r>
              <a:rPr lang="en-US" altLang="en-US" sz="2400"/>
              <a:t>Are they Zealots trying to incite Jesus?</a:t>
            </a:r>
          </a:p>
          <a:p>
            <a:pPr lvl="1"/>
            <a:r>
              <a:rPr lang="en-US" altLang="en-US" sz="2400"/>
              <a:t>Pharisees trying to entrap him?</a:t>
            </a:r>
          </a:p>
          <a:p>
            <a:pPr lvl="1"/>
            <a:r>
              <a:rPr lang="en-US" altLang="en-US" sz="2400"/>
              <a:t>Practical theologians trying to deal with this problem?</a:t>
            </a:r>
          </a:p>
        </p:txBody>
      </p:sp>
    </p:spTree>
    <p:custDataLst>
      <p:tags r:id="rId1"/>
    </p:custDataLst>
  </p:cSld>
  <p:clrMapOvr>
    <a:masterClrMapping/>
  </p:clrMapOvr>
  <p:transition advTm="856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 calcmode="lin" valueType="num">
                                      <p:cBhvr additive="base">
                                        <p:cTn id="37"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219">
                                            <p:txEl>
                                              <p:pRg st="6" end="6"/>
                                            </p:txEl>
                                          </p:spTgt>
                                        </p:tgtEl>
                                        <p:attrNameLst>
                                          <p:attrName>style.visibility</p:attrName>
                                        </p:attrNameLst>
                                      </p:cBhvr>
                                      <p:to>
                                        <p:strVal val="visible"/>
                                      </p:to>
                                    </p:set>
                                    <p:anim calcmode="lin" valueType="num">
                                      <p:cBhvr additive="base">
                                        <p:cTn id="43"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219">
                                            <p:txEl>
                                              <p:pRg st="7" end="7"/>
                                            </p:txEl>
                                          </p:spTgt>
                                        </p:tgtEl>
                                        <p:attrNameLst>
                                          <p:attrName>style.visibility</p:attrName>
                                        </p:attrNameLst>
                                      </p:cBhvr>
                                      <p:to>
                                        <p:strVal val="visible"/>
                                      </p:to>
                                    </p:set>
                                    <p:anim calcmode="lin" valueType="num">
                                      <p:cBhvr additive="base">
                                        <p:cTn id="49"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21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Jesus</a:t>
            </a:r>
            <a:r>
              <a:rPr lang="en-US" altLang="en-US">
                <a:cs typeface="Arial" charset="0"/>
              </a:rPr>
              <a:t>'</a:t>
            </a:r>
            <a:r>
              <a:rPr lang="en-US" altLang="en-US"/>
              <a:t> Response</a:t>
            </a:r>
          </a:p>
        </p:txBody>
      </p:sp>
      <p:sp>
        <p:nvSpPr>
          <p:cNvPr id="10243" name="Rectangle 3"/>
          <p:cNvSpPr>
            <a:spLocks noGrp="1" noChangeArrowheads="1"/>
          </p:cNvSpPr>
          <p:nvPr>
            <p:ph type="body" idx="1"/>
          </p:nvPr>
        </p:nvSpPr>
        <p:spPr/>
        <p:txBody>
          <a:bodyPr/>
          <a:lstStyle/>
          <a:p>
            <a:r>
              <a:rPr lang="en-US" altLang="en-US" sz="2800"/>
              <a:t>Jesus</a:t>
            </a:r>
            <a:r>
              <a:rPr lang="en-US" altLang="en-US" sz="2800">
                <a:cs typeface="Arial" charset="0"/>
              </a:rPr>
              <a:t>'</a:t>
            </a:r>
            <a:r>
              <a:rPr lang="en-US" altLang="en-US" sz="2800"/>
              <a:t> response is surprising and apparently rather harsh:</a:t>
            </a:r>
          </a:p>
          <a:p>
            <a:pPr lvl="1"/>
            <a:r>
              <a:rPr lang="en-US" altLang="en-US" sz="2400"/>
              <a:t>Those killed were not worse sinners than normal.</a:t>
            </a:r>
          </a:p>
          <a:p>
            <a:pPr lvl="1"/>
            <a:r>
              <a:rPr lang="en-US" altLang="en-US" sz="2400"/>
              <a:t>Unless you turn your lifestyle around, the same will happen to you!</a:t>
            </a:r>
          </a:p>
          <a:p>
            <a:r>
              <a:rPr lang="en-US" altLang="en-US" sz="2800"/>
              <a:t>This has application to:</a:t>
            </a:r>
          </a:p>
          <a:p>
            <a:pPr lvl="1"/>
            <a:r>
              <a:rPr lang="en-US" altLang="en-US" sz="2400"/>
              <a:t>Those standing there &amp; hearing Jesus</a:t>
            </a:r>
          </a:p>
          <a:p>
            <a:pPr lvl="1"/>
            <a:r>
              <a:rPr lang="en-US" altLang="en-US" sz="2400"/>
              <a:t>Mankind as a whole, including us</a:t>
            </a:r>
          </a:p>
          <a:p>
            <a:r>
              <a:rPr lang="en-US" altLang="en-US" sz="2800"/>
              <a:t>In fact, for many of those who heard this, God did send the Romans to destroy them in AD 70.</a:t>
            </a:r>
          </a:p>
        </p:txBody>
      </p:sp>
    </p:spTree>
    <p:custDataLst>
      <p:tags r:id="rId1"/>
    </p:custDataLst>
  </p:cSld>
  <p:clrMapOvr>
    <a:masterClrMapping/>
  </p:clrMapOvr>
  <p:transition advTm="321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 calcmode="lin" valueType="num">
                                      <p:cBhvr additive="base">
                                        <p:cTn id="37"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243">
                                            <p:txEl>
                                              <p:pRg st="6" end="6"/>
                                            </p:txEl>
                                          </p:spTgt>
                                        </p:tgtEl>
                                        <p:attrNameLst>
                                          <p:attrName>style.visibility</p:attrName>
                                        </p:attrNameLst>
                                      </p:cBhvr>
                                      <p:to>
                                        <p:strVal val="visible"/>
                                      </p:to>
                                    </p:set>
                                    <p:anim calcmode="lin" valueType="num">
                                      <p:cBhvr additive="base">
                                        <p:cTn id="43" dur="5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24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Jesus</a:t>
            </a:r>
            <a:r>
              <a:rPr lang="en-US" altLang="en-US">
                <a:cs typeface="Arial" charset="0"/>
              </a:rPr>
              <a:t>'</a:t>
            </a:r>
            <a:r>
              <a:rPr lang="en-US" altLang="en-US"/>
              <a:t> Counter-Question</a:t>
            </a:r>
          </a:p>
        </p:txBody>
      </p:sp>
      <p:sp>
        <p:nvSpPr>
          <p:cNvPr id="12291" name="Rectangle 3"/>
          <p:cNvSpPr>
            <a:spLocks noGrp="1" noChangeArrowheads="1"/>
          </p:cNvSpPr>
          <p:nvPr>
            <p:ph type="body" idx="1"/>
          </p:nvPr>
        </p:nvSpPr>
        <p:spPr/>
        <p:txBody>
          <a:bodyPr/>
          <a:lstStyle/>
          <a:p>
            <a:r>
              <a:rPr lang="en-US" altLang="en-US" sz="2800"/>
              <a:t>Jesus goes on to make the problem worse.</a:t>
            </a:r>
          </a:p>
          <a:p>
            <a:pPr lvl="1"/>
            <a:r>
              <a:rPr lang="en-US" altLang="en-US" sz="2400"/>
              <a:t>He moves from the problem of why God allows human wickedness…</a:t>
            </a:r>
          </a:p>
          <a:p>
            <a:pPr lvl="1"/>
            <a:r>
              <a:rPr lang="en-US" altLang="en-US" sz="2400"/>
              <a:t>To why he allows natural disaster.</a:t>
            </a:r>
          </a:p>
          <a:p>
            <a:r>
              <a:rPr lang="en-US" altLang="en-US" sz="2800"/>
              <a:t>What about the tower in Siloam which fell and killed 18 people?</a:t>
            </a:r>
          </a:p>
          <a:p>
            <a:pPr lvl="1"/>
            <a:r>
              <a:rPr lang="en-US" altLang="en-US" sz="2400"/>
              <a:t>We don</a:t>
            </a:r>
            <a:r>
              <a:rPr lang="en-US" altLang="en-US" sz="2400">
                <a:cs typeface="Arial" charset="0"/>
              </a:rPr>
              <a:t>'</a:t>
            </a:r>
            <a:r>
              <a:rPr lang="en-US" altLang="en-US" sz="2400"/>
              <a:t>t know anything else about this either.</a:t>
            </a:r>
          </a:p>
          <a:p>
            <a:pPr lvl="1"/>
            <a:r>
              <a:rPr lang="en-US" altLang="en-US" sz="2400"/>
              <a:t>Siloam is in the S part of Jerusalem.</a:t>
            </a:r>
          </a:p>
          <a:p>
            <a:pPr lvl="1"/>
            <a:r>
              <a:rPr lang="en-US" altLang="en-US" sz="2400"/>
              <a:t>Probably the tower is part of the city fortifications.</a:t>
            </a:r>
          </a:p>
          <a:p>
            <a:pPr lvl="1"/>
            <a:r>
              <a:rPr lang="en-US" altLang="en-US" sz="2400"/>
              <a:t>Perhaps it fell during an earthquake.</a:t>
            </a:r>
          </a:p>
        </p:txBody>
      </p:sp>
    </p:spTree>
    <p:custDataLst>
      <p:tags r:id="rId1"/>
    </p:custDataLst>
  </p:cSld>
  <p:clrMapOvr>
    <a:masterClrMapping/>
  </p:clrMapOvr>
  <p:transition advTm="4652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 calcmode="lin" valueType="num">
                                      <p:cBhvr additive="base">
                                        <p:cTn id="37"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291">
                                            <p:txEl>
                                              <p:pRg st="6" end="6"/>
                                            </p:txEl>
                                          </p:spTgt>
                                        </p:tgtEl>
                                        <p:attrNameLst>
                                          <p:attrName>style.visibility</p:attrName>
                                        </p:attrNameLst>
                                      </p:cBhvr>
                                      <p:to>
                                        <p:strVal val="visible"/>
                                      </p:to>
                                    </p:set>
                                    <p:anim calcmode="lin" valueType="num">
                                      <p:cBhvr additive="base">
                                        <p:cTn id="43" dur="5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2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291">
                                            <p:txEl>
                                              <p:pRg st="7" end="7"/>
                                            </p:txEl>
                                          </p:spTgt>
                                        </p:tgtEl>
                                        <p:attrNameLst>
                                          <p:attrName>style.visibility</p:attrName>
                                        </p:attrNameLst>
                                      </p:cBhvr>
                                      <p:to>
                                        <p:strVal val="visible"/>
                                      </p:to>
                                    </p:set>
                                    <p:anim calcmode="lin" valueType="num">
                                      <p:cBhvr additive="base">
                                        <p:cTn id="49" dur="500" fill="hold"/>
                                        <p:tgtEl>
                                          <p:spTgt spid="1229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29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Jesus</a:t>
            </a:r>
            <a:r>
              <a:rPr lang="en-US" altLang="en-US">
                <a:cs typeface="Arial" charset="0"/>
              </a:rPr>
              <a:t>'</a:t>
            </a:r>
            <a:r>
              <a:rPr lang="en-US" altLang="en-US"/>
              <a:t> Response</a:t>
            </a:r>
          </a:p>
        </p:txBody>
      </p:sp>
      <p:sp>
        <p:nvSpPr>
          <p:cNvPr id="13315" name="Rectangle 3"/>
          <p:cNvSpPr>
            <a:spLocks noGrp="1" noChangeArrowheads="1"/>
          </p:cNvSpPr>
          <p:nvPr>
            <p:ph type="body" idx="1"/>
          </p:nvPr>
        </p:nvSpPr>
        <p:spPr/>
        <p:txBody>
          <a:bodyPr/>
          <a:lstStyle/>
          <a:p>
            <a:r>
              <a:rPr lang="en-US" altLang="en-US"/>
              <a:t>Jesus</a:t>
            </a:r>
            <a:r>
              <a:rPr lang="en-US" altLang="en-US">
                <a:cs typeface="Arial" charset="0"/>
              </a:rPr>
              <a:t>'</a:t>
            </a:r>
            <a:r>
              <a:rPr lang="en-US" altLang="en-US"/>
              <a:t> answer is the same as before:</a:t>
            </a:r>
          </a:p>
          <a:p>
            <a:pPr lvl="1"/>
            <a:r>
              <a:rPr lang="en-US" altLang="en-US"/>
              <a:t>Those overcome by this disaster no worse than others.</a:t>
            </a:r>
          </a:p>
          <a:p>
            <a:pPr lvl="1"/>
            <a:r>
              <a:rPr lang="en-US" altLang="en-US"/>
              <a:t>You deserve the same!</a:t>
            </a:r>
          </a:p>
          <a:p>
            <a:r>
              <a:rPr lang="en-US" altLang="en-US"/>
              <a:t>Our first lesson:</a:t>
            </a:r>
          </a:p>
          <a:p>
            <a:pPr lvl="1"/>
            <a:r>
              <a:rPr lang="en-US" altLang="en-US"/>
              <a:t>The Bible teaches that disaster does not come selectively to more wicked people.</a:t>
            </a:r>
          </a:p>
          <a:p>
            <a:pPr lvl="1"/>
            <a:r>
              <a:rPr lang="en-US" altLang="en-US"/>
              <a:t>We cannot judge the relative righteousness of a person by what happens in this life.</a:t>
            </a:r>
          </a:p>
        </p:txBody>
      </p:sp>
    </p:spTree>
    <p:custDataLst>
      <p:tags r:id="rId1"/>
    </p:custDataLst>
  </p:cSld>
  <p:clrMapOvr>
    <a:masterClrMapping/>
  </p:clrMapOvr>
  <p:transition advTm="286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Luke 13</a:t>
            </a:r>
          </a:p>
        </p:txBody>
      </p:sp>
      <p:sp>
        <p:nvSpPr>
          <p:cNvPr id="11267" name="Text Box 3"/>
          <p:cNvSpPr txBox="1">
            <a:spLocks noChangeArrowheads="1"/>
          </p:cNvSpPr>
          <p:nvPr/>
        </p:nvSpPr>
        <p:spPr bwMode="auto">
          <a:xfrm>
            <a:off x="1066800" y="1905000"/>
            <a:ext cx="70104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6 (NIV) Then he told this parable: </a:t>
            </a:r>
            <a:r>
              <a:rPr lang="en-US" altLang="en-US" sz="2400">
                <a:cs typeface="Arial" charset="0"/>
              </a:rPr>
              <a:t>"</a:t>
            </a:r>
            <a:r>
              <a:rPr lang="en-US" altLang="en-US" sz="2400"/>
              <a:t>A man had a fig tree, planted in his vineyard, and he went to look for fruit on it, but did not find any. 7 So he said to the man who took care of the vineyard, </a:t>
            </a:r>
            <a:r>
              <a:rPr lang="en-US" altLang="en-US" sz="2400">
                <a:cs typeface="Arial" charset="0"/>
              </a:rPr>
              <a:t>'</a:t>
            </a:r>
            <a:r>
              <a:rPr lang="en-US" altLang="en-US" sz="2400"/>
              <a:t>For three years now I've been coming to look for fruit on this fig tree and haven't found any. Cut it down! Why should it use up the soil?</a:t>
            </a:r>
            <a:r>
              <a:rPr lang="en-US" altLang="en-US" sz="2400">
                <a:cs typeface="Arial" charset="0"/>
              </a:rPr>
              <a:t>'</a:t>
            </a:r>
            <a:r>
              <a:rPr lang="en-US" altLang="en-US" sz="2400"/>
              <a:t> 8 </a:t>
            </a:r>
            <a:r>
              <a:rPr lang="en-US" altLang="en-US" sz="2400">
                <a:cs typeface="Arial" charset="0"/>
              </a:rPr>
              <a:t>'</a:t>
            </a:r>
            <a:r>
              <a:rPr lang="en-US" altLang="en-US" sz="2400"/>
              <a:t>Sir,</a:t>
            </a:r>
            <a:r>
              <a:rPr lang="en-US" altLang="en-US" sz="2400">
                <a:cs typeface="Arial" charset="0"/>
              </a:rPr>
              <a:t>'</a:t>
            </a:r>
            <a:r>
              <a:rPr lang="en-US" altLang="en-US" sz="2400"/>
              <a:t> the man replied, </a:t>
            </a:r>
            <a:r>
              <a:rPr lang="en-US" altLang="en-US" sz="2400">
                <a:cs typeface="Arial" charset="0"/>
              </a:rPr>
              <a:t>'</a:t>
            </a:r>
            <a:r>
              <a:rPr lang="en-US" altLang="en-US" sz="2400"/>
              <a:t>leave it alone for one more year, and I'll dig around it and fertilize it. 9 If it bears fruit next year, fine! If not, then cut it down.</a:t>
            </a:r>
            <a:r>
              <a:rPr lang="en-US" altLang="en-US" sz="2400">
                <a:cs typeface="Arial" charset="0"/>
              </a:rPr>
              <a:t>'</a:t>
            </a:r>
            <a:r>
              <a:rPr lang="en-US" altLang="en-US" sz="2400"/>
              <a:t> </a:t>
            </a:r>
            <a:r>
              <a:rPr lang="en-US" altLang="en-US" sz="2400">
                <a:cs typeface="Arial" charset="0"/>
              </a:rPr>
              <a:t>"</a:t>
            </a:r>
            <a:r>
              <a:rPr lang="en-US" altLang="en-US" sz="2400"/>
              <a:t> </a:t>
            </a:r>
          </a:p>
        </p:txBody>
      </p:sp>
    </p:spTree>
    <p:custDataLst>
      <p:tags r:id="rId1"/>
    </p:custDataLst>
  </p:cSld>
  <p:clrMapOvr>
    <a:masterClrMapping/>
  </p:clrMapOvr>
  <p:transition advTm="381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checkerboard(across)">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4.5"/>
</p:tagLst>
</file>

<file path=ppt/tags/tag10.xml><?xml version="1.0" encoding="utf-8"?>
<p:tagLst xmlns:a="http://schemas.openxmlformats.org/drawingml/2006/main" xmlns:r="http://schemas.openxmlformats.org/officeDocument/2006/relationships" xmlns:p="http://schemas.openxmlformats.org/presentationml/2006/main">
  <p:tag name="TIMING" val="|0.4|6.5|3.8|4.6"/>
</p:tagLst>
</file>

<file path=ppt/tags/tag11.xml><?xml version="1.0" encoding="utf-8"?>
<p:tagLst xmlns:a="http://schemas.openxmlformats.org/drawingml/2006/main" xmlns:r="http://schemas.openxmlformats.org/officeDocument/2006/relationships" xmlns:p="http://schemas.openxmlformats.org/presentationml/2006/main">
  <p:tag name="TIMING" val="|0.4|8.5|6.1|1.4"/>
</p:tagLst>
</file>

<file path=ppt/tags/tag12.xml><?xml version="1.0" encoding="utf-8"?>
<p:tagLst xmlns:a="http://schemas.openxmlformats.org/drawingml/2006/main" xmlns:r="http://schemas.openxmlformats.org/officeDocument/2006/relationships" xmlns:p="http://schemas.openxmlformats.org/presentationml/2006/main">
  <p:tag name="TIMING" val="|1.6|8.9|10.3"/>
</p:tagLst>
</file>

<file path=ppt/tags/tag13.xml><?xml version="1.0" encoding="utf-8"?>
<p:tagLst xmlns:a="http://schemas.openxmlformats.org/drawingml/2006/main" xmlns:r="http://schemas.openxmlformats.org/officeDocument/2006/relationships" xmlns:p="http://schemas.openxmlformats.org/presentationml/2006/main">
  <p:tag name="TIMING" val="|0.3|9.5|9.4"/>
</p:tagLst>
</file>

<file path=ppt/tags/tag14.xml><?xml version="1.0" encoding="utf-8"?>
<p:tagLst xmlns:a="http://schemas.openxmlformats.org/drawingml/2006/main" xmlns:r="http://schemas.openxmlformats.org/officeDocument/2006/relationships" xmlns:p="http://schemas.openxmlformats.org/presentationml/2006/main">
  <p:tag name="TIMING" val="|6.2|5.6|7.5"/>
</p:tagLst>
</file>

<file path=ppt/tags/tag15.xml><?xml version="1.0" encoding="utf-8"?>
<p:tagLst xmlns:a="http://schemas.openxmlformats.org/drawingml/2006/main" xmlns:r="http://schemas.openxmlformats.org/officeDocument/2006/relationships" xmlns:p="http://schemas.openxmlformats.org/presentationml/2006/main">
  <p:tag name="TIMING" val="|0.3|3.3|14.2"/>
</p:tagLst>
</file>

<file path=ppt/tags/tag16.xml><?xml version="1.0" encoding="utf-8"?>
<p:tagLst xmlns:a="http://schemas.openxmlformats.org/drawingml/2006/main" xmlns:r="http://schemas.openxmlformats.org/officeDocument/2006/relationships" xmlns:p="http://schemas.openxmlformats.org/presentationml/2006/main">
  <p:tag name="TIMING" val="|0.2|8.5"/>
</p:tagLst>
</file>

<file path=ppt/tags/tag17.xml><?xml version="1.0" encoding="utf-8"?>
<p:tagLst xmlns:a="http://schemas.openxmlformats.org/drawingml/2006/main" xmlns:r="http://schemas.openxmlformats.org/officeDocument/2006/relationships" xmlns:p="http://schemas.openxmlformats.org/presentationml/2006/main">
  <p:tag name="TIMING" val="|0.3|3.5|5.7|7.5|14.7"/>
</p:tagLst>
</file>

<file path=ppt/tags/tag18.xml><?xml version="1.0" encoding="utf-8"?>
<p:tagLst xmlns:a="http://schemas.openxmlformats.org/drawingml/2006/main" xmlns:r="http://schemas.openxmlformats.org/officeDocument/2006/relationships" xmlns:p="http://schemas.openxmlformats.org/presentationml/2006/main">
  <p:tag name="TIMING" val="|1.9|2.8"/>
</p:tagLst>
</file>

<file path=ppt/tags/tag2.xml><?xml version="1.0" encoding="utf-8"?>
<p:tagLst xmlns:a="http://schemas.openxmlformats.org/drawingml/2006/main" xmlns:r="http://schemas.openxmlformats.org/officeDocument/2006/relationships" xmlns:p="http://schemas.openxmlformats.org/presentationml/2006/main">
  <p:tag name="TIMING" val="|1.3|5.3|6.4|6.8|2.8"/>
</p:tagLst>
</file>

<file path=ppt/tags/tag3.xml><?xml version="1.0" encoding="utf-8"?>
<p:tagLst xmlns:a="http://schemas.openxmlformats.org/drawingml/2006/main" xmlns:r="http://schemas.openxmlformats.org/officeDocument/2006/relationships" xmlns:p="http://schemas.openxmlformats.org/presentationml/2006/main">
  <p:tag name="TIMING" val="|0.2|3|3.1|5.5|4.2|7.3"/>
</p:tagLst>
</file>

<file path=ppt/tags/tag4.xml><?xml version="1.0" encoding="utf-8"?>
<p:tagLst xmlns:a="http://schemas.openxmlformats.org/drawingml/2006/main" xmlns:r="http://schemas.openxmlformats.org/officeDocument/2006/relationships" xmlns:p="http://schemas.openxmlformats.org/presentationml/2006/main">
  <p:tag name="TIMING" val="|1.2"/>
</p:tagLst>
</file>

<file path=ppt/tags/tag5.xml><?xml version="1.0" encoding="utf-8"?>
<p:tagLst xmlns:a="http://schemas.openxmlformats.org/drawingml/2006/main" xmlns:r="http://schemas.openxmlformats.org/officeDocument/2006/relationships" xmlns:p="http://schemas.openxmlformats.org/presentationml/2006/main">
  <p:tag name="TIMING" val="|1.6|9.2|3.2|7|40.5|4.6|5.3|5"/>
</p:tagLst>
</file>

<file path=ppt/tags/tag6.xml><?xml version="1.0" encoding="utf-8"?>
<p:tagLst xmlns:a="http://schemas.openxmlformats.org/drawingml/2006/main" xmlns:r="http://schemas.openxmlformats.org/officeDocument/2006/relationships" xmlns:p="http://schemas.openxmlformats.org/presentationml/2006/main">
  <p:tag name="TIMING" val="|0.3|4.3|2.9|8.1|1.7|2.7|4.4"/>
</p:tagLst>
</file>

<file path=ppt/tags/tag7.xml><?xml version="1.0" encoding="utf-8"?>
<p:tagLst xmlns:a="http://schemas.openxmlformats.org/drawingml/2006/main" xmlns:r="http://schemas.openxmlformats.org/officeDocument/2006/relationships" xmlns:p="http://schemas.openxmlformats.org/presentationml/2006/main">
  <p:tag name="TIMING" val="|1.2|5|2.4|7|2.9|7.2|9.2|6.9"/>
</p:tagLst>
</file>

<file path=ppt/tags/tag8.xml><?xml version="1.0" encoding="utf-8"?>
<p:tagLst xmlns:a="http://schemas.openxmlformats.org/drawingml/2006/main" xmlns:r="http://schemas.openxmlformats.org/officeDocument/2006/relationships" xmlns:p="http://schemas.openxmlformats.org/presentationml/2006/main">
  <p:tag name="TIMING" val="|0.7|1.3|4|4.9|2.1|7.1"/>
</p:tagLst>
</file>

<file path=ppt/tags/tag9.xml><?xml version="1.0" encoding="utf-8"?>
<p:tagLst xmlns:a="http://schemas.openxmlformats.org/drawingml/2006/main" xmlns:r="http://schemas.openxmlformats.org/officeDocument/2006/relationships" xmlns:p="http://schemas.openxmlformats.org/presentationml/2006/main">
  <p:tag name="TIMING" val="|0.9"/>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100</TotalTime>
  <Words>1171</Words>
  <Application>Microsoft Office PowerPoint</Application>
  <PresentationFormat>On-screen Show (4:3)</PresentationFormat>
  <Paragraphs>89</Paragraphs>
  <Slides>18</Slides>
  <Notes>0</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 Design</vt:lpstr>
      <vt:lpstr>Disaster: What to Make of It?</vt:lpstr>
      <vt:lpstr>The Challenge of Disaster</vt:lpstr>
      <vt:lpstr>The Challenge of Disaster</vt:lpstr>
      <vt:lpstr>Luke 13</vt:lpstr>
      <vt:lpstr>The Crowd's Question</vt:lpstr>
      <vt:lpstr>Jesus' Response</vt:lpstr>
      <vt:lpstr>Jesus' Counter-Question</vt:lpstr>
      <vt:lpstr>Jesus' Response</vt:lpstr>
      <vt:lpstr>Luke 13</vt:lpstr>
      <vt:lpstr>Jesus' Justification</vt:lpstr>
      <vt:lpstr>Jesus' Justification</vt:lpstr>
      <vt:lpstr>Jesus' Explanation of  Survival of the Wicked</vt:lpstr>
      <vt:lpstr>Jesus' Explanation of  Survival of the Wicked</vt:lpstr>
      <vt:lpstr>Disaster as a Message</vt:lpstr>
      <vt:lpstr>Disaster as a Message</vt:lpstr>
      <vt:lpstr>Disaster as a Message</vt:lpstr>
      <vt:lpstr>Conclusions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Disaster: What to Make of It?</dc:title>
  <dc:creator>rnewman</dc:creator>
  <cp:lastModifiedBy>Newman</cp:lastModifiedBy>
  <cp:revision>63</cp:revision>
  <dcterms:created xsi:type="dcterms:W3CDTF">2007-10-26T14:53:45Z</dcterms:created>
  <dcterms:modified xsi:type="dcterms:W3CDTF">2015-07-03T15:08:37Z</dcterms:modified>
</cp:coreProperties>
</file>