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82" r:id="rId4"/>
    <p:sldId id="283" r:id="rId5"/>
    <p:sldId id="284" r:id="rId6"/>
    <p:sldId id="285" r:id="rId7"/>
    <p:sldId id="286" r:id="rId8"/>
    <p:sldId id="287" r:id="rId9"/>
    <p:sldId id="259" r:id="rId10"/>
    <p:sldId id="260" r:id="rId11"/>
    <p:sldId id="263" r:id="rId12"/>
    <p:sldId id="264" r:id="rId13"/>
    <p:sldId id="273" r:id="rId14"/>
    <p:sldId id="275" r:id="rId15"/>
    <p:sldId id="265" r:id="rId16"/>
    <p:sldId id="266" r:id="rId17"/>
    <p:sldId id="274" r:id="rId18"/>
    <p:sldId id="276" r:id="rId19"/>
    <p:sldId id="267" r:id="rId20"/>
    <p:sldId id="277" r:id="rId21"/>
    <p:sldId id="261" r:id="rId22"/>
    <p:sldId id="262" r:id="rId23"/>
    <p:sldId id="268" r:id="rId24"/>
    <p:sldId id="279" r:id="rId25"/>
    <p:sldId id="278" r:id="rId26"/>
    <p:sldId id="269" r:id="rId27"/>
    <p:sldId id="288" r:id="rId28"/>
    <p:sldId id="270" r:id="rId29"/>
    <p:sldId id="271" r:id="rId30"/>
    <p:sldId id="272" r:id="rId31"/>
    <p:sldId id="280" r:id="rId32"/>
    <p:sldId id="281"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802" autoAdjust="0"/>
    <p:restoredTop sz="94660"/>
  </p:normalViewPr>
  <p:slideViewPr>
    <p:cSldViewPr>
      <p:cViewPr varScale="1">
        <p:scale>
          <a:sx n="110" d="100"/>
          <a:sy n="110" d="100"/>
        </p:scale>
        <p:origin x="-1608" y="-96"/>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467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170" name="Group 2"/>
          <p:cNvGrpSpPr>
            <a:grpSpLocks/>
          </p:cNvGrpSpPr>
          <p:nvPr/>
        </p:nvGrpSpPr>
        <p:grpSpPr bwMode="auto">
          <a:xfrm>
            <a:off x="1658938" y="1600200"/>
            <a:ext cx="6837362" cy="3200400"/>
            <a:chOff x="1045" y="1008"/>
            <a:chExt cx="4307" cy="2016"/>
          </a:xfrm>
        </p:grpSpPr>
        <p:sp>
          <p:nvSpPr>
            <p:cNvPr id="7171"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7172"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7173"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7174"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7175"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7176"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grpSp>
      <p:sp>
        <p:nvSpPr>
          <p:cNvPr id="7177" name="Rectangle 9"/>
          <p:cNvSpPr>
            <a:spLocks noGrp="1" noChangeArrowheads="1"/>
          </p:cNvSpPr>
          <p:nvPr>
            <p:ph type="dt" sz="half" idx="2"/>
          </p:nvPr>
        </p:nvSpPr>
        <p:spPr/>
        <p:txBody>
          <a:bodyPr/>
          <a:lstStyle>
            <a:lvl1pPr>
              <a:defRPr/>
            </a:lvl1pPr>
          </a:lstStyle>
          <a:p>
            <a:endParaRPr lang="en-US" altLang="en-US"/>
          </a:p>
        </p:txBody>
      </p:sp>
      <p:sp>
        <p:nvSpPr>
          <p:cNvPr id="7178" name="Rectangle 10"/>
          <p:cNvSpPr>
            <a:spLocks noGrp="1" noChangeArrowheads="1"/>
          </p:cNvSpPr>
          <p:nvPr>
            <p:ph type="ftr" sz="quarter" idx="3"/>
          </p:nvPr>
        </p:nvSpPr>
        <p:spPr/>
        <p:txBody>
          <a:bodyPr/>
          <a:lstStyle>
            <a:lvl1pPr>
              <a:defRPr/>
            </a:lvl1pPr>
          </a:lstStyle>
          <a:p>
            <a:endParaRPr lang="en-US" altLang="en-US"/>
          </a:p>
        </p:txBody>
      </p:sp>
      <p:sp>
        <p:nvSpPr>
          <p:cNvPr id="7179" name="Rectangle 11"/>
          <p:cNvSpPr>
            <a:spLocks noGrp="1" noChangeArrowheads="1"/>
          </p:cNvSpPr>
          <p:nvPr>
            <p:ph type="sldNum" sz="quarter" idx="4"/>
          </p:nvPr>
        </p:nvSpPr>
        <p:spPr/>
        <p:txBody>
          <a:bodyPr/>
          <a:lstStyle>
            <a:lvl1pPr>
              <a:defRPr/>
            </a:lvl1pPr>
          </a:lstStyle>
          <a:p>
            <a:fld id="{F639290D-1783-4212-BFF9-E47D26AF69B2}" type="slidenum">
              <a:rPr lang="en-US" altLang="en-US"/>
              <a:pPr/>
              <a:t>‹#›</a:t>
            </a:fld>
            <a:endParaRPr lang="en-US" altLang="en-US"/>
          </a:p>
        </p:txBody>
      </p:sp>
      <p:sp>
        <p:nvSpPr>
          <p:cNvPr id="7180"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altLang="en-US" noProof="0" smtClean="0"/>
              <a:t>Click to edit Master title style</a:t>
            </a:r>
          </a:p>
        </p:txBody>
      </p:sp>
      <p:sp>
        <p:nvSpPr>
          <p:cNvPr id="718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en-US" altLang="en-US" noProof="0" smtClean="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8C458A2-0BD4-47A3-A657-FDE883AD533C}" type="slidenum">
              <a:rPr lang="en-US" altLang="en-US"/>
              <a:pPr/>
              <a:t>‹#›</a:t>
            </a:fld>
            <a:endParaRPr lang="en-US" altLang="en-US"/>
          </a:p>
        </p:txBody>
      </p:sp>
    </p:spTree>
    <p:extLst>
      <p:ext uri="{BB962C8B-B14F-4D97-AF65-F5344CB8AC3E}">
        <p14:creationId xmlns:p14="http://schemas.microsoft.com/office/powerpoint/2010/main" val="1359870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C7C48FD-C2AF-487B-ADF6-6283E37A80F2}" type="slidenum">
              <a:rPr lang="en-US" altLang="en-US"/>
              <a:pPr/>
              <a:t>‹#›</a:t>
            </a:fld>
            <a:endParaRPr lang="en-US" altLang="en-US"/>
          </a:p>
        </p:txBody>
      </p:sp>
    </p:spTree>
    <p:extLst>
      <p:ext uri="{BB962C8B-B14F-4D97-AF65-F5344CB8AC3E}">
        <p14:creationId xmlns:p14="http://schemas.microsoft.com/office/powerpoint/2010/main" val="296730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87C490E-5F3B-4EAD-9D5E-FA9DA52AC7A8}" type="slidenum">
              <a:rPr lang="en-US" altLang="en-US"/>
              <a:pPr/>
              <a:t>‹#›</a:t>
            </a:fld>
            <a:endParaRPr lang="en-US" altLang="en-US"/>
          </a:p>
        </p:txBody>
      </p:sp>
    </p:spTree>
    <p:extLst>
      <p:ext uri="{BB962C8B-B14F-4D97-AF65-F5344CB8AC3E}">
        <p14:creationId xmlns:p14="http://schemas.microsoft.com/office/powerpoint/2010/main" val="416796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0DF8652-1605-4520-B02C-6C326AE125E4}" type="slidenum">
              <a:rPr lang="en-US" altLang="en-US"/>
              <a:pPr/>
              <a:t>‹#›</a:t>
            </a:fld>
            <a:endParaRPr lang="en-US" altLang="en-US"/>
          </a:p>
        </p:txBody>
      </p:sp>
    </p:spTree>
    <p:extLst>
      <p:ext uri="{BB962C8B-B14F-4D97-AF65-F5344CB8AC3E}">
        <p14:creationId xmlns:p14="http://schemas.microsoft.com/office/powerpoint/2010/main" val="19035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6019A49-BA78-47F6-928D-8DBF7AF0CF1B}" type="slidenum">
              <a:rPr lang="en-US" altLang="en-US"/>
              <a:pPr/>
              <a:t>‹#›</a:t>
            </a:fld>
            <a:endParaRPr lang="en-US" altLang="en-US"/>
          </a:p>
        </p:txBody>
      </p:sp>
    </p:spTree>
    <p:extLst>
      <p:ext uri="{BB962C8B-B14F-4D97-AF65-F5344CB8AC3E}">
        <p14:creationId xmlns:p14="http://schemas.microsoft.com/office/powerpoint/2010/main" val="1967769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0CC9034-AF80-4BD0-B06E-3D4AAE38EB25}" type="slidenum">
              <a:rPr lang="en-US" altLang="en-US"/>
              <a:pPr/>
              <a:t>‹#›</a:t>
            </a:fld>
            <a:endParaRPr lang="en-US" altLang="en-US"/>
          </a:p>
        </p:txBody>
      </p:sp>
    </p:spTree>
    <p:extLst>
      <p:ext uri="{BB962C8B-B14F-4D97-AF65-F5344CB8AC3E}">
        <p14:creationId xmlns:p14="http://schemas.microsoft.com/office/powerpoint/2010/main" val="2772911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71EFD89-E41B-45CC-BA10-6C437F5C4A8D}" type="slidenum">
              <a:rPr lang="en-US" altLang="en-US"/>
              <a:pPr/>
              <a:t>‹#›</a:t>
            </a:fld>
            <a:endParaRPr lang="en-US" altLang="en-US"/>
          </a:p>
        </p:txBody>
      </p:sp>
    </p:spTree>
    <p:extLst>
      <p:ext uri="{BB962C8B-B14F-4D97-AF65-F5344CB8AC3E}">
        <p14:creationId xmlns:p14="http://schemas.microsoft.com/office/powerpoint/2010/main" val="57485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B594864-ED01-4985-8797-76DEF4D1C0F7}" type="slidenum">
              <a:rPr lang="en-US" altLang="en-US"/>
              <a:pPr/>
              <a:t>‹#›</a:t>
            </a:fld>
            <a:endParaRPr lang="en-US" altLang="en-US"/>
          </a:p>
        </p:txBody>
      </p:sp>
    </p:spTree>
    <p:extLst>
      <p:ext uri="{BB962C8B-B14F-4D97-AF65-F5344CB8AC3E}">
        <p14:creationId xmlns:p14="http://schemas.microsoft.com/office/powerpoint/2010/main" val="49828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793E4E8-FB3F-420F-BF97-5B0EA52123CF}" type="slidenum">
              <a:rPr lang="en-US" altLang="en-US"/>
              <a:pPr/>
              <a:t>‹#›</a:t>
            </a:fld>
            <a:endParaRPr lang="en-US" altLang="en-US"/>
          </a:p>
        </p:txBody>
      </p:sp>
    </p:spTree>
    <p:extLst>
      <p:ext uri="{BB962C8B-B14F-4D97-AF65-F5344CB8AC3E}">
        <p14:creationId xmlns:p14="http://schemas.microsoft.com/office/powerpoint/2010/main" val="320870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BC67FAB-9CF0-4A65-BFBF-32C09E89F91E}" type="slidenum">
              <a:rPr lang="en-US" altLang="en-US"/>
              <a:pPr/>
              <a:t>‹#›</a:t>
            </a:fld>
            <a:endParaRPr lang="en-US" altLang="en-US"/>
          </a:p>
        </p:txBody>
      </p:sp>
    </p:spTree>
    <p:extLst>
      <p:ext uri="{BB962C8B-B14F-4D97-AF65-F5344CB8AC3E}">
        <p14:creationId xmlns:p14="http://schemas.microsoft.com/office/powerpoint/2010/main" val="7651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1071563" y="304800"/>
            <a:ext cx="7615237" cy="1106488"/>
            <a:chOff x="675" y="192"/>
            <a:chExt cx="4797" cy="697"/>
          </a:xfrm>
        </p:grpSpPr>
        <p:sp>
          <p:nvSpPr>
            <p:cNvPr id="6147"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6148"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6149"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6150"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6151"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grpSp>
      <p:sp>
        <p:nvSpPr>
          <p:cNvPr id="6152"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53"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6154"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6155"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6845E563-2BE3-4A2A-AD15-2A4E87C852C5}" type="slidenum">
              <a:rPr lang="en-US" altLang="en-US"/>
              <a:pPr/>
              <a:t>‹#›</a:t>
            </a:fld>
            <a:endParaRPr lang="en-US" altLang="en-US"/>
          </a:p>
        </p:txBody>
      </p:sp>
      <p:sp>
        <p:nvSpPr>
          <p:cNvPr id="6156"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defRPr>
      </a:lvl2pPr>
      <a:lvl3pPr algn="l" rtl="0" fontAlgn="base">
        <a:spcBef>
          <a:spcPct val="0"/>
        </a:spcBef>
        <a:spcAft>
          <a:spcPct val="0"/>
        </a:spcAft>
        <a:defRPr sz="3800">
          <a:solidFill>
            <a:schemeClr val="tx2"/>
          </a:solidFill>
          <a:latin typeface="Arial" charset="0"/>
        </a:defRPr>
      </a:lvl3pPr>
      <a:lvl4pPr algn="l" rtl="0" fontAlgn="base">
        <a:spcBef>
          <a:spcPct val="0"/>
        </a:spcBef>
        <a:spcAft>
          <a:spcPct val="0"/>
        </a:spcAft>
        <a:defRPr sz="3800">
          <a:solidFill>
            <a:schemeClr val="tx2"/>
          </a:solidFill>
          <a:latin typeface="Arial" charset="0"/>
        </a:defRPr>
      </a:lvl4pPr>
      <a:lvl5pPr algn="l" rtl="0" fontAlgn="base">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Describing God </a:t>
            </a:r>
            <a:br>
              <a:rPr lang="en-US" altLang="en-US"/>
            </a:br>
            <a:r>
              <a:rPr lang="en-US" altLang="en-US"/>
              <a:t>in Gender Terms</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DescribingGod.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685800" y="5715000"/>
            <a:ext cx="609600" cy="609600"/>
          </a:xfrm>
          <a:prstGeom prst="rect">
            <a:avLst/>
          </a:prstGeom>
        </p:spPr>
      </p:pic>
    </p:spTree>
    <p:custDataLst>
      <p:tags r:id="rId1"/>
    </p:custDataLst>
  </p:cSld>
  <p:clrMapOvr>
    <a:masterClrMapping/>
  </p:clrMapOvr>
  <p:transition advTm="2333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God as Masculine</a:t>
            </a:r>
          </a:p>
        </p:txBody>
      </p:sp>
      <p:sp>
        <p:nvSpPr>
          <p:cNvPr id="12291" name="Rectangle 3"/>
          <p:cNvSpPr>
            <a:spLocks noGrp="1" noChangeArrowheads="1"/>
          </p:cNvSpPr>
          <p:nvPr>
            <p:ph type="body" idx="1"/>
          </p:nvPr>
        </p:nvSpPr>
        <p:spPr/>
        <p:txBody>
          <a:bodyPr/>
          <a:lstStyle/>
          <a:p>
            <a:r>
              <a:rPr lang="en-US" altLang="en-US"/>
              <a:t>The pronoun </a:t>
            </a:r>
            <a:r>
              <a:rPr lang="en-US" altLang="en-US">
                <a:cs typeface="Arial" charset="0"/>
              </a:rPr>
              <a:t>"</a:t>
            </a:r>
            <a:r>
              <a:rPr lang="en-US" altLang="en-US"/>
              <a:t>he</a:t>
            </a:r>
            <a:r>
              <a:rPr lang="en-US" altLang="en-US">
                <a:cs typeface="Arial" charset="0"/>
              </a:rPr>
              <a:t>"</a:t>
            </a:r>
          </a:p>
          <a:p>
            <a:r>
              <a:rPr lang="en-US" altLang="en-US"/>
              <a:t>Father</a:t>
            </a:r>
          </a:p>
          <a:p>
            <a:r>
              <a:rPr lang="en-US" altLang="en-US"/>
              <a:t>Husband</a:t>
            </a:r>
          </a:p>
          <a:p>
            <a:r>
              <a:rPr lang="en-US" altLang="en-US"/>
              <a:t>King</a:t>
            </a:r>
          </a:p>
        </p:txBody>
      </p:sp>
    </p:spTree>
    <p:custDataLst>
      <p:tags r:id="rId1"/>
    </p:custDataLst>
  </p:cSld>
  <p:clrMapOvr>
    <a:masterClrMapping/>
  </p:clrMapOvr>
  <p:transition advTm="65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The masculine pronoun "he"</a:t>
            </a:r>
          </a:p>
        </p:txBody>
      </p:sp>
      <p:sp>
        <p:nvSpPr>
          <p:cNvPr id="16387" name="Rectangle 3"/>
          <p:cNvSpPr>
            <a:spLocks noGrp="1" noChangeArrowheads="1"/>
          </p:cNvSpPr>
          <p:nvPr>
            <p:ph type="body" idx="1"/>
          </p:nvPr>
        </p:nvSpPr>
        <p:spPr/>
        <p:txBody>
          <a:bodyPr/>
          <a:lstStyle/>
          <a:p>
            <a:r>
              <a:rPr lang="en-US" altLang="en-US"/>
              <a:t>This is the standard form for reference to God.</a:t>
            </a:r>
          </a:p>
          <a:p>
            <a:pPr lvl="1"/>
            <a:r>
              <a:rPr lang="en-US" altLang="en-US"/>
              <a:t>The Hebrew of the Old Testament does not have a neuter pronoun.</a:t>
            </a:r>
          </a:p>
          <a:p>
            <a:pPr lvl="1"/>
            <a:r>
              <a:rPr lang="en-US" altLang="en-US"/>
              <a:t>The Greek of the New Testament does have a neuter pronoun, but doesn’t use it for God.</a:t>
            </a:r>
          </a:p>
          <a:p>
            <a:r>
              <a:rPr lang="en-US" altLang="en-US"/>
              <a:t>The masculine pronoun is used for God hundreds of times in the Bible.</a:t>
            </a:r>
          </a:p>
        </p:txBody>
      </p:sp>
    </p:spTree>
    <p:custDataLst>
      <p:tags r:id="rId1"/>
    </p:custDataLst>
  </p:cSld>
  <p:clrMapOvr>
    <a:masterClrMapping/>
  </p:clrMapOvr>
  <p:transition advTm="294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The term "father"</a:t>
            </a:r>
          </a:p>
        </p:txBody>
      </p:sp>
      <p:sp>
        <p:nvSpPr>
          <p:cNvPr id="17411" name="Rectangle 3"/>
          <p:cNvSpPr>
            <a:spLocks noGrp="1" noChangeArrowheads="1"/>
          </p:cNvSpPr>
          <p:nvPr>
            <p:ph type="body" idx="1"/>
          </p:nvPr>
        </p:nvSpPr>
        <p:spPr/>
        <p:txBody>
          <a:bodyPr/>
          <a:lstStyle/>
          <a:p>
            <a:pPr>
              <a:lnSpc>
                <a:spcPct val="90000"/>
              </a:lnSpc>
            </a:pPr>
            <a:r>
              <a:rPr lang="en-US" altLang="en-US" sz="2800"/>
              <a:t>The term </a:t>
            </a:r>
            <a:r>
              <a:rPr lang="en-US" altLang="en-US" sz="2800">
                <a:cs typeface="Arial" charset="0"/>
              </a:rPr>
              <a:t>"</a:t>
            </a:r>
            <a:r>
              <a:rPr lang="en-US" altLang="en-US" sz="2800"/>
              <a:t>father</a:t>
            </a:r>
            <a:r>
              <a:rPr lang="en-US" altLang="en-US" sz="2800">
                <a:cs typeface="Arial" charset="0"/>
              </a:rPr>
              <a:t>"</a:t>
            </a:r>
            <a:r>
              <a:rPr lang="en-US" altLang="en-US" sz="2800"/>
              <a:t> is applied to God in the Old Testament some 14 times.</a:t>
            </a:r>
          </a:p>
          <a:p>
            <a:pPr>
              <a:lnSpc>
                <a:spcPct val="90000"/>
              </a:lnSpc>
            </a:pPr>
            <a:r>
              <a:rPr lang="en-US" altLang="en-US" sz="2800"/>
              <a:t>In Matthew, God is called </a:t>
            </a:r>
            <a:r>
              <a:rPr lang="en-US" altLang="en-US" sz="2800">
                <a:cs typeface="Arial" charset="0"/>
              </a:rPr>
              <a:t>"</a:t>
            </a:r>
            <a:r>
              <a:rPr lang="en-US" altLang="en-US" sz="2800"/>
              <a:t>father</a:t>
            </a:r>
            <a:r>
              <a:rPr lang="en-US" altLang="en-US" sz="2800">
                <a:cs typeface="Arial" charset="0"/>
              </a:rPr>
              <a:t>"</a:t>
            </a:r>
            <a:r>
              <a:rPr lang="en-US" altLang="en-US" sz="2800"/>
              <a:t> 39 times.</a:t>
            </a:r>
          </a:p>
          <a:p>
            <a:pPr>
              <a:lnSpc>
                <a:spcPct val="90000"/>
              </a:lnSpc>
            </a:pPr>
            <a:r>
              <a:rPr lang="en-US" altLang="en-US" sz="2800"/>
              <a:t>In John, he is called </a:t>
            </a:r>
            <a:r>
              <a:rPr lang="en-US" altLang="en-US" sz="2800">
                <a:cs typeface="Arial" charset="0"/>
              </a:rPr>
              <a:t>"</a:t>
            </a:r>
            <a:r>
              <a:rPr lang="en-US" altLang="en-US" sz="2800"/>
              <a:t>father</a:t>
            </a:r>
            <a:r>
              <a:rPr lang="en-US" altLang="en-US" sz="2800">
                <a:cs typeface="Arial" charset="0"/>
              </a:rPr>
              <a:t>"</a:t>
            </a:r>
            <a:r>
              <a:rPr lang="en-US" altLang="en-US" sz="2800"/>
              <a:t> 97 times.</a:t>
            </a:r>
          </a:p>
          <a:p>
            <a:pPr>
              <a:lnSpc>
                <a:spcPct val="90000"/>
              </a:lnSpc>
            </a:pPr>
            <a:r>
              <a:rPr lang="en-US" altLang="en-US" sz="2800"/>
              <a:t>The count for the rest of the NT is: Acts 3, Romans 4, Corinthians 8, Galatians 4, Ephesians 8, Philippians 3, Colossians 6, Thessalonians 8, Timothy 2, Titus 1, Philemon 1, Hebrews 2, James 3, Peter 4, 1 John 13, 2 John 2, 3 John 0, Jude 1, Revelation 4.</a:t>
            </a:r>
          </a:p>
        </p:txBody>
      </p:sp>
    </p:spTree>
    <p:custDataLst>
      <p:tags r:id="rId1"/>
    </p:custDataLst>
  </p:cSld>
  <p:clrMapOvr>
    <a:masterClrMapping/>
  </p:clrMapOvr>
  <p:transition advTm="405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Some OT Samples of "Father"</a:t>
            </a:r>
          </a:p>
        </p:txBody>
      </p:sp>
      <p:sp>
        <p:nvSpPr>
          <p:cNvPr id="27651" name="Rectangle 3"/>
          <p:cNvSpPr>
            <a:spLocks noGrp="1" noChangeArrowheads="1"/>
          </p:cNvSpPr>
          <p:nvPr>
            <p:ph type="body" idx="1"/>
          </p:nvPr>
        </p:nvSpPr>
        <p:spPr>
          <a:xfrm>
            <a:off x="381000" y="1752600"/>
            <a:ext cx="8229600" cy="4267200"/>
          </a:xfrm>
        </p:spPr>
        <p:txBody>
          <a:bodyPr/>
          <a:lstStyle/>
          <a:p>
            <a:pPr>
              <a:lnSpc>
                <a:spcPct val="80000"/>
              </a:lnSpc>
            </a:pPr>
            <a:r>
              <a:rPr lang="en-US" altLang="en-US" sz="2400"/>
              <a:t>2Sam 7:13 (NIV) He is the one who will build a house for my Name, and I will establish the throne of his kingdom forever. 14 I will be his father, and he will be my son. When he does wrong, I will punish him with the rod of men, with floggings inflicted by men. </a:t>
            </a:r>
          </a:p>
          <a:p>
            <a:pPr>
              <a:lnSpc>
                <a:spcPct val="80000"/>
              </a:lnSpc>
            </a:pPr>
            <a:r>
              <a:rPr lang="en-US" altLang="en-US" sz="2400"/>
              <a:t>Psalm 68:5 (NIV) A father to the fatherless, a defender of widows, is God in his holy dwelling. </a:t>
            </a:r>
          </a:p>
          <a:p>
            <a:pPr>
              <a:lnSpc>
                <a:spcPct val="80000"/>
              </a:lnSpc>
            </a:pPr>
            <a:r>
              <a:rPr lang="en-US" altLang="en-US" sz="2400"/>
              <a:t>Isaiah 9:6 (NIV) For to us a child is born, to us a son is given, and the government will be on his shoulders. And he will be called Wonderful Counselor, Mighty God, Everlasting Father, Prince of Peace. </a:t>
            </a:r>
          </a:p>
          <a:p>
            <a:pPr>
              <a:lnSpc>
                <a:spcPct val="80000"/>
              </a:lnSpc>
            </a:pPr>
            <a:r>
              <a:rPr lang="en-US" altLang="en-US" sz="2400"/>
              <a:t>Malachi 1:6 (NIV) A son honors his father, and a servant his master. If I am a father, where is the honor due me? If I am a master, where is the respect due me?" says the LORD Almighty.</a:t>
            </a:r>
          </a:p>
        </p:txBody>
      </p:sp>
    </p:spTree>
    <p:custDataLst>
      <p:tags r:id="rId1"/>
    </p:custDataLst>
  </p:cSld>
  <p:clrMapOvr>
    <a:masterClrMapping/>
  </p:clrMapOvr>
  <p:transition advTm="712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Some NT Samples of "Father"</a:t>
            </a:r>
          </a:p>
        </p:txBody>
      </p:sp>
      <p:sp>
        <p:nvSpPr>
          <p:cNvPr id="29699" name="Rectangle 3"/>
          <p:cNvSpPr>
            <a:spLocks noGrp="1" noChangeArrowheads="1"/>
          </p:cNvSpPr>
          <p:nvPr>
            <p:ph type="body" idx="1"/>
          </p:nvPr>
        </p:nvSpPr>
        <p:spPr>
          <a:xfrm>
            <a:off x="457200" y="1752600"/>
            <a:ext cx="8229600" cy="4530725"/>
          </a:xfrm>
        </p:spPr>
        <p:txBody>
          <a:bodyPr/>
          <a:lstStyle/>
          <a:p>
            <a:r>
              <a:rPr lang="en-US" altLang="en-US" sz="2800"/>
              <a:t>Matt 5:48 (NIV) Be perfect, therefore, as your heavenly Father is perfect. </a:t>
            </a:r>
          </a:p>
          <a:p>
            <a:r>
              <a:rPr lang="en-US" altLang="en-US" sz="2800"/>
              <a:t>John 4:23 (NIV) Yet a time is coming and has now come when the true worshipers will worship the Father in spirit and truth, for they are the kind of worshipers the Father seeks. </a:t>
            </a:r>
          </a:p>
          <a:p>
            <a:r>
              <a:rPr lang="en-US" altLang="en-US" sz="2800"/>
              <a:t>John 6:37 (NIV) All that the Father gives me will come to me, and whoever comes to me I will never drive away. </a:t>
            </a:r>
          </a:p>
        </p:txBody>
      </p:sp>
    </p:spTree>
    <p:custDataLst>
      <p:tags r:id="rId1"/>
    </p:custDataLst>
  </p:cSld>
  <p:clrMapOvr>
    <a:masterClrMapping/>
  </p:clrMapOvr>
  <p:transition advTm="278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Parabolic Use of "father"</a:t>
            </a:r>
          </a:p>
        </p:txBody>
      </p:sp>
      <p:sp>
        <p:nvSpPr>
          <p:cNvPr id="18435" name="Rectangle 3"/>
          <p:cNvSpPr>
            <a:spLocks noGrp="1" noChangeArrowheads="1"/>
          </p:cNvSpPr>
          <p:nvPr>
            <p:ph type="body" idx="1"/>
          </p:nvPr>
        </p:nvSpPr>
        <p:spPr/>
        <p:txBody>
          <a:bodyPr/>
          <a:lstStyle/>
          <a:p>
            <a:pPr>
              <a:lnSpc>
                <a:spcPct val="80000"/>
              </a:lnSpc>
            </a:pPr>
            <a:r>
              <a:rPr lang="en-US" altLang="en-US" sz="2800"/>
              <a:t>Jeremiah 35:1-19</a:t>
            </a:r>
          </a:p>
          <a:p>
            <a:pPr lvl="1">
              <a:lnSpc>
                <a:spcPct val="80000"/>
              </a:lnSpc>
            </a:pPr>
            <a:r>
              <a:rPr lang="en-US" altLang="en-US" sz="2300"/>
              <a:t>Contrasts Israel’s disobedience to God with the Recabites</a:t>
            </a:r>
            <a:r>
              <a:rPr lang="en-US" altLang="en-US" sz="2300">
                <a:cs typeface="Arial" charset="0"/>
              </a:rPr>
              <a:t>'</a:t>
            </a:r>
            <a:r>
              <a:rPr lang="en-US" altLang="en-US" sz="2300"/>
              <a:t> obedience to their father</a:t>
            </a:r>
          </a:p>
          <a:p>
            <a:pPr>
              <a:lnSpc>
                <a:spcPct val="80000"/>
              </a:lnSpc>
            </a:pPr>
            <a:r>
              <a:rPr lang="en-US" altLang="en-US" sz="2800"/>
              <a:t>Ezekiel 16</a:t>
            </a:r>
          </a:p>
          <a:p>
            <a:pPr lvl="1">
              <a:lnSpc>
                <a:spcPct val="80000"/>
              </a:lnSpc>
            </a:pPr>
            <a:r>
              <a:rPr lang="en-US" altLang="en-US" sz="2300"/>
              <a:t>God adopts Israel as a father a foundling child.</a:t>
            </a:r>
          </a:p>
          <a:p>
            <a:pPr>
              <a:lnSpc>
                <a:spcPct val="80000"/>
              </a:lnSpc>
            </a:pPr>
            <a:r>
              <a:rPr lang="en-US" altLang="en-US" sz="2800"/>
              <a:t>Hosea 1-3</a:t>
            </a:r>
          </a:p>
          <a:p>
            <a:pPr lvl="1">
              <a:lnSpc>
                <a:spcPct val="80000"/>
              </a:lnSpc>
            </a:pPr>
            <a:r>
              <a:rPr lang="en-US" altLang="en-US" sz="2300"/>
              <a:t>Hosea’s marriage a parable of God</a:t>
            </a:r>
            <a:r>
              <a:rPr lang="en-US" altLang="en-US" sz="2300">
                <a:cs typeface="Arial" charset="0"/>
              </a:rPr>
              <a:t>’</a:t>
            </a:r>
            <a:r>
              <a:rPr lang="en-US" altLang="en-US" sz="2300"/>
              <a:t>s to Israel.</a:t>
            </a:r>
          </a:p>
          <a:p>
            <a:pPr>
              <a:lnSpc>
                <a:spcPct val="80000"/>
              </a:lnSpc>
            </a:pPr>
            <a:r>
              <a:rPr lang="en-US" altLang="en-US" sz="2800"/>
              <a:t>Matthew 21:28-32</a:t>
            </a:r>
          </a:p>
          <a:p>
            <a:pPr lvl="1">
              <a:lnSpc>
                <a:spcPct val="80000"/>
              </a:lnSpc>
            </a:pPr>
            <a:r>
              <a:rPr lang="en-US" altLang="en-US" sz="2300"/>
              <a:t>Parable of the two sons</a:t>
            </a:r>
          </a:p>
          <a:p>
            <a:pPr>
              <a:lnSpc>
                <a:spcPct val="80000"/>
              </a:lnSpc>
            </a:pPr>
            <a:r>
              <a:rPr lang="en-US" altLang="en-US" sz="2800"/>
              <a:t>Luke 15:11-32</a:t>
            </a:r>
          </a:p>
          <a:p>
            <a:pPr lvl="1">
              <a:lnSpc>
                <a:spcPct val="80000"/>
              </a:lnSpc>
            </a:pPr>
            <a:r>
              <a:rPr lang="en-US" altLang="en-US" sz="2300"/>
              <a:t>Parable of the Prodigal Son</a:t>
            </a:r>
          </a:p>
        </p:txBody>
      </p:sp>
    </p:spTree>
    <p:custDataLst>
      <p:tags r:id="rId1"/>
    </p:custDataLst>
  </p:cSld>
  <p:clrMapOvr>
    <a:masterClrMapping/>
  </p:clrMapOvr>
  <p:transition advTm="560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35">
                                            <p:txEl>
                                              <p:pRg st="6" end="6"/>
                                            </p:txEl>
                                          </p:spTgt>
                                        </p:tgtEl>
                                        <p:attrNameLst>
                                          <p:attrName>style.visibility</p:attrName>
                                        </p:attrNameLst>
                                      </p:cBhvr>
                                      <p:to>
                                        <p:strVal val="visible"/>
                                      </p:to>
                                    </p:set>
                                    <p:anim calcmode="lin" valueType="num">
                                      <p:cBhvr additive="base">
                                        <p:cTn id="43"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435">
                                            <p:txEl>
                                              <p:pRg st="7" end="7"/>
                                            </p:txEl>
                                          </p:spTgt>
                                        </p:tgtEl>
                                        <p:attrNameLst>
                                          <p:attrName>style.visibility</p:attrName>
                                        </p:attrNameLst>
                                      </p:cBhvr>
                                      <p:to>
                                        <p:strVal val="visible"/>
                                      </p:to>
                                    </p:set>
                                    <p:anim calcmode="lin" valueType="num">
                                      <p:cBhvr additive="base">
                                        <p:cTn id="49"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435">
                                            <p:txEl>
                                              <p:pRg st="8" end="8"/>
                                            </p:txEl>
                                          </p:spTgt>
                                        </p:tgtEl>
                                        <p:attrNameLst>
                                          <p:attrName>style.visibility</p:attrName>
                                        </p:attrNameLst>
                                      </p:cBhvr>
                                      <p:to>
                                        <p:strVal val="visible"/>
                                      </p:to>
                                    </p:set>
                                    <p:anim calcmode="lin" valueType="num">
                                      <p:cBhvr additive="base">
                                        <p:cTn id="55"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43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435">
                                            <p:txEl>
                                              <p:pRg st="9" end="9"/>
                                            </p:txEl>
                                          </p:spTgt>
                                        </p:tgtEl>
                                        <p:attrNameLst>
                                          <p:attrName>style.visibility</p:attrName>
                                        </p:attrNameLst>
                                      </p:cBhvr>
                                      <p:to>
                                        <p:strVal val="visible"/>
                                      </p:to>
                                    </p:set>
                                    <p:anim calcmode="lin" valueType="num">
                                      <p:cBhvr additive="base">
                                        <p:cTn id="61" dur="5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43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God as Husband</a:t>
            </a:r>
          </a:p>
        </p:txBody>
      </p:sp>
      <p:sp>
        <p:nvSpPr>
          <p:cNvPr id="19459" name="Rectangle 3"/>
          <p:cNvSpPr>
            <a:spLocks noGrp="1" noChangeArrowheads="1"/>
          </p:cNvSpPr>
          <p:nvPr>
            <p:ph type="body" sz="half" idx="1"/>
          </p:nvPr>
        </p:nvSpPr>
        <p:spPr>
          <a:xfrm>
            <a:off x="381000" y="2327275"/>
            <a:ext cx="4038600" cy="2930525"/>
          </a:xfrm>
        </p:spPr>
        <p:txBody>
          <a:bodyPr/>
          <a:lstStyle/>
          <a:p>
            <a:r>
              <a:rPr lang="en-US" altLang="en-US"/>
              <a:t>Isaiah 54 and 62</a:t>
            </a:r>
          </a:p>
          <a:p>
            <a:r>
              <a:rPr lang="en-US" altLang="en-US"/>
              <a:t>Jeremiah 3 and 31</a:t>
            </a:r>
          </a:p>
          <a:p>
            <a:r>
              <a:rPr lang="en-US" altLang="en-US"/>
              <a:t>Ezekiel 16</a:t>
            </a:r>
          </a:p>
          <a:p>
            <a:r>
              <a:rPr lang="en-US" altLang="en-US"/>
              <a:t>Hosea 1-3</a:t>
            </a:r>
          </a:p>
        </p:txBody>
      </p:sp>
      <p:sp>
        <p:nvSpPr>
          <p:cNvPr id="19460" name="Rectangle 4"/>
          <p:cNvSpPr>
            <a:spLocks noGrp="1" noChangeArrowheads="1"/>
          </p:cNvSpPr>
          <p:nvPr>
            <p:ph type="body" sz="half" idx="2"/>
          </p:nvPr>
        </p:nvSpPr>
        <p:spPr>
          <a:xfrm>
            <a:off x="4648200" y="1981200"/>
            <a:ext cx="4038600" cy="3657600"/>
          </a:xfrm>
        </p:spPr>
        <p:txBody>
          <a:bodyPr/>
          <a:lstStyle/>
          <a:p>
            <a:r>
              <a:rPr lang="en-US" altLang="en-US"/>
              <a:t>1 Corinthians 11:7</a:t>
            </a:r>
          </a:p>
          <a:p>
            <a:r>
              <a:rPr lang="en-US" altLang="en-US"/>
              <a:t>2 Corinthians 11:2</a:t>
            </a:r>
          </a:p>
          <a:p>
            <a:r>
              <a:rPr lang="en-US" altLang="en-US"/>
              <a:t>Galatians 4:27</a:t>
            </a:r>
          </a:p>
          <a:p>
            <a:r>
              <a:rPr lang="en-US" altLang="en-US"/>
              <a:t>Ephesians 5:23-27 and 32</a:t>
            </a:r>
          </a:p>
          <a:p>
            <a:r>
              <a:rPr lang="en-US" altLang="en-US"/>
              <a:t>Revelation 19:7-9</a:t>
            </a:r>
          </a:p>
        </p:txBody>
      </p:sp>
    </p:spTree>
    <p:custDataLst>
      <p:tags r:id="rId1"/>
    </p:custDataLst>
  </p:cSld>
  <p:clrMapOvr>
    <a:masterClrMapping/>
  </p:clrMapOvr>
  <p:transition advTm="262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60">
                                            <p:txEl>
                                              <p:pRg st="0" end="0"/>
                                            </p:txEl>
                                          </p:spTgt>
                                        </p:tgtEl>
                                        <p:attrNameLst>
                                          <p:attrName>style.visibility</p:attrName>
                                        </p:attrNameLst>
                                      </p:cBhvr>
                                      <p:to>
                                        <p:strVal val="visible"/>
                                      </p:to>
                                    </p:set>
                                    <p:anim calcmode="lin" valueType="num">
                                      <p:cBhvr additive="base">
                                        <p:cTn id="31" dur="500" fill="hold"/>
                                        <p:tgtEl>
                                          <p:spTgt spid="1946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60">
                                            <p:txEl>
                                              <p:pRg st="1" end="1"/>
                                            </p:txEl>
                                          </p:spTgt>
                                        </p:tgtEl>
                                        <p:attrNameLst>
                                          <p:attrName>style.visibility</p:attrName>
                                        </p:attrNameLst>
                                      </p:cBhvr>
                                      <p:to>
                                        <p:strVal val="visible"/>
                                      </p:to>
                                    </p:set>
                                    <p:anim calcmode="lin" valueType="num">
                                      <p:cBhvr additive="base">
                                        <p:cTn id="37" dur="500" fill="hold"/>
                                        <p:tgtEl>
                                          <p:spTgt spid="1946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460">
                                            <p:txEl>
                                              <p:pRg st="2" end="2"/>
                                            </p:txEl>
                                          </p:spTgt>
                                        </p:tgtEl>
                                        <p:attrNameLst>
                                          <p:attrName>style.visibility</p:attrName>
                                        </p:attrNameLst>
                                      </p:cBhvr>
                                      <p:to>
                                        <p:strVal val="visible"/>
                                      </p:to>
                                    </p:set>
                                    <p:anim calcmode="lin" valueType="num">
                                      <p:cBhvr additive="base">
                                        <p:cTn id="43" dur="500" fill="hold"/>
                                        <p:tgtEl>
                                          <p:spTgt spid="19460">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4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460">
                                            <p:txEl>
                                              <p:pRg st="3" end="3"/>
                                            </p:txEl>
                                          </p:spTgt>
                                        </p:tgtEl>
                                        <p:attrNameLst>
                                          <p:attrName>style.visibility</p:attrName>
                                        </p:attrNameLst>
                                      </p:cBhvr>
                                      <p:to>
                                        <p:strVal val="visible"/>
                                      </p:to>
                                    </p:set>
                                    <p:anim calcmode="lin" valueType="num">
                                      <p:cBhvr additive="base">
                                        <p:cTn id="49" dur="500" fill="hold"/>
                                        <p:tgtEl>
                                          <p:spTgt spid="19460">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46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460">
                                            <p:txEl>
                                              <p:pRg st="4" end="4"/>
                                            </p:txEl>
                                          </p:spTgt>
                                        </p:tgtEl>
                                        <p:attrNameLst>
                                          <p:attrName>style.visibility</p:attrName>
                                        </p:attrNameLst>
                                      </p:cBhvr>
                                      <p:to>
                                        <p:strVal val="visible"/>
                                      </p:to>
                                    </p:set>
                                    <p:anim calcmode="lin" valueType="num">
                                      <p:cBhvr additive="base">
                                        <p:cTn id="55" dur="500" fill="hold"/>
                                        <p:tgtEl>
                                          <p:spTgt spid="19460">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46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6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God as Husband in OT</a:t>
            </a:r>
          </a:p>
        </p:txBody>
      </p:sp>
      <p:sp>
        <p:nvSpPr>
          <p:cNvPr id="28675" name="Rectangle 3"/>
          <p:cNvSpPr>
            <a:spLocks noGrp="1" noChangeArrowheads="1"/>
          </p:cNvSpPr>
          <p:nvPr>
            <p:ph type="body" idx="1"/>
          </p:nvPr>
        </p:nvSpPr>
        <p:spPr>
          <a:xfrm>
            <a:off x="457200" y="1981200"/>
            <a:ext cx="8229600" cy="4038600"/>
          </a:xfrm>
        </p:spPr>
        <p:txBody>
          <a:bodyPr/>
          <a:lstStyle/>
          <a:p>
            <a:pPr>
              <a:lnSpc>
                <a:spcPct val="90000"/>
              </a:lnSpc>
            </a:pPr>
            <a:r>
              <a:rPr lang="en-US" altLang="en-US" sz="2400"/>
              <a:t>Isaiah 54:5 (NIV) For your Maker is your husband</a:t>
            </a:r>
            <a:r>
              <a:rPr lang="en-US" altLang="en-US" sz="2400">
                <a:cs typeface="Arial" charset="0"/>
              </a:rPr>
              <a:t>–</a:t>
            </a:r>
            <a:r>
              <a:rPr lang="en-US" altLang="en-US" sz="2400"/>
              <a:t>the LORD Almighty is his name</a:t>
            </a:r>
            <a:r>
              <a:rPr lang="en-US" altLang="en-US" sz="2400">
                <a:cs typeface="Arial" charset="0"/>
              </a:rPr>
              <a:t>–</a:t>
            </a:r>
            <a:r>
              <a:rPr lang="en-US" altLang="en-US" sz="2400"/>
              <a:t>the Holy One of Israel is your Redeemer; he is called the God of all the earth.</a:t>
            </a:r>
          </a:p>
          <a:p>
            <a:pPr>
              <a:lnSpc>
                <a:spcPct val="90000"/>
              </a:lnSpc>
            </a:pPr>
            <a:r>
              <a:rPr lang="en-US" altLang="en-US" sz="2400"/>
              <a:t>Jeremiah 3:20 (NIV) But like a woman unfaithful to her husband, so you have been unfaithful to me, O house of Israel,"  declares the LORD.</a:t>
            </a:r>
          </a:p>
          <a:p>
            <a:pPr>
              <a:lnSpc>
                <a:spcPct val="90000"/>
              </a:lnSpc>
            </a:pPr>
            <a:r>
              <a:rPr lang="en-US" altLang="en-US" sz="2400"/>
              <a:t>Hosea 3:1 (NIV) The LORD said to me, "Go, show your love to your wife again, though she is loved by another and is an adulteress. Love her as the LORD loves the Israelites, though they turn to other gods and love the sacred raisin cakes."   </a:t>
            </a:r>
          </a:p>
        </p:txBody>
      </p:sp>
    </p:spTree>
    <p:custDataLst>
      <p:tags r:id="rId1"/>
    </p:custDataLst>
  </p:cSld>
  <p:clrMapOvr>
    <a:masterClrMapping/>
  </p:clrMapOvr>
  <p:transition advTm="521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God as Husband in NT</a:t>
            </a:r>
          </a:p>
        </p:txBody>
      </p:sp>
      <p:sp>
        <p:nvSpPr>
          <p:cNvPr id="30723" name="Rectangle 3"/>
          <p:cNvSpPr>
            <a:spLocks noGrp="1" noChangeArrowheads="1"/>
          </p:cNvSpPr>
          <p:nvPr>
            <p:ph type="body" idx="1"/>
          </p:nvPr>
        </p:nvSpPr>
        <p:spPr>
          <a:xfrm>
            <a:off x="457200" y="1600200"/>
            <a:ext cx="8229600" cy="5257800"/>
          </a:xfrm>
        </p:spPr>
        <p:txBody>
          <a:bodyPr/>
          <a:lstStyle/>
          <a:p>
            <a:pPr>
              <a:lnSpc>
                <a:spcPct val="90000"/>
              </a:lnSpc>
            </a:pPr>
            <a:r>
              <a:rPr lang="en-US" altLang="en-US" sz="2400"/>
              <a:t>2Cor 11:2 (NIV) I am jealous for you with a godly jealousy. I promised you to one husband, to Christ, so that I might present you as a pure virgin to him. </a:t>
            </a:r>
          </a:p>
          <a:p>
            <a:pPr>
              <a:lnSpc>
                <a:spcPct val="90000"/>
              </a:lnSpc>
            </a:pPr>
            <a:r>
              <a:rPr lang="en-US" altLang="en-US" sz="2400"/>
              <a:t>Ephesians 5:23-25 (NIV) For the husband is the head of the wife as Christ is the head of the church, his body, of which he is the Savior. 24 Now as the church submits to Christ, so also wives should submit to their husbands in everything. 25 Husbands, love your wives, just as Christ loved the church and gave himself up for her…</a:t>
            </a:r>
          </a:p>
          <a:p>
            <a:pPr>
              <a:lnSpc>
                <a:spcPct val="90000"/>
              </a:lnSpc>
            </a:pPr>
            <a:r>
              <a:rPr lang="en-US" altLang="en-US" sz="2400"/>
              <a:t>Revelation 19:7-8 (NIV) Let us rejoice and be glad and give him glory! For the wedding of the Lamb has come, and his bride has made herself ready. 8 Fine linen, bright and clean, was given her to wear. (Fine linen stands for the righteous acts of the saints.) </a:t>
            </a:r>
          </a:p>
        </p:txBody>
      </p:sp>
    </p:spTree>
    <p:custDataLst>
      <p:tags r:id="rId1"/>
    </p:custDataLst>
  </p:cSld>
  <p:clrMapOvr>
    <a:masterClrMapping/>
  </p:clrMapOvr>
  <p:transition advTm="595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God as King</a:t>
            </a:r>
          </a:p>
        </p:txBody>
      </p:sp>
      <p:sp>
        <p:nvSpPr>
          <p:cNvPr id="21507" name="Rectangle 3"/>
          <p:cNvSpPr>
            <a:spLocks noGrp="1" noChangeArrowheads="1"/>
          </p:cNvSpPr>
          <p:nvPr>
            <p:ph type="body" idx="1"/>
          </p:nvPr>
        </p:nvSpPr>
        <p:spPr/>
        <p:txBody>
          <a:bodyPr/>
          <a:lstStyle/>
          <a:p>
            <a:r>
              <a:rPr lang="en-US" altLang="en-US"/>
              <a:t>Used ten times in the Psalms</a:t>
            </a:r>
          </a:p>
          <a:p>
            <a:r>
              <a:rPr lang="en-US" altLang="en-US"/>
              <a:t>Three times in Isaiah</a:t>
            </a:r>
          </a:p>
          <a:p>
            <a:r>
              <a:rPr lang="en-US" altLang="en-US"/>
              <a:t>Once each in Jeremiah, Daniel, and Malachi</a:t>
            </a:r>
          </a:p>
          <a:p>
            <a:r>
              <a:rPr lang="en-US" altLang="en-US"/>
              <a:t>Frequently in Matthew (14x) and John (11x)</a:t>
            </a:r>
          </a:p>
          <a:p>
            <a:r>
              <a:rPr lang="en-US" altLang="en-US"/>
              <a:t>Twice in 1 Timothy</a:t>
            </a:r>
          </a:p>
          <a:p>
            <a:r>
              <a:rPr lang="en-US" altLang="en-US"/>
              <a:t>Three times in Revelation</a:t>
            </a:r>
          </a:p>
        </p:txBody>
      </p:sp>
    </p:spTree>
    <p:custDataLst>
      <p:tags r:id="rId1"/>
    </p:custDataLst>
  </p:cSld>
  <p:clrMapOvr>
    <a:masterClrMapping/>
  </p:clrMapOvr>
  <p:transition advTm="153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God &amp; the Feminist Movement</a:t>
            </a:r>
          </a:p>
        </p:txBody>
      </p:sp>
      <p:sp>
        <p:nvSpPr>
          <p:cNvPr id="8195" name="Rectangle 3"/>
          <p:cNvSpPr>
            <a:spLocks noGrp="1" noChangeArrowheads="1"/>
          </p:cNvSpPr>
          <p:nvPr>
            <p:ph type="body" idx="1"/>
          </p:nvPr>
        </p:nvSpPr>
        <p:spPr/>
        <p:txBody>
          <a:bodyPr/>
          <a:lstStyle/>
          <a:p>
            <a:r>
              <a:rPr lang="en-US" altLang="en-US" sz="2800"/>
              <a:t>The feminist movement became very strong in the last decades of the 20</a:t>
            </a:r>
            <a:r>
              <a:rPr lang="en-US" altLang="en-US" sz="2800" baseline="30000"/>
              <a:t>th</a:t>
            </a:r>
            <a:r>
              <a:rPr lang="en-US" altLang="en-US" sz="2800"/>
              <a:t> century, though it had existed for at least a century earlier.</a:t>
            </a:r>
          </a:p>
          <a:p>
            <a:r>
              <a:rPr lang="en-US" altLang="en-US" sz="2800"/>
              <a:t>The more extreme versions of this movement emphasize the femininity of God over against the traditional emphasis on the masculinity of God.</a:t>
            </a:r>
          </a:p>
          <a:p>
            <a:r>
              <a:rPr lang="en-US" altLang="en-US" sz="2800"/>
              <a:t>Some examples:</a:t>
            </a:r>
          </a:p>
          <a:p>
            <a:pPr lvl="2"/>
            <a:r>
              <a:rPr lang="en-US" altLang="en-US" sz="2100" i="1"/>
              <a:t>The Women’s Bible</a:t>
            </a:r>
            <a:r>
              <a:rPr lang="en-US" altLang="en-US" sz="2100"/>
              <a:t> (1895, 1898)</a:t>
            </a:r>
          </a:p>
          <a:p>
            <a:pPr lvl="2"/>
            <a:r>
              <a:rPr lang="en-US" altLang="en-US" sz="2100" i="1"/>
              <a:t>The Inclusive Language Lectionary</a:t>
            </a:r>
            <a:r>
              <a:rPr lang="en-US" altLang="en-US" sz="2100"/>
              <a:t> (1983-85)</a:t>
            </a:r>
            <a:endParaRPr lang="en-US" altLang="en-US" sz="2100" i="1"/>
          </a:p>
        </p:txBody>
      </p:sp>
    </p:spTree>
    <p:custDataLst>
      <p:tags r:id="rId1"/>
    </p:custDataLst>
  </p:cSld>
  <p:clrMapOvr>
    <a:masterClrMapping/>
  </p:clrMapOvr>
  <p:transition advTm="324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God as King in OT</a:t>
            </a:r>
          </a:p>
        </p:txBody>
      </p:sp>
      <p:sp>
        <p:nvSpPr>
          <p:cNvPr id="31747" name="Rectangle 3"/>
          <p:cNvSpPr>
            <a:spLocks noGrp="1" noChangeArrowheads="1"/>
          </p:cNvSpPr>
          <p:nvPr>
            <p:ph type="body" idx="1"/>
          </p:nvPr>
        </p:nvSpPr>
        <p:spPr>
          <a:xfrm>
            <a:off x="457200" y="1828800"/>
            <a:ext cx="8229600" cy="4530725"/>
          </a:xfrm>
        </p:spPr>
        <p:txBody>
          <a:bodyPr/>
          <a:lstStyle/>
          <a:p>
            <a:pPr>
              <a:lnSpc>
                <a:spcPct val="90000"/>
              </a:lnSpc>
            </a:pPr>
            <a:r>
              <a:rPr lang="en-US" altLang="en-US" sz="2800"/>
              <a:t>Psalm 47:2 (NIV) How awesome is the LORD Most High, the great King over all the earth! </a:t>
            </a:r>
          </a:p>
          <a:p>
            <a:pPr>
              <a:lnSpc>
                <a:spcPct val="90000"/>
              </a:lnSpc>
            </a:pPr>
            <a:r>
              <a:rPr lang="en-US" altLang="en-US" sz="2800"/>
              <a:t>Isaiah 33:22 (NIV) For the LORD is our judge, the LORD is our lawgiver, the LORD is our king; it is he who will save us. </a:t>
            </a:r>
          </a:p>
          <a:p>
            <a:pPr>
              <a:lnSpc>
                <a:spcPct val="90000"/>
              </a:lnSpc>
            </a:pPr>
            <a:r>
              <a:rPr lang="en-US" altLang="en-US" sz="2800"/>
              <a:t>Daniel 4:37 (NIV) Now I, Nebuchadnezzar, praise and exalt and glorify the King of heaven, because everything he does is right and all his ways are just. And those who walk in pride he is able to humble. </a:t>
            </a:r>
          </a:p>
        </p:txBody>
      </p:sp>
    </p:spTree>
    <p:custDataLst>
      <p:tags r:id="rId1"/>
    </p:custDataLst>
  </p:cSld>
  <p:clrMapOvr>
    <a:masterClrMapping/>
  </p:clrMapOvr>
  <p:transition advTm="285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ctrTitle"/>
          </p:nvPr>
        </p:nvSpPr>
        <p:spPr/>
        <p:txBody>
          <a:bodyPr/>
          <a:lstStyle/>
          <a:p>
            <a:r>
              <a:rPr lang="en-US" altLang="en-US"/>
              <a:t>God as Feminine</a:t>
            </a:r>
            <a:br>
              <a:rPr lang="en-US" altLang="en-US"/>
            </a:br>
            <a:r>
              <a:rPr lang="en-US" altLang="en-US"/>
              <a:t>in Scripture</a:t>
            </a:r>
          </a:p>
        </p:txBody>
      </p:sp>
      <p:sp>
        <p:nvSpPr>
          <p:cNvPr id="13317"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87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fltVal val="0"/>
                                          </p:val>
                                        </p:tav>
                                        <p:tav tm="100000">
                                          <p:val>
                                            <p:strVal val="#ppt_w"/>
                                          </p:val>
                                        </p:tav>
                                      </p:tavLst>
                                    </p:anim>
                                    <p:anim calcmode="lin" valueType="num">
                                      <p:cBhvr>
                                        <p:cTn id="8" dur="500" fill="hold"/>
                                        <p:tgtEl>
                                          <p:spTgt spid="133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God as Feminine</a:t>
            </a:r>
          </a:p>
        </p:txBody>
      </p:sp>
      <p:sp>
        <p:nvSpPr>
          <p:cNvPr id="15363" name="Rectangle 3"/>
          <p:cNvSpPr>
            <a:spLocks noGrp="1" noChangeArrowheads="1"/>
          </p:cNvSpPr>
          <p:nvPr>
            <p:ph type="body" idx="1"/>
          </p:nvPr>
        </p:nvSpPr>
        <p:spPr/>
        <p:txBody>
          <a:bodyPr/>
          <a:lstStyle/>
          <a:p>
            <a:r>
              <a:rPr lang="en-US" altLang="en-US"/>
              <a:t>The pronoun </a:t>
            </a:r>
            <a:r>
              <a:rPr lang="en-US" altLang="en-US">
                <a:cs typeface="Arial" charset="0"/>
              </a:rPr>
              <a:t>"</a:t>
            </a:r>
            <a:r>
              <a:rPr lang="en-US" altLang="en-US"/>
              <a:t>she</a:t>
            </a:r>
            <a:r>
              <a:rPr lang="en-US" altLang="en-US">
                <a:cs typeface="Arial" charset="0"/>
              </a:rPr>
              <a:t>"</a:t>
            </a:r>
            <a:r>
              <a:rPr lang="en-US" altLang="en-US"/>
              <a:t> not used.</a:t>
            </a:r>
          </a:p>
          <a:p>
            <a:r>
              <a:rPr lang="en-US" altLang="en-US"/>
              <a:t>Queen not used.</a:t>
            </a:r>
          </a:p>
          <a:p>
            <a:r>
              <a:rPr lang="en-US" altLang="en-US"/>
              <a:t>Wife not used.</a:t>
            </a:r>
          </a:p>
          <a:p>
            <a:r>
              <a:rPr lang="en-US" altLang="en-US"/>
              <a:t>Mother (human)</a:t>
            </a:r>
          </a:p>
          <a:p>
            <a:r>
              <a:rPr lang="en-US" altLang="en-US"/>
              <a:t>Mother hen</a:t>
            </a:r>
          </a:p>
          <a:p>
            <a:r>
              <a:rPr lang="en-US" altLang="en-US"/>
              <a:t>Mother eagle</a:t>
            </a:r>
          </a:p>
          <a:p>
            <a:r>
              <a:rPr lang="en-US" altLang="en-US"/>
              <a:t>Other possible references</a:t>
            </a:r>
          </a:p>
        </p:txBody>
      </p:sp>
    </p:spTree>
    <p:custDataLst>
      <p:tags r:id="rId1"/>
    </p:custDataLst>
  </p:cSld>
  <p:clrMapOvr>
    <a:masterClrMapping/>
  </p:clrMapOvr>
  <p:transition advTm="236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 calcmode="lin" valueType="num">
                                      <p:cBhvr additive="base">
                                        <p:cTn id="43"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God as Mother</a:t>
            </a:r>
          </a:p>
        </p:txBody>
      </p:sp>
      <p:sp>
        <p:nvSpPr>
          <p:cNvPr id="22531" name="Rectangle 3"/>
          <p:cNvSpPr>
            <a:spLocks noGrp="1" noChangeArrowheads="1"/>
          </p:cNvSpPr>
          <p:nvPr>
            <p:ph type="body" idx="1"/>
          </p:nvPr>
        </p:nvSpPr>
        <p:spPr/>
        <p:txBody>
          <a:bodyPr/>
          <a:lstStyle/>
          <a:p>
            <a:pPr>
              <a:lnSpc>
                <a:spcPct val="80000"/>
              </a:lnSpc>
            </a:pPr>
            <a:r>
              <a:rPr lang="en-US" altLang="en-US" sz="2800"/>
              <a:t>Term is not used </a:t>
            </a:r>
            <a:r>
              <a:rPr lang="en-US" altLang="en-US" sz="2800" i="1"/>
              <a:t>per se</a:t>
            </a:r>
            <a:r>
              <a:rPr lang="en-US" altLang="en-US" sz="2800"/>
              <a:t>, but only in comparisons below.</a:t>
            </a:r>
          </a:p>
          <a:p>
            <a:pPr>
              <a:lnSpc>
                <a:spcPct val="80000"/>
              </a:lnSpc>
            </a:pPr>
            <a:r>
              <a:rPr lang="en-US" altLang="en-US" sz="2800"/>
              <a:t>Parabolic use:</a:t>
            </a:r>
          </a:p>
          <a:p>
            <a:pPr lvl="1">
              <a:lnSpc>
                <a:spcPct val="80000"/>
              </a:lnSpc>
            </a:pPr>
            <a:r>
              <a:rPr lang="en-US" altLang="en-US" sz="2300"/>
              <a:t>Ps 27:10</a:t>
            </a:r>
          </a:p>
          <a:p>
            <a:pPr lvl="1">
              <a:lnSpc>
                <a:spcPct val="80000"/>
              </a:lnSpc>
            </a:pPr>
            <a:r>
              <a:rPr lang="en-US" altLang="en-US" sz="2300"/>
              <a:t>Ps 131:2</a:t>
            </a:r>
          </a:p>
          <a:p>
            <a:pPr lvl="1">
              <a:lnSpc>
                <a:spcPct val="80000"/>
              </a:lnSpc>
            </a:pPr>
            <a:r>
              <a:rPr lang="en-US" altLang="en-US" sz="2300"/>
              <a:t>Isa 66:13</a:t>
            </a:r>
          </a:p>
          <a:p>
            <a:pPr>
              <a:lnSpc>
                <a:spcPct val="80000"/>
              </a:lnSpc>
            </a:pPr>
            <a:r>
              <a:rPr lang="en-US" altLang="en-US" sz="2800"/>
              <a:t>God as mother bird</a:t>
            </a:r>
          </a:p>
          <a:p>
            <a:pPr lvl="1">
              <a:lnSpc>
                <a:spcPct val="80000"/>
              </a:lnSpc>
            </a:pPr>
            <a:r>
              <a:rPr lang="en-US" altLang="en-US" sz="2300"/>
              <a:t>Mother hen in Matthew 23:37</a:t>
            </a:r>
          </a:p>
          <a:p>
            <a:pPr lvl="1">
              <a:lnSpc>
                <a:spcPct val="80000"/>
              </a:lnSpc>
            </a:pPr>
            <a:r>
              <a:rPr lang="en-US" altLang="en-US" sz="2300"/>
              <a:t>Mother eagle in Deuteronomy 32:11</a:t>
            </a:r>
          </a:p>
          <a:p>
            <a:pPr lvl="1">
              <a:lnSpc>
                <a:spcPct val="80000"/>
              </a:lnSpc>
            </a:pPr>
            <a:r>
              <a:rPr lang="en-US" altLang="en-US" sz="2300"/>
              <a:t>References to God’s wings:</a:t>
            </a:r>
          </a:p>
          <a:p>
            <a:pPr lvl="2">
              <a:lnSpc>
                <a:spcPct val="80000"/>
              </a:lnSpc>
            </a:pPr>
            <a:r>
              <a:rPr lang="en-US" altLang="en-US" sz="2100"/>
              <a:t>Ruth 2:12</a:t>
            </a:r>
          </a:p>
          <a:p>
            <a:pPr lvl="2">
              <a:lnSpc>
                <a:spcPct val="80000"/>
              </a:lnSpc>
            </a:pPr>
            <a:r>
              <a:rPr lang="en-US" altLang="en-US" sz="2100"/>
              <a:t>Six times in the Psalms</a:t>
            </a:r>
          </a:p>
        </p:txBody>
      </p:sp>
    </p:spTree>
    <p:custDataLst>
      <p:tags r:id="rId1"/>
    </p:custDataLst>
  </p:cSld>
  <p:clrMapOvr>
    <a:masterClrMapping/>
  </p:clrMapOvr>
  <p:transition advTm="353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531">
                                            <p:txEl>
                                              <p:pRg st="6" end="6"/>
                                            </p:txEl>
                                          </p:spTgt>
                                        </p:tgtEl>
                                        <p:attrNameLst>
                                          <p:attrName>style.visibility</p:attrName>
                                        </p:attrNameLst>
                                      </p:cBhvr>
                                      <p:to>
                                        <p:strVal val="visible"/>
                                      </p:to>
                                    </p:set>
                                    <p:anim calcmode="lin" valueType="num">
                                      <p:cBhvr additive="base">
                                        <p:cTn id="43"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531">
                                            <p:txEl>
                                              <p:pRg st="7" end="7"/>
                                            </p:txEl>
                                          </p:spTgt>
                                        </p:tgtEl>
                                        <p:attrNameLst>
                                          <p:attrName>style.visibility</p:attrName>
                                        </p:attrNameLst>
                                      </p:cBhvr>
                                      <p:to>
                                        <p:strVal val="visible"/>
                                      </p:to>
                                    </p:set>
                                    <p:anim calcmode="lin" valueType="num">
                                      <p:cBhvr additive="base">
                                        <p:cTn id="49" dur="5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53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531">
                                            <p:txEl>
                                              <p:pRg st="8" end="8"/>
                                            </p:txEl>
                                          </p:spTgt>
                                        </p:tgtEl>
                                        <p:attrNameLst>
                                          <p:attrName>style.visibility</p:attrName>
                                        </p:attrNameLst>
                                      </p:cBhvr>
                                      <p:to>
                                        <p:strVal val="visible"/>
                                      </p:to>
                                    </p:set>
                                    <p:anim calcmode="lin" valueType="num">
                                      <p:cBhvr additive="base">
                                        <p:cTn id="55" dur="500" fill="hold"/>
                                        <p:tgtEl>
                                          <p:spTgt spid="2253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53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531">
                                            <p:txEl>
                                              <p:pRg st="9" end="9"/>
                                            </p:txEl>
                                          </p:spTgt>
                                        </p:tgtEl>
                                        <p:attrNameLst>
                                          <p:attrName>style.visibility</p:attrName>
                                        </p:attrNameLst>
                                      </p:cBhvr>
                                      <p:to>
                                        <p:strVal val="visible"/>
                                      </p:to>
                                    </p:set>
                                    <p:anim calcmode="lin" valueType="num">
                                      <p:cBhvr additive="base">
                                        <p:cTn id="61" dur="500" fill="hold"/>
                                        <p:tgtEl>
                                          <p:spTgt spid="2253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253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531">
                                            <p:txEl>
                                              <p:pRg st="10" end="10"/>
                                            </p:txEl>
                                          </p:spTgt>
                                        </p:tgtEl>
                                        <p:attrNameLst>
                                          <p:attrName>style.visibility</p:attrName>
                                        </p:attrNameLst>
                                      </p:cBhvr>
                                      <p:to>
                                        <p:strVal val="visible"/>
                                      </p:to>
                                    </p:set>
                                    <p:anim calcmode="lin" valueType="num">
                                      <p:cBhvr additive="base">
                                        <p:cTn id="67" dur="500" fill="hold"/>
                                        <p:tgtEl>
                                          <p:spTgt spid="22531">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253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God as Mother</a:t>
            </a:r>
          </a:p>
        </p:txBody>
      </p:sp>
      <p:sp>
        <p:nvSpPr>
          <p:cNvPr id="33795" name="Rectangle 3"/>
          <p:cNvSpPr>
            <a:spLocks noGrp="1" noChangeArrowheads="1"/>
          </p:cNvSpPr>
          <p:nvPr>
            <p:ph type="body" idx="1"/>
          </p:nvPr>
        </p:nvSpPr>
        <p:spPr>
          <a:xfrm>
            <a:off x="457200" y="1828800"/>
            <a:ext cx="8229600" cy="4530725"/>
          </a:xfrm>
        </p:spPr>
        <p:txBody>
          <a:bodyPr/>
          <a:lstStyle/>
          <a:p>
            <a:r>
              <a:rPr lang="en-US" altLang="en-US" sz="2800"/>
              <a:t>Psalm 27:10 (NIV) Though my father and mother forsake me, the LORD will receive me. </a:t>
            </a:r>
          </a:p>
          <a:p>
            <a:r>
              <a:rPr lang="en-US" altLang="en-US" sz="2800"/>
              <a:t>Psalm 131:2 (NIV) But I have stilled and quieted my soul; like a weaned child with its mother, like a weaned child is my soul within me. </a:t>
            </a:r>
          </a:p>
          <a:p>
            <a:r>
              <a:rPr lang="en-US" altLang="en-US" sz="2800"/>
              <a:t>Isaiah 66:13 (NIV) As a mother comforts her child, so will I comfort you; and you will be comforted over Jerusalem. </a:t>
            </a:r>
          </a:p>
        </p:txBody>
      </p:sp>
    </p:spTree>
    <p:custDataLst>
      <p:tags r:id="rId1"/>
    </p:custDataLst>
  </p:cSld>
  <p:clrMapOvr>
    <a:masterClrMapping/>
  </p:clrMapOvr>
  <p:transition advTm="399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God as Mother Bird</a:t>
            </a:r>
          </a:p>
        </p:txBody>
      </p:sp>
      <p:sp>
        <p:nvSpPr>
          <p:cNvPr id="32771" name="Rectangle 3"/>
          <p:cNvSpPr>
            <a:spLocks noGrp="1" noChangeArrowheads="1"/>
          </p:cNvSpPr>
          <p:nvPr>
            <p:ph type="body" idx="1"/>
          </p:nvPr>
        </p:nvSpPr>
        <p:spPr>
          <a:xfrm>
            <a:off x="457200" y="1676400"/>
            <a:ext cx="8229600" cy="4530725"/>
          </a:xfrm>
        </p:spPr>
        <p:txBody>
          <a:bodyPr/>
          <a:lstStyle/>
          <a:p>
            <a:r>
              <a:rPr lang="en-US" altLang="en-US" sz="2800"/>
              <a:t>Matt 23:37 (NIV) O Jerusalem, Jerusalem, you who kill the prophets and stone those sent to you, how often I have longed to gather your children together, as a hen gathers her chicks under her wings, but you were not willing. </a:t>
            </a:r>
          </a:p>
          <a:p>
            <a:r>
              <a:rPr lang="en-US" altLang="en-US" sz="2800"/>
              <a:t>Deut 32:11-12 (NIV) like an eagle that stirs up its nest and hovers over its young, that spreads its wings to catch them and carries them on its pinions. 12 The LORD alone led him; no foreign god was with him. </a:t>
            </a:r>
          </a:p>
        </p:txBody>
      </p:sp>
    </p:spTree>
    <p:custDataLst>
      <p:tags r:id="rId1"/>
    </p:custDataLst>
  </p:cSld>
  <p:clrMapOvr>
    <a:masterClrMapping/>
  </p:clrMapOvr>
  <p:transition advTm="310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Other Possible Feminine References</a:t>
            </a:r>
          </a:p>
        </p:txBody>
      </p:sp>
      <p:sp>
        <p:nvSpPr>
          <p:cNvPr id="23555" name="Rectangle 3"/>
          <p:cNvSpPr>
            <a:spLocks noGrp="1" noChangeArrowheads="1"/>
          </p:cNvSpPr>
          <p:nvPr>
            <p:ph type="body" idx="1"/>
          </p:nvPr>
        </p:nvSpPr>
        <p:spPr/>
        <p:txBody>
          <a:bodyPr/>
          <a:lstStyle/>
          <a:p>
            <a:r>
              <a:rPr lang="en-US" altLang="en-US"/>
              <a:t>Parable of the Lost Coin (Luke 15:8-10)</a:t>
            </a:r>
          </a:p>
          <a:p>
            <a:pPr lvl="1"/>
            <a:r>
              <a:rPr lang="en-US" altLang="en-US"/>
              <a:t>Does the woman represent God?</a:t>
            </a:r>
          </a:p>
          <a:p>
            <a:r>
              <a:rPr lang="en-US" altLang="en-US"/>
              <a:t>Parable of the Leaven (Matthew 13:33 and Luke 13:20-21)</a:t>
            </a:r>
          </a:p>
          <a:p>
            <a:pPr lvl="1"/>
            <a:r>
              <a:rPr lang="en-US" altLang="en-US"/>
              <a:t>Does the woman represent God?</a:t>
            </a:r>
          </a:p>
        </p:txBody>
      </p:sp>
    </p:spTree>
    <p:custDataLst>
      <p:tags r:id="rId1"/>
    </p:custDataLst>
  </p:cSld>
  <p:clrMapOvr>
    <a:masterClrMapping/>
  </p:clrMapOvr>
  <p:transition advTm="279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ctrTitle"/>
          </p:nvPr>
        </p:nvSpPr>
        <p:spPr/>
        <p:txBody>
          <a:bodyPr/>
          <a:lstStyle/>
          <a:p>
            <a:r>
              <a:rPr lang="en-US" altLang="en-US"/>
              <a:t>Conclusions</a:t>
            </a:r>
          </a:p>
        </p:txBody>
      </p:sp>
      <p:sp>
        <p:nvSpPr>
          <p:cNvPr id="46085" name="Rectangle 5"/>
          <p:cNvSpPr>
            <a:spLocks noGrp="1" noChangeArrowheads="1"/>
          </p:cNvSpPr>
          <p:nvPr>
            <p:ph type="subTitle" idx="1"/>
          </p:nvPr>
        </p:nvSpPr>
        <p:spPr/>
        <p:txBody>
          <a:bodyPr/>
          <a:lstStyle/>
          <a:p>
            <a:r>
              <a:rPr lang="en-US" altLang="en-US"/>
              <a:t>What does the Bible say?</a:t>
            </a:r>
          </a:p>
        </p:txBody>
      </p:sp>
    </p:spTree>
    <p:custDataLst>
      <p:tags r:id="rId1"/>
    </p:custDataLst>
  </p:cSld>
  <p:clrMapOvr>
    <a:masterClrMapping/>
  </p:clrMapOvr>
  <p:transition advTm="59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p:cTn id="7" dur="500" fill="hold"/>
                                        <p:tgtEl>
                                          <p:spTgt spid="46084"/>
                                        </p:tgtEl>
                                        <p:attrNameLst>
                                          <p:attrName>ppt_w</p:attrName>
                                        </p:attrNameLst>
                                      </p:cBhvr>
                                      <p:tavLst>
                                        <p:tav tm="0">
                                          <p:val>
                                            <p:fltVal val="0"/>
                                          </p:val>
                                        </p:tav>
                                        <p:tav tm="100000">
                                          <p:val>
                                            <p:strVal val="#ppt_w"/>
                                          </p:val>
                                        </p:tav>
                                      </p:tavLst>
                                    </p:anim>
                                    <p:anim calcmode="lin" valueType="num">
                                      <p:cBhvr>
                                        <p:cTn id="8" dur="500" fill="hold"/>
                                        <p:tgtEl>
                                          <p:spTgt spid="4608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6085">
                                            <p:txEl>
                                              <p:pRg st="0" end="0"/>
                                            </p:txEl>
                                          </p:spTgt>
                                        </p:tgtEl>
                                        <p:attrNameLst>
                                          <p:attrName>style.visibility</p:attrName>
                                        </p:attrNameLst>
                                      </p:cBhvr>
                                      <p:to>
                                        <p:strVal val="visible"/>
                                      </p:to>
                                    </p:set>
                                    <p:animEffect transition="in" filter="checkerboard(across)">
                                      <p:cBhvr>
                                        <p:cTn id="13" dur="500"/>
                                        <p:tgtEl>
                                          <p:spTgt spid="460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P spid="460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Conclusions</a:t>
            </a:r>
          </a:p>
        </p:txBody>
      </p:sp>
      <p:sp>
        <p:nvSpPr>
          <p:cNvPr id="24579" name="Rectangle 3"/>
          <p:cNvSpPr>
            <a:spLocks noGrp="1" noChangeArrowheads="1"/>
          </p:cNvSpPr>
          <p:nvPr>
            <p:ph type="body" idx="1"/>
          </p:nvPr>
        </p:nvSpPr>
        <p:spPr/>
        <p:txBody>
          <a:bodyPr/>
          <a:lstStyle/>
          <a:p>
            <a:r>
              <a:rPr lang="en-US" altLang="en-US"/>
              <a:t>There is a clear predominance of the masculine in reference to God.</a:t>
            </a:r>
          </a:p>
          <a:p>
            <a:r>
              <a:rPr lang="en-US" altLang="en-US"/>
              <a:t>This is not merely a result of patriarchal society, as many of the ancient patriarchal societies had goddesses:</a:t>
            </a:r>
          </a:p>
          <a:p>
            <a:pPr lvl="1"/>
            <a:r>
              <a:rPr lang="en-US" altLang="en-US"/>
              <a:t>Asherah, Astarte among the Canaanites</a:t>
            </a:r>
          </a:p>
          <a:p>
            <a:pPr lvl="1"/>
            <a:r>
              <a:rPr lang="en-US" altLang="en-US"/>
              <a:t>Artemis, Athena among the Greeks</a:t>
            </a:r>
          </a:p>
          <a:p>
            <a:pPr lvl="1"/>
            <a:r>
              <a:rPr lang="en-US" altLang="en-US"/>
              <a:t>Juno, Venus among the Romans</a:t>
            </a:r>
          </a:p>
        </p:txBody>
      </p:sp>
    </p:spTree>
    <p:custDataLst>
      <p:tags r:id="rId1"/>
    </p:custDataLst>
  </p:cSld>
  <p:clrMapOvr>
    <a:masterClrMapping/>
  </p:clrMapOvr>
  <p:transition advTm="284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Conclusions</a:t>
            </a:r>
          </a:p>
        </p:txBody>
      </p:sp>
      <p:sp>
        <p:nvSpPr>
          <p:cNvPr id="25603" name="Rectangle 3"/>
          <p:cNvSpPr>
            <a:spLocks noGrp="1" noChangeArrowheads="1"/>
          </p:cNvSpPr>
          <p:nvPr>
            <p:ph type="body" idx="1"/>
          </p:nvPr>
        </p:nvSpPr>
        <p:spPr/>
        <p:txBody>
          <a:bodyPr/>
          <a:lstStyle/>
          <a:p>
            <a:pPr>
              <a:lnSpc>
                <a:spcPct val="90000"/>
              </a:lnSpc>
            </a:pPr>
            <a:r>
              <a:rPr lang="en-US" altLang="en-US"/>
              <a:t>Partly due to the authority relation.</a:t>
            </a:r>
          </a:p>
          <a:p>
            <a:pPr lvl="1">
              <a:lnSpc>
                <a:spcPct val="90000"/>
              </a:lnSpc>
            </a:pPr>
            <a:r>
              <a:rPr lang="en-US" altLang="en-US"/>
              <a:t>Only clear references to God in feminine terms are those where God is pictured as a mother in authority over children.</a:t>
            </a:r>
          </a:p>
          <a:p>
            <a:pPr lvl="1">
              <a:lnSpc>
                <a:spcPct val="90000"/>
              </a:lnSpc>
            </a:pPr>
            <a:r>
              <a:rPr lang="en-US" altLang="en-US"/>
              <a:t>Other pictures (wife/queen) would imply a husband/king in still higher authority.</a:t>
            </a:r>
          </a:p>
          <a:p>
            <a:pPr>
              <a:lnSpc>
                <a:spcPct val="90000"/>
              </a:lnSpc>
            </a:pPr>
            <a:r>
              <a:rPr lang="en-US" altLang="en-US"/>
              <a:t>The feminine forms were probably saved to represent the people of God:</a:t>
            </a:r>
          </a:p>
          <a:p>
            <a:pPr lvl="1">
              <a:lnSpc>
                <a:spcPct val="90000"/>
              </a:lnSpc>
            </a:pPr>
            <a:r>
              <a:rPr lang="en-US" altLang="en-US"/>
              <a:t>As wife/queen to God/Christ</a:t>
            </a:r>
          </a:p>
          <a:p>
            <a:pPr lvl="1">
              <a:lnSpc>
                <a:spcPct val="90000"/>
              </a:lnSpc>
            </a:pPr>
            <a:r>
              <a:rPr lang="en-US" altLang="en-US"/>
              <a:t>As mother to individual believers</a:t>
            </a:r>
          </a:p>
        </p:txBody>
      </p:sp>
    </p:spTree>
    <p:custDataLst>
      <p:tags r:id="rId1"/>
    </p:custDataLst>
  </p:cSld>
  <p:clrMapOvr>
    <a:masterClrMapping/>
  </p:clrMapOvr>
  <p:transition advTm="703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 calcmode="lin" valueType="num">
                                      <p:cBhvr additive="base">
                                        <p:cTn id="3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The Women's Bible (1895, 1898)</a:t>
            </a:r>
          </a:p>
        </p:txBody>
      </p:sp>
      <p:sp>
        <p:nvSpPr>
          <p:cNvPr id="37891" name="Rectangle 3"/>
          <p:cNvSpPr>
            <a:spLocks noGrp="1" noChangeArrowheads="1"/>
          </p:cNvSpPr>
          <p:nvPr>
            <p:ph type="body" idx="1"/>
          </p:nvPr>
        </p:nvSpPr>
        <p:spPr>
          <a:xfrm>
            <a:off x="457200" y="1828800"/>
            <a:ext cx="8229600" cy="4530725"/>
          </a:xfrm>
        </p:spPr>
        <p:txBody>
          <a:bodyPr/>
          <a:lstStyle/>
          <a:p>
            <a:r>
              <a:rPr lang="en-US" altLang="en-US"/>
              <a:t>A commentary on the Bible from a feminist perspective by Elizabeth Cady Stanton and others.</a:t>
            </a:r>
          </a:p>
          <a:p>
            <a:r>
              <a:rPr lang="en-US" altLang="en-US"/>
              <a:t>Though this created quite a stir at the time, its position was fairly moderate compared with the most extreme views in recent times.</a:t>
            </a:r>
          </a:p>
        </p:txBody>
      </p:sp>
    </p:spTree>
    <p:custDataLst>
      <p:tags r:id="rId1"/>
    </p:custDataLst>
  </p:cSld>
  <p:clrMapOvr>
    <a:masterClrMapping/>
  </p:clrMapOvr>
  <p:transition advTm="198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Conclusions</a:t>
            </a:r>
          </a:p>
        </p:txBody>
      </p:sp>
      <p:sp>
        <p:nvSpPr>
          <p:cNvPr id="26627" name="Rectangle 3"/>
          <p:cNvSpPr>
            <a:spLocks noGrp="1" noChangeArrowheads="1"/>
          </p:cNvSpPr>
          <p:nvPr>
            <p:ph type="body" idx="1"/>
          </p:nvPr>
        </p:nvSpPr>
        <p:spPr/>
        <p:txBody>
          <a:bodyPr/>
          <a:lstStyle/>
          <a:p>
            <a:pPr>
              <a:lnSpc>
                <a:spcPct val="90000"/>
              </a:lnSpc>
            </a:pPr>
            <a:r>
              <a:rPr lang="en-US" altLang="en-US"/>
              <a:t>There may also be additional reasons which we do not as yet discern.</a:t>
            </a:r>
          </a:p>
          <a:p>
            <a:pPr>
              <a:lnSpc>
                <a:spcPct val="90000"/>
              </a:lnSpc>
            </a:pPr>
            <a:r>
              <a:rPr lang="en-US" altLang="en-US"/>
              <a:t>It is not safe to restructure the imagery of the Bible to suit our own preferences.</a:t>
            </a:r>
          </a:p>
          <a:p>
            <a:pPr lvl="1">
              <a:lnSpc>
                <a:spcPct val="90000"/>
              </a:lnSpc>
            </a:pPr>
            <a:r>
              <a:rPr lang="en-US" altLang="en-US"/>
              <a:t>Compare CS Lewis</a:t>
            </a:r>
            <a:r>
              <a:rPr lang="en-US" altLang="en-US">
                <a:cs typeface="Arial" charset="0"/>
              </a:rPr>
              <a:t>'</a:t>
            </a:r>
            <a:r>
              <a:rPr lang="en-US" altLang="en-US"/>
              <a:t> distinction between </a:t>
            </a:r>
            <a:r>
              <a:rPr lang="en-US" altLang="en-US">
                <a:cs typeface="Arial" charset="0"/>
              </a:rPr>
              <a:t>"</a:t>
            </a:r>
            <a:r>
              <a:rPr lang="en-US" altLang="en-US"/>
              <a:t>teacher</a:t>
            </a:r>
            <a:r>
              <a:rPr lang="en-US" altLang="en-US">
                <a:cs typeface="Arial" charset="0"/>
              </a:rPr>
              <a:t>'</a:t>
            </a:r>
            <a:r>
              <a:rPr lang="en-US" altLang="en-US"/>
              <a:t>s metaphor</a:t>
            </a:r>
            <a:r>
              <a:rPr lang="en-US" altLang="en-US">
                <a:cs typeface="Arial" charset="0"/>
              </a:rPr>
              <a:t>"</a:t>
            </a:r>
            <a:r>
              <a:rPr lang="en-US" altLang="en-US"/>
              <a:t> and </a:t>
            </a:r>
            <a:r>
              <a:rPr lang="en-US" altLang="en-US">
                <a:cs typeface="Arial" charset="0"/>
              </a:rPr>
              <a:t>"</a:t>
            </a:r>
            <a:r>
              <a:rPr lang="en-US" altLang="en-US"/>
              <a:t>student’s metaphor</a:t>
            </a:r>
            <a:r>
              <a:rPr lang="en-US" altLang="en-US">
                <a:cs typeface="Arial" charset="0"/>
              </a:rPr>
              <a:t>"</a:t>
            </a:r>
          </a:p>
          <a:p>
            <a:pPr lvl="1">
              <a:lnSpc>
                <a:spcPct val="90000"/>
              </a:lnSpc>
            </a:pPr>
            <a:r>
              <a:rPr lang="en-US" altLang="en-US"/>
              <a:t>Recall the Biblical warnings about tampering</a:t>
            </a:r>
          </a:p>
          <a:p>
            <a:pPr lvl="2">
              <a:lnSpc>
                <a:spcPct val="90000"/>
              </a:lnSpc>
            </a:pPr>
            <a:r>
              <a:rPr lang="en-US" altLang="en-US"/>
              <a:t>Deut 4:2</a:t>
            </a:r>
          </a:p>
          <a:p>
            <a:pPr lvl="2">
              <a:lnSpc>
                <a:spcPct val="90000"/>
              </a:lnSpc>
            </a:pPr>
            <a:r>
              <a:rPr lang="en-US" altLang="en-US"/>
              <a:t>Prov 30:5-6</a:t>
            </a:r>
          </a:p>
          <a:p>
            <a:pPr lvl="2">
              <a:lnSpc>
                <a:spcPct val="90000"/>
              </a:lnSpc>
            </a:pPr>
            <a:r>
              <a:rPr lang="en-US" altLang="en-US"/>
              <a:t>Rev 22:18-19</a:t>
            </a:r>
          </a:p>
        </p:txBody>
      </p:sp>
    </p:spTree>
    <p:custDataLst>
      <p:tags r:id="rId1"/>
    </p:custDataLst>
  </p:cSld>
  <p:clrMapOvr>
    <a:masterClrMapping/>
  </p:clrMapOvr>
  <p:transition advTm="954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627">
                                            <p:txEl>
                                              <p:pRg st="6" end="6"/>
                                            </p:txEl>
                                          </p:spTgt>
                                        </p:tgtEl>
                                        <p:attrNameLst>
                                          <p:attrName>style.visibility</p:attrName>
                                        </p:attrNameLst>
                                      </p:cBhvr>
                                      <p:to>
                                        <p:strVal val="visible"/>
                                      </p:to>
                                    </p:set>
                                    <p:anim calcmode="lin" valueType="num">
                                      <p:cBhvr additive="base">
                                        <p:cTn id="43"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Don't Mess with God's Word</a:t>
            </a:r>
          </a:p>
        </p:txBody>
      </p:sp>
      <p:sp>
        <p:nvSpPr>
          <p:cNvPr id="34819" name="Rectangle 3"/>
          <p:cNvSpPr>
            <a:spLocks noGrp="1" noChangeArrowheads="1"/>
          </p:cNvSpPr>
          <p:nvPr>
            <p:ph type="body" idx="1"/>
          </p:nvPr>
        </p:nvSpPr>
        <p:spPr>
          <a:xfrm>
            <a:off x="457200" y="1676400"/>
            <a:ext cx="8229600" cy="4530725"/>
          </a:xfrm>
        </p:spPr>
        <p:txBody>
          <a:bodyPr/>
          <a:lstStyle/>
          <a:p>
            <a:pPr>
              <a:lnSpc>
                <a:spcPct val="90000"/>
              </a:lnSpc>
            </a:pPr>
            <a:r>
              <a:rPr lang="en-US" altLang="en-US" sz="2400"/>
              <a:t>Deuteronomy 4:2 (NIV) Do not add to what I command you and do not subtract from it, but keep the commands of the LORD your God that I give you. </a:t>
            </a:r>
          </a:p>
          <a:p>
            <a:pPr>
              <a:lnSpc>
                <a:spcPct val="90000"/>
              </a:lnSpc>
            </a:pPr>
            <a:r>
              <a:rPr lang="en-US" altLang="en-US" sz="2400"/>
              <a:t>Proverbs 30:5-6 (NIV) Every word of God is flawless; he is a shield to those who take refuge in him. 6 Do not add to his words, or he will rebuke you and prove you a liar. </a:t>
            </a:r>
          </a:p>
          <a:p>
            <a:pPr>
              <a:lnSpc>
                <a:spcPct val="90000"/>
              </a:lnSpc>
            </a:pPr>
            <a:r>
              <a:rPr lang="en-US" altLang="en-US" sz="2400"/>
              <a:t>Revelation 22:18-19 (NIV) I warn everyone who hears the words of the prophecy of this book: If anyone adds anything to them, God will add to him the plagues described in this book. 19 And if anyone takes words away from this book of prophecy, God will take away from him his share in the tree of life and in the holy city, which are described in this book. </a:t>
            </a:r>
          </a:p>
        </p:txBody>
      </p:sp>
    </p:spTree>
    <p:custDataLst>
      <p:tags r:id="rId1"/>
    </p:custDataLst>
  </p:cSld>
  <p:clrMapOvr>
    <a:masterClrMapping/>
  </p:clrMapOvr>
  <p:transition advTm="414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ctrTitle"/>
          </p:nvPr>
        </p:nvSpPr>
        <p:spPr/>
        <p:txBody>
          <a:bodyPr/>
          <a:lstStyle/>
          <a:p>
            <a:r>
              <a:rPr lang="en-US" altLang="en-US"/>
              <a:t>The End</a:t>
            </a:r>
          </a:p>
        </p:txBody>
      </p:sp>
      <p:sp>
        <p:nvSpPr>
          <p:cNvPr id="35845" name="Rectangle 5"/>
          <p:cNvSpPr>
            <a:spLocks noGrp="1" noChangeArrowheads="1"/>
          </p:cNvSpPr>
          <p:nvPr>
            <p:ph type="subTitle" idx="1"/>
          </p:nvPr>
        </p:nvSpPr>
        <p:spPr/>
        <p:txBody>
          <a:bodyPr/>
          <a:lstStyle/>
          <a:p>
            <a:r>
              <a:rPr lang="en-US" altLang="en-US"/>
              <a:t>May God help us </a:t>
            </a:r>
          </a:p>
          <a:p>
            <a:r>
              <a:rPr lang="en-US" altLang="en-US"/>
              <a:t>to know him </a:t>
            </a:r>
          </a:p>
          <a:p>
            <a:r>
              <a:rPr lang="en-US" altLang="en-US"/>
              <a:t>as he really is!</a:t>
            </a:r>
          </a:p>
        </p:txBody>
      </p:sp>
    </p:spTree>
    <p:custDataLst>
      <p:tags r:id="rId1"/>
    </p:custDataLst>
  </p:cSld>
  <p:clrMapOvr>
    <a:masterClrMapping/>
  </p:clrMapOvr>
  <p:transition advTm="154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p:cTn id="7" dur="500" fill="hold"/>
                                        <p:tgtEl>
                                          <p:spTgt spid="35844"/>
                                        </p:tgtEl>
                                        <p:attrNameLst>
                                          <p:attrName>ppt_w</p:attrName>
                                        </p:attrNameLst>
                                      </p:cBhvr>
                                      <p:tavLst>
                                        <p:tav tm="0">
                                          <p:val>
                                            <p:fltVal val="0"/>
                                          </p:val>
                                        </p:tav>
                                        <p:tav tm="100000">
                                          <p:val>
                                            <p:strVal val="#ppt_w"/>
                                          </p:val>
                                        </p:tav>
                                      </p:tavLst>
                                    </p:anim>
                                    <p:anim calcmode="lin" valueType="num">
                                      <p:cBhvr>
                                        <p:cTn id="8" dur="500" fill="hold"/>
                                        <p:tgtEl>
                                          <p:spTgt spid="3584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5845">
                                            <p:txEl>
                                              <p:pRg st="0" end="0"/>
                                            </p:txEl>
                                          </p:spTgt>
                                        </p:tgtEl>
                                        <p:attrNameLst>
                                          <p:attrName>style.visibility</p:attrName>
                                        </p:attrNameLst>
                                      </p:cBhvr>
                                      <p:to>
                                        <p:strVal val="visible"/>
                                      </p:to>
                                    </p:set>
                                    <p:animEffect transition="in" filter="checkerboard(across)">
                                      <p:cBhvr>
                                        <p:cTn id="13" dur="500"/>
                                        <p:tgtEl>
                                          <p:spTgt spid="3584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5845">
                                            <p:txEl>
                                              <p:pRg st="1" end="1"/>
                                            </p:txEl>
                                          </p:spTgt>
                                        </p:tgtEl>
                                        <p:attrNameLst>
                                          <p:attrName>style.visibility</p:attrName>
                                        </p:attrNameLst>
                                      </p:cBhvr>
                                      <p:to>
                                        <p:strVal val="visible"/>
                                      </p:to>
                                    </p:set>
                                    <p:animEffect transition="in" filter="checkerboard(across)">
                                      <p:cBhvr>
                                        <p:cTn id="18" dur="500"/>
                                        <p:tgtEl>
                                          <p:spTgt spid="3584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5845">
                                            <p:txEl>
                                              <p:pRg st="2" end="2"/>
                                            </p:txEl>
                                          </p:spTgt>
                                        </p:tgtEl>
                                        <p:attrNameLst>
                                          <p:attrName>style.visibility</p:attrName>
                                        </p:attrNameLst>
                                      </p:cBhvr>
                                      <p:to>
                                        <p:strVal val="visible"/>
                                      </p:to>
                                    </p:set>
                                    <p:animEffect transition="in" filter="checkerboard(across)">
                                      <p:cBhvr>
                                        <p:cTn id="23" dur="500"/>
                                        <p:tgtEl>
                                          <p:spTgt spid="358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The Women's Bible (1895, 1898)</a:t>
            </a:r>
          </a:p>
        </p:txBody>
      </p:sp>
      <p:sp>
        <p:nvSpPr>
          <p:cNvPr id="38916" name="Text Box 4"/>
          <p:cNvSpPr txBox="1">
            <a:spLocks noChangeArrowheads="1"/>
          </p:cNvSpPr>
          <p:nvPr/>
        </p:nvSpPr>
        <p:spPr bwMode="auto">
          <a:xfrm>
            <a:off x="609600" y="2362200"/>
            <a:ext cx="8001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HERE is the sacred historian's first account of the advent of woman; a simultaneous creation of both sexes, in the image of God. It is evident from the language that there was consultation in the Godhead, and that the masculine and feminine elements were equally represented. Scott in his commentaries says, "this consultation of the Gods is the origin of the doctrine of the trinity." But instead of three male personages, as generally represented, a Heavenly Father, Mother, and Son would seem more rational.</a:t>
            </a:r>
          </a:p>
        </p:txBody>
      </p:sp>
      <p:sp>
        <p:nvSpPr>
          <p:cNvPr id="38917" name="Text Box 5"/>
          <p:cNvSpPr txBox="1">
            <a:spLocks noChangeArrowheads="1"/>
          </p:cNvSpPr>
          <p:nvPr/>
        </p:nvSpPr>
        <p:spPr bwMode="auto">
          <a:xfrm>
            <a:off x="609600" y="4572000"/>
            <a:ext cx="8077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 first step in the elevation of woman to her true position, as an equal factor in human progress, is the cultivation of the religious sentiment in regard to her dignity and equality, the recognition by the rising generation of an ideal Heavenly Mother, to whom their prayers should be addressed, as well as to a Father.</a:t>
            </a:r>
          </a:p>
        </p:txBody>
      </p:sp>
      <p:sp>
        <p:nvSpPr>
          <p:cNvPr id="38918" name="Text Box 6"/>
          <p:cNvSpPr txBox="1">
            <a:spLocks noChangeArrowheads="1"/>
          </p:cNvSpPr>
          <p:nvPr/>
        </p:nvSpPr>
        <p:spPr bwMode="auto">
          <a:xfrm>
            <a:off x="609600" y="1752600"/>
            <a:ext cx="693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Commenting on Genesis 1:26-28:</a:t>
            </a:r>
          </a:p>
        </p:txBody>
      </p:sp>
    </p:spTree>
    <p:custDataLst>
      <p:tags r:id="rId1"/>
    </p:custDataLst>
  </p:cSld>
  <p:clrMapOvr>
    <a:masterClrMapping/>
  </p:clrMapOvr>
  <p:transition advTm="568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checkerboard(across)">
                                      <p:cBhvr>
                                        <p:cTn id="7" dur="500"/>
                                        <p:tgtEl>
                                          <p:spTgt spid="389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8916"/>
                                        </p:tgtEl>
                                        <p:attrNameLst>
                                          <p:attrName>style.visibility</p:attrName>
                                        </p:attrNameLst>
                                      </p:cBhvr>
                                      <p:to>
                                        <p:strVal val="visible"/>
                                      </p:to>
                                    </p:set>
                                    <p:animEffect transition="in" filter="checkerboard(across)">
                                      <p:cBhvr>
                                        <p:cTn id="12" dur="500"/>
                                        <p:tgtEl>
                                          <p:spTgt spid="389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8917"/>
                                        </p:tgtEl>
                                        <p:attrNameLst>
                                          <p:attrName>style.visibility</p:attrName>
                                        </p:attrNameLst>
                                      </p:cBhvr>
                                      <p:to>
                                        <p:strVal val="visible"/>
                                      </p:to>
                                    </p:set>
                                    <p:animEffect transition="in" filter="checkerboard(across)">
                                      <p:cBhvr>
                                        <p:cTn id="17"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7" grpId="0"/>
      <p:bldP spid="389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Inclusive Language Lectionary</a:t>
            </a:r>
          </a:p>
        </p:txBody>
      </p:sp>
      <p:sp>
        <p:nvSpPr>
          <p:cNvPr id="40963" name="Rectangle 3"/>
          <p:cNvSpPr>
            <a:spLocks noGrp="1" noChangeArrowheads="1"/>
          </p:cNvSpPr>
          <p:nvPr>
            <p:ph type="body" idx="1"/>
          </p:nvPr>
        </p:nvSpPr>
        <p:spPr/>
        <p:txBody>
          <a:bodyPr/>
          <a:lstStyle/>
          <a:p>
            <a:pPr>
              <a:lnSpc>
                <a:spcPct val="90000"/>
              </a:lnSpc>
            </a:pPr>
            <a:r>
              <a:rPr lang="en-US" altLang="en-US"/>
              <a:t>A set of Scripture readings commissioned by the National Council of Churches, to address feminist concerns about the Bible.</a:t>
            </a:r>
          </a:p>
          <a:p>
            <a:pPr>
              <a:lnSpc>
                <a:spcPct val="90000"/>
              </a:lnSpc>
            </a:pPr>
            <a:r>
              <a:rPr lang="en-US" altLang="en-US"/>
              <a:t>Published in three parts, 1983-85</a:t>
            </a:r>
          </a:p>
          <a:p>
            <a:pPr>
              <a:lnSpc>
                <a:spcPct val="90000"/>
              </a:lnSpc>
            </a:pPr>
            <a:r>
              <a:rPr lang="en-US" altLang="en-US"/>
              <a:t>Significant changes in wording:</a:t>
            </a:r>
          </a:p>
          <a:p>
            <a:pPr lvl="1">
              <a:lnSpc>
                <a:spcPct val="90000"/>
              </a:lnSpc>
            </a:pPr>
            <a:r>
              <a:rPr lang="en-US" altLang="en-US"/>
              <a:t>God the Father </a:t>
            </a:r>
            <a:r>
              <a:rPr lang="en-US" altLang="en-US">
                <a:sym typeface="Wingdings" pitchFamily="2" charset="2"/>
              </a:rPr>
              <a:t> God the Father &amp; Mother</a:t>
            </a:r>
          </a:p>
          <a:p>
            <a:pPr lvl="1">
              <a:lnSpc>
                <a:spcPct val="90000"/>
              </a:lnSpc>
            </a:pPr>
            <a:r>
              <a:rPr lang="en-US" altLang="en-US">
                <a:sym typeface="Wingdings" pitchFamily="2" charset="2"/>
              </a:rPr>
              <a:t>Lord  Sovereign</a:t>
            </a:r>
          </a:p>
          <a:p>
            <a:pPr lvl="1">
              <a:lnSpc>
                <a:spcPct val="90000"/>
              </a:lnSpc>
            </a:pPr>
            <a:r>
              <a:rPr lang="en-US" altLang="en-US">
                <a:sym typeface="Wingdings" pitchFamily="2" charset="2"/>
              </a:rPr>
              <a:t>Son of God  Child of God</a:t>
            </a:r>
          </a:p>
          <a:p>
            <a:pPr lvl="1">
              <a:lnSpc>
                <a:spcPct val="90000"/>
              </a:lnSpc>
            </a:pPr>
            <a:r>
              <a:rPr lang="en-US" altLang="en-US">
                <a:sym typeface="Wingdings" pitchFamily="2" charset="2"/>
              </a:rPr>
              <a:t>Son of Man  Human One</a:t>
            </a:r>
            <a:endParaRPr lang="en-US" altLang="en-US"/>
          </a:p>
        </p:txBody>
      </p:sp>
    </p:spTree>
    <p:custDataLst>
      <p:tags r:id="rId1"/>
    </p:custDataLst>
  </p:cSld>
  <p:clrMapOvr>
    <a:masterClrMapping/>
  </p:clrMapOvr>
  <p:transition advTm="393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additive="base">
                                        <p:cTn id="31" dur="5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963">
                                            <p:txEl>
                                              <p:pRg st="5" end="5"/>
                                            </p:txEl>
                                          </p:spTgt>
                                        </p:tgtEl>
                                        <p:attrNameLst>
                                          <p:attrName>style.visibility</p:attrName>
                                        </p:attrNameLst>
                                      </p:cBhvr>
                                      <p:to>
                                        <p:strVal val="visible"/>
                                      </p:to>
                                    </p:set>
                                    <p:anim calcmode="lin" valueType="num">
                                      <p:cBhvr additive="base">
                                        <p:cTn id="37" dur="500" fill="hold"/>
                                        <p:tgtEl>
                                          <p:spTgt spid="409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963">
                                            <p:txEl>
                                              <p:pRg st="6" end="6"/>
                                            </p:txEl>
                                          </p:spTgt>
                                        </p:tgtEl>
                                        <p:attrNameLst>
                                          <p:attrName>style.visibility</p:attrName>
                                        </p:attrNameLst>
                                      </p:cBhvr>
                                      <p:to>
                                        <p:strVal val="visible"/>
                                      </p:to>
                                    </p:set>
                                    <p:anim calcmode="lin" valueType="num">
                                      <p:cBhvr additive="base">
                                        <p:cTn id="43" dur="500" fill="hold"/>
                                        <p:tgtEl>
                                          <p:spTgt spid="409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9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Inclusive Language Lectionary</a:t>
            </a:r>
          </a:p>
        </p:txBody>
      </p:sp>
      <p:sp>
        <p:nvSpPr>
          <p:cNvPr id="41987" name="Rectangle 3"/>
          <p:cNvSpPr>
            <a:spLocks noGrp="1" noChangeArrowheads="1"/>
          </p:cNvSpPr>
          <p:nvPr>
            <p:ph type="body" idx="1"/>
          </p:nvPr>
        </p:nvSpPr>
        <p:spPr/>
        <p:txBody>
          <a:bodyPr/>
          <a:lstStyle/>
          <a:p>
            <a:r>
              <a:rPr lang="en-US" altLang="en-US"/>
              <a:t>Other significant changes in wording:</a:t>
            </a:r>
          </a:p>
          <a:p>
            <a:pPr lvl="1"/>
            <a:r>
              <a:rPr lang="en-US" altLang="en-US"/>
              <a:t>King </a:t>
            </a:r>
            <a:r>
              <a:rPr lang="en-US" altLang="en-US">
                <a:sym typeface="Wingdings" pitchFamily="2" charset="2"/>
              </a:rPr>
              <a:t> Ruler</a:t>
            </a:r>
          </a:p>
          <a:p>
            <a:pPr lvl="1"/>
            <a:r>
              <a:rPr lang="en-US" altLang="en-US">
                <a:sym typeface="Wingdings" pitchFamily="2" charset="2"/>
              </a:rPr>
              <a:t>Master  Teacher</a:t>
            </a:r>
          </a:p>
          <a:p>
            <a:pPr lvl="1"/>
            <a:r>
              <a:rPr lang="en-US" altLang="en-US">
                <a:sym typeface="Wingdings" pitchFamily="2" charset="2"/>
              </a:rPr>
              <a:t>Kingdom of God  Realm/Reign of God</a:t>
            </a:r>
          </a:p>
          <a:p>
            <a:pPr lvl="1"/>
            <a:r>
              <a:rPr lang="en-US" altLang="en-US">
                <a:sym typeface="Wingdings" pitchFamily="2" charset="2"/>
              </a:rPr>
              <a:t>Masculine pronouns for God are eliminated</a:t>
            </a:r>
          </a:p>
          <a:p>
            <a:pPr lvl="1"/>
            <a:r>
              <a:rPr lang="en-US" altLang="en-US">
                <a:sym typeface="Wingdings" pitchFamily="2" charset="2"/>
              </a:rPr>
              <a:t>Sometimes feminine names are inserted </a:t>
            </a:r>
            <a:r>
              <a:rPr lang="en-US" altLang="en-US">
                <a:cs typeface="Arial" charset="0"/>
                <a:sym typeface="Wingdings" pitchFamily="2" charset="2"/>
              </a:rPr>
              <a:t>"</a:t>
            </a:r>
            <a:r>
              <a:rPr lang="en-US" altLang="en-US">
                <a:sym typeface="Wingdings" pitchFamily="2" charset="2"/>
              </a:rPr>
              <a:t>where generation or origin of the people is a major concern,</a:t>
            </a:r>
            <a:r>
              <a:rPr lang="en-US" altLang="en-US">
                <a:cs typeface="Arial" charset="0"/>
                <a:sym typeface="Wingdings" pitchFamily="2" charset="2"/>
              </a:rPr>
              <a:t>"</a:t>
            </a:r>
            <a:r>
              <a:rPr lang="en-US" altLang="en-US">
                <a:sym typeface="Wingdings" pitchFamily="2" charset="2"/>
              </a:rPr>
              <a:t> e.g., Abraham  Abraham &amp; Sarah</a:t>
            </a:r>
            <a:endParaRPr lang="en-US" altLang="en-US"/>
          </a:p>
        </p:txBody>
      </p:sp>
    </p:spTree>
    <p:custDataLst>
      <p:tags r:id="rId1"/>
    </p:custDataLst>
  </p:cSld>
  <p:clrMapOvr>
    <a:masterClrMapping/>
  </p:clrMapOvr>
  <p:transition advTm="2933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additive="base">
                                        <p:cTn id="37" dur="5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Inclusive Language Lectionary</a:t>
            </a:r>
          </a:p>
        </p:txBody>
      </p:sp>
      <p:sp>
        <p:nvSpPr>
          <p:cNvPr id="43011" name="Rectangle 3"/>
          <p:cNvSpPr>
            <a:spLocks noGrp="1" noChangeArrowheads="1"/>
          </p:cNvSpPr>
          <p:nvPr>
            <p:ph type="body" idx="1"/>
          </p:nvPr>
        </p:nvSpPr>
        <p:spPr>
          <a:xfrm>
            <a:off x="457200" y="1828800"/>
            <a:ext cx="8229600" cy="4530725"/>
          </a:xfrm>
        </p:spPr>
        <p:txBody>
          <a:bodyPr/>
          <a:lstStyle/>
          <a:p>
            <a:r>
              <a:rPr lang="en-US" altLang="en-US"/>
              <a:t>John 3:16:  "For God so loved the world that God gave God's only Child.</a:t>
            </a:r>
            <a:r>
              <a:rPr lang="en-US" altLang="en-US">
                <a:cs typeface="Arial" charset="0"/>
              </a:rPr>
              <a:t>"</a:t>
            </a:r>
          </a:p>
          <a:p>
            <a:r>
              <a:rPr lang="en-US" altLang="en-US"/>
              <a:t>Php 3:20-21: "Jesus Christ, who will change our lowly body to be like Christ's glorious body, by the power which enables Christ even to subject all things to Christ's self."</a:t>
            </a:r>
          </a:p>
        </p:txBody>
      </p:sp>
    </p:spTree>
    <p:custDataLst>
      <p:tags r:id="rId1"/>
    </p:custDataLst>
  </p:cSld>
  <p:clrMapOvr>
    <a:masterClrMapping/>
  </p:clrMapOvr>
  <p:transition advTm="194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How Should Christians Respond?</a:t>
            </a:r>
          </a:p>
        </p:txBody>
      </p:sp>
      <p:sp>
        <p:nvSpPr>
          <p:cNvPr id="45059" name="Rectangle 3"/>
          <p:cNvSpPr>
            <a:spLocks noGrp="1" noChangeArrowheads="1"/>
          </p:cNvSpPr>
          <p:nvPr>
            <p:ph type="body" idx="1"/>
          </p:nvPr>
        </p:nvSpPr>
        <p:spPr/>
        <p:txBody>
          <a:bodyPr/>
          <a:lstStyle/>
          <a:p>
            <a:r>
              <a:rPr lang="en-US" altLang="en-US"/>
              <a:t>Often Christians respond to obviously unbiblical approaches by:</a:t>
            </a:r>
          </a:p>
          <a:p>
            <a:pPr lvl="1"/>
            <a:r>
              <a:rPr lang="en-US" altLang="en-US"/>
              <a:t>Repeating traditional formulations</a:t>
            </a:r>
          </a:p>
          <a:p>
            <a:pPr lvl="1"/>
            <a:r>
              <a:rPr lang="en-US" altLang="en-US"/>
              <a:t>Contradicting the opponents’ allegations </a:t>
            </a:r>
          </a:p>
          <a:p>
            <a:pPr lvl="1"/>
            <a:r>
              <a:rPr lang="en-US" altLang="en-US"/>
              <a:t>Taking the opposite extreme</a:t>
            </a:r>
          </a:p>
          <a:p>
            <a:r>
              <a:rPr lang="en-US" altLang="en-US"/>
              <a:t>We want to respond here by seeing what the Bible actually has to say on this subject.</a:t>
            </a:r>
          </a:p>
        </p:txBody>
      </p:sp>
    </p:spTree>
    <p:custDataLst>
      <p:tags r:id="rId1"/>
    </p:custDataLst>
  </p:cSld>
  <p:clrMapOvr>
    <a:masterClrMapping/>
  </p:clrMapOvr>
  <p:transition advTm="353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additive="base">
                                        <p:cTn id="31"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p:txBody>
          <a:bodyPr/>
          <a:lstStyle/>
          <a:p>
            <a:r>
              <a:rPr lang="en-US" altLang="en-US"/>
              <a:t>God as Masculine </a:t>
            </a:r>
            <a:br>
              <a:rPr lang="en-US" altLang="en-US"/>
            </a:br>
            <a:r>
              <a:rPr lang="en-US" altLang="en-US"/>
              <a:t>in Scripture</a:t>
            </a:r>
          </a:p>
        </p:txBody>
      </p:sp>
      <p:sp>
        <p:nvSpPr>
          <p:cNvPr id="10245"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97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4.4"/>
</p:tagLst>
</file>

<file path=ppt/tags/tag10.xml><?xml version="1.0" encoding="utf-8"?>
<p:tagLst xmlns:a="http://schemas.openxmlformats.org/drawingml/2006/main" xmlns:r="http://schemas.openxmlformats.org/officeDocument/2006/relationships" xmlns:p="http://schemas.openxmlformats.org/presentationml/2006/main">
  <p:tag name="TIMING" val="|0.9|0.7|0.9|2.2"/>
</p:tagLst>
</file>

<file path=ppt/tags/tag11.xml><?xml version="1.0" encoding="utf-8"?>
<p:tagLst xmlns:a="http://schemas.openxmlformats.org/drawingml/2006/main" xmlns:r="http://schemas.openxmlformats.org/officeDocument/2006/relationships" xmlns:p="http://schemas.openxmlformats.org/presentationml/2006/main">
  <p:tag name="TIMING" val="|0.4|4.8|5.6|4.8"/>
</p:tagLst>
</file>

<file path=ppt/tags/tag12.xml><?xml version="1.0" encoding="utf-8"?>
<p:tagLst xmlns:a="http://schemas.openxmlformats.org/drawingml/2006/main" xmlns:r="http://schemas.openxmlformats.org/officeDocument/2006/relationships" xmlns:p="http://schemas.openxmlformats.org/presentationml/2006/main">
  <p:tag name="TIMING" val="|0.4|4.3|5.5|4.7"/>
</p:tagLst>
</file>

<file path=ppt/tags/tag13.xml><?xml version="1.0" encoding="utf-8"?>
<p:tagLst xmlns:a="http://schemas.openxmlformats.org/drawingml/2006/main" xmlns:r="http://schemas.openxmlformats.org/officeDocument/2006/relationships" xmlns:p="http://schemas.openxmlformats.org/presentationml/2006/main">
  <p:tag name="TIMING" val="|0.5|24.7|8.7|25.1"/>
</p:tagLst>
</file>

<file path=ppt/tags/tag14.xml><?xml version="1.0" encoding="utf-8"?>
<p:tagLst xmlns:a="http://schemas.openxmlformats.org/drawingml/2006/main" xmlns:r="http://schemas.openxmlformats.org/officeDocument/2006/relationships" xmlns:p="http://schemas.openxmlformats.org/presentationml/2006/main">
  <p:tag name="TIMING" val="|0.8|5.8|11.6"/>
</p:tagLst>
</file>

<file path=ppt/tags/tag15.xml><?xml version="1.0" encoding="utf-8"?>
<p:tagLst xmlns:a="http://schemas.openxmlformats.org/drawingml/2006/main" xmlns:r="http://schemas.openxmlformats.org/officeDocument/2006/relationships" xmlns:p="http://schemas.openxmlformats.org/presentationml/2006/main">
  <p:tag name="TIMING" val="|1|7.8|6.7|1.3|7.4|6.5|3.9|2.8|11|2.7"/>
</p:tagLst>
</file>

<file path=ppt/tags/tag16.xml><?xml version="1.0" encoding="utf-8"?>
<p:tagLst xmlns:a="http://schemas.openxmlformats.org/drawingml/2006/main" xmlns:r="http://schemas.openxmlformats.org/officeDocument/2006/relationships" xmlns:p="http://schemas.openxmlformats.org/presentationml/2006/main">
  <p:tag name="TIMING" val="|0.4|3.9|1.6|1.6|3.9|1.2|1.9|2|4.1"/>
</p:tagLst>
</file>

<file path=ppt/tags/tag17.xml><?xml version="1.0" encoding="utf-8"?>
<p:tagLst xmlns:a="http://schemas.openxmlformats.org/drawingml/2006/main" xmlns:r="http://schemas.openxmlformats.org/officeDocument/2006/relationships" xmlns:p="http://schemas.openxmlformats.org/presentationml/2006/main">
  <p:tag name="TIMING" val="|0.6|16.9|10.2"/>
</p:tagLst>
</file>

<file path=ppt/tags/tag18.xml><?xml version="1.0" encoding="utf-8"?>
<p:tagLst xmlns:a="http://schemas.openxmlformats.org/drawingml/2006/main" xmlns:r="http://schemas.openxmlformats.org/officeDocument/2006/relationships" xmlns:p="http://schemas.openxmlformats.org/presentationml/2006/main">
  <p:tag name="TIMING" val="|2|13.4|19.4"/>
</p:tagLst>
</file>

<file path=ppt/tags/tag19.xml><?xml version="1.0" encoding="utf-8"?>
<p:tagLst xmlns:a="http://schemas.openxmlformats.org/drawingml/2006/main" xmlns:r="http://schemas.openxmlformats.org/officeDocument/2006/relationships" xmlns:p="http://schemas.openxmlformats.org/presentationml/2006/main">
  <p:tag name="TIMING" val="|0.4|2.2|1|3.1|3.8|1.4"/>
</p:tagLst>
</file>

<file path=ppt/tags/tag2.xml><?xml version="1.0" encoding="utf-8"?>
<p:tagLst xmlns:a="http://schemas.openxmlformats.org/drawingml/2006/main" xmlns:r="http://schemas.openxmlformats.org/officeDocument/2006/relationships" xmlns:p="http://schemas.openxmlformats.org/presentationml/2006/main">
  <p:tag name="TIMING" val="|6.2|5.9|7.4|1|4.3"/>
</p:tagLst>
</file>

<file path=ppt/tags/tag20.xml><?xml version="1.0" encoding="utf-8"?>
<p:tagLst xmlns:a="http://schemas.openxmlformats.org/drawingml/2006/main" xmlns:r="http://schemas.openxmlformats.org/officeDocument/2006/relationships" xmlns:p="http://schemas.openxmlformats.org/presentationml/2006/main">
  <p:tag name="TIMING" val="|0.5|6.4|7.9"/>
</p:tagLst>
</file>

<file path=ppt/tags/tag21.xml><?xml version="1.0" encoding="utf-8"?>
<p:tagLst xmlns:a="http://schemas.openxmlformats.org/drawingml/2006/main" xmlns:r="http://schemas.openxmlformats.org/officeDocument/2006/relationships" xmlns:p="http://schemas.openxmlformats.org/presentationml/2006/main">
  <p:tag name="TIMING" val="|5.4"/>
</p:tagLst>
</file>

<file path=ppt/tags/tag22.xml><?xml version="1.0" encoding="utf-8"?>
<p:tagLst xmlns:a="http://schemas.openxmlformats.org/drawingml/2006/main" xmlns:r="http://schemas.openxmlformats.org/officeDocument/2006/relationships" xmlns:p="http://schemas.openxmlformats.org/presentationml/2006/main">
  <p:tag name="TIMING" val="|0.5|3|2.3|3.6|5.5|1.5|3.9"/>
</p:tagLst>
</file>

<file path=ppt/tags/tag23.xml><?xml version="1.0" encoding="utf-8"?>
<p:tagLst xmlns:a="http://schemas.openxmlformats.org/drawingml/2006/main" xmlns:r="http://schemas.openxmlformats.org/officeDocument/2006/relationships" xmlns:p="http://schemas.openxmlformats.org/presentationml/2006/main">
  <p:tag name="TIMING" val="|0.7|3.2|3.6|1.2|2.3|3.8|2|2.7|4.4|5|1.6"/>
</p:tagLst>
</file>

<file path=ppt/tags/tag24.xml><?xml version="1.0" encoding="utf-8"?>
<p:tagLst xmlns:a="http://schemas.openxmlformats.org/drawingml/2006/main" xmlns:r="http://schemas.openxmlformats.org/officeDocument/2006/relationships" xmlns:p="http://schemas.openxmlformats.org/presentationml/2006/main">
  <p:tag name="TIMING" val="|0.3|13.2|17"/>
</p:tagLst>
</file>

<file path=ppt/tags/tag25.xml><?xml version="1.0" encoding="utf-8"?>
<p:tagLst xmlns:a="http://schemas.openxmlformats.org/drawingml/2006/main" xmlns:r="http://schemas.openxmlformats.org/officeDocument/2006/relationships" xmlns:p="http://schemas.openxmlformats.org/presentationml/2006/main">
  <p:tag name="TIMING" val="|0.7|15.5"/>
</p:tagLst>
</file>

<file path=ppt/tags/tag26.xml><?xml version="1.0" encoding="utf-8"?>
<p:tagLst xmlns:a="http://schemas.openxmlformats.org/drawingml/2006/main" xmlns:r="http://schemas.openxmlformats.org/officeDocument/2006/relationships" xmlns:p="http://schemas.openxmlformats.org/presentationml/2006/main">
  <p:tag name="TIMING" val="|1.4|7.3|1.6|2.2"/>
</p:tagLst>
</file>

<file path=ppt/tags/tag27.xml><?xml version="1.0" encoding="utf-8"?>
<p:tagLst xmlns:a="http://schemas.openxmlformats.org/drawingml/2006/main" xmlns:r="http://schemas.openxmlformats.org/officeDocument/2006/relationships" xmlns:p="http://schemas.openxmlformats.org/presentationml/2006/main">
  <p:tag name="TIMING" val="|0.6|2.1"/>
</p:tagLst>
</file>

<file path=ppt/tags/tag28.xml><?xml version="1.0" encoding="utf-8"?>
<p:tagLst xmlns:a="http://schemas.openxmlformats.org/drawingml/2006/main" xmlns:r="http://schemas.openxmlformats.org/officeDocument/2006/relationships" xmlns:p="http://schemas.openxmlformats.org/presentationml/2006/main">
  <p:tag name="TIMING" val="|0.4|4.5|10|1.2|1.5"/>
</p:tagLst>
</file>

<file path=ppt/tags/tag29.xml><?xml version="1.0" encoding="utf-8"?>
<p:tagLst xmlns:a="http://schemas.openxmlformats.org/drawingml/2006/main" xmlns:r="http://schemas.openxmlformats.org/officeDocument/2006/relationships" xmlns:p="http://schemas.openxmlformats.org/presentationml/2006/main">
  <p:tag name="TIMING" val="|0.3|8.2|8.5|12|11.3|11.1"/>
</p:tagLst>
</file>

<file path=ppt/tags/tag3.xml><?xml version="1.0" encoding="utf-8"?>
<p:tagLst xmlns:a="http://schemas.openxmlformats.org/drawingml/2006/main" xmlns:r="http://schemas.openxmlformats.org/officeDocument/2006/relationships" xmlns:p="http://schemas.openxmlformats.org/presentationml/2006/main">
  <p:tag name="TIMING" val="|1.4|10"/>
</p:tagLst>
</file>

<file path=ppt/tags/tag30.xml><?xml version="1.0" encoding="utf-8"?>
<p:tagLst xmlns:a="http://schemas.openxmlformats.org/drawingml/2006/main" xmlns:r="http://schemas.openxmlformats.org/officeDocument/2006/relationships" xmlns:p="http://schemas.openxmlformats.org/presentationml/2006/main">
  <p:tag name="TIMING" val="|0.3|8|8.7|51.3|19|2|1.8"/>
</p:tagLst>
</file>

<file path=ppt/tags/tag31.xml><?xml version="1.0" encoding="utf-8"?>
<p:tagLst xmlns:a="http://schemas.openxmlformats.org/drawingml/2006/main" xmlns:r="http://schemas.openxmlformats.org/officeDocument/2006/relationships" xmlns:p="http://schemas.openxmlformats.org/presentationml/2006/main">
  <p:tag name="TIMING" val="|0.3|9|10.7"/>
</p:tagLst>
</file>

<file path=ppt/tags/tag32.xml><?xml version="1.0" encoding="utf-8"?>
<p:tagLst xmlns:a="http://schemas.openxmlformats.org/drawingml/2006/main" xmlns:r="http://schemas.openxmlformats.org/officeDocument/2006/relationships" xmlns:p="http://schemas.openxmlformats.org/presentationml/2006/main">
  <p:tag name="TIMING" val="|0.4|1.7|1.4|1.3"/>
</p:tagLst>
</file>

<file path=ppt/tags/tag4.xml><?xml version="1.0" encoding="utf-8"?>
<p:tagLst xmlns:a="http://schemas.openxmlformats.org/drawingml/2006/main" xmlns:r="http://schemas.openxmlformats.org/officeDocument/2006/relationships" xmlns:p="http://schemas.openxmlformats.org/presentationml/2006/main">
  <p:tag name="TIMING" val="|0.4|2.5|32.7"/>
</p:tagLst>
</file>

<file path=ppt/tags/tag5.xml><?xml version="1.0" encoding="utf-8"?>
<p:tagLst xmlns:a="http://schemas.openxmlformats.org/drawingml/2006/main" xmlns:r="http://schemas.openxmlformats.org/officeDocument/2006/relationships" xmlns:p="http://schemas.openxmlformats.org/presentationml/2006/main">
  <p:tag name="TIMING" val="|0.7|5.7|5.5|4.6|6.5|4.6|2.9"/>
</p:tagLst>
</file>

<file path=ppt/tags/tag6.xml><?xml version="1.0" encoding="utf-8"?>
<p:tagLst xmlns:a="http://schemas.openxmlformats.org/drawingml/2006/main" xmlns:r="http://schemas.openxmlformats.org/officeDocument/2006/relationships" xmlns:p="http://schemas.openxmlformats.org/presentationml/2006/main">
  <p:tag name="TIMING" val="|0.4|0.9|0.8|1.4|4.1|4.3"/>
</p:tagLst>
</file>

<file path=ppt/tags/tag7.xml><?xml version="1.0" encoding="utf-8"?>
<p:tagLst xmlns:a="http://schemas.openxmlformats.org/drawingml/2006/main" xmlns:r="http://schemas.openxmlformats.org/officeDocument/2006/relationships" xmlns:p="http://schemas.openxmlformats.org/presentationml/2006/main">
  <p:tag name="TIMING" val="|0.3|5.6"/>
</p:tagLst>
</file>

<file path=ppt/tags/tag8.xml><?xml version="1.0" encoding="utf-8"?>
<p:tagLst xmlns:a="http://schemas.openxmlformats.org/drawingml/2006/main" xmlns:r="http://schemas.openxmlformats.org/officeDocument/2006/relationships" xmlns:p="http://schemas.openxmlformats.org/presentationml/2006/main">
  <p:tag name="TIMING" val="|4|1.6|3.4|2.9|17.1"/>
</p:tagLst>
</file>

<file path=ppt/tags/tag9.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Watermark</Template>
  <TotalTime>243</TotalTime>
  <Words>2170</Words>
  <Application>Microsoft Office PowerPoint</Application>
  <PresentationFormat>On-screen Show (4:3)</PresentationFormat>
  <Paragraphs>168</Paragraphs>
  <Slides>32</Slides>
  <Notes>0</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Watermark</vt:lpstr>
      <vt:lpstr>Describing God  in Gender Terms</vt:lpstr>
      <vt:lpstr>God &amp; the Feminist Movement</vt:lpstr>
      <vt:lpstr>The Women's Bible (1895, 1898)</vt:lpstr>
      <vt:lpstr>The Women's Bible (1895, 1898)</vt:lpstr>
      <vt:lpstr>Inclusive Language Lectionary</vt:lpstr>
      <vt:lpstr>Inclusive Language Lectionary</vt:lpstr>
      <vt:lpstr>Inclusive Language Lectionary</vt:lpstr>
      <vt:lpstr>How Should Christians Respond?</vt:lpstr>
      <vt:lpstr>God as Masculine  in Scripture</vt:lpstr>
      <vt:lpstr>God as Masculine</vt:lpstr>
      <vt:lpstr>The masculine pronoun "he"</vt:lpstr>
      <vt:lpstr>The term "father"</vt:lpstr>
      <vt:lpstr>Some OT Samples of "Father"</vt:lpstr>
      <vt:lpstr>Some NT Samples of "Father"</vt:lpstr>
      <vt:lpstr>Parabolic Use of "father"</vt:lpstr>
      <vt:lpstr>God as Husband</vt:lpstr>
      <vt:lpstr>God as Husband in OT</vt:lpstr>
      <vt:lpstr>God as Husband in NT</vt:lpstr>
      <vt:lpstr>God as King</vt:lpstr>
      <vt:lpstr>God as King in OT</vt:lpstr>
      <vt:lpstr>God as Feminine in Scripture</vt:lpstr>
      <vt:lpstr>God as Feminine</vt:lpstr>
      <vt:lpstr>God as Mother</vt:lpstr>
      <vt:lpstr>God as Mother</vt:lpstr>
      <vt:lpstr>God as Mother Bird</vt:lpstr>
      <vt:lpstr>Other Possible Feminine References</vt:lpstr>
      <vt:lpstr>Conclusions</vt:lpstr>
      <vt:lpstr>Conclusions</vt:lpstr>
      <vt:lpstr>Conclusions</vt:lpstr>
      <vt:lpstr>Conclusions</vt:lpstr>
      <vt:lpstr>Don't Mess with God's Word</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Describing God  in Gender Terms</dc:title>
  <dc:creator>rnewman</dc:creator>
  <cp:lastModifiedBy>Newman</cp:lastModifiedBy>
  <cp:revision>109</cp:revision>
  <cp:lastPrinted>2007-07-25T19:37:47Z</cp:lastPrinted>
  <dcterms:created xsi:type="dcterms:W3CDTF">2007-03-09T22:32:30Z</dcterms:created>
  <dcterms:modified xsi:type="dcterms:W3CDTF">2015-07-03T15:01:36Z</dcterms:modified>
</cp:coreProperties>
</file>