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84" r:id="rId13"/>
    <p:sldId id="285" r:id="rId14"/>
    <p:sldId id="286" r:id="rId15"/>
    <p:sldId id="267" r:id="rId16"/>
    <p:sldId id="268" r:id="rId17"/>
    <p:sldId id="269" r:id="rId18"/>
    <p:sldId id="270" r:id="rId19"/>
    <p:sldId id="271" r:id="rId20"/>
    <p:sldId id="272" r:id="rId21"/>
    <p:sldId id="273" r:id="rId22"/>
    <p:sldId id="274" r:id="rId23"/>
    <p:sldId id="275" r:id="rId24"/>
    <p:sldId id="279" r:id="rId25"/>
    <p:sldId id="280" r:id="rId26"/>
    <p:sldId id="281" r:id="rId27"/>
    <p:sldId id="282" r:id="rId28"/>
    <p:sldId id="283" r:id="rId29"/>
    <p:sldId id="27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136EE2-74DC-4E8C-8931-EE008F5E6FA8}" type="slidenum">
              <a:rPr lang="en-US" altLang="en-US"/>
              <a:pPr/>
              <a:t>‹#›</a:t>
            </a:fld>
            <a:endParaRPr lang="en-US" altLang="en-US"/>
          </a:p>
        </p:txBody>
      </p:sp>
    </p:spTree>
    <p:extLst>
      <p:ext uri="{BB962C8B-B14F-4D97-AF65-F5344CB8AC3E}">
        <p14:creationId xmlns:p14="http://schemas.microsoft.com/office/powerpoint/2010/main" val="156021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E10030-1DB7-47DC-8D85-B4BA4557D18E}" type="slidenum">
              <a:rPr lang="en-US" altLang="en-US"/>
              <a:pPr/>
              <a:t>‹#›</a:t>
            </a:fld>
            <a:endParaRPr lang="en-US" altLang="en-US"/>
          </a:p>
        </p:txBody>
      </p:sp>
    </p:spTree>
    <p:extLst>
      <p:ext uri="{BB962C8B-B14F-4D97-AF65-F5344CB8AC3E}">
        <p14:creationId xmlns:p14="http://schemas.microsoft.com/office/powerpoint/2010/main" val="56838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C8397A-20DD-4930-B8BC-242BC356519D}" type="slidenum">
              <a:rPr lang="en-US" altLang="en-US"/>
              <a:pPr/>
              <a:t>‹#›</a:t>
            </a:fld>
            <a:endParaRPr lang="en-US" altLang="en-US"/>
          </a:p>
        </p:txBody>
      </p:sp>
    </p:spTree>
    <p:extLst>
      <p:ext uri="{BB962C8B-B14F-4D97-AF65-F5344CB8AC3E}">
        <p14:creationId xmlns:p14="http://schemas.microsoft.com/office/powerpoint/2010/main" val="31661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1E102D-6AB0-4EBB-A85F-5A4D9EDB61A4}" type="slidenum">
              <a:rPr lang="en-US" altLang="en-US"/>
              <a:pPr/>
              <a:t>‹#›</a:t>
            </a:fld>
            <a:endParaRPr lang="en-US" altLang="en-US"/>
          </a:p>
        </p:txBody>
      </p:sp>
    </p:spTree>
    <p:extLst>
      <p:ext uri="{BB962C8B-B14F-4D97-AF65-F5344CB8AC3E}">
        <p14:creationId xmlns:p14="http://schemas.microsoft.com/office/powerpoint/2010/main" val="308789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54B36E-D629-4A1D-8FDC-A2B9A40185A1}" type="slidenum">
              <a:rPr lang="en-US" altLang="en-US"/>
              <a:pPr/>
              <a:t>‹#›</a:t>
            </a:fld>
            <a:endParaRPr lang="en-US" altLang="en-US"/>
          </a:p>
        </p:txBody>
      </p:sp>
    </p:spTree>
    <p:extLst>
      <p:ext uri="{BB962C8B-B14F-4D97-AF65-F5344CB8AC3E}">
        <p14:creationId xmlns:p14="http://schemas.microsoft.com/office/powerpoint/2010/main" val="74662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7C520F-4940-4020-A856-1D9711861080}" type="slidenum">
              <a:rPr lang="en-US" altLang="en-US"/>
              <a:pPr/>
              <a:t>‹#›</a:t>
            </a:fld>
            <a:endParaRPr lang="en-US" altLang="en-US"/>
          </a:p>
        </p:txBody>
      </p:sp>
    </p:spTree>
    <p:extLst>
      <p:ext uri="{BB962C8B-B14F-4D97-AF65-F5344CB8AC3E}">
        <p14:creationId xmlns:p14="http://schemas.microsoft.com/office/powerpoint/2010/main" val="171604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7110C65-5934-47A9-9015-2F8BF278E2A8}" type="slidenum">
              <a:rPr lang="en-US" altLang="en-US"/>
              <a:pPr/>
              <a:t>‹#›</a:t>
            </a:fld>
            <a:endParaRPr lang="en-US" altLang="en-US"/>
          </a:p>
        </p:txBody>
      </p:sp>
    </p:spTree>
    <p:extLst>
      <p:ext uri="{BB962C8B-B14F-4D97-AF65-F5344CB8AC3E}">
        <p14:creationId xmlns:p14="http://schemas.microsoft.com/office/powerpoint/2010/main" val="336053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EE48930-6CBC-420B-9C94-412EC7E13403}" type="slidenum">
              <a:rPr lang="en-US" altLang="en-US"/>
              <a:pPr/>
              <a:t>‹#›</a:t>
            </a:fld>
            <a:endParaRPr lang="en-US" altLang="en-US"/>
          </a:p>
        </p:txBody>
      </p:sp>
    </p:spTree>
    <p:extLst>
      <p:ext uri="{BB962C8B-B14F-4D97-AF65-F5344CB8AC3E}">
        <p14:creationId xmlns:p14="http://schemas.microsoft.com/office/powerpoint/2010/main" val="303438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11062B5-8F38-4300-B193-177F4E689D02}" type="slidenum">
              <a:rPr lang="en-US" altLang="en-US"/>
              <a:pPr/>
              <a:t>‹#›</a:t>
            </a:fld>
            <a:endParaRPr lang="en-US" altLang="en-US"/>
          </a:p>
        </p:txBody>
      </p:sp>
    </p:spTree>
    <p:extLst>
      <p:ext uri="{BB962C8B-B14F-4D97-AF65-F5344CB8AC3E}">
        <p14:creationId xmlns:p14="http://schemas.microsoft.com/office/powerpoint/2010/main" val="244131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815DBE0-D779-431D-8199-44CCD9943B28}" type="slidenum">
              <a:rPr lang="en-US" altLang="en-US"/>
              <a:pPr/>
              <a:t>‹#›</a:t>
            </a:fld>
            <a:endParaRPr lang="en-US" altLang="en-US"/>
          </a:p>
        </p:txBody>
      </p:sp>
    </p:spTree>
    <p:extLst>
      <p:ext uri="{BB962C8B-B14F-4D97-AF65-F5344CB8AC3E}">
        <p14:creationId xmlns:p14="http://schemas.microsoft.com/office/powerpoint/2010/main" val="241016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5985AC8-6EEA-46A3-86AE-539073533F63}" type="slidenum">
              <a:rPr lang="en-US" altLang="en-US"/>
              <a:pPr/>
              <a:t>‹#›</a:t>
            </a:fld>
            <a:endParaRPr lang="en-US" altLang="en-US"/>
          </a:p>
        </p:txBody>
      </p:sp>
    </p:spTree>
    <p:extLst>
      <p:ext uri="{BB962C8B-B14F-4D97-AF65-F5344CB8AC3E}">
        <p14:creationId xmlns:p14="http://schemas.microsoft.com/office/powerpoint/2010/main" val="19098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88CCF6B-95BC-42E8-B741-18190D78C82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erasene Demoniac"/>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1828800" y="381000"/>
            <a:ext cx="54864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Jesus Heals </a:t>
            </a:r>
            <a:br>
              <a:rPr lang="en-US" altLang="en-US"/>
            </a:br>
            <a:r>
              <a:rPr lang="en-US" altLang="en-US"/>
              <a:t>Demon-Possession</a:t>
            </a:r>
          </a:p>
        </p:txBody>
      </p:sp>
      <p:sp>
        <p:nvSpPr>
          <p:cNvPr id="2051" name="Rectangle 3"/>
          <p:cNvSpPr>
            <a:spLocks noGrp="1" noChangeArrowheads="1"/>
          </p:cNvSpPr>
          <p:nvPr>
            <p:ph type="subTitle" idx="1"/>
          </p:nvPr>
        </p:nvSpPr>
        <p:spPr/>
        <p:txBody>
          <a:bodyPr/>
          <a:lstStyle/>
          <a:p>
            <a:r>
              <a:rPr lang="en-US" altLang="en-US"/>
              <a:t>Mark 5:1-20</a:t>
            </a:r>
          </a:p>
          <a:p>
            <a:r>
              <a:rPr lang="en-US" altLang="en-US" i="1"/>
              <a:t>Robert C. Newman</a:t>
            </a:r>
          </a:p>
        </p:txBody>
      </p:sp>
      <p:pic>
        <p:nvPicPr>
          <p:cNvPr id="2" name="Demoniac.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867400"/>
            <a:ext cx="609600" cy="609600"/>
          </a:xfrm>
          <a:prstGeom prst="rect">
            <a:avLst/>
          </a:prstGeom>
        </p:spPr>
      </p:pic>
    </p:spTree>
    <p:custDataLst>
      <p:tags r:id="rId1"/>
    </p:custDataLst>
  </p:cSld>
  <p:clrMapOvr>
    <a:masterClrMapping/>
  </p:clrMapOvr>
  <p:transition advTm="2195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Demonism in the NT</a:t>
            </a:r>
          </a:p>
        </p:txBody>
      </p:sp>
      <p:sp>
        <p:nvSpPr>
          <p:cNvPr id="15363" name="Rectangle 3"/>
          <p:cNvSpPr>
            <a:spLocks noGrp="1" noChangeArrowheads="1"/>
          </p:cNvSpPr>
          <p:nvPr>
            <p:ph type="body" idx="1"/>
          </p:nvPr>
        </p:nvSpPr>
        <p:spPr/>
        <p:txBody>
          <a:bodyPr/>
          <a:lstStyle/>
          <a:p>
            <a:r>
              <a:rPr lang="en-US" altLang="en-US"/>
              <a:t>Demonism shows up strongly in the Gospels:</a:t>
            </a:r>
          </a:p>
          <a:p>
            <a:pPr lvl="1"/>
            <a:r>
              <a:rPr lang="en-US" altLang="en-US"/>
              <a:t>Perhaps due to demons flocking to oppose Jesus</a:t>
            </a:r>
          </a:p>
          <a:p>
            <a:pPr lvl="1"/>
            <a:r>
              <a:rPr lang="en-US" altLang="en-US"/>
              <a:t>Perhaps to pagan influence coming into Judaism</a:t>
            </a:r>
          </a:p>
          <a:p>
            <a:r>
              <a:rPr lang="en-US" altLang="en-US"/>
              <a:t>We see a few examples in Acts.</a:t>
            </a:r>
          </a:p>
        </p:txBody>
      </p:sp>
    </p:spTree>
    <p:custDataLst>
      <p:tags r:id="rId1"/>
    </p:custDataLst>
  </p:cSld>
  <p:clrMapOvr>
    <a:masterClrMapping/>
  </p:clrMapOvr>
  <p:transition advTm="316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Demon Exorcism Elsewhere</a:t>
            </a:r>
          </a:p>
        </p:txBody>
      </p:sp>
      <p:sp>
        <p:nvSpPr>
          <p:cNvPr id="16387" name="Rectangle 3"/>
          <p:cNvSpPr>
            <a:spLocks noGrp="1" noChangeArrowheads="1"/>
          </p:cNvSpPr>
          <p:nvPr>
            <p:ph type="body" idx="1"/>
          </p:nvPr>
        </p:nvSpPr>
        <p:spPr/>
        <p:txBody>
          <a:bodyPr/>
          <a:lstStyle/>
          <a:p>
            <a:pPr>
              <a:lnSpc>
                <a:spcPct val="90000"/>
              </a:lnSpc>
            </a:pPr>
            <a:r>
              <a:rPr lang="en-US" altLang="en-US"/>
              <a:t>Exorcism is mentioned in Josephus.</a:t>
            </a:r>
          </a:p>
          <a:p>
            <a:pPr>
              <a:lnSpc>
                <a:spcPct val="90000"/>
              </a:lnSpc>
            </a:pPr>
            <a:r>
              <a:rPr lang="en-US" altLang="en-US"/>
              <a:t>Also in the apocryphal book of Tobit.</a:t>
            </a:r>
          </a:p>
          <a:p>
            <a:pPr>
              <a:lnSpc>
                <a:spcPct val="90000"/>
              </a:lnSpc>
            </a:pPr>
            <a:r>
              <a:rPr lang="en-US" altLang="en-US"/>
              <a:t>We have a number of magical papyri from the NT period, showing that the names of Yahweh &amp; Jesus were viewed as powerful charms even among the pagans.</a:t>
            </a:r>
          </a:p>
          <a:p>
            <a:pPr>
              <a:lnSpc>
                <a:spcPct val="90000"/>
              </a:lnSpc>
            </a:pPr>
            <a:r>
              <a:rPr lang="en-US" altLang="en-US"/>
              <a:t>Recall also the incident in Acts 19 where Jewish exorcists tried to use the name of Jesus.</a:t>
            </a:r>
          </a:p>
        </p:txBody>
      </p:sp>
    </p:spTree>
    <p:custDataLst>
      <p:tags r:id="rId1"/>
    </p:custDataLst>
  </p:cSld>
  <p:clrMapOvr>
    <a:masterClrMapping/>
  </p:clrMapOvr>
  <p:transition advTm="410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Josephus </a:t>
            </a:r>
            <a:r>
              <a:rPr lang="en-US" altLang="en-US" i="1"/>
              <a:t>Antiquities</a:t>
            </a:r>
            <a:endParaRPr lang="en-US" altLang="en-US"/>
          </a:p>
        </p:txBody>
      </p:sp>
      <p:sp>
        <p:nvSpPr>
          <p:cNvPr id="43012" name="Text Box 4"/>
          <p:cNvSpPr txBox="1">
            <a:spLocks noChangeArrowheads="1"/>
          </p:cNvSpPr>
          <p:nvPr/>
        </p:nvSpPr>
        <p:spPr bwMode="auto">
          <a:xfrm>
            <a:off x="914400" y="1752600"/>
            <a:ext cx="7315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Ant 8.2.5 The manner of the cure was this: He put a ring that had a root of one of those sorts mentioned by Solomon to the nostrils of the demoniac, after which he drew out the demon through his nostrils; and when the man fell down immediately, he abjured him to return into him no more, making still mention of Solomon, and reciting the incantations which he composed. </a:t>
            </a:r>
          </a:p>
        </p:txBody>
      </p:sp>
    </p:spTree>
    <p:custDataLst>
      <p:tags r:id="rId1"/>
    </p:custDataLst>
  </p:cSld>
  <p:clrMapOvr>
    <a:masterClrMapping/>
  </p:clrMapOvr>
  <p:transition advTm="336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checkerboard(across)">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The Book of Tobit</a:t>
            </a:r>
          </a:p>
        </p:txBody>
      </p:sp>
      <p:sp>
        <p:nvSpPr>
          <p:cNvPr id="45060" name="Text Box 4"/>
          <p:cNvSpPr txBox="1">
            <a:spLocks noChangeArrowheads="1"/>
          </p:cNvSpPr>
          <p:nvPr/>
        </p:nvSpPr>
        <p:spPr bwMode="auto">
          <a:xfrm>
            <a:off x="609600" y="1447800"/>
            <a:ext cx="8001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Tob 8:1 (NRSV Apoc) When they had finished eating and drinking they wanted to retire; so they took the young man and brought him into the bedroom. 2 Then Tobias remembered the words of Raphael, and he took the fish's liver and heart out of the bag where he had them and put them on the embers of the incense. 3 The odor of the fish so repelled the demon that he fled to the remotest parts of Egypt. But Raphael followed him, and at once bound him there hand and foot. </a:t>
            </a:r>
          </a:p>
        </p:txBody>
      </p:sp>
    </p:spTree>
    <p:custDataLst>
      <p:tags r:id="rId1"/>
    </p:custDataLst>
  </p:cSld>
  <p:clrMapOvr>
    <a:masterClrMapping/>
  </p:clrMapOvr>
  <p:transition advTm="62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heckerboard(across)">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Paris Magical Papyrus</a:t>
            </a:r>
          </a:p>
        </p:txBody>
      </p:sp>
      <p:sp>
        <p:nvSpPr>
          <p:cNvPr id="47108" name="Text Box 4"/>
          <p:cNvSpPr txBox="1">
            <a:spLocks noChangeArrowheads="1"/>
          </p:cNvSpPr>
          <p:nvPr/>
        </p:nvSpPr>
        <p:spPr bwMode="auto">
          <a:xfrm>
            <a:off x="914400" y="1600200"/>
            <a:ext cx="731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But write this phylactery upon a little sheet of tin: ‘Jaeo, Abraothioch, Phtha, Mesentiniao, Pheoch, Jaeo, Charsoc’, and hang it around the sufferer: it is a thing to be trembled at which he fears. Standing opposite, adjure him. The adjuration is this: ‘I adjure thee by the God of the Hebrews Jesu, Jaba, Jae, Abraoth, Aia, Thoth, Ele, Elo, Aeo, Eu, Jiibaech, Abarmas, Jabarau, Abelbel, Lona, Abra, Maroia, arm, thou that appearest in fire, thou that art in the midst of earth and snow and vapour, Tannetis: let thy angel descend, the implacable one, and let him draw into captivity the daemon as he flieth around this creature which God formed in his holy paradise. </a:t>
            </a:r>
          </a:p>
        </p:txBody>
      </p:sp>
    </p:spTree>
    <p:custDataLst>
      <p:tags r:id="rId1"/>
    </p:custDataLst>
  </p:cSld>
  <p:clrMapOvr>
    <a:masterClrMapping/>
  </p:clrMapOvr>
  <p:transition advTm="666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checkerboard(across)">
                                      <p:cBhvr>
                                        <p:cTn id="7" dur="500"/>
                                        <p:tgtEl>
                                          <p:spTgt spid="47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Exorcism Elsewhere</a:t>
            </a:r>
          </a:p>
        </p:txBody>
      </p:sp>
      <p:sp>
        <p:nvSpPr>
          <p:cNvPr id="17411" name="Rectangle 3"/>
          <p:cNvSpPr>
            <a:spLocks noGrp="1" noChangeArrowheads="1"/>
          </p:cNvSpPr>
          <p:nvPr>
            <p:ph type="body" idx="1"/>
          </p:nvPr>
        </p:nvSpPr>
        <p:spPr/>
        <p:txBody>
          <a:bodyPr/>
          <a:lstStyle/>
          <a:p>
            <a:r>
              <a:rPr lang="en-US" altLang="en-US"/>
              <a:t>Typical extra-biblical exorcism involved a great deal of mumbo-jumbo:</a:t>
            </a:r>
          </a:p>
          <a:p>
            <a:pPr lvl="1"/>
            <a:r>
              <a:rPr lang="en-US" altLang="en-US"/>
              <a:t>In Josephus, an Essene exorcist  uses a ring containing a root prescribed by Solomon to draw the demon out through the man’s nose.</a:t>
            </a:r>
          </a:p>
          <a:p>
            <a:pPr lvl="1"/>
            <a:r>
              <a:rPr lang="en-US" altLang="en-US"/>
              <a:t>In Tobit, the exorcist burns a fish liver to make a powerful stink to drive the demon away.</a:t>
            </a:r>
          </a:p>
          <a:p>
            <a:pPr lvl="1"/>
            <a:r>
              <a:rPr lang="en-US" altLang="en-US"/>
              <a:t>In the magical papyri, long strings of foreign words &amp; names are used as spells.</a:t>
            </a:r>
          </a:p>
        </p:txBody>
      </p:sp>
    </p:spTree>
    <p:custDataLst>
      <p:tags r:id="rId1"/>
    </p:custDataLst>
  </p:cSld>
  <p:clrMapOvr>
    <a:masterClrMapping/>
  </p:clrMapOvr>
  <p:transition advTm="308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gaderene_swine_briton_riviere_188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1030288"/>
            <a:ext cx="7315200" cy="4797425"/>
          </a:xfrm>
          <a:prstGeom prst="rect">
            <a:avLst/>
          </a:prstGeom>
          <a:noFill/>
          <a:extLst>
            <a:ext uri="{909E8E84-426E-40DD-AFC4-6F175D3DCCD1}">
              <a14:hiddenFill xmlns:a14="http://schemas.microsoft.com/office/drawing/2010/main">
                <a:solidFill>
                  <a:srgbClr val="FFFFFF"/>
                </a:solidFill>
              </a14:hiddenFill>
            </a:ext>
          </a:extLst>
        </p:spPr>
      </p:pic>
      <p:sp>
        <p:nvSpPr>
          <p:cNvPr id="18436" name="Rectangle 4"/>
          <p:cNvSpPr>
            <a:spLocks noGrp="1" noChangeArrowheads="1"/>
          </p:cNvSpPr>
          <p:nvPr>
            <p:ph type="ctrTitle"/>
          </p:nvPr>
        </p:nvSpPr>
        <p:spPr/>
        <p:txBody>
          <a:bodyPr/>
          <a:lstStyle/>
          <a:p>
            <a:r>
              <a:rPr lang="en-US" altLang="en-US"/>
              <a:t>Jesus Heals the Demoniac</a:t>
            </a:r>
          </a:p>
        </p:txBody>
      </p:sp>
      <p:sp>
        <p:nvSpPr>
          <p:cNvPr id="18437" name="Rectangle 5"/>
          <p:cNvSpPr>
            <a:spLocks noGrp="1" noChangeArrowheads="1"/>
          </p:cNvSpPr>
          <p:nvPr>
            <p:ph type="subTitle" idx="1"/>
          </p:nvPr>
        </p:nvSpPr>
        <p:spPr/>
        <p:txBody>
          <a:bodyPr/>
          <a:lstStyle/>
          <a:p>
            <a:r>
              <a:rPr lang="en-US" altLang="en-US"/>
              <a:t>Mark 5:1-20</a:t>
            </a:r>
          </a:p>
        </p:txBody>
      </p:sp>
    </p:spTree>
    <p:custDataLst>
      <p:tags r:id="rId1"/>
    </p:custDataLst>
  </p:cSld>
  <p:clrMapOvr>
    <a:masterClrMapping/>
  </p:clrMapOvr>
  <p:transition advTm="11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Effect transition="in" filter="checkerboard(across)">
                                      <p:cBhvr>
                                        <p:cTn id="13" dur="500"/>
                                        <p:tgtEl>
                                          <p:spTgt spid="184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altLang="en-US"/>
              <a:t>Mark 5:1-5</a:t>
            </a:r>
          </a:p>
        </p:txBody>
      </p:sp>
      <p:sp>
        <p:nvSpPr>
          <p:cNvPr id="20485" name="Text Box 5"/>
          <p:cNvSpPr txBox="1">
            <a:spLocks noChangeArrowheads="1"/>
          </p:cNvSpPr>
          <p:nvPr/>
        </p:nvSpPr>
        <p:spPr bwMode="auto">
          <a:xfrm>
            <a:off x="914400" y="1828800"/>
            <a:ext cx="7315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(NIV) They went across the lake to the region of the Gerasenes. 2 When Jesus got out of the boat, a man with an evil [unclean] spirit came from the tombs to meet him. 3 This man lived in the tombs, and no one could bind him any more, not even with a chain. 4 For he had often been chained hand and foot, but he tore the chains apart and broke the irons on his feet. No one was strong enough to subdue him. 5 Night and day among the tombs and in the hills he would cry out and cut himself with stones. </a:t>
            </a:r>
          </a:p>
        </p:txBody>
      </p:sp>
    </p:spTree>
    <p:custDataLst>
      <p:tags r:id="rId1"/>
    </p:custDataLst>
  </p:cSld>
  <p:clrMapOvr>
    <a:masterClrMapping/>
  </p:clrMapOvr>
  <p:transition advTm="277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checkerboard(across)">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ltLang="en-US"/>
              <a:t>Mark 5:6-10</a:t>
            </a:r>
          </a:p>
        </p:txBody>
      </p:sp>
      <p:sp>
        <p:nvSpPr>
          <p:cNvPr id="22533" name="Text Box 5"/>
          <p:cNvSpPr txBox="1">
            <a:spLocks noChangeArrowheads="1"/>
          </p:cNvSpPr>
          <p:nvPr/>
        </p:nvSpPr>
        <p:spPr bwMode="auto">
          <a:xfrm>
            <a:off x="914400" y="1828800"/>
            <a:ext cx="7315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6 (NIV) When he saw Jesus from a distance, he ran and fell on his knees in front of him. 7 He shouted at the top of his voice, "What do you want with me, Jesus, Son of the Most High God? Swear to God that you won't torture me!" 8 For Jesus had said to him, "Come out of this man, you evil spirit!" 9 Then Jesus asked him, "What is your name?" "My name is Legion," he replied, "for we are many." 10 And he begged Jesus again and again not to send them out of the area. </a:t>
            </a:r>
          </a:p>
        </p:txBody>
      </p:sp>
    </p:spTree>
    <p:custDataLst>
      <p:tags r:id="rId1"/>
    </p:custDataLst>
  </p:cSld>
  <p:clrMapOvr>
    <a:masterClrMapping/>
  </p:clrMapOvr>
  <p:transition advTm="332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checkerboard(across)">
                                      <p:cBhvr>
                                        <p:cTn id="7" dur="5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ltLang="en-US"/>
              <a:t>Mark 5:11-15</a:t>
            </a:r>
          </a:p>
        </p:txBody>
      </p:sp>
      <p:sp>
        <p:nvSpPr>
          <p:cNvPr id="24581" name="Text Box 5"/>
          <p:cNvSpPr txBox="1">
            <a:spLocks noChangeArrowheads="1"/>
          </p:cNvSpPr>
          <p:nvPr/>
        </p:nvSpPr>
        <p:spPr bwMode="auto">
          <a:xfrm>
            <a:off x="914400" y="1524000"/>
            <a:ext cx="7543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11 (NIV) A large herd of pigs was feeding on the nearby hillside. 12 The demons begged Jesus, "Send us among the pigs; allow us to go into them." 13 He gave them permission, and the evil spirits came out and went into the pigs. The herd, about two thousand in number, rushed down the steep bank into the lake and were drowned. 14 Those tending the pigs ran off and reported this in the town and countryside, and the people went out to see what had happened. 15 When they came to Jesus, they saw the man who had been possessed by the legion of demons, sitting there, dressed and in his right mind; and they were afraid. </a:t>
            </a:r>
          </a:p>
        </p:txBody>
      </p:sp>
    </p:spTree>
    <p:custDataLst>
      <p:tags r:id="rId1"/>
    </p:custDataLst>
  </p:cSld>
  <p:clrMapOvr>
    <a:masterClrMapping/>
  </p:clrMapOvr>
  <p:transition advTm="355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checkerboard(across)">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What is Demonism?</a:t>
            </a:r>
          </a:p>
        </p:txBody>
      </p:sp>
      <p:sp>
        <p:nvSpPr>
          <p:cNvPr id="8195" name="Rectangle 3"/>
          <p:cNvSpPr>
            <a:spLocks noGrp="1" noChangeArrowheads="1"/>
          </p:cNvSpPr>
          <p:nvPr>
            <p:ph type="body" idx="1"/>
          </p:nvPr>
        </p:nvSpPr>
        <p:spPr/>
        <p:txBody>
          <a:bodyPr/>
          <a:lstStyle/>
          <a:p>
            <a:r>
              <a:rPr lang="en-US" altLang="en-US"/>
              <a:t>Well, we don’t know exactly.  We are here working with what the Bible has to say, not with claims of various ancient or modern cultures or deliverance ministries.</a:t>
            </a:r>
          </a:p>
          <a:p>
            <a:r>
              <a:rPr lang="en-US" altLang="en-US"/>
              <a:t>It is some sort of situation in which a spirit-being obtains partial or complete control over a human (or animal).</a:t>
            </a:r>
          </a:p>
          <a:p>
            <a:r>
              <a:rPr lang="en-US" altLang="en-US"/>
              <a:t>We don’t know why or how this occurs.</a:t>
            </a:r>
          </a:p>
        </p:txBody>
      </p:sp>
    </p:spTree>
    <p:custDataLst>
      <p:tags r:id="rId1"/>
    </p:custDataLst>
  </p:cSld>
  <p:clrMapOvr>
    <a:masterClrMapping/>
  </p:clrMapOvr>
  <p:transition advTm="267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altLang="en-US"/>
              <a:t>Mark 5:16-20</a:t>
            </a:r>
          </a:p>
        </p:txBody>
      </p:sp>
      <p:sp>
        <p:nvSpPr>
          <p:cNvPr id="26629" name="Text Box 5"/>
          <p:cNvSpPr txBox="1">
            <a:spLocks noChangeArrowheads="1"/>
          </p:cNvSpPr>
          <p:nvPr/>
        </p:nvSpPr>
        <p:spPr bwMode="auto">
          <a:xfrm>
            <a:off x="914400" y="16764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16 (NIV) Those who had seen it told the people what had happened to the demon-possessed man</a:t>
            </a:r>
            <a:r>
              <a:rPr lang="en-US" altLang="en-US" sz="2400">
                <a:latin typeface="WP TypographicSymbols" pitchFamily="2" charset="0"/>
              </a:rPr>
              <a:t>n</a:t>
            </a:r>
            <a:r>
              <a:rPr lang="en-US" altLang="en-US" sz="2400"/>
              <a:t>and told about the pigs as well. 17 Then the people began to plead with Jesus to leave their region. 18 As Jesus was getting into the boat, the man who had been demon-possessed begged to go with him. 19 Jesus did not let him, but said, "Go home to your family and tell them how much the Lord has done for you, and how he has had mercy on you." 20 So the man went away and began to tell in the Decapolis [the Ten Cities] how much Jesus had done for him. And all the people were amazed. </a:t>
            </a:r>
          </a:p>
        </p:txBody>
      </p:sp>
    </p:spTree>
    <p:custDataLst>
      <p:tags r:id="rId1"/>
    </p:custDataLst>
  </p:cSld>
  <p:clrMapOvr>
    <a:masterClrMapping/>
  </p:clrMapOvr>
  <p:transition advTm="344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heckerboard(across)">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Jesus’ Actions</a:t>
            </a:r>
          </a:p>
        </p:txBody>
      </p:sp>
      <p:sp>
        <p:nvSpPr>
          <p:cNvPr id="28675" name="Rectangle 3"/>
          <p:cNvSpPr>
            <a:spLocks noGrp="1" noChangeArrowheads="1"/>
          </p:cNvSpPr>
          <p:nvPr>
            <p:ph type="body" idx="1"/>
          </p:nvPr>
        </p:nvSpPr>
        <p:spPr/>
        <p:txBody>
          <a:bodyPr/>
          <a:lstStyle/>
          <a:p>
            <a:pPr>
              <a:lnSpc>
                <a:spcPct val="90000"/>
              </a:lnSpc>
            </a:pPr>
            <a:r>
              <a:rPr lang="en-US" altLang="en-US"/>
              <a:t>Are very restrained, compared with those of contemporary exorcists.</a:t>
            </a:r>
          </a:p>
          <a:p>
            <a:pPr>
              <a:lnSpc>
                <a:spcPct val="90000"/>
              </a:lnSpc>
            </a:pPr>
            <a:r>
              <a:rPr lang="en-US" altLang="en-US"/>
              <a:t>He commands the demons to leave, and they have to do it.</a:t>
            </a:r>
          </a:p>
          <a:p>
            <a:pPr lvl="1">
              <a:lnSpc>
                <a:spcPct val="90000"/>
              </a:lnSpc>
            </a:pPr>
            <a:r>
              <a:rPr lang="en-US" altLang="en-US"/>
              <a:t>Though there is some negotiation here for reasons that are not explained</a:t>
            </a:r>
          </a:p>
          <a:p>
            <a:pPr>
              <a:lnSpc>
                <a:spcPct val="90000"/>
              </a:lnSpc>
            </a:pPr>
            <a:r>
              <a:rPr lang="en-US" altLang="en-US"/>
              <a:t>Much of this narration is ambiguous, as we cannot always be sure who is in control in cases of possession.</a:t>
            </a:r>
          </a:p>
        </p:txBody>
      </p:sp>
    </p:spTree>
    <p:custDataLst>
      <p:tags r:id="rId1"/>
    </p:custDataLst>
  </p:cSld>
  <p:clrMapOvr>
    <a:masterClrMapping/>
  </p:clrMapOvr>
  <p:transition advTm="300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Some Ambiguities</a:t>
            </a:r>
          </a:p>
        </p:txBody>
      </p:sp>
      <p:sp>
        <p:nvSpPr>
          <p:cNvPr id="29699" name="Rectangle 3"/>
          <p:cNvSpPr>
            <a:spLocks noGrp="1" noChangeArrowheads="1"/>
          </p:cNvSpPr>
          <p:nvPr>
            <p:ph type="body" idx="1"/>
          </p:nvPr>
        </p:nvSpPr>
        <p:spPr/>
        <p:txBody>
          <a:bodyPr/>
          <a:lstStyle/>
          <a:p>
            <a:pPr>
              <a:lnSpc>
                <a:spcPct val="90000"/>
              </a:lnSpc>
            </a:pPr>
            <a:r>
              <a:rPr lang="en-US" altLang="en-US"/>
              <a:t>Does the demonized man run to Jesus seeking deliverance?</a:t>
            </a:r>
          </a:p>
          <a:p>
            <a:pPr lvl="1">
              <a:lnSpc>
                <a:spcPct val="90000"/>
              </a:lnSpc>
            </a:pPr>
            <a:r>
              <a:rPr lang="en-US" altLang="en-US"/>
              <a:t>Or are the demons driving him there to harass Jesus &amp; his disciples?</a:t>
            </a:r>
          </a:p>
          <a:p>
            <a:pPr>
              <a:lnSpc>
                <a:spcPct val="90000"/>
              </a:lnSpc>
            </a:pPr>
            <a:r>
              <a:rPr lang="en-US" altLang="en-US"/>
              <a:t>Do the pigs panic and stampede into the lake?</a:t>
            </a:r>
          </a:p>
          <a:p>
            <a:pPr lvl="1">
              <a:lnSpc>
                <a:spcPct val="90000"/>
              </a:lnSpc>
            </a:pPr>
            <a:r>
              <a:rPr lang="en-US" altLang="en-US"/>
              <a:t>Or do the demons drive them in to get rid of Jesus?</a:t>
            </a:r>
          </a:p>
          <a:p>
            <a:pPr lvl="1">
              <a:lnSpc>
                <a:spcPct val="90000"/>
              </a:lnSpc>
            </a:pPr>
            <a:r>
              <a:rPr lang="en-US" altLang="en-US"/>
              <a:t>Or does Jesus drive them in to get rid of the demons?</a:t>
            </a:r>
          </a:p>
        </p:txBody>
      </p:sp>
    </p:spTree>
    <p:custDataLst>
      <p:tags r:id="rId1"/>
    </p:custDataLst>
  </p:cSld>
  <p:clrMapOvr>
    <a:masterClrMapping/>
  </p:clrMapOvr>
  <p:transition advTm="504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StMark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828800" y="935038"/>
            <a:ext cx="5486400" cy="4987925"/>
          </a:xfrm>
          <a:prstGeom prst="rect">
            <a:avLst/>
          </a:prstGeom>
          <a:noFill/>
          <a:extLst>
            <a:ext uri="{909E8E84-426E-40DD-AFC4-6F175D3DCCD1}">
              <a14:hiddenFill xmlns:a14="http://schemas.microsoft.com/office/drawing/2010/main">
                <a:solidFill>
                  <a:srgbClr val="FFFFFF"/>
                </a:solidFill>
              </a14:hiddenFill>
            </a:ext>
          </a:extLst>
        </p:spPr>
      </p:pic>
      <p:sp>
        <p:nvSpPr>
          <p:cNvPr id="30724" name="Rectangle 4"/>
          <p:cNvSpPr>
            <a:spLocks noGrp="1" noChangeArrowheads="1"/>
          </p:cNvSpPr>
          <p:nvPr>
            <p:ph type="ctrTitle"/>
          </p:nvPr>
        </p:nvSpPr>
        <p:spPr/>
        <p:txBody>
          <a:bodyPr/>
          <a:lstStyle/>
          <a:p>
            <a:r>
              <a:rPr lang="en-US" altLang="en-US"/>
              <a:t>Some Teachings</a:t>
            </a:r>
          </a:p>
        </p:txBody>
      </p:sp>
      <p:sp>
        <p:nvSpPr>
          <p:cNvPr id="30725"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70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Regarding Jesus</a:t>
            </a:r>
          </a:p>
        </p:txBody>
      </p:sp>
      <p:sp>
        <p:nvSpPr>
          <p:cNvPr id="36867" name="Rectangle 3"/>
          <p:cNvSpPr>
            <a:spLocks noGrp="1" noChangeArrowheads="1"/>
          </p:cNvSpPr>
          <p:nvPr>
            <p:ph type="body" idx="1"/>
          </p:nvPr>
        </p:nvSpPr>
        <p:spPr/>
        <p:txBody>
          <a:bodyPr/>
          <a:lstStyle/>
          <a:p>
            <a:r>
              <a:rPr lang="en-US" altLang="en-US"/>
              <a:t>He is the Son of God (7, though the source here is not great).</a:t>
            </a:r>
          </a:p>
          <a:p>
            <a:r>
              <a:rPr lang="en-US" altLang="en-US"/>
              <a:t>He is able to subdue demons by the thousands (9-11).</a:t>
            </a:r>
          </a:p>
          <a:p>
            <a:r>
              <a:rPr lang="en-US" altLang="en-US"/>
              <a:t>He has compassion for those in bondage to Satan.</a:t>
            </a:r>
          </a:p>
          <a:p>
            <a:r>
              <a:rPr lang="en-US" altLang="en-US"/>
              <a:t>He will allow men to go their own way, if they wish (17-18)</a:t>
            </a:r>
          </a:p>
        </p:txBody>
      </p:sp>
    </p:spTree>
    <p:custDataLst>
      <p:tags r:id="rId1"/>
    </p:custDataLst>
  </p:cSld>
  <p:clrMapOvr>
    <a:masterClrMapping/>
  </p:clrMapOvr>
  <p:transition advTm="595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Regarding Demons</a:t>
            </a:r>
          </a:p>
        </p:txBody>
      </p:sp>
      <p:sp>
        <p:nvSpPr>
          <p:cNvPr id="37891" name="Rectangle 3"/>
          <p:cNvSpPr>
            <a:spLocks noGrp="1" noChangeArrowheads="1"/>
          </p:cNvSpPr>
          <p:nvPr>
            <p:ph type="body" idx="1"/>
          </p:nvPr>
        </p:nvSpPr>
        <p:spPr/>
        <p:txBody>
          <a:bodyPr/>
          <a:lstStyle/>
          <a:p>
            <a:r>
              <a:rPr lang="en-US" altLang="en-US"/>
              <a:t>They exist and are dangerous; they are not just a primitive model for insanity.</a:t>
            </a:r>
          </a:p>
          <a:p>
            <a:r>
              <a:rPr lang="en-US" altLang="en-US"/>
              <a:t>They can apparently see spiritual realities that we cannot (6-7).</a:t>
            </a:r>
          </a:p>
          <a:p>
            <a:r>
              <a:rPr lang="en-US" altLang="en-US"/>
              <a:t>They are stronger than men or animals, though perhaps they can only control one at a time.</a:t>
            </a:r>
          </a:p>
          <a:p>
            <a:r>
              <a:rPr lang="en-US" altLang="en-US"/>
              <a:t>They are, however, subject to God.</a:t>
            </a:r>
          </a:p>
        </p:txBody>
      </p:sp>
    </p:spTree>
    <p:custDataLst>
      <p:tags r:id="rId1"/>
    </p:custDataLst>
  </p:cSld>
  <p:clrMapOvr>
    <a:masterClrMapping/>
  </p:clrMapOvr>
  <p:transition advTm="438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Regarding Humans</a:t>
            </a:r>
          </a:p>
        </p:txBody>
      </p:sp>
      <p:sp>
        <p:nvSpPr>
          <p:cNvPr id="38915" name="Rectangle 3"/>
          <p:cNvSpPr>
            <a:spLocks noGrp="1" noChangeArrowheads="1"/>
          </p:cNvSpPr>
          <p:nvPr>
            <p:ph type="body" idx="1"/>
          </p:nvPr>
        </p:nvSpPr>
        <p:spPr/>
        <p:txBody>
          <a:bodyPr/>
          <a:lstStyle/>
          <a:p>
            <a:r>
              <a:rPr lang="en-US" altLang="en-US"/>
              <a:t>They tend to put material things ahead of spiritual things (17).</a:t>
            </a:r>
          </a:p>
          <a:p>
            <a:r>
              <a:rPr lang="en-US" altLang="en-US"/>
              <a:t>They are, in some cases, subject to demons.</a:t>
            </a:r>
          </a:p>
          <a:p>
            <a:r>
              <a:rPr lang="en-US" altLang="en-US"/>
              <a:t>They can witness to God’s work in their lives without special theological training (19-20).</a:t>
            </a:r>
          </a:p>
        </p:txBody>
      </p:sp>
    </p:spTree>
    <p:custDataLst>
      <p:tags r:id="rId1"/>
    </p:custDataLst>
  </p:cSld>
  <p:clrMapOvr>
    <a:masterClrMapping/>
  </p:clrMapOvr>
  <p:transition advTm="672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Speake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425575" y="666750"/>
            <a:ext cx="6292850" cy="5524500"/>
          </a:xfrm>
          <a:prstGeom prst="rect">
            <a:avLst/>
          </a:prstGeom>
          <a:noFill/>
          <a:extLst>
            <a:ext uri="{909E8E84-426E-40DD-AFC4-6F175D3DCCD1}">
              <a14:hiddenFill xmlns:a14="http://schemas.microsoft.com/office/drawing/2010/main">
                <a:solidFill>
                  <a:srgbClr val="FFFFFF"/>
                </a:solidFill>
              </a14:hiddenFill>
            </a:ext>
          </a:extLst>
        </p:spPr>
      </p:pic>
      <p:sp>
        <p:nvSpPr>
          <p:cNvPr id="39940" name="Rectangle 4"/>
          <p:cNvSpPr>
            <a:spLocks noGrp="1" noChangeArrowheads="1"/>
          </p:cNvSpPr>
          <p:nvPr>
            <p:ph type="ctrTitle"/>
          </p:nvPr>
        </p:nvSpPr>
        <p:spPr/>
        <p:txBody>
          <a:bodyPr/>
          <a:lstStyle/>
          <a:p>
            <a:r>
              <a:rPr lang="en-US" altLang="en-US"/>
              <a:t>Some Practical Applications</a:t>
            </a:r>
          </a:p>
        </p:txBody>
      </p:sp>
      <p:sp>
        <p:nvSpPr>
          <p:cNvPr id="3994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0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Applications</a:t>
            </a:r>
          </a:p>
        </p:txBody>
      </p:sp>
      <p:sp>
        <p:nvSpPr>
          <p:cNvPr id="41987" name="Rectangle 3"/>
          <p:cNvSpPr>
            <a:spLocks noGrp="1" noChangeArrowheads="1"/>
          </p:cNvSpPr>
          <p:nvPr>
            <p:ph type="body" idx="1"/>
          </p:nvPr>
        </p:nvSpPr>
        <p:spPr/>
        <p:txBody>
          <a:bodyPr/>
          <a:lstStyle/>
          <a:p>
            <a:pPr>
              <a:lnSpc>
                <a:spcPct val="90000"/>
              </a:lnSpc>
            </a:pPr>
            <a:r>
              <a:rPr lang="en-US" altLang="en-US"/>
              <a:t>Satanic power is real, not just a joke, superstition, or metaphor.</a:t>
            </a:r>
          </a:p>
          <a:p>
            <a:pPr>
              <a:lnSpc>
                <a:spcPct val="90000"/>
              </a:lnSpc>
            </a:pPr>
            <a:r>
              <a:rPr lang="en-US" altLang="en-US"/>
              <a:t>We need not fear it, for God is even now in control.  Flee to Christ for protection &amp; deliverance.</a:t>
            </a:r>
          </a:p>
          <a:p>
            <a:pPr>
              <a:lnSpc>
                <a:spcPct val="90000"/>
              </a:lnSpc>
            </a:pPr>
            <a:r>
              <a:rPr lang="en-US" altLang="en-US"/>
              <a:t>Beware of putting off God; He might just let us have our own way!</a:t>
            </a:r>
          </a:p>
          <a:p>
            <a:pPr>
              <a:lnSpc>
                <a:spcPct val="90000"/>
              </a:lnSpc>
            </a:pPr>
            <a:r>
              <a:rPr lang="en-US" altLang="en-US"/>
              <a:t>We Christians should be able to tell others what Christ has done for us personally.</a:t>
            </a:r>
          </a:p>
        </p:txBody>
      </p:sp>
    </p:spTree>
    <p:custDataLst>
      <p:tags r:id="rId1"/>
    </p:custDataLst>
  </p:cSld>
  <p:clrMapOvr>
    <a:masterClrMapping/>
  </p:clrMapOvr>
  <p:transition advTm="1221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Christtriumph"/>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462088" y="590550"/>
            <a:ext cx="6219825" cy="5676900"/>
          </a:xfrm>
          <a:prstGeom prst="rect">
            <a:avLst/>
          </a:prstGeom>
          <a:noFill/>
          <a:extLst>
            <a:ext uri="{909E8E84-426E-40DD-AFC4-6F175D3DCCD1}">
              <a14:hiddenFill xmlns:a14="http://schemas.microsoft.com/office/drawing/2010/main">
                <a:solidFill>
                  <a:srgbClr val="FFFFFF"/>
                </a:solidFill>
              </a14:hiddenFill>
            </a:ext>
          </a:extLst>
        </p:spPr>
      </p:pic>
      <p:sp>
        <p:nvSpPr>
          <p:cNvPr id="34820" name="Rectangle 4"/>
          <p:cNvSpPr>
            <a:spLocks noGrp="1" noChangeArrowheads="1"/>
          </p:cNvSpPr>
          <p:nvPr>
            <p:ph type="ctrTitle"/>
          </p:nvPr>
        </p:nvSpPr>
        <p:spPr/>
        <p:txBody>
          <a:bodyPr/>
          <a:lstStyle/>
          <a:p>
            <a:r>
              <a:rPr lang="en-US" altLang="en-US"/>
              <a:t>The End</a:t>
            </a:r>
          </a:p>
        </p:txBody>
      </p:sp>
      <p:sp>
        <p:nvSpPr>
          <p:cNvPr id="3482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22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fill="hold"/>
                                        <p:tgtEl>
                                          <p:spTgt spid="34820"/>
                                        </p:tgtEl>
                                        <p:attrNameLst>
                                          <p:attrName>ppt_w</p:attrName>
                                        </p:attrNameLst>
                                      </p:cBhvr>
                                      <p:tavLst>
                                        <p:tav tm="0">
                                          <p:val>
                                            <p:fltVal val="0"/>
                                          </p:val>
                                        </p:tav>
                                        <p:tav tm="100000">
                                          <p:val>
                                            <p:strVal val="#ppt_w"/>
                                          </p:val>
                                        </p:tav>
                                      </p:tavLst>
                                    </p:anim>
                                    <p:anim calcmode="lin" valueType="num">
                                      <p:cBhvr>
                                        <p:cTn id="8" dur="500" fill="hold"/>
                                        <p:tgtEl>
                                          <p:spTgt spid="348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Demonism</a:t>
            </a:r>
          </a:p>
        </p:txBody>
      </p:sp>
      <p:sp>
        <p:nvSpPr>
          <p:cNvPr id="3075" name="Rectangle 3"/>
          <p:cNvSpPr>
            <a:spLocks noGrp="1" noChangeArrowheads="1"/>
          </p:cNvSpPr>
          <p:nvPr>
            <p:ph type="body" idx="1"/>
          </p:nvPr>
        </p:nvSpPr>
        <p:spPr/>
        <p:txBody>
          <a:bodyPr/>
          <a:lstStyle/>
          <a:p>
            <a:r>
              <a:rPr lang="en-US" altLang="en-US"/>
              <a:t>Theological liberals deny the reality of demonism, tending to see it rather as misdiagnosed mental illness.</a:t>
            </a:r>
          </a:p>
          <a:p>
            <a:r>
              <a:rPr lang="en-US" altLang="en-US"/>
              <a:t>Given the cure rates of psychiatrists and psychologists (about the same as witch doctors), it may well be that some mental illness is misdiagnosed demonism.</a:t>
            </a:r>
          </a:p>
        </p:txBody>
      </p:sp>
    </p:spTree>
    <p:custDataLst>
      <p:tags r:id="rId1"/>
    </p:custDataLst>
  </p:cSld>
  <p:clrMapOvr>
    <a:masterClrMapping/>
  </p:clrMapOvr>
  <p:transition advTm="225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15605-saul-and-david-erasmus-ii-quellinu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819275" y="228600"/>
            <a:ext cx="5505450" cy="640080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p:txBody>
          <a:bodyPr/>
          <a:lstStyle/>
          <a:p>
            <a:r>
              <a:rPr lang="en-US" altLang="en-US"/>
              <a:t>Old Testament Background</a:t>
            </a:r>
          </a:p>
        </p:txBody>
      </p:sp>
      <p:sp>
        <p:nvSpPr>
          <p:cNvPr id="410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50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Demonism in the OT</a:t>
            </a:r>
          </a:p>
        </p:txBody>
      </p:sp>
      <p:sp>
        <p:nvSpPr>
          <p:cNvPr id="6147"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If we think of Jesus’ disciples having only the OT as their Bible, what would this tell them about demonism?</a:t>
            </a:r>
          </a:p>
          <a:p>
            <a:pPr>
              <a:lnSpc>
                <a:spcPct val="90000"/>
              </a:lnSpc>
            </a:pPr>
            <a:r>
              <a:rPr lang="en-US" altLang="en-US"/>
              <a:t>The OT is explicit on the existence of Satan and evil supernatural powers.</a:t>
            </a:r>
          </a:p>
          <a:p>
            <a:pPr lvl="1">
              <a:lnSpc>
                <a:spcPct val="90000"/>
              </a:lnSpc>
            </a:pPr>
            <a:r>
              <a:rPr lang="en-US" altLang="en-US"/>
              <a:t>It connects them with idolatry and false religion.</a:t>
            </a:r>
          </a:p>
          <a:p>
            <a:pPr lvl="1">
              <a:lnSpc>
                <a:spcPct val="90000"/>
              </a:lnSpc>
            </a:pPr>
            <a:r>
              <a:rPr lang="en-US" altLang="en-US"/>
              <a:t>It sees Satan as capable of miraculous acts.</a:t>
            </a:r>
          </a:p>
          <a:p>
            <a:pPr lvl="1">
              <a:lnSpc>
                <a:spcPct val="90000"/>
              </a:lnSpc>
            </a:pPr>
            <a:r>
              <a:rPr lang="en-US" altLang="en-US"/>
              <a:t>So were some humans, such as the magicians of Pharaoh in Egypt.</a:t>
            </a:r>
          </a:p>
        </p:txBody>
      </p:sp>
    </p:spTree>
    <p:custDataLst>
      <p:tags r:id="rId1"/>
    </p:custDataLst>
  </p:cSld>
  <p:clrMapOvr>
    <a:masterClrMapping/>
  </p:clrMapOvr>
  <p:transition advTm="398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Demonism in the OT</a:t>
            </a:r>
          </a:p>
        </p:txBody>
      </p:sp>
      <p:sp>
        <p:nvSpPr>
          <p:cNvPr id="7171" name="Rectangle 3"/>
          <p:cNvSpPr>
            <a:spLocks noGrp="1" noChangeArrowheads="1"/>
          </p:cNvSpPr>
          <p:nvPr>
            <p:ph type="body" idx="1"/>
          </p:nvPr>
        </p:nvSpPr>
        <p:spPr/>
        <p:txBody>
          <a:bodyPr/>
          <a:lstStyle/>
          <a:p>
            <a:r>
              <a:rPr lang="en-US" altLang="en-US"/>
              <a:t>As regards demonism in particular, we have possible references in:</a:t>
            </a:r>
          </a:p>
          <a:p>
            <a:pPr lvl="1"/>
            <a:r>
              <a:rPr lang="en-US" altLang="en-US"/>
              <a:t>The evil spirit that comes upon Saul (1 Samuel 16)</a:t>
            </a:r>
          </a:p>
          <a:p>
            <a:pPr lvl="1"/>
            <a:r>
              <a:rPr lang="en-US" altLang="en-US"/>
              <a:t>The lying spirit that misleads Ahab’s false prophets (1 Kings 22)</a:t>
            </a:r>
          </a:p>
          <a:p>
            <a:r>
              <a:rPr lang="en-US" altLang="en-US"/>
              <a:t>Let’s look at each of these passages.</a:t>
            </a:r>
          </a:p>
        </p:txBody>
      </p:sp>
    </p:spTree>
    <p:custDataLst>
      <p:tags r:id="rId1"/>
    </p:custDataLst>
  </p:cSld>
  <p:clrMapOvr>
    <a:masterClrMapping/>
  </p:clrMapOvr>
  <p:transition advTm="234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Saul Demonized?</a:t>
            </a:r>
          </a:p>
        </p:txBody>
      </p:sp>
      <p:sp>
        <p:nvSpPr>
          <p:cNvPr id="9220" name="Text Box 4"/>
          <p:cNvSpPr txBox="1">
            <a:spLocks noChangeArrowheads="1"/>
          </p:cNvSpPr>
          <p:nvPr/>
        </p:nvSpPr>
        <p:spPr bwMode="auto">
          <a:xfrm>
            <a:off x="914400" y="1752600"/>
            <a:ext cx="7315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 Sam 16:14 (NIV) Now the Spirit of the LORD had departed from Saul, and an evil [or injurious] spirit from the LORD tormented him. 15 Saul's attendants said to him, "See, an evil spirit from God is tormenting you. 16 Let our lord command his servants here to search for someone who can play the harp. He will play when the evil spirit from God comes upon you, and you will feel better." </a:t>
            </a:r>
          </a:p>
        </p:txBody>
      </p:sp>
    </p:spTree>
    <p:custDataLst>
      <p:tags r:id="rId1"/>
    </p:custDataLst>
  </p:cSld>
  <p:clrMapOvr>
    <a:masterClrMapping/>
  </p:clrMapOvr>
  <p:transition advTm="357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Ahab’s Prophets Demonized?</a:t>
            </a:r>
          </a:p>
        </p:txBody>
      </p:sp>
      <p:sp>
        <p:nvSpPr>
          <p:cNvPr id="11268" name="Text Box 4"/>
          <p:cNvSpPr txBox="1">
            <a:spLocks noChangeArrowheads="1"/>
          </p:cNvSpPr>
          <p:nvPr/>
        </p:nvSpPr>
        <p:spPr bwMode="auto">
          <a:xfrm>
            <a:off x="533400" y="1447800"/>
            <a:ext cx="8229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Kings 22:19 (NIV) Micaiah continued, "Therefore hear the word of the LORD: I saw the LORD sitting on his throne with all the host of heaven standing around him on his right and on his left. 20 And the LORD said, `Who will entice Ahab into attacking Ramoth Gilead and going to his death there?' One suggested this, and another that. 21 Finally, a spirit came forward, stood before the LORD and said, `I will entice him.' 22  `By what means?' the LORD asked. `I will go out and be a lying spirit in the mouths of all his prophets,' he said.  `You will succeed in enticing him,' said the LORD. `Go and do it.' 23 So now the LORD has put a lying spirit in the mouths of all these prophets of yours. The LORD has decreed disaster for you." </a:t>
            </a:r>
          </a:p>
        </p:txBody>
      </p:sp>
    </p:spTree>
    <p:custDataLst>
      <p:tags r:id="rId1"/>
    </p:custDataLst>
  </p:cSld>
  <p:clrMapOvr>
    <a:masterClrMapping/>
  </p:clrMapOvr>
  <p:transition advTm="685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heckerboard(across)">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greek magical papyri"/>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19200" y="677863"/>
            <a:ext cx="6705600" cy="5502275"/>
          </a:xfrm>
          <a:prstGeom prst="rect">
            <a:avLst/>
          </a:prstGeom>
          <a:noFill/>
          <a:extLst>
            <a:ext uri="{909E8E84-426E-40DD-AFC4-6F175D3DCCD1}">
              <a14:hiddenFill xmlns:a14="http://schemas.microsoft.com/office/drawing/2010/main">
                <a:solidFill>
                  <a:srgbClr val="FFFFFF"/>
                </a:solidFill>
              </a14:hiddenFill>
            </a:ext>
          </a:extLst>
        </p:spPr>
      </p:pic>
      <p:sp>
        <p:nvSpPr>
          <p:cNvPr id="13316" name="Rectangle 4"/>
          <p:cNvSpPr>
            <a:spLocks noGrp="1" noChangeArrowheads="1"/>
          </p:cNvSpPr>
          <p:nvPr>
            <p:ph type="ctrTitle"/>
          </p:nvPr>
        </p:nvSpPr>
        <p:spPr/>
        <p:txBody>
          <a:bodyPr/>
          <a:lstStyle/>
          <a:p>
            <a:r>
              <a:rPr lang="en-US" altLang="en-US"/>
              <a:t>Background in NT Period</a:t>
            </a:r>
          </a:p>
        </p:txBody>
      </p:sp>
      <p:sp>
        <p:nvSpPr>
          <p:cNvPr id="1331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57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2.4|3.6"/>
</p:tagLst>
</file>

<file path=ppt/tags/tag10.xml><?xml version="1.0" encoding="utf-8"?>
<p:tagLst xmlns:a="http://schemas.openxmlformats.org/drawingml/2006/main" xmlns:r="http://schemas.openxmlformats.org/officeDocument/2006/relationships" xmlns:p="http://schemas.openxmlformats.org/presentationml/2006/main">
  <p:tag name="TIMING" val="|0.9|4.6|3.6|15.9"/>
</p:tagLst>
</file>

<file path=ppt/tags/tag11.xml><?xml version="1.0" encoding="utf-8"?>
<p:tagLst xmlns:a="http://schemas.openxmlformats.org/drawingml/2006/main" xmlns:r="http://schemas.openxmlformats.org/officeDocument/2006/relationships" xmlns:p="http://schemas.openxmlformats.org/presentationml/2006/main">
  <p:tag name="TIMING" val="|1.3|3.9|16.5|9.4"/>
</p:tagLst>
</file>

<file path=ppt/tags/tag12.xml><?xml version="1.0" encoding="utf-8"?>
<p:tagLst xmlns:a="http://schemas.openxmlformats.org/drawingml/2006/main" xmlns:r="http://schemas.openxmlformats.org/officeDocument/2006/relationships" xmlns:p="http://schemas.openxmlformats.org/presentationml/2006/main">
  <p:tag name="TIMING" val="|6.2"/>
</p:tagLst>
</file>

<file path=ppt/tags/tag13.xml><?xml version="1.0" encoding="utf-8"?>
<p:tagLst xmlns:a="http://schemas.openxmlformats.org/drawingml/2006/main" xmlns:r="http://schemas.openxmlformats.org/officeDocument/2006/relationships" xmlns:p="http://schemas.openxmlformats.org/presentationml/2006/main">
  <p:tag name="TIMING" val="|24.1"/>
</p:tagLst>
</file>

<file path=ppt/tags/tag14.xml><?xml version="1.0" encoding="utf-8"?>
<p:tagLst xmlns:a="http://schemas.openxmlformats.org/drawingml/2006/main" xmlns:r="http://schemas.openxmlformats.org/officeDocument/2006/relationships" xmlns:p="http://schemas.openxmlformats.org/presentationml/2006/main">
  <p:tag name="TIMING" val="|5.2"/>
</p:tagLst>
</file>

<file path=ppt/tags/tag15.xml><?xml version="1.0" encoding="utf-8"?>
<p:tagLst xmlns:a="http://schemas.openxmlformats.org/drawingml/2006/main" xmlns:r="http://schemas.openxmlformats.org/officeDocument/2006/relationships" xmlns:p="http://schemas.openxmlformats.org/presentationml/2006/main">
  <p:tag name="TIMING" val="|1.6|5.9|7|6.6"/>
</p:tagLst>
</file>

<file path=ppt/tags/tag16.xml><?xml version="1.0" encoding="utf-8"?>
<p:tagLst xmlns:a="http://schemas.openxmlformats.org/drawingml/2006/main" xmlns:r="http://schemas.openxmlformats.org/officeDocument/2006/relationships" xmlns:p="http://schemas.openxmlformats.org/presentationml/2006/main">
  <p:tag name="TIMING" val="|2|3.4"/>
</p:tagLst>
</file>

<file path=ppt/tags/tag17.xml><?xml version="1.0" encoding="utf-8"?>
<p:tagLst xmlns:a="http://schemas.openxmlformats.org/drawingml/2006/main" xmlns:r="http://schemas.openxmlformats.org/officeDocument/2006/relationships" xmlns:p="http://schemas.openxmlformats.org/presentationml/2006/main">
  <p:tag name="TIMING" val="|1.5"/>
</p:tagLst>
</file>

<file path=ppt/tags/tag18.xml><?xml version="1.0" encoding="utf-8"?>
<p:tagLst xmlns:a="http://schemas.openxmlformats.org/drawingml/2006/main" xmlns:r="http://schemas.openxmlformats.org/officeDocument/2006/relationships" xmlns:p="http://schemas.openxmlformats.org/presentationml/2006/main">
  <p:tag name="TIMING" val="|0.8"/>
</p:tagLst>
</file>

<file path=ppt/tags/tag19.xml><?xml version="1.0" encoding="utf-8"?>
<p:tagLst xmlns:a="http://schemas.openxmlformats.org/drawingml/2006/main" xmlns:r="http://schemas.openxmlformats.org/officeDocument/2006/relationships" xmlns:p="http://schemas.openxmlformats.org/presentationml/2006/main">
  <p:tag name="TIMING" val="|3.3"/>
</p:tagLst>
</file>

<file path=ppt/tags/tag2.xml><?xml version="1.0" encoding="utf-8"?>
<p:tagLst xmlns:a="http://schemas.openxmlformats.org/drawingml/2006/main" xmlns:r="http://schemas.openxmlformats.org/officeDocument/2006/relationships" xmlns:p="http://schemas.openxmlformats.org/presentationml/2006/main">
  <p:tag name="TIMING" val="|1.8|12.3|8.7"/>
</p:tagLst>
</file>

<file path=ppt/tags/tag20.xml><?xml version="1.0" encoding="utf-8"?>
<p:tagLst xmlns:a="http://schemas.openxmlformats.org/drawingml/2006/main" xmlns:r="http://schemas.openxmlformats.org/officeDocument/2006/relationships" xmlns:p="http://schemas.openxmlformats.org/presentationml/2006/main">
  <p:tag name="TIMING" val="|1.8"/>
</p:tagLst>
</file>

<file path=ppt/tags/tag21.xml><?xml version="1.0" encoding="utf-8"?>
<p:tagLst xmlns:a="http://schemas.openxmlformats.org/drawingml/2006/main" xmlns:r="http://schemas.openxmlformats.org/officeDocument/2006/relationships" xmlns:p="http://schemas.openxmlformats.org/presentationml/2006/main">
  <p:tag name="TIMING" val="|0.9|11.9|3.6|5.4"/>
</p:tagLst>
</file>

<file path=ppt/tags/tag22.xml><?xml version="1.0" encoding="utf-8"?>
<p:tagLst xmlns:a="http://schemas.openxmlformats.org/drawingml/2006/main" xmlns:r="http://schemas.openxmlformats.org/officeDocument/2006/relationships" xmlns:p="http://schemas.openxmlformats.org/presentationml/2006/main">
  <p:tag name="TIMING" val="|1.7|4.6|13.7|3.7|8.8"/>
</p:tagLst>
</file>

<file path=ppt/tags/tag23.xml><?xml version="1.0" encoding="utf-8"?>
<p:tagLst xmlns:a="http://schemas.openxmlformats.org/drawingml/2006/main" xmlns:r="http://schemas.openxmlformats.org/officeDocument/2006/relationships" xmlns:p="http://schemas.openxmlformats.org/presentationml/2006/main">
  <p:tag name="TIMING" val="|1.5"/>
</p:tagLst>
</file>

<file path=ppt/tags/tag24.xml><?xml version="1.0" encoding="utf-8"?>
<p:tagLst xmlns:a="http://schemas.openxmlformats.org/drawingml/2006/main" xmlns:r="http://schemas.openxmlformats.org/officeDocument/2006/relationships" xmlns:p="http://schemas.openxmlformats.org/presentationml/2006/main">
  <p:tag name="TIMING" val="|2.2|12.1|23.2|10.6"/>
</p:tagLst>
</file>

<file path=ppt/tags/tag25.xml><?xml version="1.0" encoding="utf-8"?>
<p:tagLst xmlns:a="http://schemas.openxmlformats.org/drawingml/2006/main" xmlns:r="http://schemas.openxmlformats.org/officeDocument/2006/relationships" xmlns:p="http://schemas.openxmlformats.org/presentationml/2006/main">
  <p:tag name="TIMING" val="|1.5|7.3|10.5|17.3"/>
</p:tagLst>
</file>

<file path=ppt/tags/tag26.xml><?xml version="1.0" encoding="utf-8"?>
<p:tagLst xmlns:a="http://schemas.openxmlformats.org/drawingml/2006/main" xmlns:r="http://schemas.openxmlformats.org/officeDocument/2006/relationships" xmlns:p="http://schemas.openxmlformats.org/presentationml/2006/main">
  <p:tag name="TIMING" val="|5.8|27.2|15.6"/>
</p:tagLst>
</file>

<file path=ppt/tags/tag27.xml><?xml version="1.0" encoding="utf-8"?>
<p:tagLst xmlns:a="http://schemas.openxmlformats.org/drawingml/2006/main" xmlns:r="http://schemas.openxmlformats.org/officeDocument/2006/relationships" xmlns:p="http://schemas.openxmlformats.org/presentationml/2006/main">
  <p:tag name="TIMING" val="|1.5"/>
</p:tagLst>
</file>

<file path=ppt/tags/tag28.xml><?xml version="1.0" encoding="utf-8"?>
<p:tagLst xmlns:a="http://schemas.openxmlformats.org/drawingml/2006/main" xmlns:r="http://schemas.openxmlformats.org/officeDocument/2006/relationships" xmlns:p="http://schemas.openxmlformats.org/presentationml/2006/main">
  <p:tag name="TIMING" val="|0.5|21.7|28.2|53.5"/>
</p:tagLst>
</file>

<file path=ppt/tags/tag29.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1.2|8.3"/>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1.6|7.6|5.9|5.4|4.8"/>
</p:tagLst>
</file>

<file path=ppt/tags/tag6.xml><?xml version="1.0" encoding="utf-8"?>
<p:tagLst xmlns:a="http://schemas.openxmlformats.org/drawingml/2006/main" xmlns:r="http://schemas.openxmlformats.org/officeDocument/2006/relationships" xmlns:p="http://schemas.openxmlformats.org/presentationml/2006/main">
  <p:tag name="TIMING" val="|0.9|3.6|4.7|6.1"/>
</p:tagLst>
</file>

<file path=ppt/tags/tag7.xml><?xml version="1.0" encoding="utf-8"?>
<p:tagLst xmlns:a="http://schemas.openxmlformats.org/drawingml/2006/main" xmlns:r="http://schemas.openxmlformats.org/officeDocument/2006/relationships" xmlns:p="http://schemas.openxmlformats.org/presentationml/2006/main">
  <p:tag name="TIMING" val="|3.6"/>
</p:tagLst>
</file>

<file path=ppt/tags/tag8.xml><?xml version="1.0" encoding="utf-8"?>
<p:tagLst xmlns:a="http://schemas.openxmlformats.org/drawingml/2006/main" xmlns:r="http://schemas.openxmlformats.org/officeDocument/2006/relationships" xmlns:p="http://schemas.openxmlformats.org/presentationml/2006/main">
  <p:tag name="TIMING" val="|4.2"/>
</p:tagLst>
</file>

<file path=ppt/tags/tag9.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275</TotalTime>
  <Words>1914</Words>
  <Application>Microsoft Office PowerPoint</Application>
  <PresentationFormat>On-screen Show (4:3)</PresentationFormat>
  <Paragraphs>91</Paragraphs>
  <Slides>29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WP TypographicSymbols</vt:lpstr>
      <vt:lpstr>Default Design</vt:lpstr>
      <vt:lpstr>Jesus Heals  Demon-Possession</vt:lpstr>
      <vt:lpstr>What is Demonism?</vt:lpstr>
      <vt:lpstr>Demonism</vt:lpstr>
      <vt:lpstr>Old Testament Background</vt:lpstr>
      <vt:lpstr>Demonism in the OT</vt:lpstr>
      <vt:lpstr>Demonism in the OT</vt:lpstr>
      <vt:lpstr>Saul Demonized?</vt:lpstr>
      <vt:lpstr>Ahab’s Prophets Demonized?</vt:lpstr>
      <vt:lpstr>Background in NT Period</vt:lpstr>
      <vt:lpstr>Demonism in the NT</vt:lpstr>
      <vt:lpstr>Demon Exorcism Elsewhere</vt:lpstr>
      <vt:lpstr>Josephus Antiquities</vt:lpstr>
      <vt:lpstr>The Book of Tobit</vt:lpstr>
      <vt:lpstr>Paris Magical Papyrus</vt:lpstr>
      <vt:lpstr>Exorcism Elsewhere</vt:lpstr>
      <vt:lpstr>Jesus Heals the Demoniac</vt:lpstr>
      <vt:lpstr>Mark 5:1-5</vt:lpstr>
      <vt:lpstr>Mark 5:6-10</vt:lpstr>
      <vt:lpstr>Mark 5:11-15</vt:lpstr>
      <vt:lpstr>Mark 5:16-20</vt:lpstr>
      <vt:lpstr>Jesus’ Actions</vt:lpstr>
      <vt:lpstr>Some Ambiguities</vt:lpstr>
      <vt:lpstr>Some Teachings</vt:lpstr>
      <vt:lpstr>Regarding Jesus</vt:lpstr>
      <vt:lpstr>Regarding Demons</vt:lpstr>
      <vt:lpstr>Regarding Humans</vt:lpstr>
      <vt:lpstr>Some Practical Applications</vt:lpstr>
      <vt:lpstr>Applications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Heals  Demon-Possession</dc:title>
  <dc:creator>rnewman</dc:creator>
  <cp:lastModifiedBy>Newman</cp:lastModifiedBy>
  <cp:revision>80</cp:revision>
  <dcterms:created xsi:type="dcterms:W3CDTF">2011-05-13T17:49:18Z</dcterms:created>
  <dcterms:modified xsi:type="dcterms:W3CDTF">2015-07-03T14:54:33Z</dcterms:modified>
</cp:coreProperties>
</file>