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59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D238B5-170E-4249-BD5E-F2234C06F5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2414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F4784E-AF08-47DE-A568-163B70BE89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1017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A74442-DDFC-4804-8CEC-31A6905CA7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28955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4E067FF-2B30-4623-872F-8B1A385192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2622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EC6F54-C264-485A-80EB-AC00BD5EA1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3998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8C31C1-3DC9-43B5-BF79-EBAEC4A313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5220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3B8C6D-409F-4D27-8476-46413CA20B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7118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3EE468-E173-4BAB-9A14-41C41E4216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8497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745C27-E779-40B8-8F4E-399050E36B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6284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5CD1B0-5029-4044-9282-6EC586EEB3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5756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D1816-8B47-460D-99ED-9FF400CFED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1895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36FE7B-4476-45FD-B99D-65581AAEBE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6195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5E2DAFA-F73E-4691-A66A-5F9D00D3DE8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altLang="en-US"/>
              <a:t>The Book </a:t>
            </a:r>
            <a:br>
              <a:rPr lang="en-US" altLang="en-US"/>
            </a:br>
            <a:r>
              <a:rPr lang="en-US" altLang="en-US"/>
              <a:t>of Daniel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886200"/>
            <a:ext cx="7086600" cy="1752600"/>
          </a:xfrm>
        </p:spPr>
        <p:txBody>
          <a:bodyPr/>
          <a:lstStyle/>
          <a:p>
            <a:pPr algn="l"/>
            <a:r>
              <a:rPr lang="en-US" altLang="en-US"/>
              <a:t>An Overview</a:t>
            </a:r>
          </a:p>
          <a:p>
            <a:pPr algn="l"/>
            <a:r>
              <a:rPr lang="en-US" altLang="en-US" i="1"/>
              <a:t>Robert C. Newman</a:t>
            </a:r>
          </a:p>
        </p:txBody>
      </p:sp>
      <p:pic>
        <p:nvPicPr>
          <p:cNvPr id="2052" name="Picture 4" descr="dantal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04800"/>
            <a:ext cx="42418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Daniel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7200" y="57912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11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050" grpId="0"/>
      <p:bldP spid="2051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Mostly Prophecy (chs 7-12)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Daniel’s dream of the four beasts (7)</a:t>
            </a:r>
          </a:p>
          <a:p>
            <a:r>
              <a:rPr lang="en-US" altLang="en-US"/>
              <a:t>His vision of the ram &amp; goat (8)</a:t>
            </a:r>
          </a:p>
          <a:p>
            <a:r>
              <a:rPr lang="en-US" altLang="en-US"/>
              <a:t>His prayer &amp; the message of the 70 sevens (9)</a:t>
            </a:r>
          </a:p>
          <a:p>
            <a:r>
              <a:rPr lang="en-US" altLang="en-US"/>
              <a:t>His vision of the heavenly man (10)</a:t>
            </a:r>
          </a:p>
          <a:p>
            <a:r>
              <a:rPr lang="en-US" altLang="en-US"/>
              <a:t>The angel</a:t>
            </a:r>
            <a:r>
              <a:rPr lang="en-US" altLang="en-US">
                <a:cs typeface="Arial" charset="0"/>
              </a:rPr>
              <a:t>'</a:t>
            </a:r>
            <a:r>
              <a:rPr lang="en-US" altLang="en-US"/>
              <a:t>s message (11-12)</a:t>
            </a:r>
          </a:p>
        </p:txBody>
      </p:sp>
    </p:spTree>
    <p:custDataLst>
      <p:tags r:id="rId1"/>
    </p:custDataLst>
  </p:cSld>
  <p:clrMapOvr>
    <a:masterClrMapping/>
  </p:clrMapOvr>
  <p:transition advTm="246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four beasts (7)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Lion, bear, leopard, &amp; terrible beast appear.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Then a throne scene w/ Ancient of Days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Son of Man receives universal kingdom.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Four kingdoms to come, then judgment, then eternal kingdom of saints</a:t>
            </a:r>
          </a:p>
        </p:txBody>
      </p:sp>
      <p:pic>
        <p:nvPicPr>
          <p:cNvPr id="18437" name="Picture 5" descr="fourbeast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1905000"/>
            <a:ext cx="3581400" cy="31892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486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Ram &amp; goat (8)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267200" cy="4525963"/>
          </a:xfrm>
        </p:spPr>
        <p:txBody>
          <a:bodyPr/>
          <a:lstStyle/>
          <a:p>
            <a:r>
              <a:rPr lang="en-US" altLang="en-US" sz="2800"/>
              <a:t>Ram w/ 2 unequal horns conquers all.</a:t>
            </a:r>
          </a:p>
          <a:p>
            <a:r>
              <a:rPr lang="en-US" altLang="en-US" sz="2800"/>
              <a:t>He in turn is defeated by a goat with 1 horn, which horn breaks &amp; is replaced by 4 horns.</a:t>
            </a:r>
          </a:p>
          <a:p>
            <a:r>
              <a:rPr lang="en-US" altLang="en-US" sz="2800"/>
              <a:t>Ram = Medes &amp; Persians</a:t>
            </a:r>
          </a:p>
          <a:p>
            <a:r>
              <a:rPr lang="en-US" altLang="en-US" sz="2800"/>
              <a:t>Goat = Greece</a:t>
            </a:r>
          </a:p>
        </p:txBody>
      </p:sp>
      <p:pic>
        <p:nvPicPr>
          <p:cNvPr id="20485" name="Picture 5" descr="RamGoa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60938" y="1524000"/>
            <a:ext cx="3170237" cy="4343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5108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70 sevens (9)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429000" cy="4525963"/>
          </a:xfrm>
        </p:spPr>
        <p:txBody>
          <a:bodyPr/>
          <a:lstStyle/>
          <a:p>
            <a:r>
              <a:rPr lang="en-US" altLang="en-US" sz="2800"/>
              <a:t>Daniel repents for self &amp; Israel.</a:t>
            </a:r>
          </a:p>
          <a:p>
            <a:r>
              <a:rPr lang="en-US" altLang="en-US" sz="2800"/>
              <a:t>God sends an angel with this message.</a:t>
            </a:r>
          </a:p>
          <a:p>
            <a:r>
              <a:rPr lang="en-US" altLang="en-US" sz="2800"/>
              <a:t>70 sevens determined upon your people &amp; your holy city…</a:t>
            </a:r>
          </a:p>
        </p:txBody>
      </p:sp>
      <p:pic>
        <p:nvPicPr>
          <p:cNvPr id="22533" name="Picture 5" descr="70week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clrChange>
              <a:clrFrom>
                <a:srgbClr val="FEFF99"/>
              </a:clrFrom>
              <a:clrTo>
                <a:srgbClr val="FEFF9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400" y="2057400"/>
            <a:ext cx="4724400" cy="3444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11993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heavenly man (10)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Daniel sees a shining man, is terrorized</a:t>
            </a:r>
          </a:p>
          <a:p>
            <a:r>
              <a:rPr lang="en-US" altLang="en-US" sz="2800"/>
              <a:t>Is this Gabriel?</a:t>
            </a:r>
          </a:p>
          <a:p>
            <a:r>
              <a:rPr lang="en-US" altLang="en-US" sz="2800"/>
              <a:t>Mentions princes of Persia &amp; Greece (seemingly angelic)</a:t>
            </a:r>
          </a:p>
          <a:p>
            <a:r>
              <a:rPr lang="en-US" altLang="en-US" sz="2800"/>
              <a:t>Comes with message for Daniel</a:t>
            </a:r>
          </a:p>
        </p:txBody>
      </p:sp>
      <p:pic>
        <p:nvPicPr>
          <p:cNvPr id="24581" name="Picture 5" descr="gabriel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3" t="5173" r="7500" b="5173"/>
          <a:stretch>
            <a:fillRect/>
          </a:stretch>
        </p:blipFill>
        <p:spPr>
          <a:xfrm>
            <a:off x="5257800" y="1676400"/>
            <a:ext cx="2514600" cy="3962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5752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angel</a:t>
            </a:r>
            <a:r>
              <a:rPr lang="en-US" altLang="en-US">
                <a:cs typeface="Arial" charset="0"/>
              </a:rPr>
              <a:t>'</a:t>
            </a:r>
            <a:r>
              <a:rPr lang="en-US" altLang="en-US"/>
              <a:t>s message (11-12)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The doings of the coming kings of the north and the south</a:t>
            </a:r>
          </a:p>
          <a:p>
            <a:r>
              <a:rPr lang="en-US" altLang="en-US" sz="2800"/>
              <a:t>The king who exalts himself (Antichrist?)</a:t>
            </a:r>
          </a:p>
          <a:p>
            <a:r>
              <a:rPr lang="en-US" altLang="en-US" sz="2800"/>
              <a:t>The end-times</a:t>
            </a:r>
          </a:p>
          <a:p>
            <a:r>
              <a:rPr lang="en-US" altLang="en-US" sz="2800"/>
              <a:t>The wise will understand at that time.</a:t>
            </a:r>
          </a:p>
        </p:txBody>
      </p:sp>
      <p:pic>
        <p:nvPicPr>
          <p:cNvPr id="26629" name="Picture 5" descr="ANTICHRIST%20DARKNES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27588" y="1371600"/>
            <a:ext cx="3433762" cy="4648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5758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altLang="en-US"/>
              <a:t>The End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886200"/>
            <a:ext cx="4114800" cy="1752600"/>
          </a:xfrm>
        </p:spPr>
        <p:txBody>
          <a:bodyPr/>
          <a:lstStyle/>
          <a:p>
            <a:pPr algn="l"/>
            <a:r>
              <a:rPr lang="en-US" altLang="en-US"/>
              <a:t>What are some of the practical values of Daniel’s prophecy?</a:t>
            </a:r>
          </a:p>
        </p:txBody>
      </p:sp>
      <p:pic>
        <p:nvPicPr>
          <p:cNvPr id="28678" name="Picture 6" descr="liond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81000"/>
            <a:ext cx="3771900" cy="344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3365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  <p:bldP spid="2867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Some Practical Values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God</a:t>
            </a:r>
            <a:r>
              <a:rPr lang="en-US" altLang="en-US">
                <a:cs typeface="Arial" charset="0"/>
              </a:rPr>
              <a:t>'</a:t>
            </a:r>
            <a:r>
              <a:rPr lang="en-US" altLang="en-US"/>
              <a:t>s people must typically live as a minority in their dispersion.  We need to know how to do so.</a:t>
            </a:r>
          </a:p>
          <a:p>
            <a:pPr>
              <a:lnSpc>
                <a:spcPct val="90000"/>
              </a:lnSpc>
            </a:pPr>
            <a:r>
              <a:rPr lang="en-US" altLang="en-US"/>
              <a:t>We (like Daniel) need to do our best in the situation God puts us in.</a:t>
            </a:r>
          </a:p>
          <a:p>
            <a:pPr>
              <a:lnSpc>
                <a:spcPct val="90000"/>
              </a:lnSpc>
            </a:pPr>
            <a:r>
              <a:rPr lang="en-US" altLang="en-US"/>
              <a:t>We need to use the opportunities He provides.</a:t>
            </a:r>
          </a:p>
          <a:p>
            <a:pPr>
              <a:lnSpc>
                <a:spcPct val="90000"/>
              </a:lnSpc>
            </a:pPr>
            <a:r>
              <a:rPr lang="en-US" altLang="en-US"/>
              <a:t>We gain strength and encouragement from knowing how it all ends.</a:t>
            </a:r>
          </a:p>
        </p:txBody>
      </p:sp>
    </p:spTree>
    <p:custDataLst>
      <p:tags r:id="rId1"/>
    </p:custDataLst>
  </p:cSld>
  <p:clrMapOvr>
    <a:masterClrMapping/>
  </p:clrMapOvr>
  <p:transition advTm="1395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Overview of Daniel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first six chapters are largely narrative, with some prophecies interspersed.  They narrate the life of Daniel from his exile in Babylon up to his old age.</a:t>
            </a:r>
          </a:p>
          <a:p>
            <a:r>
              <a:rPr lang="en-US" altLang="en-US"/>
              <a:t>The last six chapters are largely prophetic, with only a bit of narrative regarding how each vision came to him.</a:t>
            </a:r>
          </a:p>
        </p:txBody>
      </p:sp>
    </p:spTree>
    <p:custDataLst>
      <p:tags r:id="rId1"/>
    </p:custDataLst>
  </p:cSld>
  <p:clrMapOvr>
    <a:masterClrMapping/>
  </p:clrMapOvr>
  <p:transition advTm="210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Mostly Narrative (chs 1-6)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Daniel trained in royal service (1)</a:t>
            </a:r>
          </a:p>
          <a:p>
            <a:r>
              <a:rPr lang="en-US" altLang="en-US"/>
              <a:t>Nebuchadnezzar’s image dream (2)</a:t>
            </a:r>
          </a:p>
          <a:p>
            <a:r>
              <a:rPr lang="en-US" altLang="en-US"/>
              <a:t>The golden image &amp; fiery furnace (3)</a:t>
            </a:r>
          </a:p>
          <a:p>
            <a:r>
              <a:rPr lang="en-US" altLang="en-US"/>
              <a:t>Nebuchadnezzar</a:t>
            </a:r>
            <a:r>
              <a:rPr lang="en-US" altLang="en-US">
                <a:cs typeface="Arial" charset="0"/>
              </a:rPr>
              <a:t>'</a:t>
            </a:r>
            <a:r>
              <a:rPr lang="en-US" altLang="en-US"/>
              <a:t>s tree dream (4)</a:t>
            </a:r>
          </a:p>
          <a:p>
            <a:r>
              <a:rPr lang="en-US" altLang="en-US"/>
              <a:t>The handwriting on the wall (5)</a:t>
            </a:r>
          </a:p>
          <a:p>
            <a:r>
              <a:rPr lang="en-US" altLang="en-US"/>
              <a:t>Daniel in the lions</a:t>
            </a:r>
            <a:r>
              <a:rPr lang="en-US" altLang="en-US">
                <a:cs typeface="Arial" charset="0"/>
              </a:rPr>
              <a:t>'</a:t>
            </a:r>
            <a:r>
              <a:rPr lang="en-US" altLang="en-US"/>
              <a:t> den (6)</a:t>
            </a:r>
          </a:p>
        </p:txBody>
      </p:sp>
    </p:spTree>
    <p:custDataLst>
      <p:tags r:id="rId1"/>
    </p:custDataLst>
  </p:cSld>
  <p:clrMapOvr>
    <a:masterClrMapping/>
  </p:clrMapOvr>
  <p:transition advTm="2732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Daniel trained in royal service (1)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Daniel is exiled to Babylon as a young boy.</a:t>
            </a:r>
          </a:p>
          <a:p>
            <a:r>
              <a:rPr lang="en-US" altLang="en-US"/>
              <a:t>He &amp; other Israelites are drafted into training for royal government service.</a:t>
            </a:r>
          </a:p>
          <a:p>
            <a:r>
              <a:rPr lang="en-US" altLang="en-US"/>
              <a:t>Daniel &amp; his 3 friends refuse to eat the royal food.</a:t>
            </a:r>
          </a:p>
          <a:p>
            <a:r>
              <a:rPr lang="en-US" altLang="en-US"/>
              <a:t>They find favor and come to excel in their studies.</a:t>
            </a:r>
          </a:p>
        </p:txBody>
      </p:sp>
    </p:spTree>
    <p:custDataLst>
      <p:tags r:id="rId1"/>
    </p:custDataLst>
  </p:cSld>
  <p:clrMapOvr>
    <a:masterClrMapping/>
  </p:clrMapOvr>
  <p:transition advTm="3156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Nebuchadnezzar</a:t>
            </a:r>
            <a:r>
              <a:rPr lang="en-US" altLang="en-US">
                <a:cs typeface="Arial" charset="0"/>
              </a:rPr>
              <a:t>'</a:t>
            </a:r>
            <a:r>
              <a:rPr lang="en-US" altLang="en-US"/>
              <a:t>s image (2)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An unusual image w/ gold head, silver upper body, bronze lower body, iron legs, iron &amp; clay feet</a:t>
            </a:r>
          </a:p>
          <a:p>
            <a:r>
              <a:rPr lang="en-US" altLang="en-US" sz="2800"/>
              <a:t>Daniel interprets the parts as picturing world empires to come.</a:t>
            </a:r>
          </a:p>
        </p:txBody>
      </p:sp>
      <p:pic>
        <p:nvPicPr>
          <p:cNvPr id="8198" name="Picture 6" descr="NebStatu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56200" y="1600200"/>
            <a:ext cx="3021013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354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Golden image &amp; fiery furnace (3)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Nebuchadnezzar has a golden image built which he commands all to bow down &amp; worship.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Daniel</a:t>
            </a:r>
            <a:r>
              <a:rPr lang="en-US" altLang="en-US" sz="2800">
                <a:cs typeface="Arial" charset="0"/>
              </a:rPr>
              <a:t>'</a:t>
            </a:r>
            <a:r>
              <a:rPr lang="en-US" altLang="en-US" sz="2800"/>
              <a:t>s companions refuse to worship the image &amp; are thrown in a fiery furnace.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God rescues them in the midst of the fire.</a:t>
            </a:r>
          </a:p>
        </p:txBody>
      </p:sp>
      <p:pic>
        <p:nvPicPr>
          <p:cNvPr id="10245" name="Picture 5" descr="Shadrach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070100"/>
            <a:ext cx="3810000" cy="3381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210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Nebuchadnezzar</a:t>
            </a:r>
            <a:r>
              <a:rPr lang="en-US" altLang="en-US" sz="4000">
                <a:cs typeface="Arial" charset="0"/>
              </a:rPr>
              <a:t>'</a:t>
            </a:r>
            <a:r>
              <a:rPr lang="en-US" altLang="en-US" sz="4000"/>
              <a:t>s tree dream (4)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A mighty tree is cut down, leaving only stump &amp; roots.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Daniel: judgment to come for pride of Nebuchadnezzar.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Dream fulfilled: Nebuchadnezzar’s pride, madness, &amp; recovery.</a:t>
            </a:r>
          </a:p>
        </p:txBody>
      </p:sp>
      <p:pic>
        <p:nvPicPr>
          <p:cNvPr id="12295" name="Picture 7" descr="nebuchad_larg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2500" y="2509838"/>
            <a:ext cx="3810000" cy="2705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444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Handwriting on the wall (5)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Belshazzar uses the sacred dishware from God’s temple.</a:t>
            </a:r>
          </a:p>
          <a:p>
            <a:r>
              <a:rPr lang="en-US" altLang="en-US" sz="2800"/>
              <a:t>A mysterious message appears.</a:t>
            </a:r>
          </a:p>
          <a:p>
            <a:r>
              <a:rPr lang="en-US" altLang="en-US" sz="2800"/>
              <a:t>Daniel: your empire is at an end.</a:t>
            </a:r>
          </a:p>
          <a:p>
            <a:r>
              <a:rPr lang="en-US" altLang="en-US" sz="2800"/>
              <a:t>That night the kingdom is taken.</a:t>
            </a:r>
          </a:p>
        </p:txBody>
      </p:sp>
      <p:pic>
        <p:nvPicPr>
          <p:cNvPr id="14341" name="Picture 5" descr="belshazz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2339975"/>
            <a:ext cx="3733800" cy="3044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823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Daniel in the lions</a:t>
            </a:r>
            <a:r>
              <a:rPr lang="en-US" altLang="en-US">
                <a:cs typeface="Arial" charset="0"/>
              </a:rPr>
              <a:t>'</a:t>
            </a:r>
            <a:r>
              <a:rPr lang="en-US" altLang="en-US"/>
              <a:t> den (6)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505200" cy="4525963"/>
          </a:xfrm>
        </p:spPr>
        <p:txBody>
          <a:bodyPr/>
          <a:lstStyle/>
          <a:p>
            <a:r>
              <a:rPr lang="en-US" altLang="en-US" sz="2800"/>
              <a:t>Daniel is punished for praying to anyone but the king.</a:t>
            </a:r>
          </a:p>
          <a:p>
            <a:r>
              <a:rPr lang="en-US" altLang="en-US" sz="2800"/>
              <a:t>God protects Daniel from the lions, but his accusers are later devoured.</a:t>
            </a:r>
          </a:p>
        </p:txBody>
      </p:sp>
      <p:pic>
        <p:nvPicPr>
          <p:cNvPr id="16389" name="Picture 5" descr="daniel-lions-de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2252663"/>
            <a:ext cx="3962400" cy="2657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563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3.2|1.2|1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4.1|3.1|4.7|4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4|9.7|10.1|9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5.4|5.7|10.8|11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9.7|17|46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9.8|12.4|6.8|10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3.8|9.8|28.3|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9|1.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8|35.5|2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2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7.6|3.9|3.5|2.5|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4.9|5.9|12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8.9|12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4|8.3|6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1|9.2|14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|3.2|29.5|9.4|24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4|43.7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</TotalTime>
  <Words>688</Words>
  <Application>Microsoft Office PowerPoint</Application>
  <PresentationFormat>On-screen Show (4:3)</PresentationFormat>
  <Paragraphs>74</Paragraphs>
  <Slides>17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Default Design</vt:lpstr>
      <vt:lpstr>The Book  of Daniel</vt:lpstr>
      <vt:lpstr>Overview of Daniel</vt:lpstr>
      <vt:lpstr>Mostly Narrative (chs 1-6)</vt:lpstr>
      <vt:lpstr>Daniel trained in royal service (1)</vt:lpstr>
      <vt:lpstr>Nebuchadnezzar's image (2)</vt:lpstr>
      <vt:lpstr>Golden image &amp; fiery furnace (3)</vt:lpstr>
      <vt:lpstr>Nebuchadnezzar's tree dream (4)</vt:lpstr>
      <vt:lpstr>Handwriting on the wall (5)</vt:lpstr>
      <vt:lpstr>Daniel in the lions' den (6)</vt:lpstr>
      <vt:lpstr>Mostly Prophecy (chs 7-12)</vt:lpstr>
      <vt:lpstr>The four beasts (7)</vt:lpstr>
      <vt:lpstr>Ram &amp; goat (8)</vt:lpstr>
      <vt:lpstr>The 70 sevens (9)</vt:lpstr>
      <vt:lpstr>The heavenly man (10)</vt:lpstr>
      <vt:lpstr>The angel's message (11-12)</vt:lpstr>
      <vt:lpstr>The End</vt:lpstr>
      <vt:lpstr>Some Practical Values</vt:lpstr>
    </vt:vector>
  </TitlesOfParts>
  <Company>Biblical Theological Seminary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Book of Daniel</dc:title>
  <dc:creator>Robert C. Newman</dc:creator>
  <cp:lastModifiedBy>Newman</cp:lastModifiedBy>
  <cp:revision>80</cp:revision>
  <dcterms:created xsi:type="dcterms:W3CDTF">2004-09-13T14:10:01Z</dcterms:created>
  <dcterms:modified xsi:type="dcterms:W3CDTF">2015-07-03T14:46:39Z</dcterms:modified>
</cp:coreProperties>
</file>