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70" r:id="rId3"/>
    <p:sldId id="271" r:id="rId4"/>
    <p:sldId id="283" r:id="rId5"/>
    <p:sldId id="282" r:id="rId6"/>
    <p:sldId id="272" r:id="rId7"/>
    <p:sldId id="273" r:id="rId8"/>
    <p:sldId id="274" r:id="rId9"/>
    <p:sldId id="275" r:id="rId10"/>
    <p:sldId id="276" r:id="rId11"/>
    <p:sldId id="277" r:id="rId12"/>
    <p:sldId id="278" r:id="rId13"/>
    <p:sldId id="279" r:id="rId14"/>
    <p:sldId id="280" r:id="rId15"/>
    <p:sldId id="281"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86" r:id="rId29"/>
    <p:sldId id="285" r:id="rId30"/>
    <p:sldId id="287" r:id="rId31"/>
    <p:sldId id="284"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BCB5A6E-A3B1-45B0-8AEF-70B74E404F9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C34C0D-4B07-48D0-BD67-1AA5B2BE80D1}" type="slidenum">
              <a:rPr lang="en-US" altLang="en-US"/>
              <a:pPr/>
              <a:t>‹#›</a:t>
            </a:fld>
            <a:endParaRPr lang="en-US" altLang="en-US"/>
          </a:p>
        </p:txBody>
      </p:sp>
    </p:spTree>
    <p:extLst>
      <p:ext uri="{BB962C8B-B14F-4D97-AF65-F5344CB8AC3E}">
        <p14:creationId xmlns:p14="http://schemas.microsoft.com/office/powerpoint/2010/main" val="165351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4960E6-8C58-487C-AB61-EA4EB9714207}" type="slidenum">
              <a:rPr lang="en-US" altLang="en-US"/>
              <a:pPr/>
              <a:t>‹#›</a:t>
            </a:fld>
            <a:endParaRPr lang="en-US" altLang="en-US"/>
          </a:p>
        </p:txBody>
      </p:sp>
    </p:spTree>
    <p:extLst>
      <p:ext uri="{BB962C8B-B14F-4D97-AF65-F5344CB8AC3E}">
        <p14:creationId xmlns:p14="http://schemas.microsoft.com/office/powerpoint/2010/main" val="194349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16124F16-3988-45BA-B6C4-1D0576017205}" type="slidenum">
              <a:rPr lang="en-US" altLang="en-US"/>
              <a:pPr/>
              <a:t>‹#›</a:t>
            </a:fld>
            <a:endParaRPr lang="en-US" altLang="en-US"/>
          </a:p>
        </p:txBody>
      </p:sp>
    </p:spTree>
    <p:extLst>
      <p:ext uri="{BB962C8B-B14F-4D97-AF65-F5344CB8AC3E}">
        <p14:creationId xmlns:p14="http://schemas.microsoft.com/office/powerpoint/2010/main" val="92174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E6B3DBD1-F963-4D50-9EDB-BF76168EC347}" type="slidenum">
              <a:rPr lang="en-US" altLang="en-US"/>
              <a:pPr/>
              <a:t>‹#›</a:t>
            </a:fld>
            <a:endParaRPr lang="en-US" altLang="en-US"/>
          </a:p>
        </p:txBody>
      </p:sp>
    </p:spTree>
    <p:extLst>
      <p:ext uri="{BB962C8B-B14F-4D97-AF65-F5344CB8AC3E}">
        <p14:creationId xmlns:p14="http://schemas.microsoft.com/office/powerpoint/2010/main" val="228480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060233-6197-4A86-A538-5EC1C71BE330}" type="slidenum">
              <a:rPr lang="en-US" altLang="en-US"/>
              <a:pPr/>
              <a:t>‹#›</a:t>
            </a:fld>
            <a:endParaRPr lang="en-US" altLang="en-US"/>
          </a:p>
        </p:txBody>
      </p:sp>
    </p:spTree>
    <p:extLst>
      <p:ext uri="{BB962C8B-B14F-4D97-AF65-F5344CB8AC3E}">
        <p14:creationId xmlns:p14="http://schemas.microsoft.com/office/powerpoint/2010/main" val="260829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DEB187-36CF-4D3E-99B5-7CF2ECE77136}" type="slidenum">
              <a:rPr lang="en-US" altLang="en-US"/>
              <a:pPr/>
              <a:t>‹#›</a:t>
            </a:fld>
            <a:endParaRPr lang="en-US" altLang="en-US"/>
          </a:p>
        </p:txBody>
      </p:sp>
    </p:spTree>
    <p:extLst>
      <p:ext uri="{BB962C8B-B14F-4D97-AF65-F5344CB8AC3E}">
        <p14:creationId xmlns:p14="http://schemas.microsoft.com/office/powerpoint/2010/main" val="250945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B78516-419F-4A66-8976-2CED265E9DF8}" type="slidenum">
              <a:rPr lang="en-US" altLang="en-US"/>
              <a:pPr/>
              <a:t>‹#›</a:t>
            </a:fld>
            <a:endParaRPr lang="en-US" altLang="en-US"/>
          </a:p>
        </p:txBody>
      </p:sp>
    </p:spTree>
    <p:extLst>
      <p:ext uri="{BB962C8B-B14F-4D97-AF65-F5344CB8AC3E}">
        <p14:creationId xmlns:p14="http://schemas.microsoft.com/office/powerpoint/2010/main" val="289438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A382FDB-B546-4682-BAE8-E81B593F6E70}" type="slidenum">
              <a:rPr lang="en-US" altLang="en-US"/>
              <a:pPr/>
              <a:t>‹#›</a:t>
            </a:fld>
            <a:endParaRPr lang="en-US" altLang="en-US"/>
          </a:p>
        </p:txBody>
      </p:sp>
    </p:spTree>
    <p:extLst>
      <p:ext uri="{BB962C8B-B14F-4D97-AF65-F5344CB8AC3E}">
        <p14:creationId xmlns:p14="http://schemas.microsoft.com/office/powerpoint/2010/main" val="321367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E775A14-703B-43C7-A604-A703F62568A3}" type="slidenum">
              <a:rPr lang="en-US" altLang="en-US"/>
              <a:pPr/>
              <a:t>‹#›</a:t>
            </a:fld>
            <a:endParaRPr lang="en-US" altLang="en-US"/>
          </a:p>
        </p:txBody>
      </p:sp>
    </p:spTree>
    <p:extLst>
      <p:ext uri="{BB962C8B-B14F-4D97-AF65-F5344CB8AC3E}">
        <p14:creationId xmlns:p14="http://schemas.microsoft.com/office/powerpoint/2010/main" val="128647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DCB5195-1192-4652-B7F2-81619572881F}" type="slidenum">
              <a:rPr lang="en-US" altLang="en-US"/>
              <a:pPr/>
              <a:t>‹#›</a:t>
            </a:fld>
            <a:endParaRPr lang="en-US" altLang="en-US"/>
          </a:p>
        </p:txBody>
      </p:sp>
    </p:spTree>
    <p:extLst>
      <p:ext uri="{BB962C8B-B14F-4D97-AF65-F5344CB8AC3E}">
        <p14:creationId xmlns:p14="http://schemas.microsoft.com/office/powerpoint/2010/main" val="235486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E204F2-9742-4D5C-B437-FFB379886ACE}" type="slidenum">
              <a:rPr lang="en-US" altLang="en-US"/>
              <a:pPr/>
              <a:t>‹#›</a:t>
            </a:fld>
            <a:endParaRPr lang="en-US" altLang="en-US"/>
          </a:p>
        </p:txBody>
      </p:sp>
    </p:spTree>
    <p:extLst>
      <p:ext uri="{BB962C8B-B14F-4D97-AF65-F5344CB8AC3E}">
        <p14:creationId xmlns:p14="http://schemas.microsoft.com/office/powerpoint/2010/main" val="248523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BC0DAD-F1B6-4CEF-83E1-580FB691297A}" type="slidenum">
              <a:rPr lang="en-US" altLang="en-US"/>
              <a:pPr/>
              <a:t>‹#›</a:t>
            </a:fld>
            <a:endParaRPr lang="en-US" altLang="en-US"/>
          </a:p>
        </p:txBody>
      </p:sp>
    </p:spTree>
    <p:extLst>
      <p:ext uri="{BB962C8B-B14F-4D97-AF65-F5344CB8AC3E}">
        <p14:creationId xmlns:p14="http://schemas.microsoft.com/office/powerpoint/2010/main" val="419325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FC44E86C-BD7F-4631-A1C3-89DD76FBA6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altLang="en-US"/>
              <a:t>The Canon </a:t>
            </a:r>
            <a:br>
              <a:rPr lang="en-US" altLang="en-US"/>
            </a:br>
            <a:r>
              <a:rPr lang="en-US" altLang="en-US"/>
              <a:t>of the New Testament</a:t>
            </a:r>
          </a:p>
        </p:txBody>
      </p:sp>
      <p:sp>
        <p:nvSpPr>
          <p:cNvPr id="95235" name="Rectangle 3"/>
          <p:cNvSpPr>
            <a:spLocks noGrp="1" noChangeArrowheads="1"/>
          </p:cNvSpPr>
          <p:nvPr>
            <p:ph type="subTitle" idx="1"/>
          </p:nvPr>
        </p:nvSpPr>
        <p:spPr/>
        <p:txBody>
          <a:bodyPr/>
          <a:lstStyle/>
          <a:p>
            <a:pPr algn="l"/>
            <a:r>
              <a:rPr lang="en-US" altLang="en-US"/>
              <a:t>and </a:t>
            </a:r>
            <a:r>
              <a:rPr lang="en-US" altLang="en-US" i="1"/>
              <a:t>The Da Vinci Code</a:t>
            </a:r>
            <a:endParaRPr lang="en-US" altLang="en-US"/>
          </a:p>
          <a:p>
            <a:pPr algn="l"/>
            <a:r>
              <a:rPr lang="en-US" altLang="en-US">
                <a:solidFill>
                  <a:schemeClr val="tx2"/>
                </a:solidFill>
              </a:rPr>
              <a:t>Robert C. Newman</a:t>
            </a:r>
          </a:p>
        </p:txBody>
      </p:sp>
      <p:pic>
        <p:nvPicPr>
          <p:cNvPr id="95237" name="Picture 5" descr="DaVinciC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352800"/>
            <a:ext cx="2117725"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 name="DVCodCa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91200"/>
            <a:ext cx="609600" cy="609600"/>
          </a:xfrm>
          <a:prstGeom prst="rect">
            <a:avLst/>
          </a:prstGeom>
        </p:spPr>
      </p:pic>
    </p:spTree>
    <p:custDataLst>
      <p:tags r:id="rId1"/>
    </p:custDataLst>
  </p:cSld>
  <p:clrMapOvr>
    <a:masterClrMapping/>
  </p:clrMapOvr>
  <p:transition advTm="3011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500" fill="hold"/>
                                        <p:tgtEl>
                                          <p:spTgt spid="95234"/>
                                        </p:tgtEl>
                                        <p:attrNameLst>
                                          <p:attrName>ppt_w</p:attrName>
                                        </p:attrNameLst>
                                      </p:cBhvr>
                                      <p:tavLst>
                                        <p:tav tm="0">
                                          <p:val>
                                            <p:fltVal val="0"/>
                                          </p:val>
                                        </p:tav>
                                        <p:tav tm="100000">
                                          <p:val>
                                            <p:strVal val="#ppt_w"/>
                                          </p:val>
                                        </p:tav>
                                      </p:tavLst>
                                    </p:anim>
                                    <p:anim calcmode="lin" valueType="num">
                                      <p:cBhvr>
                                        <p:cTn id="12" dur="5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5237"/>
                                        </p:tgtEl>
                                        <p:attrNameLst>
                                          <p:attrName>style.visibility</p:attrName>
                                        </p:attrNameLst>
                                      </p:cBhvr>
                                      <p:to>
                                        <p:strVal val="visible"/>
                                      </p:to>
                                    </p:set>
                                    <p:animEffect transition="in" filter="checkerboard(across)">
                                      <p:cBhvr>
                                        <p:cTn id="17" dur="500"/>
                                        <p:tgtEl>
                                          <p:spTgt spid="952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235">
                                            <p:txEl>
                                              <p:pRg st="0" end="0"/>
                                            </p:txEl>
                                          </p:spTgt>
                                        </p:tgtEl>
                                        <p:attrNameLst>
                                          <p:attrName>style.visibility</p:attrName>
                                        </p:attrNameLst>
                                      </p:cBhvr>
                                      <p:to>
                                        <p:strVal val="visible"/>
                                      </p:to>
                                    </p:set>
                                    <p:anim calcmode="lin" valueType="num">
                                      <p:cBhvr additive="base">
                                        <p:cTn id="22"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5235">
                                            <p:txEl>
                                              <p:pRg st="1" end="1"/>
                                            </p:txEl>
                                          </p:spTgt>
                                        </p:tgtEl>
                                        <p:attrNameLst>
                                          <p:attrName>style.visibility</p:attrName>
                                        </p:attrNameLst>
                                      </p:cBhvr>
                                      <p:to>
                                        <p:strVal val="visible"/>
                                      </p:to>
                                    </p:set>
                                    <p:anim calcmode="lin" valueType="num">
                                      <p:cBhvr additive="base">
                                        <p:cTn id="28"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95234" grpId="0" autoUpdateAnimBg="0"/>
      <p:bldP spid="95235"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Post-Constantine Manuscripts</a:t>
            </a:r>
          </a:p>
        </p:txBody>
      </p:sp>
      <p:sp>
        <p:nvSpPr>
          <p:cNvPr id="115715" name="Rectangle 3"/>
          <p:cNvSpPr>
            <a:spLocks noGrp="1" noChangeArrowheads="1"/>
          </p:cNvSpPr>
          <p:nvPr>
            <p:ph type="body" sz="half" idx="1"/>
          </p:nvPr>
        </p:nvSpPr>
        <p:spPr>
          <a:xfrm>
            <a:off x="990600" y="2017713"/>
            <a:ext cx="4002088" cy="4114800"/>
          </a:xfrm>
        </p:spPr>
        <p:txBody>
          <a:bodyPr/>
          <a:lstStyle/>
          <a:p>
            <a:pPr>
              <a:lnSpc>
                <a:spcPct val="90000"/>
              </a:lnSpc>
            </a:pPr>
            <a:r>
              <a:rPr lang="en-US" altLang="en-US" sz="2400"/>
              <a:t>From Constantine and onwards, we have the entire New Testament preserved on parchment, much more durable than papyrus.</a:t>
            </a:r>
          </a:p>
          <a:p>
            <a:pPr>
              <a:lnSpc>
                <a:spcPct val="90000"/>
              </a:lnSpc>
            </a:pPr>
            <a:r>
              <a:rPr lang="en-US" altLang="en-US" sz="2400"/>
              <a:t>This is Codex Sinaiticus, from the 4</a:t>
            </a:r>
            <a:r>
              <a:rPr lang="en-US" altLang="en-US" sz="2400" baseline="30000"/>
              <a:t>th</a:t>
            </a:r>
            <a:r>
              <a:rPr lang="en-US" altLang="en-US" sz="2400"/>
              <a:t> century.</a:t>
            </a:r>
          </a:p>
          <a:p>
            <a:pPr>
              <a:lnSpc>
                <a:spcPct val="90000"/>
              </a:lnSpc>
            </a:pPr>
            <a:r>
              <a:rPr lang="en-US" altLang="en-US" sz="2400"/>
              <a:t>This was originally a complete Bible, though parts of the OT are now lacking.</a:t>
            </a:r>
          </a:p>
        </p:txBody>
      </p:sp>
      <p:pic>
        <p:nvPicPr>
          <p:cNvPr id="115716" name="Picture 4" descr="Aleph-John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65725" y="2017713"/>
            <a:ext cx="37671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26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checkerboard(across)">
                                      <p:cBhvr>
                                        <p:cTn id="7" dur="500"/>
                                        <p:tgtEl>
                                          <p:spTgt spid="115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checkerboard(across)">
                                      <p:cBhvr>
                                        <p:cTn id="12" dur="500"/>
                                        <p:tgtEl>
                                          <p:spTgt spid="1157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5715">
                                            <p:txEl>
                                              <p:pRg st="1" end="1"/>
                                            </p:txEl>
                                          </p:spTgt>
                                        </p:tgtEl>
                                        <p:attrNameLst>
                                          <p:attrName>style.visibility</p:attrName>
                                        </p:attrNameLst>
                                      </p:cBhvr>
                                      <p:to>
                                        <p:strVal val="visible"/>
                                      </p:to>
                                    </p:set>
                                    <p:animEffect transition="in" filter="checkerboard(across)">
                                      <p:cBhvr>
                                        <p:cTn id="17" dur="500"/>
                                        <p:tgtEl>
                                          <p:spTgt spid="1157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5715">
                                            <p:txEl>
                                              <p:pRg st="2" end="2"/>
                                            </p:txEl>
                                          </p:spTgt>
                                        </p:tgtEl>
                                        <p:attrNameLst>
                                          <p:attrName>style.visibility</p:attrName>
                                        </p:attrNameLst>
                                      </p:cBhvr>
                                      <p:to>
                                        <p:strVal val="visible"/>
                                      </p:to>
                                    </p:set>
                                    <p:animEffect transition="in" filter="checkerboard(across)">
                                      <p:cBhvr>
                                        <p:cTn id="22" dur="5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Post-Constantine Manuscripts</a:t>
            </a:r>
          </a:p>
        </p:txBody>
      </p:sp>
      <p:sp>
        <p:nvSpPr>
          <p:cNvPr id="116739" name="Rectangle 3"/>
          <p:cNvSpPr>
            <a:spLocks noGrp="1" noChangeArrowheads="1"/>
          </p:cNvSpPr>
          <p:nvPr>
            <p:ph type="body" sz="half" idx="1"/>
          </p:nvPr>
        </p:nvSpPr>
        <p:spPr/>
        <p:txBody>
          <a:bodyPr/>
          <a:lstStyle/>
          <a:p>
            <a:r>
              <a:rPr lang="en-US" altLang="en-US" sz="2800"/>
              <a:t>This is Codex Alexandrinus, from the 5</a:t>
            </a:r>
            <a:r>
              <a:rPr lang="en-US" altLang="en-US" sz="2800" baseline="30000"/>
              <a:t>th</a:t>
            </a:r>
            <a:r>
              <a:rPr lang="en-US" altLang="en-US" sz="2800"/>
              <a:t> century.</a:t>
            </a:r>
          </a:p>
          <a:p>
            <a:r>
              <a:rPr lang="en-US" altLang="en-US" sz="2800"/>
              <a:t>It was originally a complete Bible, but now lacks most of Matthew &amp; part of John.</a:t>
            </a:r>
          </a:p>
        </p:txBody>
      </p:sp>
      <p:pic>
        <p:nvPicPr>
          <p:cNvPr id="116743" name="Picture 7" descr="A-Luk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99100" y="2017713"/>
            <a:ext cx="31003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53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checkerboard(across)">
                                      <p:cBhvr>
                                        <p:cTn id="7" dur="5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6739">
                                            <p:txEl>
                                              <p:pRg st="0" end="0"/>
                                            </p:txEl>
                                          </p:spTgt>
                                        </p:tgtEl>
                                        <p:attrNameLst>
                                          <p:attrName>style.visibility</p:attrName>
                                        </p:attrNameLst>
                                      </p:cBhvr>
                                      <p:to>
                                        <p:strVal val="visible"/>
                                      </p:to>
                                    </p:set>
                                    <p:animEffect transition="in" filter="checkerboard(across)">
                                      <p:cBhvr>
                                        <p:cTn id="12" dur="500"/>
                                        <p:tgtEl>
                                          <p:spTgt spid="1167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6739">
                                            <p:txEl>
                                              <p:pRg st="1" end="1"/>
                                            </p:txEl>
                                          </p:spTgt>
                                        </p:tgtEl>
                                        <p:attrNameLst>
                                          <p:attrName>style.visibility</p:attrName>
                                        </p:attrNameLst>
                                      </p:cBhvr>
                                      <p:to>
                                        <p:strVal val="visible"/>
                                      </p:to>
                                    </p:set>
                                    <p:animEffect transition="in" filter="checkerboard(across)">
                                      <p:cBhvr>
                                        <p:cTn id="17" dur="500"/>
                                        <p:tgtEl>
                                          <p:spTgt spid="116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Post-Constantine Manuscripts</a:t>
            </a:r>
          </a:p>
        </p:txBody>
      </p:sp>
      <p:sp>
        <p:nvSpPr>
          <p:cNvPr id="117763" name="Rectangle 3"/>
          <p:cNvSpPr>
            <a:spLocks noGrp="1" noChangeArrowheads="1"/>
          </p:cNvSpPr>
          <p:nvPr>
            <p:ph type="body" sz="half" idx="1"/>
          </p:nvPr>
        </p:nvSpPr>
        <p:spPr>
          <a:xfrm>
            <a:off x="1182688" y="2017713"/>
            <a:ext cx="4075112" cy="4114800"/>
          </a:xfrm>
        </p:spPr>
        <p:txBody>
          <a:bodyPr/>
          <a:lstStyle/>
          <a:p>
            <a:pPr>
              <a:lnSpc>
                <a:spcPct val="90000"/>
              </a:lnSpc>
            </a:pPr>
            <a:r>
              <a:rPr lang="en-US" altLang="en-US" sz="2400"/>
              <a:t>This is the Freer (or Washington) Codex, from the late 4</a:t>
            </a:r>
            <a:r>
              <a:rPr lang="en-US" altLang="en-US" sz="2400" baseline="30000"/>
              <a:t>th</a:t>
            </a:r>
            <a:r>
              <a:rPr lang="en-US" altLang="en-US" sz="2400"/>
              <a:t> or 5</a:t>
            </a:r>
            <a:r>
              <a:rPr lang="en-US" altLang="en-US" sz="2400" baseline="30000"/>
              <a:t>th</a:t>
            </a:r>
            <a:r>
              <a:rPr lang="en-US" altLang="en-US" sz="2400"/>
              <a:t> century.</a:t>
            </a:r>
          </a:p>
          <a:p>
            <a:pPr>
              <a:lnSpc>
                <a:spcPct val="90000"/>
              </a:lnSpc>
            </a:pPr>
            <a:r>
              <a:rPr lang="en-US" altLang="en-US" sz="2400"/>
              <a:t>It is a one-volume copy of  the four Gospels. </a:t>
            </a:r>
          </a:p>
          <a:p>
            <a:pPr>
              <a:lnSpc>
                <a:spcPct val="90000"/>
              </a:lnSpc>
            </a:pPr>
            <a:r>
              <a:rPr lang="en-US" altLang="en-US" sz="2400"/>
              <a:t>Though its text is a mixture of the main text-types from antiquity, it shows no variations of the sort alleged in </a:t>
            </a:r>
            <a:r>
              <a:rPr lang="en-US" altLang="en-US" sz="2400" i="1"/>
              <a:t>The Da Vinci Code</a:t>
            </a:r>
            <a:r>
              <a:rPr lang="en-US" altLang="en-US" sz="2400"/>
              <a:t>.</a:t>
            </a:r>
          </a:p>
        </p:txBody>
      </p:sp>
      <p:pic>
        <p:nvPicPr>
          <p:cNvPr id="117767" name="Picture 7" descr="CodexW"/>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99125" y="2017713"/>
            <a:ext cx="27019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1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7767"/>
                                        </p:tgtEl>
                                        <p:attrNameLst>
                                          <p:attrName>style.visibility</p:attrName>
                                        </p:attrNameLst>
                                      </p:cBhvr>
                                      <p:to>
                                        <p:strVal val="visible"/>
                                      </p:to>
                                    </p:set>
                                    <p:animEffect transition="in" filter="checkerboard(across)">
                                      <p:cBhvr>
                                        <p:cTn id="7" dur="500"/>
                                        <p:tgtEl>
                                          <p:spTgt spid="1177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7763">
                                            <p:txEl>
                                              <p:pRg st="0" end="0"/>
                                            </p:txEl>
                                          </p:spTgt>
                                        </p:tgtEl>
                                        <p:attrNameLst>
                                          <p:attrName>style.visibility</p:attrName>
                                        </p:attrNameLst>
                                      </p:cBhvr>
                                      <p:to>
                                        <p:strVal val="visible"/>
                                      </p:to>
                                    </p:set>
                                    <p:animEffect transition="in" filter="checkerboard(across)">
                                      <p:cBhvr>
                                        <p:cTn id="12" dur="500"/>
                                        <p:tgtEl>
                                          <p:spTgt spid="117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63">
                                            <p:txEl>
                                              <p:pRg st="1" end="1"/>
                                            </p:txEl>
                                          </p:spTgt>
                                        </p:tgtEl>
                                        <p:attrNameLst>
                                          <p:attrName>style.visibility</p:attrName>
                                        </p:attrNameLst>
                                      </p:cBhvr>
                                      <p:to>
                                        <p:strVal val="visible"/>
                                      </p:to>
                                    </p:set>
                                    <p:animEffect transition="in" filter="checkerboard(across)">
                                      <p:cBhvr>
                                        <p:cTn id="17" dur="500"/>
                                        <p:tgtEl>
                                          <p:spTgt spid="1177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63">
                                            <p:txEl>
                                              <p:pRg st="2" end="2"/>
                                            </p:txEl>
                                          </p:spTgt>
                                        </p:tgtEl>
                                        <p:attrNameLst>
                                          <p:attrName>style.visibility</p:attrName>
                                        </p:attrNameLst>
                                      </p:cBhvr>
                                      <p:to>
                                        <p:strVal val="visible"/>
                                      </p:to>
                                    </p:set>
                                    <p:animEffect transition="in" filter="checkerboard(across)">
                                      <p:cBhvr>
                                        <p:cTn id="22"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Summary on Papyri</a:t>
            </a:r>
          </a:p>
        </p:txBody>
      </p:sp>
      <p:sp>
        <p:nvSpPr>
          <p:cNvPr id="118787" name="Rectangle 3"/>
          <p:cNvSpPr>
            <a:spLocks noGrp="1" noChangeArrowheads="1"/>
          </p:cNvSpPr>
          <p:nvPr>
            <p:ph type="body" sz="half" idx="1"/>
          </p:nvPr>
        </p:nvSpPr>
        <p:spPr/>
        <p:txBody>
          <a:bodyPr/>
          <a:lstStyle/>
          <a:p>
            <a:r>
              <a:rPr lang="en-US" altLang="en-US" sz="2400"/>
              <a:t>The graph at right lists the number of surviving manuscripts written on papyrus for the four Gospels.</a:t>
            </a:r>
          </a:p>
          <a:p>
            <a:r>
              <a:rPr lang="en-US" altLang="en-US" sz="2400"/>
              <a:t>The green indicates the number from before AD 300, and thus before Constantine.  There are 22 of these.</a:t>
            </a:r>
          </a:p>
        </p:txBody>
      </p:sp>
      <p:graphicFrame>
        <p:nvGraphicFramePr>
          <p:cNvPr id="118788" name="Object 4"/>
          <p:cNvGraphicFramePr>
            <a:graphicFrameLocks noGrp="1" noChangeAspect="1"/>
          </p:cNvGraphicFramePr>
          <p:nvPr>
            <p:ph type="chart" sz="half" idx="2"/>
          </p:nvPr>
        </p:nvGraphicFramePr>
        <p:xfrm>
          <a:off x="5145088" y="2017713"/>
          <a:ext cx="3810000" cy="4114800"/>
        </p:xfrm>
        <a:graphic>
          <a:graphicData uri="http://schemas.openxmlformats.org/presentationml/2006/ole">
            <mc:AlternateContent xmlns:mc="http://schemas.openxmlformats.org/markup-compatibility/2006">
              <mc:Choice xmlns:v="urn:schemas-microsoft-com:vml" Requires="v">
                <p:oleObj spid="_x0000_s118790" name="Chart" r:id="rId4" imgW="3810305" imgH="4115105" progId="MSGraph.Chart.8">
                  <p:embed followColorScheme="full"/>
                </p:oleObj>
              </mc:Choice>
              <mc:Fallback>
                <p:oleObj name="Chart" r:id="rId4" imgW="3810305" imgH="411510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088" y="2017713"/>
                        <a:ext cx="3810000" cy="4114800"/>
                      </a:xfrm>
                      <a:prstGeom prst="rect">
                        <a:avLst/>
                      </a:prstGeom>
                    </p:spPr>
                  </p:pic>
                </p:oleObj>
              </mc:Fallback>
            </mc:AlternateContent>
          </a:graphicData>
        </a:graphic>
      </p:graphicFrame>
    </p:spTree>
    <p:custDataLst>
      <p:tags r:id="rId2"/>
    </p:custDataLst>
  </p:cSld>
  <p:clrMapOvr>
    <a:masterClrMapping/>
  </p:clrMapOvr>
  <p:transition advTm="425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checkerboard(across)">
                                      <p:cBhvr>
                                        <p:cTn id="7" dur="5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Effect transition="in" filter="checkerboard(across)">
                                      <p:cBhvr>
                                        <p:cTn id="12" dur="500"/>
                                        <p:tgtEl>
                                          <p:spTgt spid="118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8787">
                                            <p:txEl>
                                              <p:pRg st="1" end="1"/>
                                            </p:txEl>
                                          </p:spTgt>
                                        </p:tgtEl>
                                        <p:attrNameLst>
                                          <p:attrName>style.visibility</p:attrName>
                                        </p:attrNameLst>
                                      </p:cBhvr>
                                      <p:to>
                                        <p:strVal val="visible"/>
                                      </p:to>
                                    </p:set>
                                    <p:animEffect transition="in" filter="checkerboard(across)">
                                      <p:cBhvr>
                                        <p:cTn id="17" dur="500"/>
                                        <p:tgtEl>
                                          <p:spTgt spid="118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OleChart spid="11878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Summary on Papyri</a:t>
            </a:r>
          </a:p>
        </p:txBody>
      </p:sp>
      <p:sp>
        <p:nvSpPr>
          <p:cNvPr id="119811" name="Rectangle 3"/>
          <p:cNvSpPr>
            <a:spLocks noGrp="1" noChangeArrowheads="1"/>
          </p:cNvSpPr>
          <p:nvPr>
            <p:ph type="body" idx="1"/>
          </p:nvPr>
        </p:nvSpPr>
        <p:spPr>
          <a:xfrm>
            <a:off x="685800" y="2133600"/>
            <a:ext cx="7772400" cy="3962400"/>
          </a:xfrm>
        </p:spPr>
        <p:txBody>
          <a:bodyPr/>
          <a:lstStyle/>
          <a:p>
            <a:pPr>
              <a:lnSpc>
                <a:spcPct val="90000"/>
              </a:lnSpc>
            </a:pPr>
            <a:r>
              <a:rPr lang="en-US" altLang="en-US" sz="2800"/>
              <a:t>The papyri, because of their age and the fragility of papyrus as a writing material, have all survived in only fragmentary condition.</a:t>
            </a:r>
          </a:p>
          <a:p>
            <a:pPr>
              <a:lnSpc>
                <a:spcPct val="90000"/>
              </a:lnSpc>
            </a:pPr>
            <a:r>
              <a:rPr lang="en-US" altLang="en-US" sz="2800"/>
              <a:t>Still, before AD 300, we have 22 papyri, which together preserve the following chapters of each Gospel (partial, </a:t>
            </a:r>
            <a:r>
              <a:rPr lang="en-US" altLang="en-US" sz="2800">
                <a:solidFill>
                  <a:schemeClr val="hlink"/>
                </a:solidFill>
              </a:rPr>
              <a:t>entire</a:t>
            </a:r>
            <a:r>
              <a:rPr lang="en-US" altLang="en-US" sz="2800"/>
              <a:t>):</a:t>
            </a:r>
          </a:p>
          <a:p>
            <a:pPr lvl="1">
              <a:lnSpc>
                <a:spcPct val="90000"/>
              </a:lnSpc>
            </a:pPr>
            <a:r>
              <a:rPr lang="en-US" altLang="en-US"/>
              <a:t>Matthew: 1-3, 5, 11-12, 20-21, 23-26</a:t>
            </a:r>
          </a:p>
          <a:p>
            <a:pPr lvl="1">
              <a:lnSpc>
                <a:spcPct val="90000"/>
              </a:lnSpc>
            </a:pPr>
            <a:r>
              <a:rPr lang="en-US" altLang="en-US"/>
              <a:t>Mark: 4-12</a:t>
            </a:r>
          </a:p>
          <a:p>
            <a:pPr lvl="1">
              <a:lnSpc>
                <a:spcPct val="90000"/>
              </a:lnSpc>
            </a:pPr>
            <a:r>
              <a:rPr lang="en-US" altLang="en-US"/>
              <a:t>Luke: 1-10, </a:t>
            </a:r>
            <a:r>
              <a:rPr lang="en-US" altLang="en-US">
                <a:solidFill>
                  <a:schemeClr val="hlink"/>
                </a:solidFill>
              </a:rPr>
              <a:t>11-16</a:t>
            </a:r>
            <a:r>
              <a:rPr lang="en-US" altLang="en-US"/>
              <a:t>,</a:t>
            </a:r>
            <a:r>
              <a:rPr lang="en-US" altLang="en-US">
                <a:solidFill>
                  <a:schemeClr val="tx2"/>
                </a:solidFill>
              </a:rPr>
              <a:t> </a:t>
            </a:r>
            <a:r>
              <a:rPr lang="en-US" altLang="en-US"/>
              <a:t>17-18, 22, </a:t>
            </a:r>
            <a:r>
              <a:rPr lang="en-US" altLang="en-US">
                <a:solidFill>
                  <a:schemeClr val="hlink"/>
                </a:solidFill>
              </a:rPr>
              <a:t>23-24</a:t>
            </a:r>
          </a:p>
          <a:p>
            <a:pPr lvl="1">
              <a:lnSpc>
                <a:spcPct val="90000"/>
              </a:lnSpc>
            </a:pPr>
            <a:r>
              <a:rPr lang="en-US" altLang="en-US"/>
              <a:t>John: </a:t>
            </a:r>
            <a:r>
              <a:rPr lang="en-US" altLang="en-US">
                <a:solidFill>
                  <a:schemeClr val="hlink"/>
                </a:solidFill>
              </a:rPr>
              <a:t>1-5</a:t>
            </a:r>
            <a:r>
              <a:rPr lang="en-US" altLang="en-US"/>
              <a:t>, 6, </a:t>
            </a:r>
            <a:r>
              <a:rPr lang="en-US" altLang="en-US">
                <a:solidFill>
                  <a:schemeClr val="hlink"/>
                </a:solidFill>
              </a:rPr>
              <a:t>7-13</a:t>
            </a:r>
            <a:r>
              <a:rPr lang="en-US" altLang="en-US"/>
              <a:t>, 14-21</a:t>
            </a:r>
            <a:endParaRPr lang="en-US" altLang="en-US">
              <a:solidFill>
                <a:schemeClr val="tx2"/>
              </a:solidFill>
            </a:endParaRPr>
          </a:p>
        </p:txBody>
      </p:sp>
      <p:pic>
        <p:nvPicPr>
          <p:cNvPr id="119814" name="Picture 6" descr="papyrusL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228600"/>
            <a:ext cx="107950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12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calcmode="lin" valueType="num">
                                      <p:cBhvr additive="base">
                                        <p:cTn id="37" dur="500" fill="hold"/>
                                        <p:tgtEl>
                                          <p:spTgt spid="1198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98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Summary on Papyri</a:t>
            </a:r>
          </a:p>
        </p:txBody>
      </p:sp>
      <p:sp>
        <p:nvSpPr>
          <p:cNvPr id="120835" name="Rectangle 3"/>
          <p:cNvSpPr>
            <a:spLocks noGrp="1" noChangeArrowheads="1"/>
          </p:cNvSpPr>
          <p:nvPr>
            <p:ph type="body" idx="1"/>
          </p:nvPr>
        </p:nvSpPr>
        <p:spPr>
          <a:xfrm>
            <a:off x="1182688" y="2133600"/>
            <a:ext cx="7772400" cy="3998913"/>
          </a:xfrm>
        </p:spPr>
        <p:txBody>
          <a:bodyPr/>
          <a:lstStyle/>
          <a:p>
            <a:pPr>
              <a:lnSpc>
                <a:spcPct val="80000"/>
              </a:lnSpc>
            </a:pPr>
            <a:r>
              <a:rPr lang="en-US" altLang="en-US" sz="2800"/>
              <a:t>Comparing these texts with post-Constantine texts, the papyri show no evidence of tampering.</a:t>
            </a:r>
          </a:p>
          <a:p>
            <a:pPr>
              <a:lnSpc>
                <a:spcPct val="80000"/>
              </a:lnSpc>
            </a:pPr>
            <a:r>
              <a:rPr lang="en-US" altLang="en-US" sz="2800"/>
              <a:t>Thus, the claim Constantine upgraded Jesus in the Gospel accounts is unwarranted.</a:t>
            </a:r>
          </a:p>
          <a:p>
            <a:pPr>
              <a:lnSpc>
                <a:spcPct val="80000"/>
              </a:lnSpc>
            </a:pPr>
            <a:r>
              <a:rPr lang="en-US" altLang="en-US" sz="2800"/>
              <a:t>At most, he could only have selected the Gospels that fit the program he was trying to advance.</a:t>
            </a:r>
          </a:p>
          <a:p>
            <a:pPr>
              <a:lnSpc>
                <a:spcPct val="80000"/>
              </a:lnSpc>
            </a:pPr>
            <a:r>
              <a:rPr lang="en-US" altLang="en-US" sz="2800"/>
              <a:t>Is there any evidence he did this?</a:t>
            </a:r>
          </a:p>
          <a:p>
            <a:pPr>
              <a:lnSpc>
                <a:spcPct val="80000"/>
              </a:lnSpc>
            </a:pPr>
            <a:r>
              <a:rPr lang="en-US" altLang="en-US" sz="2800"/>
              <a:t>Let</a:t>
            </a:r>
            <a:r>
              <a:rPr lang="en-US" altLang="en-US" sz="2800">
                <a:cs typeface="Tahoma" pitchFamily="34" charset="0"/>
              </a:rPr>
              <a:t>'</a:t>
            </a:r>
            <a:r>
              <a:rPr lang="en-US" altLang="en-US" sz="2800"/>
              <a:t>s see.</a:t>
            </a:r>
          </a:p>
        </p:txBody>
      </p:sp>
      <p:pic>
        <p:nvPicPr>
          <p:cNvPr id="120837" name="Picture 5" descr="papyrusLu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228600"/>
            <a:ext cx="1079500"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2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additive="base">
                                        <p:cTn id="25"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0835">
                                            <p:txEl>
                                              <p:pRg st="4" end="4"/>
                                            </p:txEl>
                                          </p:spTgt>
                                        </p:tgtEl>
                                        <p:attrNameLst>
                                          <p:attrName>style.visibility</p:attrName>
                                        </p:attrNameLst>
                                      </p:cBhvr>
                                      <p:to>
                                        <p:strVal val="visible"/>
                                      </p:to>
                                    </p:set>
                                    <p:anim calcmode="lin" valueType="num">
                                      <p:cBhvr additive="base">
                                        <p:cTn id="31"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Evidence from </a:t>
            </a:r>
            <a:br>
              <a:rPr lang="en-US" altLang="en-US"/>
            </a:br>
            <a:r>
              <a:rPr lang="en-US" altLang="en-US"/>
              <a:t>Early Christian Leaders</a:t>
            </a:r>
          </a:p>
        </p:txBody>
      </p:sp>
      <p:sp>
        <p:nvSpPr>
          <p:cNvPr id="96259" name="Rectangle 3"/>
          <p:cNvSpPr>
            <a:spLocks noGrp="1" noChangeArrowheads="1"/>
          </p:cNvSpPr>
          <p:nvPr>
            <p:ph type="body" idx="1"/>
          </p:nvPr>
        </p:nvSpPr>
        <p:spPr/>
        <p:txBody>
          <a:bodyPr/>
          <a:lstStyle/>
          <a:p>
            <a:r>
              <a:rPr lang="en-US" altLang="en-US"/>
              <a:t>Besides the evidence from manuscripts, we have the testimony of early Christian leaders regarding what gospels were in use in their churches.</a:t>
            </a:r>
          </a:p>
          <a:p>
            <a:r>
              <a:rPr lang="en-US" altLang="en-US"/>
              <a:t>This was, in fact, one of the criteria used to verify the authentic Gospels after persecution ended (at Constantine</a:t>
            </a:r>
            <a:r>
              <a:rPr lang="en-US" altLang="en-US">
                <a:cs typeface="Tahoma" pitchFamily="34" charset="0"/>
              </a:rPr>
              <a:t>'</a:t>
            </a:r>
            <a:r>
              <a:rPr lang="en-US" altLang="en-US"/>
              <a:t>s time).</a:t>
            </a:r>
          </a:p>
        </p:txBody>
      </p:sp>
    </p:spTree>
    <p:custDataLst>
      <p:tags r:id="rId1"/>
    </p:custDataLst>
  </p:cSld>
  <p:clrMapOvr>
    <a:masterClrMapping/>
  </p:clrMapOvr>
  <p:transition advTm="33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checkerboard(across)">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checkerboard(across)">
                                      <p:cBhvr>
                                        <p:cTn id="12" dur="5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Apostolic Fathers</a:t>
            </a:r>
          </a:p>
        </p:txBody>
      </p:sp>
      <p:sp>
        <p:nvSpPr>
          <p:cNvPr id="97283" name="Rectangle 3"/>
          <p:cNvSpPr>
            <a:spLocks noGrp="1" noChangeArrowheads="1"/>
          </p:cNvSpPr>
          <p:nvPr>
            <p:ph type="body" idx="1"/>
          </p:nvPr>
        </p:nvSpPr>
        <p:spPr/>
        <p:txBody>
          <a:bodyPr/>
          <a:lstStyle/>
          <a:p>
            <a:r>
              <a:rPr lang="en-US" altLang="en-US" sz="2800"/>
              <a:t>Some eight Christian leaders between AD 95-130 wrote letters and other writings that have survived.</a:t>
            </a:r>
          </a:p>
          <a:p>
            <a:r>
              <a:rPr lang="en-US" altLang="en-US" sz="2800"/>
              <a:t>Three of these explicitly quote NT passages as </a:t>
            </a:r>
            <a:r>
              <a:rPr lang="en-US" altLang="en-US" sz="2800">
                <a:cs typeface="Tahoma" pitchFamily="34" charset="0"/>
              </a:rPr>
              <a:t>'</a:t>
            </a:r>
            <a:r>
              <a:rPr lang="en-US" altLang="en-US" sz="2800"/>
              <a:t>Scripture,</a:t>
            </a:r>
            <a:r>
              <a:rPr lang="en-US" altLang="en-US" sz="2800">
                <a:cs typeface="Tahoma" pitchFamily="34" charset="0"/>
              </a:rPr>
              <a:t>'</a:t>
            </a:r>
            <a:r>
              <a:rPr lang="en-US" altLang="en-US" sz="2800"/>
              <a:t> and one such passage quoted is from the Gospel of Matthew.</a:t>
            </a:r>
          </a:p>
          <a:p>
            <a:r>
              <a:rPr lang="en-US" altLang="en-US" sz="2800"/>
              <a:t>All of them make allusions to NT passages, including all four of the canonical Gospels and no others.</a:t>
            </a:r>
          </a:p>
        </p:txBody>
      </p:sp>
    </p:spTree>
    <p:custDataLst>
      <p:tags r:id="rId1"/>
    </p:custDataLst>
  </p:cSld>
  <p:clrMapOvr>
    <a:masterClrMapping/>
  </p:clrMapOvr>
  <p:transition advTm="434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Marcion, ~140</a:t>
            </a:r>
          </a:p>
        </p:txBody>
      </p:sp>
      <p:sp>
        <p:nvSpPr>
          <p:cNvPr id="98307" name="Rectangle 3"/>
          <p:cNvSpPr>
            <a:spLocks noGrp="1" noChangeArrowheads="1"/>
          </p:cNvSpPr>
          <p:nvPr>
            <p:ph type="body" idx="1"/>
          </p:nvPr>
        </p:nvSpPr>
        <p:spPr/>
        <p:txBody>
          <a:bodyPr/>
          <a:lstStyle/>
          <a:p>
            <a:r>
              <a:rPr lang="en-US" altLang="en-US" sz="2800"/>
              <a:t>The early heretic Marcion gives us the earliest list of books he thinks belong in the New Testament.</a:t>
            </a:r>
          </a:p>
          <a:p>
            <a:r>
              <a:rPr lang="en-US" altLang="en-US" sz="2800"/>
              <a:t>He includes only one Gospel, Luke, and ten letters of Paul, all modified to remove any indication that the God Jesus and Paul spoke of was the God of the Old Testament.</a:t>
            </a:r>
          </a:p>
          <a:p>
            <a:r>
              <a:rPr lang="en-US" altLang="en-US" sz="2800"/>
              <a:t>Marcion is usually considered a Gnostic, since Gnostics typically rejected the Old Testament. </a:t>
            </a:r>
          </a:p>
        </p:txBody>
      </p:sp>
    </p:spTree>
    <p:custDataLst>
      <p:tags r:id="rId1"/>
    </p:custDataLst>
  </p:cSld>
  <p:clrMapOvr>
    <a:masterClrMapping/>
  </p:clrMapOvr>
  <p:transition advTm="586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checkerboard(across)">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checkerboard(across)">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checkerboard(across)">
                                      <p:cBhvr>
                                        <p:cTn id="17"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Allusions by Other Gnostics</a:t>
            </a:r>
          </a:p>
        </p:txBody>
      </p:sp>
      <p:sp>
        <p:nvSpPr>
          <p:cNvPr id="99331" name="Rectangle 3"/>
          <p:cNvSpPr>
            <a:spLocks noGrp="1" noChangeArrowheads="1"/>
          </p:cNvSpPr>
          <p:nvPr>
            <p:ph type="body" idx="1"/>
          </p:nvPr>
        </p:nvSpPr>
        <p:spPr/>
        <p:txBody>
          <a:bodyPr/>
          <a:lstStyle/>
          <a:p>
            <a:r>
              <a:rPr lang="en-US" altLang="en-US" sz="2800">
                <a:solidFill>
                  <a:schemeClr val="hlink"/>
                </a:solidFill>
              </a:rPr>
              <a:t>Basilides</a:t>
            </a:r>
            <a:r>
              <a:rPr lang="en-US" altLang="en-US" sz="2800"/>
              <a:t> (120-140) quotes from 1 Corinthians as Scripture.  He alludes to Matthew, Luke and John as authoritative.</a:t>
            </a:r>
          </a:p>
          <a:p>
            <a:r>
              <a:rPr lang="en-US" altLang="en-US" sz="2800">
                <a:solidFill>
                  <a:schemeClr val="hlink"/>
                </a:solidFill>
              </a:rPr>
              <a:t>Valentinus</a:t>
            </a:r>
            <a:r>
              <a:rPr lang="en-US" altLang="en-US" sz="2800"/>
              <a:t> (~140) authored </a:t>
            </a:r>
            <a:r>
              <a:rPr lang="en-US" altLang="en-US" sz="2800" i="1"/>
              <a:t>The Gospel of Truth</a:t>
            </a:r>
            <a:r>
              <a:rPr lang="en-US" altLang="en-US" sz="2800"/>
              <a:t>, now available in the Nag Hammadi papyri.  He cites Ephesians as Scripture and alludes to Matthew, Luke and John.</a:t>
            </a:r>
          </a:p>
        </p:txBody>
      </p:sp>
    </p:spTree>
    <p:custDataLst>
      <p:tags r:id="rId1"/>
    </p:custDataLst>
  </p:cSld>
  <p:clrMapOvr>
    <a:masterClrMapping/>
  </p:clrMapOvr>
  <p:transition advTm="33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checkerboard(across)">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checkerboard(across)">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DV Code on the Bible</a:t>
            </a:r>
          </a:p>
        </p:txBody>
      </p:sp>
      <p:sp>
        <p:nvSpPr>
          <p:cNvPr id="109571" name="Text Box 3"/>
          <p:cNvSpPr txBox="1">
            <a:spLocks noChangeArrowheads="1"/>
          </p:cNvSpPr>
          <p:nvPr/>
        </p:nvSpPr>
        <p:spPr bwMode="auto">
          <a:xfrm>
            <a:off x="990600" y="2362200"/>
            <a:ext cx="71628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cs typeface="Tahoma" pitchFamily="34" charset="0"/>
              </a:rPr>
              <a:t>"</a:t>
            </a:r>
            <a:r>
              <a:rPr lang="en-US" altLang="en-US" sz="3200"/>
              <a:t>The Bible is a product of </a:t>
            </a:r>
            <a:r>
              <a:rPr lang="en-US" altLang="en-US" sz="3200" i="1"/>
              <a:t>man</a:t>
            </a:r>
            <a:r>
              <a:rPr lang="en-US" altLang="en-US" sz="3200"/>
              <a:t> … not God.  The Bible did not fall magically from the clouds.  Man created it as a historical record of tumultuous times, and it has evolved through countless translations, additions, and revisions.  History has never had a definitive version of the book." (231)</a:t>
            </a:r>
          </a:p>
        </p:txBody>
      </p:sp>
      <p:pic>
        <p:nvPicPr>
          <p:cNvPr id="109572" name="Picture 4"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113" y="304800"/>
            <a:ext cx="1268412"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46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checkerboard(across)">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checkerboard(across)">
                                      <p:cBhvr>
                                        <p:cTn id="12"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Justin Martyr (130-160)</a:t>
            </a:r>
          </a:p>
        </p:txBody>
      </p:sp>
      <p:sp>
        <p:nvSpPr>
          <p:cNvPr id="100355" name="Rectangle 3"/>
          <p:cNvSpPr>
            <a:spLocks noGrp="1" noChangeArrowheads="1"/>
          </p:cNvSpPr>
          <p:nvPr>
            <p:ph type="body" idx="1"/>
          </p:nvPr>
        </p:nvSpPr>
        <p:spPr/>
        <p:txBody>
          <a:bodyPr/>
          <a:lstStyle/>
          <a:p>
            <a:pPr>
              <a:lnSpc>
                <a:spcPct val="80000"/>
              </a:lnSpc>
            </a:pPr>
            <a:r>
              <a:rPr lang="en-US" altLang="en-US" sz="2800"/>
              <a:t>A student of the Greek philosophers, Justin was converted to Christianity as an adult by talking to an elderly believer.  He spent the rest of his life as a traveling Christian philosopher and died as a martyr.</a:t>
            </a:r>
          </a:p>
          <a:p>
            <a:pPr>
              <a:lnSpc>
                <a:spcPct val="80000"/>
              </a:lnSpc>
            </a:pPr>
            <a:r>
              <a:rPr lang="en-US" altLang="en-US" sz="2800"/>
              <a:t>In his two </a:t>
            </a:r>
            <a:r>
              <a:rPr lang="en-US" altLang="en-US" sz="2800" i="1"/>
              <a:t>Apologies</a:t>
            </a:r>
            <a:r>
              <a:rPr lang="en-US" altLang="en-US" sz="2800"/>
              <a:t> to the Roman emperor and his </a:t>
            </a:r>
            <a:r>
              <a:rPr lang="en-US" altLang="en-US" sz="2800" i="1"/>
              <a:t>Dialogue</a:t>
            </a:r>
            <a:r>
              <a:rPr lang="en-US" altLang="en-US" sz="2800"/>
              <a:t> with the Jewish scholar Trypho, Justin speaks of the </a:t>
            </a:r>
            <a:r>
              <a:rPr lang="en-US" altLang="en-US" sz="2800">
                <a:cs typeface="Tahoma" pitchFamily="34" charset="0"/>
              </a:rPr>
              <a:t>"</a:t>
            </a:r>
            <a:r>
              <a:rPr lang="en-US" altLang="en-US" sz="2800"/>
              <a:t>Gospels</a:t>
            </a:r>
            <a:r>
              <a:rPr lang="en-US" altLang="en-US" sz="2800">
                <a:cs typeface="Tahoma" pitchFamily="34" charset="0"/>
              </a:rPr>
              <a:t>"</a:t>
            </a:r>
            <a:r>
              <a:rPr lang="en-US" altLang="en-US" sz="2800"/>
              <a:t> and calls them </a:t>
            </a:r>
            <a:r>
              <a:rPr lang="en-US" altLang="en-US" sz="2800">
                <a:cs typeface="Tahoma" pitchFamily="34" charset="0"/>
              </a:rPr>
              <a:t>"</a:t>
            </a:r>
            <a:r>
              <a:rPr lang="en-US" altLang="en-US" sz="2800"/>
              <a:t>memoirs of the apostles and those who followed them.</a:t>
            </a:r>
            <a:r>
              <a:rPr lang="en-US" altLang="en-US" sz="2800">
                <a:cs typeface="Tahoma" pitchFamily="34" charset="0"/>
              </a:rPr>
              <a:t>"</a:t>
            </a:r>
            <a:endParaRPr lang="en-US" altLang="en-US" sz="2800"/>
          </a:p>
          <a:p>
            <a:pPr>
              <a:lnSpc>
                <a:spcPct val="80000"/>
              </a:lnSpc>
            </a:pPr>
            <a:r>
              <a:rPr lang="en-US" altLang="en-US" sz="2800"/>
              <a:t>He uses our four Gospels and no others.</a:t>
            </a:r>
          </a:p>
        </p:txBody>
      </p:sp>
    </p:spTree>
    <p:custDataLst>
      <p:tags r:id="rId1"/>
    </p:custDataLst>
  </p:cSld>
  <p:clrMapOvr>
    <a:masterClrMapping/>
  </p:clrMapOvr>
  <p:transition advTm="46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17"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Irenaeus (~180)</a:t>
            </a:r>
          </a:p>
        </p:txBody>
      </p:sp>
      <p:sp>
        <p:nvSpPr>
          <p:cNvPr id="101379" name="Rectangle 3"/>
          <p:cNvSpPr>
            <a:spLocks noGrp="1" noChangeArrowheads="1"/>
          </p:cNvSpPr>
          <p:nvPr>
            <p:ph type="body" idx="1"/>
          </p:nvPr>
        </p:nvSpPr>
        <p:spPr/>
        <p:txBody>
          <a:bodyPr/>
          <a:lstStyle/>
          <a:p>
            <a:r>
              <a:rPr lang="en-US" altLang="en-US" sz="2800"/>
              <a:t>Irenaeus was bishop of Lyons in southern France, but he grew up in Asia Minor, an early stronghold of Christianity.</a:t>
            </a:r>
          </a:p>
          <a:p>
            <a:r>
              <a:rPr lang="en-US" altLang="en-US" sz="2800"/>
              <a:t>He had studied under two students of the apostle John </a:t>
            </a:r>
            <a:r>
              <a:rPr lang="en-US" altLang="en-US" sz="2800">
                <a:cs typeface="Times New Roman" pitchFamily="18" charset="0"/>
              </a:rPr>
              <a:t>—</a:t>
            </a:r>
            <a:r>
              <a:rPr lang="en-US" altLang="en-US" sz="2800"/>
              <a:t> Papias and Polycarp.</a:t>
            </a:r>
          </a:p>
          <a:p>
            <a:r>
              <a:rPr lang="en-US" altLang="en-US" sz="2800"/>
              <a:t>He wrote an extensive book </a:t>
            </a:r>
            <a:r>
              <a:rPr lang="en-US" altLang="en-US" sz="2800" i="1"/>
              <a:t>Against Heresies</a:t>
            </a:r>
            <a:r>
              <a:rPr lang="en-US" altLang="en-US" sz="2800"/>
              <a:t>, responding to the Gnostics, quoting from all the NT but a few of the shorter letters.</a:t>
            </a:r>
          </a:p>
        </p:txBody>
      </p:sp>
    </p:spTree>
    <p:custDataLst>
      <p:tags r:id="rId1"/>
    </p:custDataLst>
  </p:cSld>
  <p:clrMapOvr>
    <a:masterClrMapping/>
  </p:clrMapOvr>
  <p:transition advTm="311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Irenaeus (~180)</a:t>
            </a:r>
          </a:p>
        </p:txBody>
      </p:sp>
      <p:sp>
        <p:nvSpPr>
          <p:cNvPr id="102403" name="Rectangle 3"/>
          <p:cNvSpPr>
            <a:spLocks noGrp="1" noChangeArrowheads="1"/>
          </p:cNvSpPr>
          <p:nvPr>
            <p:ph type="body" idx="1"/>
          </p:nvPr>
        </p:nvSpPr>
        <p:spPr/>
        <p:txBody>
          <a:bodyPr/>
          <a:lstStyle/>
          <a:p>
            <a:r>
              <a:rPr lang="en-US" altLang="en-US" sz="2800"/>
              <a:t>Irenaeus takes our four Gospels for granted, and even seeks to give symbolic reasons for why there are exactly four of them.</a:t>
            </a:r>
          </a:p>
          <a:p>
            <a:r>
              <a:rPr lang="en-US" altLang="en-US" sz="2800"/>
              <a:t>He also says, </a:t>
            </a:r>
            <a:r>
              <a:rPr lang="en-US" altLang="en-US" sz="2800">
                <a:cs typeface="Tahoma" pitchFamily="34" charset="0"/>
              </a:rPr>
              <a:t>"</a:t>
            </a:r>
            <a:r>
              <a:rPr lang="en-US" altLang="en-US" sz="2800"/>
              <a:t>So firm is the ground upon which these Gospels rest, that the very heretics themselves bear witness to them, and starting from these documents, each one of them endeavors to establish his own peculiar doctrine.</a:t>
            </a:r>
            <a:r>
              <a:rPr lang="en-US" altLang="en-US" sz="2800">
                <a:cs typeface="Tahoma" pitchFamily="34" charset="0"/>
              </a:rPr>
              <a:t>"</a:t>
            </a:r>
          </a:p>
        </p:txBody>
      </p:sp>
    </p:spTree>
    <p:custDataLst>
      <p:tags r:id="rId1"/>
    </p:custDataLst>
  </p:cSld>
  <p:clrMapOvr>
    <a:masterClrMapping/>
  </p:clrMapOvr>
  <p:transition advTm="264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checkerboard(across)">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checkerboard(across)">
                                      <p:cBhvr>
                                        <p:cTn id="12" dur="500"/>
                                        <p:tgtEl>
                                          <p:spTgt spid="102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The Muratorian Canon (~180)</a:t>
            </a:r>
          </a:p>
        </p:txBody>
      </p:sp>
      <p:sp>
        <p:nvSpPr>
          <p:cNvPr id="103427" name="Rectangle 3"/>
          <p:cNvSpPr>
            <a:spLocks noGrp="1" noChangeArrowheads="1"/>
          </p:cNvSpPr>
          <p:nvPr>
            <p:ph type="body" idx="1"/>
          </p:nvPr>
        </p:nvSpPr>
        <p:spPr/>
        <p:txBody>
          <a:bodyPr/>
          <a:lstStyle/>
          <a:p>
            <a:pPr>
              <a:lnSpc>
                <a:spcPct val="90000"/>
              </a:lnSpc>
            </a:pPr>
            <a:r>
              <a:rPr lang="en-US" altLang="en-US" sz="2800"/>
              <a:t>This is the oldest canonical list preserved from the orthodox side.  </a:t>
            </a:r>
          </a:p>
          <a:p>
            <a:pPr>
              <a:lnSpc>
                <a:spcPct val="90000"/>
              </a:lnSpc>
            </a:pPr>
            <a:r>
              <a:rPr lang="en-US" altLang="en-US" sz="2800"/>
              <a:t>It is anonymous, but was written from Italy in the late 2</a:t>
            </a:r>
            <a:r>
              <a:rPr lang="en-US" altLang="en-US" sz="2800" baseline="30000"/>
              <a:t>nd</a:t>
            </a:r>
            <a:r>
              <a:rPr lang="en-US" altLang="en-US" sz="2800"/>
              <a:t> century by a Christian leader there.</a:t>
            </a:r>
          </a:p>
          <a:p>
            <a:pPr>
              <a:lnSpc>
                <a:spcPct val="90000"/>
              </a:lnSpc>
            </a:pPr>
            <a:r>
              <a:rPr lang="en-US" altLang="en-US" sz="2800"/>
              <a:t>Our only manuscript is broken at the beginning, but it starts with Luke as the 3</a:t>
            </a:r>
            <a:r>
              <a:rPr lang="en-US" altLang="en-US" sz="2800" baseline="30000"/>
              <a:t>rd</a:t>
            </a:r>
            <a:r>
              <a:rPr lang="en-US" altLang="en-US" sz="2800"/>
              <a:t> Gospel, followed by John as the 4</a:t>
            </a:r>
            <a:r>
              <a:rPr lang="en-US" altLang="en-US" sz="2800" baseline="30000"/>
              <a:t>th</a:t>
            </a:r>
            <a:r>
              <a:rPr lang="en-US" altLang="en-US" sz="2800"/>
              <a:t>.</a:t>
            </a:r>
          </a:p>
          <a:p>
            <a:pPr>
              <a:lnSpc>
                <a:spcPct val="90000"/>
              </a:lnSpc>
            </a:pPr>
            <a:r>
              <a:rPr lang="en-US" altLang="en-US" sz="2800"/>
              <a:t>It rejects the writings of the Gnostics and the Montanists.</a:t>
            </a:r>
          </a:p>
        </p:txBody>
      </p:sp>
    </p:spTree>
    <p:custDataLst>
      <p:tags r:id="rId1"/>
    </p:custDataLst>
  </p:cSld>
  <p:clrMapOvr>
    <a:masterClrMapping/>
  </p:clrMapOvr>
  <p:transition advTm="34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Clement of Alexandria (~200)</a:t>
            </a:r>
          </a:p>
        </p:txBody>
      </p:sp>
      <p:sp>
        <p:nvSpPr>
          <p:cNvPr id="104451" name="Rectangle 3"/>
          <p:cNvSpPr>
            <a:spLocks noGrp="1" noChangeArrowheads="1"/>
          </p:cNvSpPr>
          <p:nvPr>
            <p:ph type="body" idx="1"/>
          </p:nvPr>
        </p:nvSpPr>
        <p:spPr/>
        <p:txBody>
          <a:bodyPr/>
          <a:lstStyle/>
          <a:p>
            <a:r>
              <a:rPr lang="en-US" altLang="en-US"/>
              <a:t>Clement was head of the Christian school in Alexandria, which trained new converts and Christian leaders.</a:t>
            </a:r>
          </a:p>
          <a:p>
            <a:r>
              <a:rPr lang="en-US" altLang="en-US"/>
              <a:t>He uses some of the non-canonical Gospels, but he distinguishes them from those </a:t>
            </a:r>
            <a:r>
              <a:rPr lang="en-US" altLang="en-US">
                <a:cs typeface="Tahoma" pitchFamily="34" charset="0"/>
              </a:rPr>
              <a:t>"</a:t>
            </a:r>
            <a:r>
              <a:rPr lang="en-US" altLang="en-US"/>
              <a:t>that have been handed down.</a:t>
            </a:r>
            <a:r>
              <a:rPr lang="en-US" altLang="en-US">
                <a:cs typeface="Tahoma" pitchFamily="34" charset="0"/>
              </a:rPr>
              <a:t>"</a:t>
            </a:r>
          </a:p>
        </p:txBody>
      </p:sp>
    </p:spTree>
    <p:custDataLst>
      <p:tags r:id="rId1"/>
    </p:custDataLst>
  </p:cSld>
  <p:clrMapOvr>
    <a:masterClrMapping/>
  </p:clrMapOvr>
  <p:transition advTm="20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Origen (~230)</a:t>
            </a:r>
          </a:p>
        </p:txBody>
      </p:sp>
      <p:sp>
        <p:nvSpPr>
          <p:cNvPr id="105475" name="Rectangle 3"/>
          <p:cNvSpPr>
            <a:spLocks noGrp="1" noChangeArrowheads="1"/>
          </p:cNvSpPr>
          <p:nvPr>
            <p:ph type="body" idx="1"/>
          </p:nvPr>
        </p:nvSpPr>
        <p:spPr/>
        <p:txBody>
          <a:bodyPr/>
          <a:lstStyle/>
          <a:p>
            <a:pPr>
              <a:lnSpc>
                <a:spcPct val="90000"/>
              </a:lnSpc>
            </a:pPr>
            <a:r>
              <a:rPr lang="en-US" altLang="en-US" sz="2400"/>
              <a:t>Successor to Clement as head of the Christian school in Alexandria, Origen later moves to Caesarea, where he develops the largest Christian library in antiquity.</a:t>
            </a:r>
          </a:p>
          <a:p>
            <a:pPr>
              <a:lnSpc>
                <a:spcPct val="90000"/>
              </a:lnSpc>
            </a:pPr>
            <a:r>
              <a:rPr lang="en-US" altLang="en-US" sz="2400"/>
              <a:t>Origen gives some insight into the status of the canon question in his time.  He notes that two categories were commonly recognized by the orthodox:</a:t>
            </a:r>
          </a:p>
          <a:p>
            <a:pPr lvl="1">
              <a:lnSpc>
                <a:spcPct val="90000"/>
              </a:lnSpc>
            </a:pPr>
            <a:r>
              <a:rPr lang="en-US" altLang="en-US" sz="2400"/>
              <a:t>Books acknowledged by all Christians (21)</a:t>
            </a:r>
          </a:p>
          <a:p>
            <a:pPr lvl="2">
              <a:lnSpc>
                <a:spcPct val="90000"/>
              </a:lnSpc>
            </a:pPr>
            <a:r>
              <a:rPr lang="en-US" altLang="en-US" sz="2000"/>
              <a:t>4 Gospels, Acts, 13 Paul, 1 Peter, 1 John, Revelation</a:t>
            </a:r>
          </a:p>
          <a:p>
            <a:pPr lvl="1">
              <a:lnSpc>
                <a:spcPct val="90000"/>
              </a:lnSpc>
            </a:pPr>
            <a:r>
              <a:rPr lang="en-US" altLang="en-US" sz="2400"/>
              <a:t>Books disputed by some Christians (10)</a:t>
            </a:r>
          </a:p>
          <a:p>
            <a:pPr lvl="2">
              <a:lnSpc>
                <a:spcPct val="90000"/>
              </a:lnSpc>
            </a:pPr>
            <a:r>
              <a:rPr lang="en-US" altLang="en-US" sz="2000"/>
              <a:t>Hebrews, James, 2 Peter, 2-3 John, Jude,</a:t>
            </a:r>
          </a:p>
          <a:p>
            <a:pPr lvl="2">
              <a:lnSpc>
                <a:spcPct val="90000"/>
              </a:lnSpc>
            </a:pPr>
            <a:r>
              <a:rPr lang="en-US" altLang="en-US" sz="2000"/>
              <a:t>Ps-Barnabas, Hermas, Didache, Gospel of Hebrews</a:t>
            </a:r>
          </a:p>
        </p:txBody>
      </p:sp>
    </p:spTree>
    <p:custDataLst>
      <p:tags r:id="rId1"/>
    </p:custDataLst>
  </p:cSld>
  <p:clrMapOvr>
    <a:masterClrMapping/>
  </p:clrMapOvr>
  <p:transition advTm="736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5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5475">
                                            <p:txEl>
                                              <p:pRg st="4" end="4"/>
                                            </p:txEl>
                                          </p:spTgt>
                                        </p:tgtEl>
                                        <p:attrNameLst>
                                          <p:attrName>style.visibility</p:attrName>
                                        </p:attrNameLst>
                                      </p:cBhvr>
                                      <p:to>
                                        <p:strVal val="visible"/>
                                      </p:to>
                                    </p:set>
                                    <p:anim calcmode="lin" valueType="num">
                                      <p:cBhvr additive="base">
                                        <p:cTn id="31" dur="500" fill="hold"/>
                                        <p:tgtEl>
                                          <p:spTgt spid="1054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54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5475">
                                            <p:txEl>
                                              <p:pRg st="5" end="5"/>
                                            </p:txEl>
                                          </p:spTgt>
                                        </p:tgtEl>
                                        <p:attrNameLst>
                                          <p:attrName>style.visibility</p:attrName>
                                        </p:attrNameLst>
                                      </p:cBhvr>
                                      <p:to>
                                        <p:strVal val="visible"/>
                                      </p:to>
                                    </p:set>
                                    <p:anim calcmode="lin" valueType="num">
                                      <p:cBhvr additive="base">
                                        <p:cTn id="37" dur="500" fill="hold"/>
                                        <p:tgtEl>
                                          <p:spTgt spid="1054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54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5475">
                                            <p:txEl>
                                              <p:pRg st="6" end="6"/>
                                            </p:txEl>
                                          </p:spTgt>
                                        </p:tgtEl>
                                        <p:attrNameLst>
                                          <p:attrName>style.visibility</p:attrName>
                                        </p:attrNameLst>
                                      </p:cBhvr>
                                      <p:to>
                                        <p:strVal val="visible"/>
                                      </p:to>
                                    </p:set>
                                    <p:anim calcmode="lin" valueType="num">
                                      <p:cBhvr additive="base">
                                        <p:cTn id="43" dur="500" fill="hold"/>
                                        <p:tgtEl>
                                          <p:spTgt spid="1054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54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Eusebius (~325)</a:t>
            </a:r>
          </a:p>
        </p:txBody>
      </p:sp>
      <p:sp>
        <p:nvSpPr>
          <p:cNvPr id="106499" name="Rectangle 3"/>
          <p:cNvSpPr>
            <a:spLocks noGrp="1" noChangeArrowheads="1"/>
          </p:cNvSpPr>
          <p:nvPr>
            <p:ph type="body" idx="1"/>
          </p:nvPr>
        </p:nvSpPr>
        <p:spPr>
          <a:xfrm>
            <a:off x="685800" y="2057400"/>
            <a:ext cx="7772400" cy="4038600"/>
          </a:xfrm>
        </p:spPr>
        <p:txBody>
          <a:bodyPr/>
          <a:lstStyle/>
          <a:p>
            <a:pPr>
              <a:lnSpc>
                <a:spcPct val="90000"/>
              </a:lnSpc>
            </a:pPr>
            <a:r>
              <a:rPr lang="en-US" altLang="en-US" sz="2400"/>
              <a:t>Writing at Constantine’s time.</a:t>
            </a:r>
          </a:p>
          <a:p>
            <a:pPr>
              <a:lnSpc>
                <a:spcPct val="90000"/>
              </a:lnSpc>
            </a:pPr>
            <a:r>
              <a:rPr lang="en-US" altLang="en-US" sz="2400"/>
              <a:t>Four categories for canon discussion then:</a:t>
            </a:r>
          </a:p>
          <a:p>
            <a:pPr lvl="1">
              <a:lnSpc>
                <a:spcPct val="90000"/>
              </a:lnSpc>
            </a:pPr>
            <a:r>
              <a:rPr lang="en-US" altLang="en-US" sz="2400"/>
              <a:t>Acknowledged (21-22)</a:t>
            </a:r>
          </a:p>
          <a:p>
            <a:pPr lvl="2">
              <a:lnSpc>
                <a:spcPct val="90000"/>
              </a:lnSpc>
            </a:pPr>
            <a:r>
              <a:rPr lang="en-US" altLang="en-US" sz="2000"/>
              <a:t>Gospels, Acts, Paul + Hebrews, 1 Peter, 1 John, Revelation (?)</a:t>
            </a:r>
          </a:p>
          <a:p>
            <a:pPr lvl="1">
              <a:lnSpc>
                <a:spcPct val="90000"/>
              </a:lnSpc>
            </a:pPr>
            <a:r>
              <a:rPr lang="en-US" altLang="en-US" sz="2400"/>
              <a:t>Disputed but familiar to most (5)</a:t>
            </a:r>
          </a:p>
          <a:p>
            <a:pPr lvl="2">
              <a:lnSpc>
                <a:spcPct val="90000"/>
              </a:lnSpc>
            </a:pPr>
            <a:r>
              <a:rPr lang="en-US" altLang="en-US" sz="2000"/>
              <a:t>James, 2 Peter, 2-3 John, Jude</a:t>
            </a:r>
          </a:p>
          <a:p>
            <a:pPr lvl="1">
              <a:lnSpc>
                <a:spcPct val="90000"/>
              </a:lnSpc>
            </a:pPr>
            <a:r>
              <a:rPr lang="en-US" altLang="en-US" sz="2400"/>
              <a:t>Spurious but orthodox</a:t>
            </a:r>
          </a:p>
          <a:p>
            <a:pPr lvl="2">
              <a:lnSpc>
                <a:spcPct val="90000"/>
              </a:lnSpc>
            </a:pPr>
            <a:r>
              <a:rPr lang="en-US" altLang="en-US" sz="2000"/>
              <a:t>Acts of Paul, Hermas, Apoc of Peter, Ps-Barnabas</a:t>
            </a:r>
          </a:p>
          <a:p>
            <a:pPr lvl="2">
              <a:lnSpc>
                <a:spcPct val="90000"/>
              </a:lnSpc>
            </a:pPr>
            <a:r>
              <a:rPr lang="en-US" altLang="en-US" sz="2000"/>
              <a:t>Didache, Revelation (?), Gospel of Hebrews</a:t>
            </a:r>
          </a:p>
          <a:p>
            <a:pPr lvl="1">
              <a:lnSpc>
                <a:spcPct val="90000"/>
              </a:lnSpc>
            </a:pPr>
            <a:r>
              <a:rPr lang="en-US" altLang="en-US" sz="2400"/>
              <a:t>Heretical</a:t>
            </a:r>
          </a:p>
          <a:p>
            <a:pPr lvl="2">
              <a:lnSpc>
                <a:spcPct val="90000"/>
              </a:lnSpc>
            </a:pPr>
            <a:r>
              <a:rPr lang="en-US" altLang="en-US" sz="2000"/>
              <a:t>Gospels of Peter, Thomas, Matthaias, etc.</a:t>
            </a:r>
          </a:p>
          <a:p>
            <a:pPr lvl="2">
              <a:lnSpc>
                <a:spcPct val="90000"/>
              </a:lnSpc>
            </a:pPr>
            <a:r>
              <a:rPr lang="en-US" altLang="en-US" sz="2000"/>
              <a:t>Acts of Andrew, John, etc.</a:t>
            </a:r>
          </a:p>
        </p:txBody>
      </p:sp>
    </p:spTree>
    <p:custDataLst>
      <p:tags r:id="rId1"/>
    </p:custDataLst>
  </p:cSld>
  <p:clrMapOvr>
    <a:masterClrMapping/>
  </p:clrMapOvr>
  <p:transition advTm="930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6499">
                                            <p:txEl>
                                              <p:pRg st="6" end="6"/>
                                            </p:txEl>
                                          </p:spTgt>
                                        </p:tgtEl>
                                        <p:attrNameLst>
                                          <p:attrName>style.visibility</p:attrName>
                                        </p:attrNameLst>
                                      </p:cBhvr>
                                      <p:to>
                                        <p:strVal val="visible"/>
                                      </p:to>
                                    </p:set>
                                    <p:anim calcmode="lin" valueType="num">
                                      <p:cBhvr additive="base">
                                        <p:cTn id="43" dur="500" fill="hold"/>
                                        <p:tgtEl>
                                          <p:spTgt spid="1064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64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6499">
                                            <p:txEl>
                                              <p:pRg st="7" end="7"/>
                                            </p:txEl>
                                          </p:spTgt>
                                        </p:tgtEl>
                                        <p:attrNameLst>
                                          <p:attrName>style.visibility</p:attrName>
                                        </p:attrNameLst>
                                      </p:cBhvr>
                                      <p:to>
                                        <p:strVal val="visible"/>
                                      </p:to>
                                    </p:set>
                                    <p:anim calcmode="lin" valueType="num">
                                      <p:cBhvr additive="base">
                                        <p:cTn id="49" dur="500" fill="hold"/>
                                        <p:tgtEl>
                                          <p:spTgt spid="1064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64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6499">
                                            <p:txEl>
                                              <p:pRg st="8" end="8"/>
                                            </p:txEl>
                                          </p:spTgt>
                                        </p:tgtEl>
                                        <p:attrNameLst>
                                          <p:attrName>style.visibility</p:attrName>
                                        </p:attrNameLst>
                                      </p:cBhvr>
                                      <p:to>
                                        <p:strVal val="visible"/>
                                      </p:to>
                                    </p:set>
                                    <p:anim calcmode="lin" valueType="num">
                                      <p:cBhvr additive="base">
                                        <p:cTn id="55" dur="500" fill="hold"/>
                                        <p:tgtEl>
                                          <p:spTgt spid="1064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64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6499">
                                            <p:txEl>
                                              <p:pRg st="9" end="9"/>
                                            </p:txEl>
                                          </p:spTgt>
                                        </p:tgtEl>
                                        <p:attrNameLst>
                                          <p:attrName>style.visibility</p:attrName>
                                        </p:attrNameLst>
                                      </p:cBhvr>
                                      <p:to>
                                        <p:strVal val="visible"/>
                                      </p:to>
                                    </p:set>
                                    <p:anim calcmode="lin" valueType="num">
                                      <p:cBhvr additive="base">
                                        <p:cTn id="61" dur="500" fill="hold"/>
                                        <p:tgtEl>
                                          <p:spTgt spid="10649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64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6499">
                                            <p:txEl>
                                              <p:pRg st="10" end="10"/>
                                            </p:txEl>
                                          </p:spTgt>
                                        </p:tgtEl>
                                        <p:attrNameLst>
                                          <p:attrName>style.visibility</p:attrName>
                                        </p:attrNameLst>
                                      </p:cBhvr>
                                      <p:to>
                                        <p:strVal val="visible"/>
                                      </p:to>
                                    </p:set>
                                    <p:anim calcmode="lin" valueType="num">
                                      <p:cBhvr additive="base">
                                        <p:cTn id="67" dur="500" fill="hold"/>
                                        <p:tgtEl>
                                          <p:spTgt spid="106499">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64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6499">
                                            <p:txEl>
                                              <p:pRg st="11" end="11"/>
                                            </p:txEl>
                                          </p:spTgt>
                                        </p:tgtEl>
                                        <p:attrNameLst>
                                          <p:attrName>style.visibility</p:attrName>
                                        </p:attrNameLst>
                                      </p:cBhvr>
                                      <p:to>
                                        <p:strVal val="visible"/>
                                      </p:to>
                                    </p:set>
                                    <p:anim calcmode="lin" valueType="num">
                                      <p:cBhvr additive="base">
                                        <p:cTn id="73" dur="500" fill="hold"/>
                                        <p:tgtEl>
                                          <p:spTgt spid="106499">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649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Summary on Canon</a:t>
            </a:r>
          </a:p>
        </p:txBody>
      </p:sp>
      <p:sp>
        <p:nvSpPr>
          <p:cNvPr id="107523" name="Rectangle 3"/>
          <p:cNvSpPr>
            <a:spLocks noGrp="1" noChangeArrowheads="1"/>
          </p:cNvSpPr>
          <p:nvPr>
            <p:ph type="body" idx="1"/>
          </p:nvPr>
        </p:nvSpPr>
        <p:spPr/>
        <p:txBody>
          <a:bodyPr/>
          <a:lstStyle/>
          <a:p>
            <a:pPr>
              <a:lnSpc>
                <a:spcPct val="90000"/>
              </a:lnSpc>
            </a:pPr>
            <a:r>
              <a:rPr lang="en-US" altLang="en-US" sz="2800"/>
              <a:t>Thus the evidence is clear that Constantine did not suddenly set off in a new direction, putting together a new Bible.</a:t>
            </a:r>
          </a:p>
          <a:p>
            <a:pPr>
              <a:lnSpc>
                <a:spcPct val="90000"/>
              </a:lnSpc>
            </a:pPr>
            <a:r>
              <a:rPr lang="en-US" altLang="en-US" sz="2800"/>
              <a:t>Rather, the four Gospels had been recognized by orthodox Christians as authoritative for at least 150 years.</a:t>
            </a:r>
          </a:p>
          <a:p>
            <a:pPr>
              <a:lnSpc>
                <a:spcPct val="90000"/>
              </a:lnSpc>
            </a:pPr>
            <a:r>
              <a:rPr lang="en-US" altLang="en-US" sz="2800"/>
              <a:t>Final decisions on the exact boundaries of the NT canon are made in the generation following Constantine, but this involves only one book that could be called a gospel.</a:t>
            </a:r>
          </a:p>
        </p:txBody>
      </p:sp>
    </p:spTree>
    <p:custDataLst>
      <p:tags r:id="rId1"/>
    </p:custDataLst>
  </p:cSld>
  <p:clrMapOvr>
    <a:masterClrMapping/>
  </p:clrMapOvr>
  <p:transition advTm="46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checkerboard(across)">
                                      <p:cBhvr>
                                        <p:cTn id="7" dur="5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checkerboard(across)">
                                      <p:cBhvr>
                                        <p:cTn id="12" dur="5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checkerboard(across)">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On Constantine </a:t>
            </a:r>
            <a:br>
              <a:rPr lang="en-US" altLang="en-US"/>
            </a:br>
            <a:r>
              <a:rPr lang="en-US" altLang="en-US"/>
              <a:t>&amp; the NT Canon</a:t>
            </a:r>
          </a:p>
        </p:txBody>
      </p:sp>
      <p:sp>
        <p:nvSpPr>
          <p:cNvPr id="125955" name="Text Box 3"/>
          <p:cNvSpPr txBox="1">
            <a:spLocks noChangeArrowheads="1"/>
          </p:cNvSpPr>
          <p:nvPr/>
        </p:nvSpPr>
        <p:spPr bwMode="auto">
          <a:xfrm>
            <a:off x="838200" y="2286000"/>
            <a:ext cx="7467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"Because Constantine upgraded Jesus</a:t>
            </a:r>
            <a:r>
              <a:rPr lang="en-US" altLang="en-US">
                <a:cs typeface="Tahoma" pitchFamily="34" charset="0"/>
              </a:rPr>
              <a:t>'</a:t>
            </a:r>
            <a:r>
              <a:rPr lang="en-US" altLang="en-US"/>
              <a:t> status almost four centuries after Jesus' death, thousands of documents already existed chronicling His life as a </a:t>
            </a:r>
            <a:r>
              <a:rPr lang="en-US" altLang="en-US" i="1"/>
              <a:t>mortal</a:t>
            </a:r>
            <a:r>
              <a:rPr lang="en-US" altLang="en-US"/>
              <a:t> man.  To rewrite the history books, Constantine knew he would need a bold stroke … [He] commissioned and financed a new Bible, which omitted those gospels which spoke of Christ</a:t>
            </a:r>
            <a:r>
              <a:rPr lang="en-US" altLang="en-US">
                <a:cs typeface="Tahoma" pitchFamily="34" charset="0"/>
              </a:rPr>
              <a:t>'</a:t>
            </a:r>
            <a:r>
              <a:rPr lang="en-US" altLang="en-US"/>
              <a:t>s human traits and embellished those gospels which made Him godlike.  The earlier gospels were outlawed, gathered up, and burned." (234)</a:t>
            </a:r>
          </a:p>
        </p:txBody>
      </p:sp>
      <p:pic>
        <p:nvPicPr>
          <p:cNvPr id="125956" name="Picture 4"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68413"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37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checkerboard(across)">
                                      <p:cBhvr>
                                        <p:cTn id="7" dur="500"/>
                                        <p:tgtEl>
                                          <p:spTgt spid="125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5955"/>
                                        </p:tgtEl>
                                        <p:attrNameLst>
                                          <p:attrName>style.visibility</p:attrName>
                                        </p:attrNameLst>
                                      </p:cBhvr>
                                      <p:to>
                                        <p:strVal val="visible"/>
                                      </p:to>
                                    </p:set>
                                    <p:animEffect transition="in" filter="checkerboard(across)">
                                      <p:cBhvr>
                                        <p:cTn id="12"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Conclusions</a:t>
            </a:r>
          </a:p>
        </p:txBody>
      </p:sp>
      <p:sp>
        <p:nvSpPr>
          <p:cNvPr id="124931" name="Rectangle 3"/>
          <p:cNvSpPr>
            <a:spLocks noGrp="1" noChangeArrowheads="1"/>
          </p:cNvSpPr>
          <p:nvPr>
            <p:ph type="body" idx="1"/>
          </p:nvPr>
        </p:nvSpPr>
        <p:spPr/>
        <p:txBody>
          <a:bodyPr/>
          <a:lstStyle/>
          <a:p>
            <a:pPr>
              <a:lnSpc>
                <a:spcPct val="90000"/>
              </a:lnSpc>
            </a:pPr>
            <a:r>
              <a:rPr lang="en-US" altLang="en-US"/>
              <a:t>We have restricted our discussion of </a:t>
            </a:r>
            <a:r>
              <a:rPr lang="en-US" altLang="en-US" i="1"/>
              <a:t>The Da Vinci Code</a:t>
            </a:r>
            <a:r>
              <a:rPr lang="en-US" altLang="en-US"/>
              <a:t> to its allegations about the canon of the New Testament.</a:t>
            </a:r>
          </a:p>
          <a:p>
            <a:pPr>
              <a:lnSpc>
                <a:spcPct val="90000"/>
              </a:lnSpc>
            </a:pPr>
            <a:r>
              <a:rPr lang="en-US" altLang="en-US"/>
              <a:t>It fares very poorly here.</a:t>
            </a:r>
          </a:p>
          <a:p>
            <a:pPr>
              <a:lnSpc>
                <a:spcPct val="90000"/>
              </a:lnSpc>
            </a:pPr>
            <a:r>
              <a:rPr lang="en-US" altLang="en-US"/>
              <a:t>Whatever the merits of its treatment of Leonardo da Vinci or the Priory of Sion, it is not good history for the first centuries of the Christian era.</a:t>
            </a:r>
          </a:p>
        </p:txBody>
      </p:sp>
    </p:spTree>
    <p:custDataLst>
      <p:tags r:id="rId1"/>
    </p:custDataLst>
  </p:cSld>
  <p:clrMapOvr>
    <a:masterClrMapping/>
  </p:clrMapOvr>
  <p:transition advTm="199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checkerboard(across)">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checkerboard(across)">
                                      <p:cBhvr>
                                        <p:cTn id="17"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DV Code on the Gospels</a:t>
            </a:r>
          </a:p>
        </p:txBody>
      </p:sp>
      <p:sp>
        <p:nvSpPr>
          <p:cNvPr id="110595" name="Text Box 3"/>
          <p:cNvSpPr txBox="1">
            <a:spLocks noChangeArrowheads="1"/>
          </p:cNvSpPr>
          <p:nvPr/>
        </p:nvSpPr>
        <p:spPr bwMode="auto">
          <a:xfrm>
            <a:off x="762000" y="2133600"/>
            <a:ext cx="76200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"More than </a:t>
            </a:r>
            <a:r>
              <a:rPr lang="en-US" altLang="en-US" sz="2800" i="1"/>
              <a:t>eighty</a:t>
            </a:r>
            <a:r>
              <a:rPr lang="en-US" altLang="en-US" sz="2800"/>
              <a:t> gospels were considered for the New Testament and yet only a relative few were chosen for inclusion </a:t>
            </a:r>
            <a:r>
              <a:rPr lang="en-US" altLang="en-US" sz="2800">
                <a:cs typeface="Times New Roman" pitchFamily="18" charset="0"/>
              </a:rPr>
              <a:t>— Matthew, Mark, Luke and John among them.</a:t>
            </a:r>
            <a:r>
              <a:rPr lang="en-US" altLang="en-US" sz="2800"/>
              <a:t>"</a:t>
            </a:r>
          </a:p>
          <a:p>
            <a:pPr>
              <a:spcBef>
                <a:spcPct val="50000"/>
              </a:spcBef>
            </a:pPr>
            <a:r>
              <a:rPr lang="en-US" altLang="en-US" sz="2800"/>
              <a:t>"</a:t>
            </a:r>
            <a:r>
              <a:rPr lang="en-US" altLang="en-US" sz="2800">
                <a:cs typeface="Times New Roman" pitchFamily="18" charset="0"/>
              </a:rPr>
              <a:t>Who chose which gospels to include?</a:t>
            </a:r>
            <a:r>
              <a:rPr lang="en-US" altLang="en-US" sz="2800"/>
              <a:t>"</a:t>
            </a:r>
            <a:endParaRPr lang="en-US" altLang="en-US" sz="2800">
              <a:cs typeface="Times New Roman" pitchFamily="18" charset="0"/>
            </a:endParaRPr>
          </a:p>
          <a:p>
            <a:pPr>
              <a:spcBef>
                <a:spcPct val="50000"/>
              </a:spcBef>
            </a:pPr>
            <a:r>
              <a:rPr lang="en-US" altLang="en-US" sz="2800"/>
              <a:t>"</a:t>
            </a:r>
            <a:r>
              <a:rPr lang="en-US" altLang="en-US" sz="2800">
                <a:cs typeface="Times New Roman" pitchFamily="18" charset="0"/>
              </a:rPr>
              <a:t>Aha! … The fundamental irony of Christianity!  The Bible, as we know it today, was collected by the pagan Roman emperor Constantine the Great.</a:t>
            </a:r>
            <a:r>
              <a:rPr lang="en-US" altLang="en-US" sz="2800"/>
              <a:t>"</a:t>
            </a:r>
            <a:r>
              <a:rPr lang="en-US" altLang="en-US" sz="2800">
                <a:cs typeface="Times New Roman" pitchFamily="18" charset="0"/>
              </a:rPr>
              <a:t> (231)</a:t>
            </a:r>
          </a:p>
        </p:txBody>
      </p:sp>
      <p:pic>
        <p:nvPicPr>
          <p:cNvPr id="110596" name="Picture 4"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68413"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46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checkerboard(across)">
                                      <p:cBhvr>
                                        <p:cTn id="7" dur="500"/>
                                        <p:tgtEl>
                                          <p:spTgt spid="110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Effect transition="in" filter="checkerboard(across)">
                                      <p:cBhvr>
                                        <p:cTn id="12"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For Further </a:t>
            </a:r>
            <a:br>
              <a:rPr lang="en-US" altLang="en-US"/>
            </a:br>
            <a:r>
              <a:rPr lang="en-US" altLang="en-US"/>
              <a:t>Reading</a:t>
            </a:r>
          </a:p>
        </p:txBody>
      </p:sp>
      <p:pic>
        <p:nvPicPr>
          <p:cNvPr id="126979" name="Picture 3" descr="CrackingD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304800"/>
            <a:ext cx="4057650" cy="624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8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checkerboard(across)">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r>
              <a:rPr lang="en-US" altLang="en-US"/>
              <a:t>The End</a:t>
            </a:r>
          </a:p>
        </p:txBody>
      </p:sp>
      <p:sp>
        <p:nvSpPr>
          <p:cNvPr id="123907" name="Rectangle 3"/>
          <p:cNvSpPr>
            <a:spLocks noGrp="1" noChangeArrowheads="1"/>
          </p:cNvSpPr>
          <p:nvPr>
            <p:ph type="subTitle" idx="1"/>
          </p:nvPr>
        </p:nvSpPr>
        <p:spPr/>
        <p:txBody>
          <a:bodyPr/>
          <a:lstStyle/>
          <a:p>
            <a:r>
              <a:rPr lang="en-US" altLang="en-US"/>
              <a:t>Evidence on the NT Canon</a:t>
            </a:r>
          </a:p>
          <a:p>
            <a:r>
              <a:rPr lang="en-US" altLang="en-US"/>
              <a:t>Does Not Support</a:t>
            </a:r>
          </a:p>
          <a:p>
            <a:r>
              <a:rPr lang="en-US" altLang="en-US" i="1"/>
              <a:t>The Da Vinci Code</a:t>
            </a:r>
          </a:p>
        </p:txBody>
      </p:sp>
    </p:spTree>
    <p:custDataLst>
      <p:tags r:id="rId1"/>
    </p:custDataLst>
  </p:cSld>
  <p:clrMapOvr>
    <a:masterClrMapping/>
  </p:clrMapOvr>
  <p:transition advTm="111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13" dur="500"/>
                                        <p:tgtEl>
                                          <p:spTgt spid="1239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3907">
                                            <p:txEl>
                                              <p:pRg st="1" end="1"/>
                                            </p:txEl>
                                          </p:spTgt>
                                        </p:tgtEl>
                                        <p:attrNameLst>
                                          <p:attrName>style.visibility</p:attrName>
                                        </p:attrNameLst>
                                      </p:cBhvr>
                                      <p:to>
                                        <p:strVal val="visible"/>
                                      </p:to>
                                    </p:set>
                                    <p:animEffect transition="in" filter="checkerboard(across)">
                                      <p:cBhvr>
                                        <p:cTn id="18" dur="500"/>
                                        <p:tgtEl>
                                          <p:spTgt spid="12390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23907">
                                            <p:txEl>
                                              <p:pRg st="2" end="2"/>
                                            </p:txEl>
                                          </p:spTgt>
                                        </p:tgtEl>
                                        <p:attrNameLst>
                                          <p:attrName>style.visibility</p:attrName>
                                        </p:attrNameLst>
                                      </p:cBhvr>
                                      <p:to>
                                        <p:strVal val="visible"/>
                                      </p:to>
                                    </p:set>
                                    <p:animEffect transition="in" filter="checkerboard(across)">
                                      <p:cBhvr>
                                        <p:cTn id="23"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DV Code on Jesus</a:t>
            </a:r>
          </a:p>
        </p:txBody>
      </p:sp>
      <p:sp>
        <p:nvSpPr>
          <p:cNvPr id="122883" name="Text Box 3"/>
          <p:cNvSpPr txBox="1">
            <a:spLocks noChangeArrowheads="1"/>
          </p:cNvSpPr>
          <p:nvPr/>
        </p:nvSpPr>
        <p:spPr bwMode="auto">
          <a:xfrm>
            <a:off x="1066800" y="2362200"/>
            <a:ext cx="7086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until that moment in history [AD 325, the Council of Nicaea], Jesus was viewed by his followers as a mortal prophet … a great and powerful man, but a </a:t>
            </a:r>
            <a:r>
              <a:rPr lang="en-US" altLang="en-US" i="1"/>
              <a:t>man</a:t>
            </a:r>
            <a:r>
              <a:rPr lang="en-US" altLang="en-US"/>
              <a:t> nevertheless."</a:t>
            </a:r>
          </a:p>
          <a:p>
            <a:pPr>
              <a:spcBef>
                <a:spcPct val="50000"/>
              </a:spcBef>
            </a:pPr>
            <a:r>
              <a:rPr lang="en-US" altLang="en-US"/>
              <a:t>"Not the Son of God?"</a:t>
            </a:r>
          </a:p>
          <a:p>
            <a:pPr>
              <a:spcBef>
                <a:spcPct val="50000"/>
              </a:spcBef>
            </a:pPr>
            <a:r>
              <a:rPr lang="en-US" altLang="en-US"/>
              <a:t>"Right … Jesus' establishment as </a:t>
            </a:r>
            <a:r>
              <a:rPr lang="en-US" altLang="en-US">
                <a:cs typeface="Tahoma" pitchFamily="34" charset="0"/>
              </a:rPr>
              <a:t>'</a:t>
            </a:r>
            <a:r>
              <a:rPr lang="en-US" altLang="en-US"/>
              <a:t>the Son of God</a:t>
            </a:r>
            <a:r>
              <a:rPr lang="en-US" altLang="en-US">
                <a:cs typeface="Tahoma" pitchFamily="34" charset="0"/>
              </a:rPr>
              <a:t>'</a:t>
            </a:r>
            <a:r>
              <a:rPr lang="en-US" altLang="en-US"/>
              <a:t> was officially proposed and voted on by the Council of Nicaea … a relatively close vote at that…" (233)</a:t>
            </a:r>
          </a:p>
        </p:txBody>
      </p:sp>
      <p:pic>
        <p:nvPicPr>
          <p:cNvPr id="122884" name="Picture 4"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68413"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7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checkerboard(across)">
                                      <p:cBhvr>
                                        <p:cTn id="7" dur="500"/>
                                        <p:tgtEl>
                                          <p:spTgt spid="122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883"/>
                                        </p:tgtEl>
                                        <p:attrNameLst>
                                          <p:attrName>style.visibility</p:attrName>
                                        </p:attrNameLst>
                                      </p:cBhvr>
                                      <p:to>
                                        <p:strVal val="visible"/>
                                      </p:to>
                                    </p:set>
                                    <p:animEffect transition="in" filter="checkerboard(across)">
                                      <p:cBhvr>
                                        <p:cTn id="12"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On Constantine </a:t>
            </a:r>
            <a:br>
              <a:rPr lang="en-US" altLang="en-US"/>
            </a:br>
            <a:r>
              <a:rPr lang="en-US" altLang="en-US"/>
              <a:t>&amp; the NT Canon</a:t>
            </a:r>
          </a:p>
        </p:txBody>
      </p:sp>
      <p:sp>
        <p:nvSpPr>
          <p:cNvPr id="121859" name="Text Box 3"/>
          <p:cNvSpPr txBox="1">
            <a:spLocks noChangeArrowheads="1"/>
          </p:cNvSpPr>
          <p:nvPr/>
        </p:nvSpPr>
        <p:spPr bwMode="auto">
          <a:xfrm>
            <a:off x="838200" y="2286000"/>
            <a:ext cx="7467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"Because Constantine upgraded Jesus</a:t>
            </a:r>
            <a:r>
              <a:rPr lang="en-US" altLang="en-US">
                <a:cs typeface="Tahoma" pitchFamily="34" charset="0"/>
              </a:rPr>
              <a:t>'</a:t>
            </a:r>
            <a:r>
              <a:rPr lang="en-US" altLang="en-US"/>
              <a:t> status almost four centuries after Jesus</a:t>
            </a:r>
            <a:r>
              <a:rPr lang="en-US" altLang="en-US">
                <a:cs typeface="Tahoma" pitchFamily="34" charset="0"/>
              </a:rPr>
              <a:t>'</a:t>
            </a:r>
            <a:r>
              <a:rPr lang="en-US" altLang="en-US"/>
              <a:t> death, thousands of documents already existed chronicling His life as a </a:t>
            </a:r>
            <a:r>
              <a:rPr lang="en-US" altLang="en-US" i="1"/>
              <a:t>mortal</a:t>
            </a:r>
            <a:r>
              <a:rPr lang="en-US" altLang="en-US"/>
              <a:t> man.  To rewrite the history books, Constantine knew he would need a bold stroke … [He] commissioned and financed a new Bible, which omitted those gospels which spoke of Christ</a:t>
            </a:r>
            <a:r>
              <a:rPr lang="en-US" altLang="en-US">
                <a:cs typeface="Tahoma" pitchFamily="34" charset="0"/>
              </a:rPr>
              <a:t>'</a:t>
            </a:r>
            <a:r>
              <a:rPr lang="en-US" altLang="en-US"/>
              <a:t>s human traits and embellished those gospels which made Him godlike.  The earlier gospels were outlawed, gathered up, and burned." (234)</a:t>
            </a:r>
          </a:p>
        </p:txBody>
      </p:sp>
      <p:pic>
        <p:nvPicPr>
          <p:cNvPr id="121860" name="Picture 4" descr="DaVinci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68413"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8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checkerboard(across)">
                                      <p:cBhvr>
                                        <p:cTn id="7" dur="500"/>
                                        <p:tgtEl>
                                          <p:spTgt spid="121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1859"/>
                                        </p:tgtEl>
                                        <p:attrNameLst>
                                          <p:attrName>style.visibility</p:attrName>
                                        </p:attrNameLst>
                                      </p:cBhvr>
                                      <p:to>
                                        <p:strVal val="visible"/>
                                      </p:to>
                                    </p:set>
                                    <p:animEffect transition="in" filter="checkerboard(across)">
                                      <p:cBhvr>
                                        <p:cTn id="12"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Are These Claims Warranted?</a:t>
            </a:r>
          </a:p>
        </p:txBody>
      </p:sp>
      <p:sp>
        <p:nvSpPr>
          <p:cNvPr id="111619" name="Rectangle 3"/>
          <p:cNvSpPr>
            <a:spLocks noGrp="1" noChangeArrowheads="1"/>
          </p:cNvSpPr>
          <p:nvPr>
            <p:ph type="body" idx="1"/>
          </p:nvPr>
        </p:nvSpPr>
        <p:spPr>
          <a:xfrm>
            <a:off x="1182688" y="2438400"/>
            <a:ext cx="7772400" cy="3694113"/>
          </a:xfrm>
        </p:spPr>
        <p:txBody>
          <a:bodyPr/>
          <a:lstStyle/>
          <a:p>
            <a:pPr>
              <a:buFont typeface="Wingdings" pitchFamily="2" charset="2"/>
              <a:buNone/>
            </a:pPr>
            <a:r>
              <a:rPr lang="en-US" altLang="en-US"/>
              <a:t>Let</a:t>
            </a:r>
            <a:r>
              <a:rPr lang="en-US" altLang="en-US">
                <a:cs typeface="Tahoma" pitchFamily="34" charset="0"/>
              </a:rPr>
              <a:t>'</a:t>
            </a:r>
            <a:r>
              <a:rPr lang="en-US" altLang="en-US"/>
              <a:t>s see.</a:t>
            </a:r>
          </a:p>
          <a:p>
            <a:pPr>
              <a:buFont typeface="Wingdings" pitchFamily="2" charset="2"/>
              <a:buNone/>
            </a:pPr>
            <a:r>
              <a:rPr lang="en-US" altLang="en-US"/>
              <a:t>We</a:t>
            </a:r>
            <a:r>
              <a:rPr lang="en-US" altLang="en-US">
                <a:cs typeface="Tahoma" pitchFamily="34" charset="0"/>
              </a:rPr>
              <a:t>'</a:t>
            </a:r>
            <a:r>
              <a:rPr lang="en-US" altLang="en-US"/>
              <a:t>ll consider:</a:t>
            </a:r>
          </a:p>
          <a:p>
            <a:r>
              <a:rPr lang="en-US" altLang="en-US"/>
              <a:t>Early manuscripts of the Gospels</a:t>
            </a:r>
          </a:p>
          <a:p>
            <a:r>
              <a:rPr lang="en-US" altLang="en-US"/>
              <a:t>Early references and quotations in the writings of Christian leaders (</a:t>
            </a:r>
            <a:r>
              <a:rPr lang="en-US" altLang="en-US">
                <a:cs typeface="Tahoma" pitchFamily="34" charset="0"/>
              </a:rPr>
              <a:t>'</a:t>
            </a:r>
            <a:r>
              <a:rPr lang="en-US" altLang="en-US"/>
              <a:t>Church Fathers</a:t>
            </a:r>
            <a:r>
              <a:rPr lang="en-US" altLang="en-US">
                <a:cs typeface="Tahoma" pitchFamily="34" charset="0"/>
              </a:rPr>
              <a:t>'</a:t>
            </a:r>
            <a:r>
              <a:rPr lang="en-US" altLang="en-US"/>
              <a:t>)</a:t>
            </a:r>
          </a:p>
        </p:txBody>
      </p:sp>
    </p:spTree>
    <p:custDataLst>
      <p:tags r:id="rId1"/>
    </p:custDataLst>
  </p:cSld>
  <p:clrMapOvr>
    <a:masterClrMapping/>
  </p:clrMapOvr>
  <p:transition advTm="22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Early Manuscripts</a:t>
            </a:r>
          </a:p>
        </p:txBody>
      </p:sp>
      <p:sp>
        <p:nvSpPr>
          <p:cNvPr id="112643" name="Rectangle 3"/>
          <p:cNvSpPr>
            <a:spLocks noGrp="1" noChangeArrowheads="1"/>
          </p:cNvSpPr>
          <p:nvPr>
            <p:ph type="body" sz="half" idx="1"/>
          </p:nvPr>
        </p:nvSpPr>
        <p:spPr>
          <a:xfrm>
            <a:off x="1182688" y="2017713"/>
            <a:ext cx="4267200" cy="4114800"/>
          </a:xfrm>
        </p:spPr>
        <p:txBody>
          <a:bodyPr/>
          <a:lstStyle/>
          <a:p>
            <a:pPr>
              <a:lnSpc>
                <a:spcPct val="90000"/>
              </a:lnSpc>
            </a:pPr>
            <a:r>
              <a:rPr lang="en-US" altLang="en-US" sz="2800"/>
              <a:t>This is papyrus p</a:t>
            </a:r>
            <a:r>
              <a:rPr lang="en-US" altLang="en-US" sz="2800" baseline="30000"/>
              <a:t>52</a:t>
            </a:r>
            <a:r>
              <a:rPr lang="en-US" altLang="en-US" sz="2800"/>
              <a:t>, the oldest known fragment of any gospel.</a:t>
            </a:r>
          </a:p>
          <a:p>
            <a:pPr>
              <a:lnSpc>
                <a:spcPct val="90000"/>
              </a:lnSpc>
            </a:pPr>
            <a:r>
              <a:rPr lang="en-US" altLang="en-US" sz="2800"/>
              <a:t>The front is John 18:31-33 (shown), the back is John 18:37-38.</a:t>
            </a:r>
          </a:p>
          <a:p>
            <a:pPr>
              <a:lnSpc>
                <a:spcPct val="90000"/>
              </a:lnSpc>
            </a:pPr>
            <a:r>
              <a:rPr lang="en-US" altLang="en-US" sz="2800"/>
              <a:t>It is dated about AD 125, only 35 years after this Gospel was written.</a:t>
            </a:r>
          </a:p>
        </p:txBody>
      </p:sp>
      <p:pic>
        <p:nvPicPr>
          <p:cNvPr id="112644" name="Picture 4" descr="papyrusp5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81663" y="2017713"/>
            <a:ext cx="27352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93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checkerboard(across)">
                                      <p:cBhvr>
                                        <p:cTn id="7" dur="500"/>
                                        <p:tgtEl>
                                          <p:spTgt spid="112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 calcmode="lin" valueType="num">
                                      <p:cBhvr additive="base">
                                        <p:cTn id="12"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43">
                                            <p:txEl>
                                              <p:pRg st="1" end="1"/>
                                            </p:txEl>
                                          </p:spTgt>
                                        </p:tgtEl>
                                        <p:attrNameLst>
                                          <p:attrName>style.visibility</p:attrName>
                                        </p:attrNameLst>
                                      </p:cBhvr>
                                      <p:to>
                                        <p:strVal val="visible"/>
                                      </p:to>
                                    </p:set>
                                    <p:anim calcmode="lin" valueType="num">
                                      <p:cBhvr additive="base">
                                        <p:cTn id="18"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43">
                                            <p:txEl>
                                              <p:pRg st="2" end="2"/>
                                            </p:txEl>
                                          </p:spTgt>
                                        </p:tgtEl>
                                        <p:attrNameLst>
                                          <p:attrName>style.visibility</p:attrName>
                                        </p:attrNameLst>
                                      </p:cBhvr>
                                      <p:to>
                                        <p:strVal val="visible"/>
                                      </p:to>
                                    </p:set>
                                    <p:anim calcmode="lin" valueType="num">
                                      <p:cBhvr additive="base">
                                        <p:cTn id="24"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Early Manuscripts</a:t>
            </a:r>
          </a:p>
        </p:txBody>
      </p:sp>
      <p:sp>
        <p:nvSpPr>
          <p:cNvPr id="113667" name="Rectangle 3"/>
          <p:cNvSpPr>
            <a:spLocks noGrp="1" noChangeArrowheads="1"/>
          </p:cNvSpPr>
          <p:nvPr>
            <p:ph type="body" sz="half" idx="1"/>
          </p:nvPr>
        </p:nvSpPr>
        <p:spPr/>
        <p:txBody>
          <a:bodyPr/>
          <a:lstStyle/>
          <a:p>
            <a:r>
              <a:rPr lang="en-US" altLang="en-US" sz="2800"/>
              <a:t>This is papyrus p</a:t>
            </a:r>
            <a:r>
              <a:rPr lang="en-US" altLang="en-US" sz="2800" baseline="30000"/>
              <a:t>66</a:t>
            </a:r>
            <a:r>
              <a:rPr lang="en-US" altLang="en-US" sz="2800"/>
              <a:t>, a manuscript of John in which nearly all of the Gospel has survived.</a:t>
            </a:r>
          </a:p>
          <a:p>
            <a:r>
              <a:rPr lang="en-US" altLang="en-US" sz="2800"/>
              <a:t>It is dated about AD 200.</a:t>
            </a:r>
          </a:p>
          <a:p>
            <a:r>
              <a:rPr lang="en-US" altLang="en-US" sz="2800"/>
              <a:t>This picture shows the first page.</a:t>
            </a:r>
          </a:p>
        </p:txBody>
      </p:sp>
      <p:pic>
        <p:nvPicPr>
          <p:cNvPr id="113668" name="Picture 4" descr="P66-1"/>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70488" y="2017713"/>
            <a:ext cx="375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checkerboard(across)">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 calcmode="lin" valueType="num">
                                      <p:cBhvr additive="base">
                                        <p:cTn id="12"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3667">
                                            <p:txEl>
                                              <p:pRg st="1" end="1"/>
                                            </p:txEl>
                                          </p:spTgt>
                                        </p:tgtEl>
                                        <p:attrNameLst>
                                          <p:attrName>style.visibility</p:attrName>
                                        </p:attrNameLst>
                                      </p:cBhvr>
                                      <p:to>
                                        <p:strVal val="visible"/>
                                      </p:to>
                                    </p:set>
                                    <p:anim calcmode="lin" valueType="num">
                                      <p:cBhvr additive="base">
                                        <p:cTn id="18"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3667">
                                            <p:txEl>
                                              <p:pRg st="2" end="2"/>
                                            </p:txEl>
                                          </p:spTgt>
                                        </p:tgtEl>
                                        <p:attrNameLst>
                                          <p:attrName>style.visibility</p:attrName>
                                        </p:attrNameLst>
                                      </p:cBhvr>
                                      <p:to>
                                        <p:strVal val="visible"/>
                                      </p:to>
                                    </p:set>
                                    <p:anim calcmode="lin" valueType="num">
                                      <p:cBhvr additive="base">
                                        <p:cTn id="24"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Early Manuscripts</a:t>
            </a:r>
          </a:p>
        </p:txBody>
      </p:sp>
      <p:sp>
        <p:nvSpPr>
          <p:cNvPr id="114691" name="Rectangle 3"/>
          <p:cNvSpPr>
            <a:spLocks noGrp="1" noChangeArrowheads="1"/>
          </p:cNvSpPr>
          <p:nvPr>
            <p:ph type="body" sz="half" idx="1"/>
          </p:nvPr>
        </p:nvSpPr>
        <p:spPr/>
        <p:txBody>
          <a:bodyPr/>
          <a:lstStyle/>
          <a:p>
            <a:pPr>
              <a:lnSpc>
                <a:spcPct val="90000"/>
              </a:lnSpc>
            </a:pPr>
            <a:r>
              <a:rPr lang="en-US" altLang="en-US" sz="2800"/>
              <a:t>This is one page of papyrus p</a:t>
            </a:r>
            <a:r>
              <a:rPr lang="en-US" altLang="en-US" sz="2800" baseline="30000"/>
              <a:t>45</a:t>
            </a:r>
            <a:r>
              <a:rPr lang="en-US" altLang="en-US" sz="2800"/>
              <a:t>, which contains all four canonical Gospels and the book of Acts.</a:t>
            </a:r>
          </a:p>
          <a:p>
            <a:pPr>
              <a:lnSpc>
                <a:spcPct val="90000"/>
              </a:lnSpc>
            </a:pPr>
            <a:r>
              <a:rPr lang="en-US" altLang="en-US" sz="2800"/>
              <a:t>It is dated from the 3</a:t>
            </a:r>
            <a:r>
              <a:rPr lang="en-US" altLang="en-US" sz="2800" baseline="30000"/>
              <a:t>rd</a:t>
            </a:r>
            <a:r>
              <a:rPr lang="en-US" altLang="en-US" sz="2800"/>
              <a:t> century, so before AD 300 and before Constantine.</a:t>
            </a:r>
          </a:p>
        </p:txBody>
      </p:sp>
      <p:pic>
        <p:nvPicPr>
          <p:cNvPr id="114692" name="Picture 4" descr="p45-John10"/>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45088" y="2098675"/>
            <a:ext cx="3810000" cy="3952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6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checkerboard(across)">
                                      <p:cBhvr>
                                        <p:cTn id="7" dur="500"/>
                                        <p:tgtEl>
                                          <p:spTgt spid="11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checkerboard(across)">
                                      <p:cBhvr>
                                        <p:cTn id="12" dur="500"/>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checkerboard(across)">
                                      <p:cBhvr>
                                        <p:cTn id="17"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5.6|1.1|2.3"/>
</p:tagLst>
</file>

<file path=ppt/tags/tag10.xml><?xml version="1.0" encoding="utf-8"?>
<p:tagLst xmlns:a="http://schemas.openxmlformats.org/drawingml/2006/main" xmlns:r="http://schemas.openxmlformats.org/officeDocument/2006/relationships" xmlns:p="http://schemas.openxmlformats.org/presentationml/2006/main">
  <p:tag name="TIMING" val="|1.6|2.4|35.2|6.7"/>
</p:tagLst>
</file>

<file path=ppt/tags/tag11.xml><?xml version="1.0" encoding="utf-8"?>
<p:tagLst xmlns:a="http://schemas.openxmlformats.org/drawingml/2006/main" xmlns:r="http://schemas.openxmlformats.org/officeDocument/2006/relationships" xmlns:p="http://schemas.openxmlformats.org/presentationml/2006/main">
  <p:tag name="TIMING" val="|0.2|1.3|2.5"/>
</p:tagLst>
</file>

<file path=ppt/tags/tag12.xml><?xml version="1.0" encoding="utf-8"?>
<p:tagLst xmlns:a="http://schemas.openxmlformats.org/drawingml/2006/main" xmlns:r="http://schemas.openxmlformats.org/officeDocument/2006/relationships" xmlns:p="http://schemas.openxmlformats.org/presentationml/2006/main">
  <p:tag name="TIMING" val="|0.3|1.2|13.1|5.6"/>
</p:tagLst>
</file>

<file path=ppt/tags/tag13.xml><?xml version="1.0" encoding="utf-8"?>
<p:tagLst xmlns:a="http://schemas.openxmlformats.org/drawingml/2006/main" xmlns:r="http://schemas.openxmlformats.org/officeDocument/2006/relationships" xmlns:p="http://schemas.openxmlformats.org/presentationml/2006/main">
  <p:tag name="TIMING" val="|0.5|4.6|13.6"/>
</p:tagLst>
</file>

<file path=ppt/tags/tag14.xml><?xml version="1.0" encoding="utf-8"?>
<p:tagLst xmlns:a="http://schemas.openxmlformats.org/drawingml/2006/main" xmlns:r="http://schemas.openxmlformats.org/officeDocument/2006/relationships" xmlns:p="http://schemas.openxmlformats.org/presentationml/2006/main">
  <p:tag name="TIMING" val="|0.5|7.6|12.1|14.4|11.6|24.5"/>
</p:tagLst>
</file>

<file path=ppt/tags/tag15.xml><?xml version="1.0" encoding="utf-8"?>
<p:tagLst xmlns:a="http://schemas.openxmlformats.org/drawingml/2006/main" xmlns:r="http://schemas.openxmlformats.org/officeDocument/2006/relationships" xmlns:p="http://schemas.openxmlformats.org/presentationml/2006/main">
  <p:tag name="TIMING" val="|0.3|11|15.2|11.5|1.6"/>
</p:tagLst>
</file>

<file path=ppt/tags/tag16.xml><?xml version="1.0" encoding="utf-8"?>
<p:tagLst xmlns:a="http://schemas.openxmlformats.org/drawingml/2006/main" xmlns:r="http://schemas.openxmlformats.org/officeDocument/2006/relationships" xmlns:p="http://schemas.openxmlformats.org/presentationml/2006/main">
  <p:tag name="TIMING" val="|2.2|6.9"/>
</p:tagLst>
</file>

<file path=ppt/tags/tag17.xml><?xml version="1.0" encoding="utf-8"?>
<p:tagLst xmlns:a="http://schemas.openxmlformats.org/drawingml/2006/main" xmlns:r="http://schemas.openxmlformats.org/officeDocument/2006/relationships" xmlns:p="http://schemas.openxmlformats.org/presentationml/2006/main">
  <p:tag name="TIMING" val="|2.6|22.7|8.8"/>
</p:tagLst>
</file>

<file path=ppt/tags/tag18.xml><?xml version="1.0" encoding="utf-8"?>
<p:tagLst xmlns:a="http://schemas.openxmlformats.org/drawingml/2006/main" xmlns:r="http://schemas.openxmlformats.org/officeDocument/2006/relationships" xmlns:p="http://schemas.openxmlformats.org/presentationml/2006/main">
  <p:tag name="TIMING" val="|0.8|8.2|32.9"/>
</p:tagLst>
</file>

<file path=ppt/tags/tag19.xml><?xml version="1.0" encoding="utf-8"?>
<p:tagLst xmlns:a="http://schemas.openxmlformats.org/drawingml/2006/main" xmlns:r="http://schemas.openxmlformats.org/officeDocument/2006/relationships" xmlns:p="http://schemas.openxmlformats.org/presentationml/2006/main">
  <p:tag name="TIMING" val="|1.8|12.1"/>
</p:tagLst>
</file>

<file path=ppt/tags/tag2.xml><?xml version="1.0" encoding="utf-8"?>
<p:tagLst xmlns:a="http://schemas.openxmlformats.org/drawingml/2006/main" xmlns:r="http://schemas.openxmlformats.org/officeDocument/2006/relationships" xmlns:p="http://schemas.openxmlformats.org/presentationml/2006/main">
  <p:tag name="TIMING" val="|1.4|2.5"/>
</p:tagLst>
</file>

<file path=ppt/tags/tag20.xml><?xml version="1.0" encoding="utf-8"?>
<p:tagLst xmlns:a="http://schemas.openxmlformats.org/drawingml/2006/main" xmlns:r="http://schemas.openxmlformats.org/officeDocument/2006/relationships" xmlns:p="http://schemas.openxmlformats.org/presentationml/2006/main">
  <p:tag name="TIMING" val="|3.9|20.2|16.5"/>
</p:tagLst>
</file>

<file path=ppt/tags/tag21.xml><?xml version="1.0" encoding="utf-8"?>
<p:tagLst xmlns:a="http://schemas.openxmlformats.org/drawingml/2006/main" xmlns:r="http://schemas.openxmlformats.org/officeDocument/2006/relationships" xmlns:p="http://schemas.openxmlformats.org/presentationml/2006/main">
  <p:tag name="TIMING" val="|4.1|9.3|6.7"/>
</p:tagLst>
</file>

<file path=ppt/tags/tag22.xml><?xml version="1.0" encoding="utf-8"?>
<p:tagLst xmlns:a="http://schemas.openxmlformats.org/drawingml/2006/main" xmlns:r="http://schemas.openxmlformats.org/officeDocument/2006/relationships" xmlns:p="http://schemas.openxmlformats.org/presentationml/2006/main">
  <p:tag name="TIMING" val="|0.3|6.7"/>
</p:tagLst>
</file>

<file path=ppt/tags/tag23.xml><?xml version="1.0" encoding="utf-8"?>
<p:tagLst xmlns:a="http://schemas.openxmlformats.org/drawingml/2006/main" xmlns:r="http://schemas.openxmlformats.org/officeDocument/2006/relationships" xmlns:p="http://schemas.openxmlformats.org/presentationml/2006/main">
  <p:tag name="TIMING" val="|0.9|9.4|10.9|7.2"/>
</p:tagLst>
</file>

<file path=ppt/tags/tag24.xml><?xml version="1.0" encoding="utf-8"?>
<p:tagLst xmlns:a="http://schemas.openxmlformats.org/drawingml/2006/main" xmlns:r="http://schemas.openxmlformats.org/officeDocument/2006/relationships" xmlns:p="http://schemas.openxmlformats.org/presentationml/2006/main">
  <p:tag name="TIMING" val="|2|7.7"/>
</p:tagLst>
</file>

<file path=ppt/tags/tag25.xml><?xml version="1.0" encoding="utf-8"?>
<p:tagLst xmlns:a="http://schemas.openxmlformats.org/drawingml/2006/main" xmlns:r="http://schemas.openxmlformats.org/officeDocument/2006/relationships" xmlns:p="http://schemas.openxmlformats.org/presentationml/2006/main">
  <p:tag name="TIMING" val="|0.2|13|8.7|7.8|8.8|5|12.3"/>
</p:tagLst>
</file>

<file path=ppt/tags/tag26.xml><?xml version="1.0" encoding="utf-8"?>
<p:tagLst xmlns:a="http://schemas.openxmlformats.org/drawingml/2006/main" xmlns:r="http://schemas.openxmlformats.org/officeDocument/2006/relationships" xmlns:p="http://schemas.openxmlformats.org/presentationml/2006/main">
  <p:tag name="TIMING" val="|0.9|3.8|3.8|4.4|9.7|11.2|4.9|3.4|7.9|11.3|1.7|7.9"/>
</p:tagLst>
</file>

<file path=ppt/tags/tag27.xml><?xml version="1.0" encoding="utf-8"?>
<p:tagLst xmlns:a="http://schemas.openxmlformats.org/drawingml/2006/main" xmlns:r="http://schemas.openxmlformats.org/officeDocument/2006/relationships" xmlns:p="http://schemas.openxmlformats.org/presentationml/2006/main">
  <p:tag name="TIMING" val="|0.9|10.5|12.5"/>
</p:tagLst>
</file>

<file path=ppt/tags/tag28.xml><?xml version="1.0" encoding="utf-8"?>
<p:tagLst xmlns:a="http://schemas.openxmlformats.org/drawingml/2006/main" xmlns:r="http://schemas.openxmlformats.org/officeDocument/2006/relationships" xmlns:p="http://schemas.openxmlformats.org/presentationml/2006/main">
  <p:tag name="TIMING" val="|0.6|0.9"/>
</p:tagLst>
</file>

<file path=ppt/tags/tag29.xml><?xml version="1.0" encoding="utf-8"?>
<p:tagLst xmlns:a="http://schemas.openxmlformats.org/drawingml/2006/main" xmlns:r="http://schemas.openxmlformats.org/officeDocument/2006/relationships" xmlns:p="http://schemas.openxmlformats.org/presentationml/2006/main">
  <p:tag name="TIMING" val="|0.4|5.6|3.2"/>
</p:tagLst>
</file>

<file path=ppt/tags/tag3.xml><?xml version="1.0" encoding="utf-8"?>
<p:tagLst xmlns:a="http://schemas.openxmlformats.org/drawingml/2006/main" xmlns:r="http://schemas.openxmlformats.org/officeDocument/2006/relationships" xmlns:p="http://schemas.openxmlformats.org/presentationml/2006/main">
  <p:tag name="TIMING" val="|0.3|1.1"/>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TIMING" val="|0.4|2.5|1|1.6"/>
</p:tagLst>
</file>

<file path=ppt/tags/tag4.xml><?xml version="1.0" encoding="utf-8"?>
<p:tagLst xmlns:a="http://schemas.openxmlformats.org/drawingml/2006/main" xmlns:r="http://schemas.openxmlformats.org/officeDocument/2006/relationships" xmlns:p="http://schemas.openxmlformats.org/presentationml/2006/main">
  <p:tag name="TIMING" val="|0.9|0.8"/>
</p:tagLst>
</file>

<file path=ppt/tags/tag5.xml><?xml version="1.0" encoding="utf-8"?>
<p:tagLst xmlns:a="http://schemas.openxmlformats.org/drawingml/2006/main" xmlns:r="http://schemas.openxmlformats.org/officeDocument/2006/relationships" xmlns:p="http://schemas.openxmlformats.org/presentationml/2006/main">
  <p:tag name="TIMING" val="|1.3|1.5"/>
</p:tagLst>
</file>

<file path=ppt/tags/tag6.xml><?xml version="1.0" encoding="utf-8"?>
<p:tagLst xmlns:a="http://schemas.openxmlformats.org/drawingml/2006/main" xmlns:r="http://schemas.openxmlformats.org/officeDocument/2006/relationships" xmlns:p="http://schemas.openxmlformats.org/presentationml/2006/main">
  <p:tag name="TIMING" val="|5.4|2.1|1.4|3.5"/>
</p:tagLst>
</file>

<file path=ppt/tags/tag7.xml><?xml version="1.0" encoding="utf-8"?>
<p:tagLst xmlns:a="http://schemas.openxmlformats.org/drawingml/2006/main" xmlns:r="http://schemas.openxmlformats.org/officeDocument/2006/relationships" xmlns:p="http://schemas.openxmlformats.org/presentationml/2006/main">
  <p:tag name="TIMING" val="|1.8|3.2|4.7|36.6"/>
</p:tagLst>
</file>

<file path=ppt/tags/tag8.xml><?xml version="1.0" encoding="utf-8"?>
<p:tagLst xmlns:a="http://schemas.openxmlformats.org/drawingml/2006/main" xmlns:r="http://schemas.openxmlformats.org/officeDocument/2006/relationships" xmlns:p="http://schemas.openxmlformats.org/presentationml/2006/main">
  <p:tag name="TIMING" val="|0.2|1.1|16.4|9.1"/>
</p:tagLst>
</file>

<file path=ppt/tags/tag9.xml><?xml version="1.0" encoding="utf-8"?>
<p:tagLst xmlns:a="http://schemas.openxmlformats.org/drawingml/2006/main" xmlns:r="http://schemas.openxmlformats.org/officeDocument/2006/relationships" xmlns:p="http://schemas.openxmlformats.org/presentationml/2006/main">
  <p:tag name="TIMING" val="|0.1|1.9|12.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147</TotalTime>
  <Words>1838</Words>
  <Application>Microsoft Office PowerPoint</Application>
  <PresentationFormat>On-screen Show (4:3)</PresentationFormat>
  <Paragraphs>127</Paragraphs>
  <Slides>31</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Blends</vt:lpstr>
      <vt:lpstr>Chart</vt:lpstr>
      <vt:lpstr>The Canon  of the New Testament</vt:lpstr>
      <vt:lpstr>DV Code on the Bible</vt:lpstr>
      <vt:lpstr>DV Code on the Gospels</vt:lpstr>
      <vt:lpstr>DV Code on Jesus</vt:lpstr>
      <vt:lpstr>On Constantine  &amp; the NT Canon</vt:lpstr>
      <vt:lpstr>Are These Claims Warranted?</vt:lpstr>
      <vt:lpstr>Early Manuscripts</vt:lpstr>
      <vt:lpstr>Early Manuscripts</vt:lpstr>
      <vt:lpstr>Early Manuscripts</vt:lpstr>
      <vt:lpstr>Post-Constantine Manuscripts</vt:lpstr>
      <vt:lpstr>Post-Constantine Manuscripts</vt:lpstr>
      <vt:lpstr>Post-Constantine Manuscripts</vt:lpstr>
      <vt:lpstr>Summary on Papyri</vt:lpstr>
      <vt:lpstr>Summary on Papyri</vt:lpstr>
      <vt:lpstr>Summary on Papyri</vt:lpstr>
      <vt:lpstr>Evidence from  Early Christian Leaders</vt:lpstr>
      <vt:lpstr>Apostolic Fathers</vt:lpstr>
      <vt:lpstr>Marcion, ~140</vt:lpstr>
      <vt:lpstr>Allusions by Other Gnostics</vt:lpstr>
      <vt:lpstr>Justin Martyr (130-160)</vt:lpstr>
      <vt:lpstr>Irenaeus (~180)</vt:lpstr>
      <vt:lpstr>Irenaeus (~180)</vt:lpstr>
      <vt:lpstr>The Muratorian Canon (~180)</vt:lpstr>
      <vt:lpstr>Clement of Alexandria (~200)</vt:lpstr>
      <vt:lpstr>Origen (~230)</vt:lpstr>
      <vt:lpstr>Eusebius (~325)</vt:lpstr>
      <vt:lpstr>Summary on Canon</vt:lpstr>
      <vt:lpstr>On Constantine  &amp; the NT Canon</vt:lpstr>
      <vt:lpstr>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Canon  of the New Testament</dc:title>
  <dc:creator>RC Newman</dc:creator>
  <cp:lastModifiedBy>Newman</cp:lastModifiedBy>
  <cp:revision>82</cp:revision>
  <cp:lastPrinted>1601-01-01T00:00:00Z</cp:lastPrinted>
  <dcterms:created xsi:type="dcterms:W3CDTF">2004-03-09T14:37:49Z</dcterms:created>
  <dcterms:modified xsi:type="dcterms:W3CDTF">2015-07-03T15:27:36Z</dcterms:modified>
</cp:coreProperties>
</file>