
<file path=[Content_Types].xml><?xml version="1.0" encoding="utf-8"?>
<Types xmlns="http://schemas.openxmlformats.org/package/2006/content-types">
  <Default Extension="mp3" ContentType="audio/unknown"/>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handoutMasterIdLst>
    <p:handoutMasterId r:id="rId88"/>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6" r:id="rId26"/>
    <p:sldId id="287" r:id="rId27"/>
    <p:sldId id="280" r:id="rId28"/>
    <p:sldId id="281" r:id="rId29"/>
    <p:sldId id="282" r:id="rId30"/>
    <p:sldId id="283" r:id="rId31"/>
    <p:sldId id="284" r:id="rId32"/>
    <p:sldId id="285" r:id="rId33"/>
    <p:sldId id="288" r:id="rId34"/>
    <p:sldId id="289"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43"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6" r:id="rId67"/>
    <p:sldId id="323" r:id="rId68"/>
    <p:sldId id="322" r:id="rId69"/>
    <p:sldId id="324" r:id="rId70"/>
    <p:sldId id="325"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0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14745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14746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14746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5AA96951-BBD1-4461-BD55-51F37C842C96}" type="slidenum">
              <a:rPr lang="en-US" altLang="en-US"/>
              <a:pPr/>
              <a:t>‹#›</a:t>
            </a:fld>
            <a:endParaRPr lang="en-US" altLang="en-US"/>
          </a:p>
        </p:txBody>
      </p:sp>
    </p:spTree>
    <p:extLst>
      <p:ext uri="{BB962C8B-B14F-4D97-AF65-F5344CB8AC3E}">
        <p14:creationId xmlns:p14="http://schemas.microsoft.com/office/powerpoint/2010/main" val="84178026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446FF08-F2FD-4701-B39C-218832AB44FD}" type="slidenum">
              <a:rPr lang="en-US" altLang="en-US"/>
              <a:pPr/>
              <a:t>‹#›</a:t>
            </a:fld>
            <a:endParaRPr lang="en-US" altLang="en-US"/>
          </a:p>
        </p:txBody>
      </p:sp>
    </p:spTree>
    <p:extLst>
      <p:ext uri="{BB962C8B-B14F-4D97-AF65-F5344CB8AC3E}">
        <p14:creationId xmlns:p14="http://schemas.microsoft.com/office/powerpoint/2010/main" val="3300436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1C774B9-DF7A-4162-8015-045723E9204E}" type="slidenum">
              <a:rPr lang="en-US" altLang="en-US"/>
              <a:pPr/>
              <a:t>‹#›</a:t>
            </a:fld>
            <a:endParaRPr lang="en-US" altLang="en-US"/>
          </a:p>
        </p:txBody>
      </p:sp>
    </p:spTree>
    <p:extLst>
      <p:ext uri="{BB962C8B-B14F-4D97-AF65-F5344CB8AC3E}">
        <p14:creationId xmlns:p14="http://schemas.microsoft.com/office/powerpoint/2010/main" val="1960684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1C78696-EFCB-4F57-BC91-EF8C7C9D717E}" type="slidenum">
              <a:rPr lang="en-US" altLang="en-US"/>
              <a:pPr/>
              <a:t>‹#›</a:t>
            </a:fld>
            <a:endParaRPr lang="en-US" altLang="en-US"/>
          </a:p>
        </p:txBody>
      </p:sp>
    </p:spTree>
    <p:extLst>
      <p:ext uri="{BB962C8B-B14F-4D97-AF65-F5344CB8AC3E}">
        <p14:creationId xmlns:p14="http://schemas.microsoft.com/office/powerpoint/2010/main" val="554165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102928EE-2093-44B2-951C-3718A0E786EF}" type="slidenum">
              <a:rPr lang="en-US" altLang="en-US"/>
              <a:pPr/>
              <a:t>‹#›</a:t>
            </a:fld>
            <a:endParaRPr lang="en-US" altLang="en-US"/>
          </a:p>
        </p:txBody>
      </p:sp>
    </p:spTree>
    <p:extLst>
      <p:ext uri="{BB962C8B-B14F-4D97-AF65-F5344CB8AC3E}">
        <p14:creationId xmlns:p14="http://schemas.microsoft.com/office/powerpoint/2010/main" val="3886234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4038600" cy="4525963"/>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4BB6850-9316-4EA1-8FA7-2ABA42261144}" type="slidenum">
              <a:rPr lang="en-US" altLang="en-US"/>
              <a:pPr/>
              <a:t>‹#›</a:t>
            </a:fld>
            <a:endParaRPr lang="en-US" altLang="en-US"/>
          </a:p>
        </p:txBody>
      </p:sp>
    </p:spTree>
    <p:extLst>
      <p:ext uri="{BB962C8B-B14F-4D97-AF65-F5344CB8AC3E}">
        <p14:creationId xmlns:p14="http://schemas.microsoft.com/office/powerpoint/2010/main" val="1650069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4E94864-1E0A-4604-AA8C-3FB95E8BBC17}" type="slidenum">
              <a:rPr lang="en-US" altLang="en-US"/>
              <a:pPr/>
              <a:t>‹#›</a:t>
            </a:fld>
            <a:endParaRPr lang="en-US" altLang="en-US"/>
          </a:p>
        </p:txBody>
      </p:sp>
    </p:spTree>
    <p:extLst>
      <p:ext uri="{BB962C8B-B14F-4D97-AF65-F5344CB8AC3E}">
        <p14:creationId xmlns:p14="http://schemas.microsoft.com/office/powerpoint/2010/main" val="4085117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830AE68-1F4B-4F1D-BDDB-42CE102A6C7E}" type="slidenum">
              <a:rPr lang="en-US" altLang="en-US"/>
              <a:pPr/>
              <a:t>‹#›</a:t>
            </a:fld>
            <a:endParaRPr lang="en-US" altLang="en-US"/>
          </a:p>
        </p:txBody>
      </p:sp>
    </p:spTree>
    <p:extLst>
      <p:ext uri="{BB962C8B-B14F-4D97-AF65-F5344CB8AC3E}">
        <p14:creationId xmlns:p14="http://schemas.microsoft.com/office/powerpoint/2010/main" val="2304622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AC1F6A9C-228C-41A2-AE68-C69DA991D8EC}" type="slidenum">
              <a:rPr lang="en-US" altLang="en-US"/>
              <a:pPr/>
              <a:t>‹#›</a:t>
            </a:fld>
            <a:endParaRPr lang="en-US" altLang="en-US"/>
          </a:p>
        </p:txBody>
      </p:sp>
    </p:spTree>
    <p:extLst>
      <p:ext uri="{BB962C8B-B14F-4D97-AF65-F5344CB8AC3E}">
        <p14:creationId xmlns:p14="http://schemas.microsoft.com/office/powerpoint/2010/main" val="308794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DDB4C8A5-3DDC-4E8E-9877-9B5F9537F1F8}" type="slidenum">
              <a:rPr lang="en-US" altLang="en-US"/>
              <a:pPr/>
              <a:t>‹#›</a:t>
            </a:fld>
            <a:endParaRPr lang="en-US" altLang="en-US"/>
          </a:p>
        </p:txBody>
      </p:sp>
    </p:spTree>
    <p:extLst>
      <p:ext uri="{BB962C8B-B14F-4D97-AF65-F5344CB8AC3E}">
        <p14:creationId xmlns:p14="http://schemas.microsoft.com/office/powerpoint/2010/main" val="344378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40E07A17-BE35-436B-A8A8-52745C65A3B4}" type="slidenum">
              <a:rPr lang="en-US" altLang="en-US"/>
              <a:pPr/>
              <a:t>‹#›</a:t>
            </a:fld>
            <a:endParaRPr lang="en-US" altLang="en-US"/>
          </a:p>
        </p:txBody>
      </p:sp>
    </p:spTree>
    <p:extLst>
      <p:ext uri="{BB962C8B-B14F-4D97-AF65-F5344CB8AC3E}">
        <p14:creationId xmlns:p14="http://schemas.microsoft.com/office/powerpoint/2010/main" val="2770838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B574906E-4C67-44BD-AD86-2E7877FA8D21}" type="slidenum">
              <a:rPr lang="en-US" altLang="en-US"/>
              <a:pPr/>
              <a:t>‹#›</a:t>
            </a:fld>
            <a:endParaRPr lang="en-US" altLang="en-US"/>
          </a:p>
        </p:txBody>
      </p:sp>
    </p:spTree>
    <p:extLst>
      <p:ext uri="{BB962C8B-B14F-4D97-AF65-F5344CB8AC3E}">
        <p14:creationId xmlns:p14="http://schemas.microsoft.com/office/powerpoint/2010/main" val="1519212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655DCFD-E810-4A0D-94EF-0A72F189C003}" type="slidenum">
              <a:rPr lang="en-US" altLang="en-US"/>
              <a:pPr/>
              <a:t>‹#›</a:t>
            </a:fld>
            <a:endParaRPr lang="en-US" altLang="en-US"/>
          </a:p>
        </p:txBody>
      </p:sp>
    </p:spTree>
    <p:extLst>
      <p:ext uri="{BB962C8B-B14F-4D97-AF65-F5344CB8AC3E}">
        <p14:creationId xmlns:p14="http://schemas.microsoft.com/office/powerpoint/2010/main" val="821220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6A428D85-592F-44D4-B2C3-669F1E3A876C}" type="slidenum">
              <a:rPr lang="en-US" altLang="en-US"/>
              <a:pPr/>
              <a:t>‹#›</a:t>
            </a:fld>
            <a:endParaRPr lang="en-US" altLang="en-US"/>
          </a:p>
        </p:txBody>
      </p:sp>
    </p:spTree>
    <p:extLst>
      <p:ext uri="{BB962C8B-B14F-4D97-AF65-F5344CB8AC3E}">
        <p14:creationId xmlns:p14="http://schemas.microsoft.com/office/powerpoint/2010/main" val="1661356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17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17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317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317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2650C816-7FEE-40DA-9E08-A3EBD642AAB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2.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2.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2.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7.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7.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7.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12.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slideLayout" Target="../slideLayouts/slideLayout12.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12.xml"/><Relationship Id="rId1" Type="http://schemas.openxmlformats.org/officeDocument/2006/relationships/tags" Target="../tags/tag32.xml"/></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ags" Target="../tags/tag33.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1.xml"/><Relationship Id="rId1" Type="http://schemas.openxmlformats.org/officeDocument/2006/relationships/tags" Target="../tags/tag34.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6.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7.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8.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9.xml"/></Relationships>
</file>

<file path=ppt/slides/_rels/slide4.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0.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1.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2.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3.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4.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6.xml"/><Relationship Id="rId1" Type="http://schemas.openxmlformats.org/officeDocument/2006/relationships/tags" Target="../tags/tag5.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0.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1.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5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55.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57.xml"/><Relationship Id="rId1" Type="http://schemas.openxmlformats.org/officeDocument/2006/relationships/vmlDrawing" Target="../drawings/vmlDrawing1.v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1.bin"/></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6.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slideLayout" Target="../slideLayouts/slideLayout12.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4.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6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66.xml"/></Relationships>
</file>

<file path=ppt/slides/_rels/slide67.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slideLayout" Target="../slideLayouts/slideLayout12.xml"/><Relationship Id="rId1" Type="http://schemas.openxmlformats.org/officeDocument/2006/relationships/tags" Target="../tags/tag67.xml"/></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7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2.xml"/><Relationship Id="rId1" Type="http://schemas.openxmlformats.org/officeDocument/2006/relationships/tags" Target="../tags/tag71.xml"/></Relationships>
</file>

<file path=ppt/slides/_rels/slide7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12.xml"/><Relationship Id="rId1" Type="http://schemas.openxmlformats.org/officeDocument/2006/relationships/tags" Target="../tags/tag72.xml"/></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4.xml"/></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7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2.xml"/><Relationship Id="rId1" Type="http://schemas.openxmlformats.org/officeDocument/2006/relationships/tags" Target="../tags/tag76.xml"/></Relationships>
</file>

<file path=ppt/slides/_rels/slide7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6.xml"/><Relationship Id="rId1" Type="http://schemas.openxmlformats.org/officeDocument/2006/relationships/tags" Target="../tags/tag77.xml"/></Relationships>
</file>

<file path=ppt/slides/_rels/slide7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6.xml"/><Relationship Id="rId1" Type="http://schemas.openxmlformats.org/officeDocument/2006/relationships/tags" Target="../tags/tag78.xml"/></Relationships>
</file>

<file path=ppt/slides/_rels/slide7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6.xml"/><Relationship Id="rId1" Type="http://schemas.openxmlformats.org/officeDocument/2006/relationships/tags" Target="../tags/tag79.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2.xml"/><Relationship Id="rId1" Type="http://schemas.openxmlformats.org/officeDocument/2006/relationships/tags" Target="../tags/tag8.xml"/></Relationships>
</file>

<file path=ppt/slides/_rels/slide8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6.xml"/><Relationship Id="rId1" Type="http://schemas.openxmlformats.org/officeDocument/2006/relationships/tags" Target="../tags/tag80.xml"/></Relationships>
</file>

<file path=ppt/slides/_rels/slide8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6.xml"/><Relationship Id="rId1" Type="http://schemas.openxmlformats.org/officeDocument/2006/relationships/tags" Target="../tags/tag81.xml"/></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2.xml"/></Relationships>
</file>

<file path=ppt/slides/_rels/slide8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6.xml"/><Relationship Id="rId1" Type="http://schemas.openxmlformats.org/officeDocument/2006/relationships/tags" Target="../tags/tag83.xml"/></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4.xml"/></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5.xml"/></Relationships>
</file>

<file path=ppt/slides/_rels/slide8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ags" Target="../tags/tag86.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2.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DaVinciCod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7800" y="762000"/>
            <a:ext cx="3449638" cy="5181600"/>
          </a:xfrm>
          <a:prstGeom prst="rect">
            <a:avLst/>
          </a:prstGeom>
          <a:noFill/>
          <a:extLst>
            <a:ext uri="{909E8E84-426E-40DD-AFC4-6F175D3DCCD1}">
              <a14:hiddenFill xmlns:a14="http://schemas.microsoft.com/office/drawing/2010/main">
                <a:solidFill>
                  <a:srgbClr val="FFFFFF"/>
                </a:solidFill>
              </a14:hiddenFill>
            </a:ext>
          </a:extLst>
        </p:spPr>
      </p:pic>
      <p:sp>
        <p:nvSpPr>
          <p:cNvPr id="2050" name="Rectangle 2"/>
          <p:cNvSpPr>
            <a:spLocks noGrp="1" noChangeArrowheads="1"/>
          </p:cNvSpPr>
          <p:nvPr>
            <p:ph type="ctrTitle"/>
          </p:nvPr>
        </p:nvSpPr>
        <p:spPr>
          <a:xfrm>
            <a:off x="381000" y="2209800"/>
            <a:ext cx="4495800" cy="1470025"/>
          </a:xfrm>
        </p:spPr>
        <p:txBody>
          <a:bodyPr/>
          <a:lstStyle/>
          <a:p>
            <a:r>
              <a:rPr lang="en-US" altLang="en-US" sz="4000" i="1"/>
              <a:t>The Da Vinci Code:</a:t>
            </a:r>
            <a:r>
              <a:rPr lang="en-US" altLang="en-US" sz="4000"/>
              <a:t> What to Make of It?</a:t>
            </a:r>
          </a:p>
        </p:txBody>
      </p:sp>
      <p:sp>
        <p:nvSpPr>
          <p:cNvPr id="2051" name="Rectangle 3"/>
          <p:cNvSpPr>
            <a:spLocks noGrp="1" noChangeArrowheads="1"/>
          </p:cNvSpPr>
          <p:nvPr>
            <p:ph type="subTitle" idx="1"/>
          </p:nvPr>
        </p:nvSpPr>
        <p:spPr>
          <a:xfrm>
            <a:off x="838200" y="4343400"/>
            <a:ext cx="3962400" cy="1752600"/>
          </a:xfrm>
        </p:spPr>
        <p:txBody>
          <a:bodyPr/>
          <a:lstStyle/>
          <a:p>
            <a:pPr algn="l"/>
            <a:r>
              <a:rPr lang="en-US" altLang="en-US"/>
              <a:t>Robert C. Newman</a:t>
            </a:r>
          </a:p>
        </p:txBody>
      </p:sp>
      <p:pic>
        <p:nvPicPr>
          <p:cNvPr id="2" name="DVCShort.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609600" y="5791200"/>
            <a:ext cx="609600" cy="609600"/>
          </a:xfrm>
          <a:prstGeom prst="rect">
            <a:avLst/>
          </a:prstGeom>
        </p:spPr>
      </p:pic>
    </p:spTree>
    <p:custDataLst>
      <p:tags r:id="rId1"/>
    </p:custDataLst>
  </p:cSld>
  <p:clrMapOvr>
    <a:masterClrMapping/>
  </p:clrMapOvr>
  <p:transition advTm="3756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checkerboard(across)">
                                      <p:cBhvr>
                                        <p:cTn id="11" dur="500"/>
                                        <p:tgtEl>
                                          <p:spTgt spid="2052"/>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2050"/>
                                        </p:tgtEl>
                                        <p:attrNameLst>
                                          <p:attrName>style.visibility</p:attrName>
                                        </p:attrNameLst>
                                      </p:cBhvr>
                                      <p:to>
                                        <p:strVal val="visible"/>
                                      </p:to>
                                    </p:set>
                                    <p:anim calcmode="lin" valueType="num">
                                      <p:cBhvr>
                                        <p:cTn id="16" dur="500" fill="hold"/>
                                        <p:tgtEl>
                                          <p:spTgt spid="2050"/>
                                        </p:tgtEl>
                                        <p:attrNameLst>
                                          <p:attrName>ppt_w</p:attrName>
                                        </p:attrNameLst>
                                      </p:cBhvr>
                                      <p:tavLst>
                                        <p:tav tm="0">
                                          <p:val>
                                            <p:fltVal val="0"/>
                                          </p:val>
                                        </p:tav>
                                        <p:tav tm="100000">
                                          <p:val>
                                            <p:strVal val="#ppt_w"/>
                                          </p:val>
                                        </p:tav>
                                      </p:tavLst>
                                    </p:anim>
                                    <p:anim calcmode="lin" valueType="num">
                                      <p:cBhvr>
                                        <p:cTn id="17" dur="500" fill="hold"/>
                                        <p:tgtEl>
                                          <p:spTgt spid="2050"/>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051">
                                            <p:txEl>
                                              <p:pRg st="0" end="0"/>
                                            </p:txEl>
                                          </p:spTgt>
                                        </p:tgtEl>
                                        <p:attrNameLst>
                                          <p:attrName>style.visibility</p:attrName>
                                        </p:attrNameLst>
                                      </p:cBhvr>
                                      <p:to>
                                        <p:strVal val="visible"/>
                                      </p:to>
                                    </p:set>
                                    <p:animEffect transition="in" filter="checkerboard(across)">
                                      <p:cBhvr>
                                        <p:cTn id="22" dur="500"/>
                                        <p:tgtEl>
                                          <p:spTgt spid="20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3" fill="hold" display="0">
                  <p:stCondLst>
                    <p:cond delay="indefinite"/>
                  </p:stCondLst>
                  <p:endCondLst>
                    <p:cond evt="onStopAudio" delay="0">
                      <p:tgtEl>
                        <p:sldTgt/>
                      </p:tgtEl>
                    </p:cond>
                  </p:endCondLst>
                </p:cTn>
                <p:tgtEl>
                  <p:spTgt spid="2"/>
                </p:tgtEl>
              </p:cMediaNode>
            </p:audio>
          </p:childTnLst>
        </p:cTn>
      </p:par>
    </p:tnLst>
    <p:bldLst>
      <p:bldP spid="2050" grpId="0"/>
      <p:bldP spid="2051"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ltLang="en-US"/>
              <a:t>The Plot</a:t>
            </a:r>
          </a:p>
        </p:txBody>
      </p:sp>
      <p:sp>
        <p:nvSpPr>
          <p:cNvPr id="43011" name="Rectangle 3"/>
          <p:cNvSpPr>
            <a:spLocks noGrp="1" noChangeArrowheads="1"/>
          </p:cNvSpPr>
          <p:nvPr>
            <p:ph type="body" idx="1"/>
          </p:nvPr>
        </p:nvSpPr>
        <p:spPr/>
        <p:txBody>
          <a:bodyPr/>
          <a:lstStyle/>
          <a:p>
            <a:pPr>
              <a:lnSpc>
                <a:spcPct val="90000"/>
              </a:lnSpc>
            </a:pPr>
            <a:r>
              <a:rPr lang="en-US" altLang="en-US" sz="2800"/>
              <a:t>Story begins with the murder ~ 11 pm, inside the Louvre.</a:t>
            </a:r>
          </a:p>
          <a:p>
            <a:pPr>
              <a:lnSpc>
                <a:spcPct val="90000"/>
              </a:lnSpc>
            </a:pPr>
            <a:r>
              <a:rPr lang="en-US" altLang="en-US" sz="2800"/>
              <a:t>Langdon is awakened at his hotel an hour &amp; a half later by a phone call from the police.</a:t>
            </a:r>
          </a:p>
          <a:p>
            <a:pPr>
              <a:lnSpc>
                <a:spcPct val="90000"/>
              </a:lnSpc>
            </a:pPr>
            <a:r>
              <a:rPr lang="en-US" altLang="en-US" sz="2800"/>
              <a:t>He is summoned to meet with Bezu Fache, crack investigator of the Judicial Police, at the scene of the crime.</a:t>
            </a:r>
          </a:p>
          <a:p>
            <a:pPr>
              <a:lnSpc>
                <a:spcPct val="90000"/>
              </a:lnSpc>
            </a:pPr>
            <a:r>
              <a:rPr lang="en-US" altLang="en-US" sz="2800"/>
              <a:t>Fache secretly suspects Langdon, as Langdon’s name was in Sauni</a:t>
            </a:r>
            <a:r>
              <a:rPr lang="en-US" altLang="en-US" sz="2800">
                <a:cs typeface="Arial" charset="0"/>
              </a:rPr>
              <a:t>è</a:t>
            </a:r>
            <a:r>
              <a:rPr lang="en-US" altLang="en-US" sz="2800"/>
              <a:t>re’s calendar for a meeting earlier that evening.</a:t>
            </a:r>
          </a:p>
        </p:txBody>
      </p:sp>
    </p:spTree>
    <p:custDataLst>
      <p:tags r:id="rId1"/>
    </p:custDataLst>
  </p:cSld>
  <p:clrMapOvr>
    <a:masterClrMapping/>
  </p:clrMapOvr>
  <p:transition advTm="2690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 calcmode="lin" valueType="num">
                                      <p:cBhvr additive="base">
                                        <p:cTn id="7" dur="500" fill="hold"/>
                                        <p:tgtEl>
                                          <p:spTgt spid="430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30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3011">
                                            <p:txEl>
                                              <p:pRg st="1" end="1"/>
                                            </p:txEl>
                                          </p:spTgt>
                                        </p:tgtEl>
                                        <p:attrNameLst>
                                          <p:attrName>style.visibility</p:attrName>
                                        </p:attrNameLst>
                                      </p:cBhvr>
                                      <p:to>
                                        <p:strVal val="visible"/>
                                      </p:to>
                                    </p:set>
                                    <p:anim calcmode="lin" valueType="num">
                                      <p:cBhvr additive="base">
                                        <p:cTn id="13" dur="500" fill="hold"/>
                                        <p:tgtEl>
                                          <p:spTgt spid="430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30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3011">
                                            <p:txEl>
                                              <p:pRg st="2" end="2"/>
                                            </p:txEl>
                                          </p:spTgt>
                                        </p:tgtEl>
                                        <p:attrNameLst>
                                          <p:attrName>style.visibility</p:attrName>
                                        </p:attrNameLst>
                                      </p:cBhvr>
                                      <p:to>
                                        <p:strVal val="visible"/>
                                      </p:to>
                                    </p:set>
                                    <p:anim calcmode="lin" valueType="num">
                                      <p:cBhvr additive="base">
                                        <p:cTn id="19" dur="500" fill="hold"/>
                                        <p:tgtEl>
                                          <p:spTgt spid="430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30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3011">
                                            <p:txEl>
                                              <p:pRg st="3" end="3"/>
                                            </p:txEl>
                                          </p:spTgt>
                                        </p:tgtEl>
                                        <p:attrNameLst>
                                          <p:attrName>style.visibility</p:attrName>
                                        </p:attrNameLst>
                                      </p:cBhvr>
                                      <p:to>
                                        <p:strVal val="visible"/>
                                      </p:to>
                                    </p:set>
                                    <p:anim calcmode="lin" valueType="num">
                                      <p:cBhvr additive="base">
                                        <p:cTn id="25" dur="500" fill="hold"/>
                                        <p:tgtEl>
                                          <p:spTgt spid="430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30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4"/>
          <p:cNvSpPr>
            <a:spLocks noGrp="1" noChangeArrowheads="1"/>
          </p:cNvSpPr>
          <p:nvPr>
            <p:ph type="title"/>
          </p:nvPr>
        </p:nvSpPr>
        <p:spPr/>
        <p:txBody>
          <a:bodyPr/>
          <a:lstStyle/>
          <a:p>
            <a:r>
              <a:rPr lang="en-US" altLang="en-US"/>
              <a:t>The Murder Scene</a:t>
            </a:r>
          </a:p>
        </p:txBody>
      </p:sp>
      <p:sp>
        <p:nvSpPr>
          <p:cNvPr id="44037" name="Rectangle 5"/>
          <p:cNvSpPr>
            <a:spLocks noGrp="1" noChangeArrowheads="1"/>
          </p:cNvSpPr>
          <p:nvPr>
            <p:ph type="body" sz="half" idx="1"/>
          </p:nvPr>
        </p:nvSpPr>
        <p:spPr>
          <a:xfrm>
            <a:off x="457200" y="1600200"/>
            <a:ext cx="4038600" cy="4800600"/>
          </a:xfrm>
        </p:spPr>
        <p:txBody>
          <a:bodyPr/>
          <a:lstStyle/>
          <a:p>
            <a:pPr>
              <a:lnSpc>
                <a:spcPct val="90000"/>
              </a:lnSpc>
            </a:pPr>
            <a:r>
              <a:rPr lang="en-US" altLang="en-US" sz="2800"/>
              <a:t>Sauni</a:t>
            </a:r>
            <a:r>
              <a:rPr lang="en-US" altLang="en-US" sz="2800">
                <a:cs typeface="Arial" charset="0"/>
              </a:rPr>
              <a:t>è</a:t>
            </a:r>
            <a:r>
              <a:rPr lang="en-US" altLang="en-US" sz="2800"/>
              <a:t>re has been found dead, naked, and lying in a pose that matches that of Da Vinci’s “Vitruvian Man.”</a:t>
            </a:r>
          </a:p>
          <a:p>
            <a:pPr>
              <a:lnSpc>
                <a:spcPct val="90000"/>
              </a:lnSpc>
            </a:pPr>
            <a:r>
              <a:rPr lang="en-US" altLang="en-US" sz="2800"/>
              <a:t>In the few minutes between being shot &amp; dying, he managed to leave several cryptic clues about what is going on.</a:t>
            </a:r>
          </a:p>
        </p:txBody>
      </p:sp>
      <p:pic>
        <p:nvPicPr>
          <p:cNvPr id="44041" name="Picture 9" descr="davinci02140609"/>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15094" r="13208"/>
          <a:stretch>
            <a:fillRect/>
          </a:stretch>
        </p:blipFill>
        <p:spPr>
          <a:xfrm>
            <a:off x="4572000" y="1838325"/>
            <a:ext cx="4114800" cy="39036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2982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037">
                                            <p:txEl>
                                              <p:pRg st="0" end="0"/>
                                            </p:txEl>
                                          </p:spTgt>
                                        </p:tgtEl>
                                        <p:attrNameLst>
                                          <p:attrName>style.visibility</p:attrName>
                                        </p:attrNameLst>
                                      </p:cBhvr>
                                      <p:to>
                                        <p:strVal val="visible"/>
                                      </p:to>
                                    </p:set>
                                    <p:anim calcmode="lin" valueType="num">
                                      <p:cBhvr additive="base">
                                        <p:cTn id="7" dur="500" fill="hold"/>
                                        <p:tgtEl>
                                          <p:spTgt spid="4403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403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44041"/>
                                        </p:tgtEl>
                                        <p:attrNameLst>
                                          <p:attrName>style.visibility</p:attrName>
                                        </p:attrNameLst>
                                      </p:cBhvr>
                                      <p:to>
                                        <p:strVal val="visible"/>
                                      </p:to>
                                    </p:set>
                                    <p:animEffect transition="in" filter="checkerboard(across)">
                                      <p:cBhvr>
                                        <p:cTn id="13" dur="500"/>
                                        <p:tgtEl>
                                          <p:spTgt spid="4404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4037">
                                            <p:txEl>
                                              <p:pRg st="1" end="1"/>
                                            </p:txEl>
                                          </p:spTgt>
                                        </p:tgtEl>
                                        <p:attrNameLst>
                                          <p:attrName>style.visibility</p:attrName>
                                        </p:attrNameLst>
                                      </p:cBhvr>
                                      <p:to>
                                        <p:strVal val="visible"/>
                                      </p:to>
                                    </p:set>
                                    <p:anim calcmode="lin" valueType="num">
                                      <p:cBhvr additive="base">
                                        <p:cTn id="18" dur="500" fill="hold"/>
                                        <p:tgtEl>
                                          <p:spTgt spid="44037">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403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ltLang="en-US"/>
              <a:t>The Plot Thickens</a:t>
            </a:r>
          </a:p>
        </p:txBody>
      </p:sp>
      <p:sp>
        <p:nvSpPr>
          <p:cNvPr id="46083" name="Rectangle 3"/>
          <p:cNvSpPr>
            <a:spLocks noGrp="1" noChangeArrowheads="1"/>
          </p:cNvSpPr>
          <p:nvPr>
            <p:ph type="body" sz="half" idx="1"/>
          </p:nvPr>
        </p:nvSpPr>
        <p:spPr/>
        <p:txBody>
          <a:bodyPr/>
          <a:lstStyle/>
          <a:p>
            <a:r>
              <a:rPr lang="en-US" altLang="en-US" sz="2800"/>
              <a:t>As the police  prepare to arrest Langdon, Sophie manages to spirit him away.</a:t>
            </a:r>
          </a:p>
          <a:p>
            <a:r>
              <a:rPr lang="en-US" altLang="en-US" sz="2800"/>
              <a:t>They decipher clues her grandfather has left behind.</a:t>
            </a:r>
          </a:p>
          <a:p>
            <a:r>
              <a:rPr lang="en-US" altLang="en-US" sz="2800"/>
              <a:t>These involve a secret group guarding a devastating secret about the Church.</a:t>
            </a:r>
          </a:p>
        </p:txBody>
      </p:sp>
      <p:pic>
        <p:nvPicPr>
          <p:cNvPr id="46085" name="Picture 5" descr="davinci02140611"/>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11320" r="11320"/>
          <a:stretch>
            <a:fillRect/>
          </a:stretch>
        </p:blipFill>
        <p:spPr>
          <a:xfrm>
            <a:off x="4572000" y="2070100"/>
            <a:ext cx="4114800" cy="3519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2623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anim calcmode="lin" valueType="num">
                                      <p:cBhvr additive="base">
                                        <p:cTn id="7" dur="500" fill="hold"/>
                                        <p:tgtEl>
                                          <p:spTgt spid="460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60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6083">
                                            <p:txEl>
                                              <p:pRg st="1" end="1"/>
                                            </p:txEl>
                                          </p:spTgt>
                                        </p:tgtEl>
                                        <p:attrNameLst>
                                          <p:attrName>style.visibility</p:attrName>
                                        </p:attrNameLst>
                                      </p:cBhvr>
                                      <p:to>
                                        <p:strVal val="visible"/>
                                      </p:to>
                                    </p:set>
                                    <p:anim calcmode="lin" valueType="num">
                                      <p:cBhvr additive="base">
                                        <p:cTn id="13" dur="500" fill="hold"/>
                                        <p:tgtEl>
                                          <p:spTgt spid="460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60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p:cTn id="18" dur="1" fill="hold">
                                          <p:stCondLst>
                                            <p:cond delay="0"/>
                                          </p:stCondLst>
                                        </p:cTn>
                                        <p:tgtEl>
                                          <p:spTgt spid="46085"/>
                                        </p:tgtEl>
                                        <p:attrNameLst>
                                          <p:attrName>style.visibility</p:attrName>
                                        </p:attrNameLst>
                                      </p:cBhvr>
                                      <p:to>
                                        <p:strVal val="visible"/>
                                      </p:to>
                                    </p:set>
                                    <p:animEffect transition="in" filter="checkerboard(across)">
                                      <p:cBhvr>
                                        <p:cTn id="19" dur="500"/>
                                        <p:tgtEl>
                                          <p:spTgt spid="4608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6083">
                                            <p:txEl>
                                              <p:pRg st="2" end="2"/>
                                            </p:txEl>
                                          </p:spTgt>
                                        </p:tgtEl>
                                        <p:attrNameLst>
                                          <p:attrName>style.visibility</p:attrName>
                                        </p:attrNameLst>
                                      </p:cBhvr>
                                      <p:to>
                                        <p:strVal val="visible"/>
                                      </p:to>
                                    </p:set>
                                    <p:anim calcmode="lin" valueType="num">
                                      <p:cBhvr additive="base">
                                        <p:cTn id="24" dur="500" fill="hold"/>
                                        <p:tgtEl>
                                          <p:spTgt spid="4608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608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ltLang="en-US"/>
              <a:t>The Plot Moves On</a:t>
            </a:r>
          </a:p>
        </p:txBody>
      </p:sp>
      <p:sp>
        <p:nvSpPr>
          <p:cNvPr id="47107" name="Rectangle 3"/>
          <p:cNvSpPr>
            <a:spLocks noGrp="1" noChangeArrowheads="1"/>
          </p:cNvSpPr>
          <p:nvPr>
            <p:ph type="body" idx="1"/>
          </p:nvPr>
        </p:nvSpPr>
        <p:spPr>
          <a:xfrm>
            <a:off x="457200" y="1600200"/>
            <a:ext cx="8229600" cy="4876800"/>
          </a:xfrm>
        </p:spPr>
        <p:txBody>
          <a:bodyPr/>
          <a:lstStyle/>
          <a:p>
            <a:pPr>
              <a:lnSpc>
                <a:spcPct val="90000"/>
              </a:lnSpc>
            </a:pPr>
            <a:r>
              <a:rPr lang="en-US" altLang="en-US"/>
              <a:t>The rest of the book is a combination of their flight from the French police (and from Silas the murderer), while simultaneously seeking to locate and decipher the clues Sauni</a:t>
            </a:r>
            <a:r>
              <a:rPr lang="en-US" altLang="en-US">
                <a:cs typeface="Arial" charset="0"/>
              </a:rPr>
              <a:t>è</a:t>
            </a:r>
            <a:r>
              <a:rPr lang="en-US" altLang="en-US"/>
              <a:t>re has left behind to direct them to the Grail.</a:t>
            </a:r>
          </a:p>
          <a:p>
            <a:pPr>
              <a:lnSpc>
                <a:spcPct val="90000"/>
              </a:lnSpc>
            </a:pPr>
            <a:r>
              <a:rPr lang="en-US" altLang="en-US"/>
              <a:t>In the course of their flight, Sophie and Langdon travel to several places in France, then to London, and finally to Scotland.</a:t>
            </a:r>
          </a:p>
        </p:txBody>
      </p:sp>
    </p:spTree>
    <p:custDataLst>
      <p:tags r:id="rId1"/>
    </p:custDataLst>
  </p:cSld>
  <p:clrMapOvr>
    <a:masterClrMapping/>
  </p:clrMapOvr>
  <p:transition advTm="2147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 calcmode="lin" valueType="num">
                                      <p:cBhvr additive="base">
                                        <p:cTn id="7" dur="500" fill="hold"/>
                                        <p:tgtEl>
                                          <p:spTgt spid="471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71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7107">
                                            <p:txEl>
                                              <p:pRg st="1" end="1"/>
                                            </p:txEl>
                                          </p:spTgt>
                                        </p:tgtEl>
                                        <p:attrNameLst>
                                          <p:attrName>style.visibility</p:attrName>
                                        </p:attrNameLst>
                                      </p:cBhvr>
                                      <p:to>
                                        <p:strVal val="visible"/>
                                      </p:to>
                                    </p:set>
                                    <p:anim calcmode="lin" valueType="num">
                                      <p:cBhvr additive="base">
                                        <p:cTn id="13" dur="500" fill="hold"/>
                                        <p:tgtEl>
                                          <p:spTgt spid="471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710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ltLang="en-US"/>
              <a:t>Sir Leigh Teabing</a:t>
            </a:r>
          </a:p>
        </p:txBody>
      </p:sp>
      <p:sp>
        <p:nvSpPr>
          <p:cNvPr id="48131" name="Rectangle 3"/>
          <p:cNvSpPr>
            <a:spLocks noGrp="1" noChangeArrowheads="1"/>
          </p:cNvSpPr>
          <p:nvPr>
            <p:ph type="body" sz="half" idx="1"/>
          </p:nvPr>
        </p:nvSpPr>
        <p:spPr/>
        <p:txBody>
          <a:bodyPr/>
          <a:lstStyle/>
          <a:p>
            <a:pPr>
              <a:lnSpc>
                <a:spcPct val="90000"/>
              </a:lnSpc>
            </a:pPr>
            <a:r>
              <a:rPr lang="en-US" altLang="en-US" sz="2800"/>
              <a:t>They seek out Leigh Teabing, ex-British Royal Historian, who lives in a chateau outside Paris.</a:t>
            </a:r>
          </a:p>
          <a:p>
            <a:pPr>
              <a:lnSpc>
                <a:spcPct val="90000"/>
              </a:lnSpc>
            </a:pPr>
            <a:r>
              <a:rPr lang="en-US" altLang="en-US" sz="2800"/>
              <a:t>Teabing is one of the world’s experts on the Grail &amp; Priory of Sion.</a:t>
            </a:r>
          </a:p>
          <a:p>
            <a:pPr>
              <a:lnSpc>
                <a:spcPct val="90000"/>
              </a:lnSpc>
            </a:pPr>
            <a:r>
              <a:rPr lang="en-US" altLang="en-US" sz="2800"/>
              <a:t>Teabing fills them in on the Grail secret.</a:t>
            </a:r>
          </a:p>
        </p:txBody>
      </p:sp>
      <p:pic>
        <p:nvPicPr>
          <p:cNvPr id="48133" name="Picture 5" descr="davinci02140606"/>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11320" r="7547"/>
          <a:stretch>
            <a:fillRect/>
          </a:stretch>
        </p:blipFill>
        <p:spPr>
          <a:xfrm>
            <a:off x="4572000" y="1935163"/>
            <a:ext cx="4191000" cy="3719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2688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 calcmode="lin" valueType="num">
                                      <p:cBhvr additive="base">
                                        <p:cTn id="7" dur="500" fill="hold"/>
                                        <p:tgtEl>
                                          <p:spTgt spid="481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81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48133"/>
                                        </p:tgtEl>
                                        <p:attrNameLst>
                                          <p:attrName>style.visibility</p:attrName>
                                        </p:attrNameLst>
                                      </p:cBhvr>
                                      <p:to>
                                        <p:strVal val="visible"/>
                                      </p:to>
                                    </p:set>
                                    <p:animEffect transition="in" filter="checkerboard(across)">
                                      <p:cBhvr>
                                        <p:cTn id="13" dur="500"/>
                                        <p:tgtEl>
                                          <p:spTgt spid="4813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8131">
                                            <p:txEl>
                                              <p:pRg st="1" end="1"/>
                                            </p:txEl>
                                          </p:spTgt>
                                        </p:tgtEl>
                                        <p:attrNameLst>
                                          <p:attrName>style.visibility</p:attrName>
                                        </p:attrNameLst>
                                      </p:cBhvr>
                                      <p:to>
                                        <p:strVal val="visible"/>
                                      </p:to>
                                    </p:set>
                                    <p:anim calcmode="lin" valueType="num">
                                      <p:cBhvr additive="base">
                                        <p:cTn id="18" dur="500" fill="hold"/>
                                        <p:tgtEl>
                                          <p:spTgt spid="48131">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81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8131">
                                            <p:txEl>
                                              <p:pRg st="2" end="2"/>
                                            </p:txEl>
                                          </p:spTgt>
                                        </p:tgtEl>
                                        <p:attrNameLst>
                                          <p:attrName>style.visibility</p:attrName>
                                        </p:attrNameLst>
                                      </p:cBhvr>
                                      <p:to>
                                        <p:strVal val="visible"/>
                                      </p:to>
                                    </p:set>
                                    <p:anim calcmode="lin" valueType="num">
                                      <p:cBhvr additive="base">
                                        <p:cTn id="24" dur="500" fill="hold"/>
                                        <p:tgtEl>
                                          <p:spTgt spid="48131">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813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9" name="Picture 7" descr="DVCp230a"/>
          <p:cNvPicPr>
            <a:picLocks noChangeAspect="1" noChangeArrowheads="1"/>
          </p:cNvPicPr>
          <p:nvPr/>
        </p:nvPicPr>
        <p:blipFill>
          <a:blip r:embed="rId3">
            <a:extLst>
              <a:ext uri="{28A0092B-C50C-407E-A947-70E740481C1C}">
                <a14:useLocalDpi xmlns:a14="http://schemas.microsoft.com/office/drawing/2010/main" val="0"/>
              </a:ext>
            </a:extLst>
          </a:blip>
          <a:srcRect t="5264"/>
          <a:stretch>
            <a:fillRect/>
          </a:stretch>
        </p:blipFill>
        <p:spPr bwMode="auto">
          <a:xfrm>
            <a:off x="762000" y="381000"/>
            <a:ext cx="7620000" cy="5970588"/>
          </a:xfrm>
          <a:prstGeom prst="rect">
            <a:avLst/>
          </a:prstGeom>
          <a:noFill/>
          <a:extLst>
            <a:ext uri="{909E8E84-426E-40DD-AFC4-6F175D3DCCD1}">
              <a14:hiddenFill xmlns:a14="http://schemas.microsoft.com/office/drawing/2010/main">
                <a:solidFill>
                  <a:srgbClr val="FFFFFF"/>
                </a:solidFill>
              </a14:hiddenFill>
            </a:ext>
          </a:extLst>
        </p:spPr>
      </p:pic>
      <p:sp>
        <p:nvSpPr>
          <p:cNvPr id="49158" name="Text Box 6"/>
          <p:cNvSpPr txBox="1">
            <a:spLocks noChangeArrowheads="1"/>
          </p:cNvSpPr>
          <p:nvPr/>
        </p:nvSpPr>
        <p:spPr bwMode="auto">
          <a:xfrm>
            <a:off x="517525" y="569913"/>
            <a:ext cx="1162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Page 230</a:t>
            </a:r>
          </a:p>
        </p:txBody>
      </p:sp>
      <p:sp>
        <p:nvSpPr>
          <p:cNvPr id="49161" name="AutoShape 9"/>
          <p:cNvSpPr>
            <a:spLocks noChangeArrowheads="1"/>
          </p:cNvSpPr>
          <p:nvPr/>
        </p:nvSpPr>
        <p:spPr bwMode="auto">
          <a:xfrm rot="1284985">
            <a:off x="1981200" y="1371600"/>
            <a:ext cx="3886200" cy="2895600"/>
          </a:xfrm>
          <a:prstGeom prst="irregularSeal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2" name="Text Box 10"/>
          <p:cNvSpPr txBox="1">
            <a:spLocks noChangeArrowheads="1"/>
          </p:cNvSpPr>
          <p:nvPr/>
        </p:nvSpPr>
        <p:spPr bwMode="auto">
          <a:xfrm>
            <a:off x="2819400" y="2286000"/>
            <a:ext cx="2133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t>What is the Holy Grail?</a:t>
            </a:r>
          </a:p>
        </p:txBody>
      </p:sp>
    </p:spTree>
    <p:custDataLst>
      <p:tags r:id="rId1"/>
    </p:custDataLst>
  </p:cSld>
  <p:clrMapOvr>
    <a:masterClrMapping/>
  </p:clrMapOvr>
  <p:transition advTm="6081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9159"/>
                                        </p:tgtEl>
                                        <p:attrNameLst>
                                          <p:attrName>style.visibility</p:attrName>
                                        </p:attrNameLst>
                                      </p:cBhvr>
                                      <p:to>
                                        <p:strVal val="visible"/>
                                      </p:to>
                                    </p:set>
                                    <p:animEffect transition="in" filter="checkerboard(across)">
                                      <p:cBhvr>
                                        <p:cTn id="7" dur="500"/>
                                        <p:tgtEl>
                                          <p:spTgt spid="491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49161"/>
                                        </p:tgtEl>
                                        <p:attrNameLst>
                                          <p:attrName>style.visibility</p:attrName>
                                        </p:attrNameLst>
                                      </p:cBhvr>
                                      <p:to>
                                        <p:strVal val="visible"/>
                                      </p:to>
                                    </p:set>
                                    <p:anim calcmode="lin" valueType="num">
                                      <p:cBhvr>
                                        <p:cTn id="12" dur="500" fill="hold"/>
                                        <p:tgtEl>
                                          <p:spTgt spid="49161"/>
                                        </p:tgtEl>
                                        <p:attrNameLst>
                                          <p:attrName>ppt_w</p:attrName>
                                        </p:attrNameLst>
                                      </p:cBhvr>
                                      <p:tavLst>
                                        <p:tav tm="0">
                                          <p:val>
                                            <p:fltVal val="0"/>
                                          </p:val>
                                        </p:tav>
                                        <p:tav tm="100000">
                                          <p:val>
                                            <p:strVal val="#ppt_w"/>
                                          </p:val>
                                        </p:tav>
                                      </p:tavLst>
                                    </p:anim>
                                    <p:anim calcmode="lin" valueType="num">
                                      <p:cBhvr>
                                        <p:cTn id="13" dur="500" fill="hold"/>
                                        <p:tgtEl>
                                          <p:spTgt spid="49161"/>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0"/>
                                  </p:stCondLst>
                                  <p:childTnLst>
                                    <p:set>
                                      <p:cBhvr>
                                        <p:cTn id="15" dur="1" fill="hold">
                                          <p:stCondLst>
                                            <p:cond delay="0"/>
                                          </p:stCondLst>
                                        </p:cTn>
                                        <p:tgtEl>
                                          <p:spTgt spid="49162"/>
                                        </p:tgtEl>
                                        <p:attrNameLst>
                                          <p:attrName>style.visibility</p:attrName>
                                        </p:attrNameLst>
                                      </p:cBhvr>
                                      <p:to>
                                        <p:strVal val="visible"/>
                                      </p:to>
                                    </p:set>
                                    <p:anim calcmode="lin" valueType="num">
                                      <p:cBhvr>
                                        <p:cTn id="16" dur="500" fill="hold"/>
                                        <p:tgtEl>
                                          <p:spTgt spid="49162"/>
                                        </p:tgtEl>
                                        <p:attrNameLst>
                                          <p:attrName>ppt_w</p:attrName>
                                        </p:attrNameLst>
                                      </p:cBhvr>
                                      <p:tavLst>
                                        <p:tav tm="0">
                                          <p:val>
                                            <p:fltVal val="0"/>
                                          </p:val>
                                        </p:tav>
                                        <p:tav tm="100000">
                                          <p:val>
                                            <p:strVal val="#ppt_w"/>
                                          </p:val>
                                        </p:tav>
                                      </p:tavLst>
                                    </p:anim>
                                    <p:anim calcmode="lin" valueType="num">
                                      <p:cBhvr>
                                        <p:cTn id="17" dur="500" fill="hold"/>
                                        <p:tgtEl>
                                          <p:spTgt spid="4916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1" grpId="0" animBg="1"/>
      <p:bldP spid="4916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6" name="Picture 6" descr="DVCp230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892175"/>
            <a:ext cx="7924800" cy="5965825"/>
          </a:xfrm>
          <a:prstGeom prst="rect">
            <a:avLst/>
          </a:prstGeom>
          <a:noFill/>
          <a:extLst>
            <a:ext uri="{909E8E84-426E-40DD-AFC4-6F175D3DCCD1}">
              <a14:hiddenFill xmlns:a14="http://schemas.microsoft.com/office/drawing/2010/main">
                <a:solidFill>
                  <a:srgbClr val="FFFFFF"/>
                </a:solidFill>
              </a14:hiddenFill>
            </a:ext>
          </a:extLst>
        </p:spPr>
      </p:pic>
      <p:sp>
        <p:nvSpPr>
          <p:cNvPr id="51205" name="Text Box 5"/>
          <p:cNvSpPr txBox="1">
            <a:spLocks noChangeArrowheads="1"/>
          </p:cNvSpPr>
          <p:nvPr/>
        </p:nvSpPr>
        <p:spPr bwMode="auto">
          <a:xfrm>
            <a:off x="593725" y="417513"/>
            <a:ext cx="1162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Page 230</a:t>
            </a:r>
          </a:p>
        </p:txBody>
      </p:sp>
      <p:sp>
        <p:nvSpPr>
          <p:cNvPr id="51207" name="AutoShape 7"/>
          <p:cNvSpPr>
            <a:spLocks noChangeArrowheads="1"/>
          </p:cNvSpPr>
          <p:nvPr/>
        </p:nvSpPr>
        <p:spPr bwMode="auto">
          <a:xfrm rot="880765">
            <a:off x="1600200" y="685800"/>
            <a:ext cx="5867400" cy="3657600"/>
          </a:xfrm>
          <a:prstGeom prst="irregularSeal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8" name="Text Box 8"/>
          <p:cNvSpPr txBox="1">
            <a:spLocks noChangeArrowheads="1"/>
          </p:cNvSpPr>
          <p:nvPr/>
        </p:nvSpPr>
        <p:spPr bwMode="auto">
          <a:xfrm>
            <a:off x="2895600" y="1600200"/>
            <a:ext cx="32004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Leonardo da Vinci one of the keepers of the secret of the Holy Grail.  He hid clues in his art.</a:t>
            </a:r>
          </a:p>
        </p:txBody>
      </p:sp>
    </p:spTree>
    <p:custDataLst>
      <p:tags r:id="rId1"/>
    </p:custDataLst>
  </p:cSld>
  <p:clrMapOvr>
    <a:masterClrMapping/>
  </p:clrMapOvr>
  <p:transition advTm="6327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1206"/>
                                        </p:tgtEl>
                                        <p:attrNameLst>
                                          <p:attrName>style.visibility</p:attrName>
                                        </p:attrNameLst>
                                      </p:cBhvr>
                                      <p:to>
                                        <p:strVal val="visible"/>
                                      </p:to>
                                    </p:set>
                                    <p:animEffect transition="in" filter="checkerboard(across)">
                                      <p:cBhvr>
                                        <p:cTn id="7" dur="500"/>
                                        <p:tgtEl>
                                          <p:spTgt spid="512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51207"/>
                                        </p:tgtEl>
                                        <p:attrNameLst>
                                          <p:attrName>style.visibility</p:attrName>
                                        </p:attrNameLst>
                                      </p:cBhvr>
                                      <p:to>
                                        <p:strVal val="visible"/>
                                      </p:to>
                                    </p:set>
                                    <p:anim calcmode="lin" valueType="num">
                                      <p:cBhvr>
                                        <p:cTn id="12" dur="500" fill="hold"/>
                                        <p:tgtEl>
                                          <p:spTgt spid="51207"/>
                                        </p:tgtEl>
                                        <p:attrNameLst>
                                          <p:attrName>ppt_w</p:attrName>
                                        </p:attrNameLst>
                                      </p:cBhvr>
                                      <p:tavLst>
                                        <p:tav tm="0">
                                          <p:val>
                                            <p:fltVal val="0"/>
                                          </p:val>
                                        </p:tav>
                                        <p:tav tm="100000">
                                          <p:val>
                                            <p:strVal val="#ppt_w"/>
                                          </p:val>
                                        </p:tav>
                                      </p:tavLst>
                                    </p:anim>
                                    <p:anim calcmode="lin" valueType="num">
                                      <p:cBhvr>
                                        <p:cTn id="13" dur="500" fill="hold"/>
                                        <p:tgtEl>
                                          <p:spTgt spid="51207"/>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0"/>
                                  </p:stCondLst>
                                  <p:childTnLst>
                                    <p:set>
                                      <p:cBhvr>
                                        <p:cTn id="15" dur="1" fill="hold">
                                          <p:stCondLst>
                                            <p:cond delay="0"/>
                                          </p:stCondLst>
                                        </p:cTn>
                                        <p:tgtEl>
                                          <p:spTgt spid="51208"/>
                                        </p:tgtEl>
                                        <p:attrNameLst>
                                          <p:attrName>style.visibility</p:attrName>
                                        </p:attrNameLst>
                                      </p:cBhvr>
                                      <p:to>
                                        <p:strVal val="visible"/>
                                      </p:to>
                                    </p:set>
                                    <p:anim calcmode="lin" valueType="num">
                                      <p:cBhvr>
                                        <p:cTn id="16" dur="500" fill="hold"/>
                                        <p:tgtEl>
                                          <p:spTgt spid="51208"/>
                                        </p:tgtEl>
                                        <p:attrNameLst>
                                          <p:attrName>ppt_w</p:attrName>
                                        </p:attrNameLst>
                                      </p:cBhvr>
                                      <p:tavLst>
                                        <p:tav tm="0">
                                          <p:val>
                                            <p:fltVal val="0"/>
                                          </p:val>
                                        </p:tav>
                                        <p:tav tm="100000">
                                          <p:val>
                                            <p:strVal val="#ppt_w"/>
                                          </p:val>
                                        </p:tav>
                                      </p:tavLst>
                                    </p:anim>
                                    <p:anim calcmode="lin" valueType="num">
                                      <p:cBhvr>
                                        <p:cTn id="17" dur="500" fill="hold"/>
                                        <p:tgtEl>
                                          <p:spTgt spid="5120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7" grpId="0" animBg="1"/>
      <p:bldP spid="5120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9" name="Picture 5" descr="DVCp231a"/>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1458913" y="179388"/>
            <a:ext cx="6923087" cy="6438900"/>
          </a:xfrm>
          <a:prstGeom prst="rect">
            <a:avLst/>
          </a:prstGeom>
          <a:noFill/>
          <a:extLst>
            <a:ext uri="{909E8E84-426E-40DD-AFC4-6F175D3DCCD1}">
              <a14:hiddenFill xmlns:a14="http://schemas.microsoft.com/office/drawing/2010/main">
                <a:solidFill>
                  <a:srgbClr val="FFFFFF"/>
                </a:solidFill>
              </a14:hiddenFill>
            </a:ext>
          </a:extLst>
        </p:spPr>
      </p:pic>
      <p:sp>
        <p:nvSpPr>
          <p:cNvPr id="52230" name="AutoShape 6"/>
          <p:cNvSpPr>
            <a:spLocks noChangeArrowheads="1"/>
          </p:cNvSpPr>
          <p:nvPr/>
        </p:nvSpPr>
        <p:spPr bwMode="auto">
          <a:xfrm rot="851647">
            <a:off x="1981200" y="2362200"/>
            <a:ext cx="5715000" cy="3352800"/>
          </a:xfrm>
          <a:prstGeom prst="irregularSeal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1" name="Text Box 7"/>
          <p:cNvSpPr txBox="1">
            <a:spLocks noChangeArrowheads="1"/>
          </p:cNvSpPr>
          <p:nvPr/>
        </p:nvSpPr>
        <p:spPr bwMode="auto">
          <a:xfrm>
            <a:off x="3429000" y="3429000"/>
            <a:ext cx="2819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The Bible is a product of man … Not of God.</a:t>
            </a:r>
          </a:p>
        </p:txBody>
      </p:sp>
    </p:spTree>
    <p:custDataLst>
      <p:tags r:id="rId1"/>
    </p:custDataLst>
  </p:cSld>
  <p:clrMapOvr>
    <a:masterClrMapping/>
  </p:clrMapOvr>
  <p:transition advTm="6319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2229"/>
                                        </p:tgtEl>
                                        <p:attrNameLst>
                                          <p:attrName>style.visibility</p:attrName>
                                        </p:attrNameLst>
                                      </p:cBhvr>
                                      <p:to>
                                        <p:strVal val="visible"/>
                                      </p:to>
                                    </p:set>
                                    <p:animEffect transition="in" filter="checkerboard(across)">
                                      <p:cBhvr>
                                        <p:cTn id="7" dur="500"/>
                                        <p:tgtEl>
                                          <p:spTgt spid="522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52230"/>
                                        </p:tgtEl>
                                        <p:attrNameLst>
                                          <p:attrName>style.visibility</p:attrName>
                                        </p:attrNameLst>
                                      </p:cBhvr>
                                      <p:to>
                                        <p:strVal val="visible"/>
                                      </p:to>
                                    </p:set>
                                    <p:anim calcmode="lin" valueType="num">
                                      <p:cBhvr>
                                        <p:cTn id="12" dur="500" fill="hold"/>
                                        <p:tgtEl>
                                          <p:spTgt spid="52230"/>
                                        </p:tgtEl>
                                        <p:attrNameLst>
                                          <p:attrName>ppt_w</p:attrName>
                                        </p:attrNameLst>
                                      </p:cBhvr>
                                      <p:tavLst>
                                        <p:tav tm="0">
                                          <p:val>
                                            <p:fltVal val="0"/>
                                          </p:val>
                                        </p:tav>
                                        <p:tav tm="100000">
                                          <p:val>
                                            <p:strVal val="#ppt_w"/>
                                          </p:val>
                                        </p:tav>
                                      </p:tavLst>
                                    </p:anim>
                                    <p:anim calcmode="lin" valueType="num">
                                      <p:cBhvr>
                                        <p:cTn id="13" dur="500" fill="hold"/>
                                        <p:tgtEl>
                                          <p:spTgt spid="52230"/>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0"/>
                                  </p:stCondLst>
                                  <p:childTnLst>
                                    <p:set>
                                      <p:cBhvr>
                                        <p:cTn id="15" dur="1" fill="hold">
                                          <p:stCondLst>
                                            <p:cond delay="0"/>
                                          </p:stCondLst>
                                        </p:cTn>
                                        <p:tgtEl>
                                          <p:spTgt spid="52231"/>
                                        </p:tgtEl>
                                        <p:attrNameLst>
                                          <p:attrName>style.visibility</p:attrName>
                                        </p:attrNameLst>
                                      </p:cBhvr>
                                      <p:to>
                                        <p:strVal val="visible"/>
                                      </p:to>
                                    </p:set>
                                    <p:anim calcmode="lin" valueType="num">
                                      <p:cBhvr>
                                        <p:cTn id="16" dur="500" fill="hold"/>
                                        <p:tgtEl>
                                          <p:spTgt spid="52231"/>
                                        </p:tgtEl>
                                        <p:attrNameLst>
                                          <p:attrName>ppt_w</p:attrName>
                                        </p:attrNameLst>
                                      </p:cBhvr>
                                      <p:tavLst>
                                        <p:tav tm="0">
                                          <p:val>
                                            <p:fltVal val="0"/>
                                          </p:val>
                                        </p:tav>
                                        <p:tav tm="100000">
                                          <p:val>
                                            <p:strVal val="#ppt_w"/>
                                          </p:val>
                                        </p:tav>
                                      </p:tavLst>
                                    </p:anim>
                                    <p:anim calcmode="lin" valueType="num">
                                      <p:cBhvr>
                                        <p:cTn id="17" dur="500" fill="hold"/>
                                        <p:tgtEl>
                                          <p:spTgt spid="5223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0" grpId="0" animBg="1"/>
      <p:bldP spid="522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4" descr="DVCp231b"/>
          <p:cNvPicPr>
            <a:picLocks noChangeAspect="1" noChangeArrowheads="1"/>
          </p:cNvPicPr>
          <p:nvPr/>
        </p:nvPicPr>
        <p:blipFill>
          <a:blip r:embed="rId3">
            <a:lum bright="12000"/>
            <a:extLst>
              <a:ext uri="{28A0092B-C50C-407E-A947-70E740481C1C}">
                <a14:useLocalDpi xmlns:a14="http://schemas.microsoft.com/office/drawing/2010/main" val="0"/>
              </a:ext>
            </a:extLst>
          </a:blip>
          <a:srcRect r="6097"/>
          <a:stretch>
            <a:fillRect/>
          </a:stretch>
        </p:blipFill>
        <p:spPr bwMode="auto">
          <a:xfrm>
            <a:off x="914400" y="304800"/>
            <a:ext cx="7943850" cy="6292850"/>
          </a:xfrm>
          <a:prstGeom prst="rect">
            <a:avLst/>
          </a:prstGeom>
          <a:noFill/>
          <a:extLst>
            <a:ext uri="{909E8E84-426E-40DD-AFC4-6F175D3DCCD1}">
              <a14:hiddenFill xmlns:a14="http://schemas.microsoft.com/office/drawing/2010/main">
                <a:solidFill>
                  <a:srgbClr val="FFFFFF"/>
                </a:solidFill>
              </a14:hiddenFill>
            </a:ext>
          </a:extLst>
        </p:spPr>
      </p:pic>
      <p:sp>
        <p:nvSpPr>
          <p:cNvPr id="53253" name="Text Box 5"/>
          <p:cNvSpPr txBox="1">
            <a:spLocks noChangeArrowheads="1"/>
          </p:cNvSpPr>
          <p:nvPr/>
        </p:nvSpPr>
        <p:spPr bwMode="auto">
          <a:xfrm>
            <a:off x="365125" y="1027113"/>
            <a:ext cx="755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p 231</a:t>
            </a:r>
          </a:p>
        </p:txBody>
      </p:sp>
      <p:sp>
        <p:nvSpPr>
          <p:cNvPr id="53254" name="AutoShape 6"/>
          <p:cNvSpPr>
            <a:spLocks noChangeArrowheads="1"/>
          </p:cNvSpPr>
          <p:nvPr/>
        </p:nvSpPr>
        <p:spPr bwMode="auto">
          <a:xfrm rot="1026483">
            <a:off x="1958975" y="1538288"/>
            <a:ext cx="5257800" cy="2819400"/>
          </a:xfrm>
          <a:prstGeom prst="irregularSeal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55" name="Text Box 7"/>
          <p:cNvSpPr txBox="1">
            <a:spLocks noChangeArrowheads="1"/>
          </p:cNvSpPr>
          <p:nvPr/>
        </p:nvSpPr>
        <p:spPr bwMode="auto">
          <a:xfrm>
            <a:off x="3048000" y="2133600"/>
            <a:ext cx="30480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More than 80 Gospels were considered for the New Testament…</a:t>
            </a:r>
          </a:p>
        </p:txBody>
      </p:sp>
    </p:spTree>
    <p:custDataLst>
      <p:tags r:id="rId1"/>
    </p:custDataLst>
  </p:cSld>
  <p:clrMapOvr>
    <a:masterClrMapping/>
  </p:clrMapOvr>
  <p:transition advTm="6496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3252"/>
                                        </p:tgtEl>
                                        <p:attrNameLst>
                                          <p:attrName>style.visibility</p:attrName>
                                        </p:attrNameLst>
                                      </p:cBhvr>
                                      <p:to>
                                        <p:strVal val="visible"/>
                                      </p:to>
                                    </p:set>
                                    <p:animEffect transition="in" filter="checkerboard(across)">
                                      <p:cBhvr>
                                        <p:cTn id="7" dur="500"/>
                                        <p:tgtEl>
                                          <p:spTgt spid="532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53254"/>
                                        </p:tgtEl>
                                        <p:attrNameLst>
                                          <p:attrName>style.visibility</p:attrName>
                                        </p:attrNameLst>
                                      </p:cBhvr>
                                      <p:to>
                                        <p:strVal val="visible"/>
                                      </p:to>
                                    </p:set>
                                    <p:anim calcmode="lin" valueType="num">
                                      <p:cBhvr>
                                        <p:cTn id="12" dur="500" fill="hold"/>
                                        <p:tgtEl>
                                          <p:spTgt spid="53254"/>
                                        </p:tgtEl>
                                        <p:attrNameLst>
                                          <p:attrName>ppt_w</p:attrName>
                                        </p:attrNameLst>
                                      </p:cBhvr>
                                      <p:tavLst>
                                        <p:tav tm="0">
                                          <p:val>
                                            <p:fltVal val="0"/>
                                          </p:val>
                                        </p:tav>
                                        <p:tav tm="100000">
                                          <p:val>
                                            <p:strVal val="#ppt_w"/>
                                          </p:val>
                                        </p:tav>
                                      </p:tavLst>
                                    </p:anim>
                                    <p:anim calcmode="lin" valueType="num">
                                      <p:cBhvr>
                                        <p:cTn id="13" dur="500" fill="hold"/>
                                        <p:tgtEl>
                                          <p:spTgt spid="53254"/>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0"/>
                                  </p:stCondLst>
                                  <p:childTnLst>
                                    <p:set>
                                      <p:cBhvr>
                                        <p:cTn id="15" dur="1" fill="hold">
                                          <p:stCondLst>
                                            <p:cond delay="0"/>
                                          </p:stCondLst>
                                        </p:cTn>
                                        <p:tgtEl>
                                          <p:spTgt spid="53255"/>
                                        </p:tgtEl>
                                        <p:attrNameLst>
                                          <p:attrName>style.visibility</p:attrName>
                                        </p:attrNameLst>
                                      </p:cBhvr>
                                      <p:to>
                                        <p:strVal val="visible"/>
                                      </p:to>
                                    </p:set>
                                    <p:anim calcmode="lin" valueType="num">
                                      <p:cBhvr>
                                        <p:cTn id="16" dur="500" fill="hold"/>
                                        <p:tgtEl>
                                          <p:spTgt spid="53255"/>
                                        </p:tgtEl>
                                        <p:attrNameLst>
                                          <p:attrName>ppt_w</p:attrName>
                                        </p:attrNameLst>
                                      </p:cBhvr>
                                      <p:tavLst>
                                        <p:tav tm="0">
                                          <p:val>
                                            <p:fltVal val="0"/>
                                          </p:val>
                                        </p:tav>
                                        <p:tav tm="100000">
                                          <p:val>
                                            <p:strVal val="#ppt_w"/>
                                          </p:val>
                                        </p:tav>
                                      </p:tavLst>
                                    </p:anim>
                                    <p:anim calcmode="lin" valueType="num">
                                      <p:cBhvr>
                                        <p:cTn id="17" dur="500" fill="hold"/>
                                        <p:tgtEl>
                                          <p:spTgt spid="5325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4" grpId="0" animBg="1"/>
      <p:bldP spid="5325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4" descr="DVCp232a"/>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b="909"/>
          <a:stretch>
            <a:fillRect/>
          </a:stretch>
        </p:blipFill>
        <p:spPr bwMode="auto">
          <a:xfrm>
            <a:off x="914400" y="77788"/>
            <a:ext cx="7277100" cy="6399212"/>
          </a:xfrm>
          <a:prstGeom prst="rect">
            <a:avLst/>
          </a:prstGeom>
          <a:noFill/>
          <a:extLst>
            <a:ext uri="{909E8E84-426E-40DD-AFC4-6F175D3DCCD1}">
              <a14:hiddenFill xmlns:a14="http://schemas.microsoft.com/office/drawing/2010/main">
                <a:solidFill>
                  <a:srgbClr val="FFFFFF"/>
                </a:solidFill>
              </a14:hiddenFill>
            </a:ext>
          </a:extLst>
        </p:spPr>
      </p:pic>
      <p:sp>
        <p:nvSpPr>
          <p:cNvPr id="54277" name="AutoShape 5"/>
          <p:cNvSpPr>
            <a:spLocks noChangeArrowheads="1"/>
          </p:cNvSpPr>
          <p:nvPr/>
        </p:nvSpPr>
        <p:spPr bwMode="auto">
          <a:xfrm rot="1024158">
            <a:off x="1752600" y="2514600"/>
            <a:ext cx="5867400" cy="3962400"/>
          </a:xfrm>
          <a:prstGeom prst="irregularSeal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78" name="Text Box 6"/>
          <p:cNvSpPr txBox="1">
            <a:spLocks noChangeArrowheads="1"/>
          </p:cNvSpPr>
          <p:nvPr/>
        </p:nvSpPr>
        <p:spPr bwMode="auto">
          <a:xfrm>
            <a:off x="3124200" y="3581400"/>
            <a:ext cx="29718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Constantine a lifelong pagan… baptized on his deathbed, too weak to protest</a:t>
            </a:r>
          </a:p>
        </p:txBody>
      </p:sp>
    </p:spTree>
    <p:custDataLst>
      <p:tags r:id="rId1"/>
    </p:custDataLst>
  </p:cSld>
  <p:clrMapOvr>
    <a:masterClrMapping/>
  </p:clrMapOvr>
  <p:transition advTm="8430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4276"/>
                                        </p:tgtEl>
                                        <p:attrNameLst>
                                          <p:attrName>style.visibility</p:attrName>
                                        </p:attrNameLst>
                                      </p:cBhvr>
                                      <p:to>
                                        <p:strVal val="visible"/>
                                      </p:to>
                                    </p:set>
                                    <p:animEffect transition="in" filter="checkerboard(across)">
                                      <p:cBhvr>
                                        <p:cTn id="7" dur="500"/>
                                        <p:tgtEl>
                                          <p:spTgt spid="542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54277"/>
                                        </p:tgtEl>
                                        <p:attrNameLst>
                                          <p:attrName>style.visibility</p:attrName>
                                        </p:attrNameLst>
                                      </p:cBhvr>
                                      <p:to>
                                        <p:strVal val="visible"/>
                                      </p:to>
                                    </p:set>
                                    <p:anim calcmode="lin" valueType="num">
                                      <p:cBhvr>
                                        <p:cTn id="12" dur="500" fill="hold"/>
                                        <p:tgtEl>
                                          <p:spTgt spid="54277"/>
                                        </p:tgtEl>
                                        <p:attrNameLst>
                                          <p:attrName>ppt_w</p:attrName>
                                        </p:attrNameLst>
                                      </p:cBhvr>
                                      <p:tavLst>
                                        <p:tav tm="0">
                                          <p:val>
                                            <p:fltVal val="0"/>
                                          </p:val>
                                        </p:tav>
                                        <p:tav tm="100000">
                                          <p:val>
                                            <p:strVal val="#ppt_w"/>
                                          </p:val>
                                        </p:tav>
                                      </p:tavLst>
                                    </p:anim>
                                    <p:anim calcmode="lin" valueType="num">
                                      <p:cBhvr>
                                        <p:cTn id="13" dur="500" fill="hold"/>
                                        <p:tgtEl>
                                          <p:spTgt spid="54277"/>
                                        </p:tgtEl>
                                        <p:attrNameLst>
                                          <p:attrName>ppt_h</p:attrName>
                                        </p:attrNameLst>
                                      </p:cBhvr>
                                      <p:tavLst>
                                        <p:tav tm="0">
                                          <p:val>
                                            <p:fltVal val="0"/>
                                          </p:val>
                                        </p:tav>
                                        <p:tav tm="100000">
                                          <p:val>
                                            <p:strVal val="#ppt_h"/>
                                          </p:val>
                                        </p:tav>
                                      </p:tavLst>
                                    </p:anim>
                                  </p:childTnLst>
                                </p:cTn>
                              </p:par>
                              <p:par>
                                <p:cTn id="14" presetID="23" presetClass="entr" presetSubtype="16" fill="hold" nodeType="withEffect">
                                  <p:stCondLst>
                                    <p:cond delay="0"/>
                                  </p:stCondLst>
                                  <p:childTnLst>
                                    <p:set>
                                      <p:cBhvr>
                                        <p:cTn id="15" dur="1" fill="hold">
                                          <p:stCondLst>
                                            <p:cond delay="0"/>
                                          </p:stCondLst>
                                        </p:cTn>
                                        <p:tgtEl>
                                          <p:spTgt spid="54278">
                                            <p:txEl>
                                              <p:pRg st="0" end="0"/>
                                            </p:txEl>
                                          </p:spTgt>
                                        </p:tgtEl>
                                        <p:attrNameLst>
                                          <p:attrName>style.visibility</p:attrName>
                                        </p:attrNameLst>
                                      </p:cBhvr>
                                      <p:to>
                                        <p:strVal val="visible"/>
                                      </p:to>
                                    </p:set>
                                    <p:anim calcmode="lin" valueType="num">
                                      <p:cBhvr>
                                        <p:cTn id="16" dur="500" fill="hold"/>
                                        <p:tgtEl>
                                          <p:spTgt spid="54278">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5427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xit" presetSubtype="0" fill="hold" grpId="0" nodeType="clickEffect">
                                  <p:stCondLst>
                                    <p:cond delay="0"/>
                                  </p:stCondLst>
                                  <p:childTnLst>
                                    <p:animEffect transition="out" filter="dissolve">
                                      <p:cBhvr>
                                        <p:cTn id="21" dur="500"/>
                                        <p:tgtEl>
                                          <p:spTgt spid="54278">
                                            <p:txEl>
                                              <p:pRg st="0" end="0"/>
                                            </p:txEl>
                                          </p:spTgt>
                                        </p:tgtEl>
                                      </p:cBhvr>
                                    </p:animEffect>
                                    <p:set>
                                      <p:cBhvr>
                                        <p:cTn id="22" dur="1" fill="hold">
                                          <p:stCondLst>
                                            <p:cond delay="499"/>
                                          </p:stCondLst>
                                        </p:cTn>
                                        <p:tgtEl>
                                          <p:spTgt spid="54278">
                                            <p:txEl>
                                              <p:pRg st="0" end="0"/>
                                            </p:txEl>
                                          </p:spTgt>
                                        </p:tgtEl>
                                        <p:attrNameLst>
                                          <p:attrName>style.visibility</p:attrName>
                                        </p:attrNameLst>
                                      </p:cBhvr>
                                      <p:to>
                                        <p:strVal val="hidden"/>
                                      </p:to>
                                    </p:set>
                                  </p:childTnLst>
                                </p:cTn>
                              </p:par>
                              <p:par>
                                <p:cTn id="23" presetID="9" presetClass="exit" presetSubtype="0" fill="hold" grpId="1" nodeType="withEffect">
                                  <p:stCondLst>
                                    <p:cond delay="0"/>
                                  </p:stCondLst>
                                  <p:childTnLst>
                                    <p:animEffect transition="out" filter="dissolve">
                                      <p:cBhvr>
                                        <p:cTn id="24" dur="500"/>
                                        <p:tgtEl>
                                          <p:spTgt spid="54277"/>
                                        </p:tgtEl>
                                      </p:cBhvr>
                                    </p:animEffect>
                                    <p:set>
                                      <p:cBhvr>
                                        <p:cTn id="25" dur="1" fill="hold">
                                          <p:stCondLst>
                                            <p:cond delay="499"/>
                                          </p:stCondLst>
                                        </p:cTn>
                                        <p:tgtEl>
                                          <p:spTgt spid="542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7" grpId="0" animBg="1"/>
      <p:bldP spid="54277" grpId="1" animBg="1"/>
      <p:bldP spid="54278"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algn="l"/>
            <a:r>
              <a:rPr lang="en-US" altLang="en-US"/>
              <a:t>What’s the Buzz?</a:t>
            </a:r>
          </a:p>
        </p:txBody>
      </p:sp>
      <p:sp>
        <p:nvSpPr>
          <p:cNvPr id="32771" name="Rectangle 3"/>
          <p:cNvSpPr>
            <a:spLocks noGrp="1" noChangeArrowheads="1"/>
          </p:cNvSpPr>
          <p:nvPr>
            <p:ph type="body" idx="1"/>
          </p:nvPr>
        </p:nvSpPr>
        <p:spPr>
          <a:xfrm>
            <a:off x="457200" y="2133600"/>
            <a:ext cx="8229600" cy="3992563"/>
          </a:xfrm>
        </p:spPr>
        <p:txBody>
          <a:bodyPr/>
          <a:lstStyle/>
          <a:p>
            <a:pPr>
              <a:lnSpc>
                <a:spcPct val="80000"/>
              </a:lnSpc>
            </a:pPr>
            <a:r>
              <a:rPr lang="en-US" altLang="en-US" sz="2800"/>
              <a:t>The Da Vinci Code is a novel that has attracted an enormous amount of attention: </a:t>
            </a:r>
          </a:p>
          <a:p>
            <a:pPr lvl="1">
              <a:lnSpc>
                <a:spcPct val="80000"/>
              </a:lnSpc>
            </a:pPr>
            <a:r>
              <a:rPr lang="en-US" altLang="en-US" sz="2400"/>
              <a:t>A murder mystery </a:t>
            </a:r>
          </a:p>
          <a:p>
            <a:pPr lvl="1">
              <a:lnSpc>
                <a:spcPct val="80000"/>
              </a:lnSpc>
            </a:pPr>
            <a:r>
              <a:rPr lang="en-US" altLang="en-US" sz="2400"/>
              <a:t>Of the thriller sort </a:t>
            </a:r>
          </a:p>
          <a:p>
            <a:pPr lvl="1">
              <a:lnSpc>
                <a:spcPct val="80000"/>
              </a:lnSpc>
            </a:pPr>
            <a:r>
              <a:rPr lang="en-US" altLang="en-US" sz="2400"/>
              <a:t>Containing 454 pages in 105 short chapters</a:t>
            </a:r>
          </a:p>
          <a:p>
            <a:pPr lvl="1">
              <a:lnSpc>
                <a:spcPct val="80000"/>
              </a:lnSpc>
            </a:pPr>
            <a:r>
              <a:rPr lang="en-US" altLang="en-US" sz="2400"/>
              <a:t>A real page-turner!</a:t>
            </a:r>
          </a:p>
          <a:p>
            <a:pPr>
              <a:lnSpc>
                <a:spcPct val="80000"/>
              </a:lnSpc>
            </a:pPr>
            <a:r>
              <a:rPr lang="en-US" altLang="en-US" sz="2800"/>
              <a:t>Yet it claims to be some sort of historical novel:</a:t>
            </a:r>
          </a:p>
          <a:p>
            <a:pPr lvl="1">
              <a:lnSpc>
                <a:spcPct val="80000"/>
              </a:lnSpc>
            </a:pPr>
            <a:r>
              <a:rPr lang="en-US" altLang="en-US" sz="2400"/>
              <a:t>Historically accurate</a:t>
            </a:r>
          </a:p>
          <a:p>
            <a:pPr lvl="1">
              <a:lnSpc>
                <a:spcPct val="80000"/>
              </a:lnSpc>
            </a:pPr>
            <a:r>
              <a:rPr lang="en-US" altLang="en-US" sz="2400"/>
              <a:t>With fictional plot and main characters</a:t>
            </a:r>
          </a:p>
          <a:p>
            <a:pPr lvl="1">
              <a:lnSpc>
                <a:spcPct val="80000"/>
              </a:lnSpc>
            </a:pPr>
            <a:r>
              <a:rPr lang="en-US" altLang="en-US" sz="2400"/>
              <a:t>Consider this claim it makes:</a:t>
            </a:r>
          </a:p>
        </p:txBody>
      </p:sp>
      <p:pic>
        <p:nvPicPr>
          <p:cNvPr id="32772" name="Picture 4" descr="MCj0384172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228600"/>
            <a:ext cx="1538288" cy="18256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3107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additive="base">
                                        <p:cTn id="7" dur="500" fill="hold"/>
                                        <p:tgtEl>
                                          <p:spTgt spid="327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7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771">
                                            <p:txEl>
                                              <p:pRg st="1" end="1"/>
                                            </p:txEl>
                                          </p:spTgt>
                                        </p:tgtEl>
                                        <p:attrNameLst>
                                          <p:attrName>style.visibility</p:attrName>
                                        </p:attrNameLst>
                                      </p:cBhvr>
                                      <p:to>
                                        <p:strVal val="visible"/>
                                      </p:to>
                                    </p:set>
                                    <p:anim calcmode="lin" valueType="num">
                                      <p:cBhvr additive="base">
                                        <p:cTn id="13" dur="500" fill="hold"/>
                                        <p:tgtEl>
                                          <p:spTgt spid="327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27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2771">
                                            <p:txEl>
                                              <p:pRg st="2" end="2"/>
                                            </p:txEl>
                                          </p:spTgt>
                                        </p:tgtEl>
                                        <p:attrNameLst>
                                          <p:attrName>style.visibility</p:attrName>
                                        </p:attrNameLst>
                                      </p:cBhvr>
                                      <p:to>
                                        <p:strVal val="visible"/>
                                      </p:to>
                                    </p:set>
                                    <p:anim calcmode="lin" valueType="num">
                                      <p:cBhvr additive="base">
                                        <p:cTn id="19" dur="500" fill="hold"/>
                                        <p:tgtEl>
                                          <p:spTgt spid="327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27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2771">
                                            <p:txEl>
                                              <p:pRg st="3" end="3"/>
                                            </p:txEl>
                                          </p:spTgt>
                                        </p:tgtEl>
                                        <p:attrNameLst>
                                          <p:attrName>style.visibility</p:attrName>
                                        </p:attrNameLst>
                                      </p:cBhvr>
                                      <p:to>
                                        <p:strVal val="visible"/>
                                      </p:to>
                                    </p:set>
                                    <p:anim calcmode="lin" valueType="num">
                                      <p:cBhvr additive="base">
                                        <p:cTn id="25" dur="500" fill="hold"/>
                                        <p:tgtEl>
                                          <p:spTgt spid="3277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27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2771">
                                            <p:txEl>
                                              <p:pRg st="4" end="4"/>
                                            </p:txEl>
                                          </p:spTgt>
                                        </p:tgtEl>
                                        <p:attrNameLst>
                                          <p:attrName>style.visibility</p:attrName>
                                        </p:attrNameLst>
                                      </p:cBhvr>
                                      <p:to>
                                        <p:strVal val="visible"/>
                                      </p:to>
                                    </p:set>
                                    <p:anim calcmode="lin" valueType="num">
                                      <p:cBhvr additive="base">
                                        <p:cTn id="31" dur="500" fill="hold"/>
                                        <p:tgtEl>
                                          <p:spTgt spid="3277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277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2771">
                                            <p:txEl>
                                              <p:pRg st="5" end="5"/>
                                            </p:txEl>
                                          </p:spTgt>
                                        </p:tgtEl>
                                        <p:attrNameLst>
                                          <p:attrName>style.visibility</p:attrName>
                                        </p:attrNameLst>
                                      </p:cBhvr>
                                      <p:to>
                                        <p:strVal val="visible"/>
                                      </p:to>
                                    </p:set>
                                    <p:anim calcmode="lin" valueType="num">
                                      <p:cBhvr additive="base">
                                        <p:cTn id="37" dur="500" fill="hold"/>
                                        <p:tgtEl>
                                          <p:spTgt spid="3277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277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2771">
                                            <p:txEl>
                                              <p:pRg st="6" end="6"/>
                                            </p:txEl>
                                          </p:spTgt>
                                        </p:tgtEl>
                                        <p:attrNameLst>
                                          <p:attrName>style.visibility</p:attrName>
                                        </p:attrNameLst>
                                      </p:cBhvr>
                                      <p:to>
                                        <p:strVal val="visible"/>
                                      </p:to>
                                    </p:set>
                                    <p:anim calcmode="lin" valueType="num">
                                      <p:cBhvr additive="base">
                                        <p:cTn id="43" dur="500" fill="hold"/>
                                        <p:tgtEl>
                                          <p:spTgt spid="3277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277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2771">
                                            <p:txEl>
                                              <p:pRg st="7" end="7"/>
                                            </p:txEl>
                                          </p:spTgt>
                                        </p:tgtEl>
                                        <p:attrNameLst>
                                          <p:attrName>style.visibility</p:attrName>
                                        </p:attrNameLst>
                                      </p:cBhvr>
                                      <p:to>
                                        <p:strVal val="visible"/>
                                      </p:to>
                                    </p:set>
                                    <p:anim calcmode="lin" valueType="num">
                                      <p:cBhvr additive="base">
                                        <p:cTn id="49" dur="500" fill="hold"/>
                                        <p:tgtEl>
                                          <p:spTgt spid="32771">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277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2771">
                                            <p:txEl>
                                              <p:pRg st="8" end="8"/>
                                            </p:txEl>
                                          </p:spTgt>
                                        </p:tgtEl>
                                        <p:attrNameLst>
                                          <p:attrName>style.visibility</p:attrName>
                                        </p:attrNameLst>
                                      </p:cBhvr>
                                      <p:to>
                                        <p:strVal val="visible"/>
                                      </p:to>
                                    </p:set>
                                    <p:anim calcmode="lin" valueType="num">
                                      <p:cBhvr additive="base">
                                        <p:cTn id="55" dur="500" fill="hold"/>
                                        <p:tgtEl>
                                          <p:spTgt spid="32771">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277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0" name="Picture 4" descr="DVCp232b"/>
          <p:cNvPicPr>
            <a:picLocks noChangeAspect="1" noChangeArrowheads="1"/>
          </p:cNvPicPr>
          <p:nvPr/>
        </p:nvPicPr>
        <p:blipFill>
          <a:blip r:embed="rId3">
            <a:lum bright="6000"/>
            <a:extLst>
              <a:ext uri="{28A0092B-C50C-407E-A947-70E740481C1C}">
                <a14:useLocalDpi xmlns:a14="http://schemas.microsoft.com/office/drawing/2010/main" val="0"/>
              </a:ext>
            </a:extLst>
          </a:blip>
          <a:srcRect t="1570" r="4637"/>
          <a:stretch>
            <a:fillRect/>
          </a:stretch>
        </p:blipFill>
        <p:spPr bwMode="auto">
          <a:xfrm>
            <a:off x="623888" y="609600"/>
            <a:ext cx="7834312" cy="5969000"/>
          </a:xfrm>
          <a:prstGeom prst="rect">
            <a:avLst/>
          </a:prstGeom>
          <a:noFill/>
          <a:extLst>
            <a:ext uri="{909E8E84-426E-40DD-AFC4-6F175D3DCCD1}">
              <a14:hiddenFill xmlns:a14="http://schemas.microsoft.com/office/drawing/2010/main">
                <a:solidFill>
                  <a:srgbClr val="FFFFFF"/>
                </a:solidFill>
              </a14:hiddenFill>
            </a:ext>
          </a:extLst>
        </p:spPr>
      </p:pic>
      <p:sp>
        <p:nvSpPr>
          <p:cNvPr id="55301" name="Text Box 5"/>
          <p:cNvSpPr txBox="1">
            <a:spLocks noChangeArrowheads="1"/>
          </p:cNvSpPr>
          <p:nvPr/>
        </p:nvSpPr>
        <p:spPr bwMode="auto">
          <a:xfrm>
            <a:off x="212725" y="1103313"/>
            <a:ext cx="755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p 232</a:t>
            </a:r>
          </a:p>
        </p:txBody>
      </p:sp>
      <p:sp>
        <p:nvSpPr>
          <p:cNvPr id="55302" name="AutoShape 6"/>
          <p:cNvSpPr>
            <a:spLocks noChangeArrowheads="1"/>
          </p:cNvSpPr>
          <p:nvPr/>
        </p:nvSpPr>
        <p:spPr bwMode="auto">
          <a:xfrm rot="640820">
            <a:off x="2133600" y="1524000"/>
            <a:ext cx="4419600" cy="2209800"/>
          </a:xfrm>
          <a:prstGeom prst="irregularSeal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03" name="Text Box 7"/>
          <p:cNvSpPr txBox="1">
            <a:spLocks noChangeArrowheads="1"/>
          </p:cNvSpPr>
          <p:nvPr/>
        </p:nvSpPr>
        <p:spPr bwMode="auto">
          <a:xfrm>
            <a:off x="3124200" y="2057400"/>
            <a:ext cx="21336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Nothing in Christianity is original</a:t>
            </a:r>
          </a:p>
        </p:txBody>
      </p:sp>
    </p:spTree>
    <p:custDataLst>
      <p:tags r:id="rId1"/>
    </p:custDataLst>
  </p:cSld>
  <p:clrMapOvr>
    <a:masterClrMapping/>
  </p:clrMapOvr>
  <p:transition advTm="6536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5300"/>
                                        </p:tgtEl>
                                        <p:attrNameLst>
                                          <p:attrName>style.visibility</p:attrName>
                                        </p:attrNameLst>
                                      </p:cBhvr>
                                      <p:to>
                                        <p:strVal val="visible"/>
                                      </p:to>
                                    </p:set>
                                    <p:animEffect transition="in" filter="checkerboard(across)">
                                      <p:cBhvr>
                                        <p:cTn id="7" dur="500"/>
                                        <p:tgtEl>
                                          <p:spTgt spid="553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55302"/>
                                        </p:tgtEl>
                                        <p:attrNameLst>
                                          <p:attrName>style.visibility</p:attrName>
                                        </p:attrNameLst>
                                      </p:cBhvr>
                                      <p:to>
                                        <p:strVal val="visible"/>
                                      </p:to>
                                    </p:set>
                                    <p:anim calcmode="lin" valueType="num">
                                      <p:cBhvr>
                                        <p:cTn id="12" dur="500" fill="hold"/>
                                        <p:tgtEl>
                                          <p:spTgt spid="55302"/>
                                        </p:tgtEl>
                                        <p:attrNameLst>
                                          <p:attrName>ppt_w</p:attrName>
                                        </p:attrNameLst>
                                      </p:cBhvr>
                                      <p:tavLst>
                                        <p:tav tm="0">
                                          <p:val>
                                            <p:fltVal val="0"/>
                                          </p:val>
                                        </p:tav>
                                        <p:tav tm="100000">
                                          <p:val>
                                            <p:strVal val="#ppt_w"/>
                                          </p:val>
                                        </p:tav>
                                      </p:tavLst>
                                    </p:anim>
                                    <p:anim calcmode="lin" valueType="num">
                                      <p:cBhvr>
                                        <p:cTn id="13" dur="500" fill="hold"/>
                                        <p:tgtEl>
                                          <p:spTgt spid="55302"/>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0"/>
                                  </p:stCondLst>
                                  <p:childTnLst>
                                    <p:set>
                                      <p:cBhvr>
                                        <p:cTn id="15" dur="1" fill="hold">
                                          <p:stCondLst>
                                            <p:cond delay="0"/>
                                          </p:stCondLst>
                                        </p:cTn>
                                        <p:tgtEl>
                                          <p:spTgt spid="55303"/>
                                        </p:tgtEl>
                                        <p:attrNameLst>
                                          <p:attrName>style.visibility</p:attrName>
                                        </p:attrNameLst>
                                      </p:cBhvr>
                                      <p:to>
                                        <p:strVal val="visible"/>
                                      </p:to>
                                    </p:set>
                                    <p:anim calcmode="lin" valueType="num">
                                      <p:cBhvr>
                                        <p:cTn id="16" dur="500" fill="hold"/>
                                        <p:tgtEl>
                                          <p:spTgt spid="55303"/>
                                        </p:tgtEl>
                                        <p:attrNameLst>
                                          <p:attrName>ppt_w</p:attrName>
                                        </p:attrNameLst>
                                      </p:cBhvr>
                                      <p:tavLst>
                                        <p:tav tm="0">
                                          <p:val>
                                            <p:fltVal val="0"/>
                                          </p:val>
                                        </p:tav>
                                        <p:tav tm="100000">
                                          <p:val>
                                            <p:strVal val="#ppt_w"/>
                                          </p:val>
                                        </p:tav>
                                      </p:tavLst>
                                    </p:anim>
                                    <p:anim calcmode="lin" valueType="num">
                                      <p:cBhvr>
                                        <p:cTn id="17" dur="500" fill="hold"/>
                                        <p:tgtEl>
                                          <p:spTgt spid="5530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2" grpId="0" animBg="1"/>
      <p:bldP spid="5530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Picture 4" descr="DVCp233a"/>
          <p:cNvPicPr>
            <a:picLocks noChangeAspect="1" noChangeArrowheads="1"/>
          </p:cNvPicPr>
          <p:nvPr/>
        </p:nvPicPr>
        <p:blipFill>
          <a:blip r:embed="rId3">
            <a:lum contrast="6000"/>
            <a:extLst>
              <a:ext uri="{28A0092B-C50C-407E-A947-70E740481C1C}">
                <a14:useLocalDpi xmlns:a14="http://schemas.microsoft.com/office/drawing/2010/main" val="0"/>
              </a:ext>
            </a:extLst>
          </a:blip>
          <a:srcRect t="2103"/>
          <a:stretch>
            <a:fillRect/>
          </a:stretch>
        </p:blipFill>
        <p:spPr bwMode="auto">
          <a:xfrm>
            <a:off x="990600" y="228600"/>
            <a:ext cx="7315200" cy="6208713"/>
          </a:xfrm>
          <a:prstGeom prst="rect">
            <a:avLst/>
          </a:prstGeom>
          <a:noFill/>
          <a:extLst>
            <a:ext uri="{909E8E84-426E-40DD-AFC4-6F175D3DCCD1}">
              <a14:hiddenFill xmlns:a14="http://schemas.microsoft.com/office/drawing/2010/main">
                <a:solidFill>
                  <a:srgbClr val="FFFFFF"/>
                </a:solidFill>
              </a14:hiddenFill>
            </a:ext>
          </a:extLst>
        </p:spPr>
      </p:pic>
      <p:sp>
        <p:nvSpPr>
          <p:cNvPr id="56325" name="AutoShape 5"/>
          <p:cNvSpPr>
            <a:spLocks noChangeArrowheads="1"/>
          </p:cNvSpPr>
          <p:nvPr/>
        </p:nvSpPr>
        <p:spPr bwMode="auto">
          <a:xfrm rot="1084544">
            <a:off x="2057400" y="1730375"/>
            <a:ext cx="6007100" cy="4078288"/>
          </a:xfrm>
          <a:prstGeom prst="irregularSeal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26" name="Text Box 6"/>
          <p:cNvSpPr txBox="1">
            <a:spLocks noChangeArrowheads="1"/>
          </p:cNvSpPr>
          <p:nvPr/>
        </p:nvSpPr>
        <p:spPr bwMode="auto">
          <a:xfrm>
            <a:off x="3124200" y="3200400"/>
            <a:ext cx="36576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Jesus’ establishment as the Son of God was proposed &amp; voted on by the Council of Nicaea</a:t>
            </a:r>
          </a:p>
        </p:txBody>
      </p:sp>
    </p:spTree>
    <p:custDataLst>
      <p:tags r:id="rId1"/>
    </p:custDataLst>
  </p:cSld>
  <p:clrMapOvr>
    <a:masterClrMapping/>
  </p:clrMapOvr>
  <p:transition advTm="6891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6324"/>
                                        </p:tgtEl>
                                        <p:attrNameLst>
                                          <p:attrName>style.visibility</p:attrName>
                                        </p:attrNameLst>
                                      </p:cBhvr>
                                      <p:to>
                                        <p:strVal val="visible"/>
                                      </p:to>
                                    </p:set>
                                    <p:animEffect transition="in" filter="checkerboard(across)">
                                      <p:cBhvr>
                                        <p:cTn id="7" dur="500"/>
                                        <p:tgtEl>
                                          <p:spTgt spid="563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56325"/>
                                        </p:tgtEl>
                                        <p:attrNameLst>
                                          <p:attrName>style.visibility</p:attrName>
                                        </p:attrNameLst>
                                      </p:cBhvr>
                                      <p:to>
                                        <p:strVal val="visible"/>
                                      </p:to>
                                    </p:set>
                                    <p:anim calcmode="lin" valueType="num">
                                      <p:cBhvr>
                                        <p:cTn id="12" dur="500" fill="hold"/>
                                        <p:tgtEl>
                                          <p:spTgt spid="56325"/>
                                        </p:tgtEl>
                                        <p:attrNameLst>
                                          <p:attrName>ppt_w</p:attrName>
                                        </p:attrNameLst>
                                      </p:cBhvr>
                                      <p:tavLst>
                                        <p:tav tm="0">
                                          <p:val>
                                            <p:fltVal val="0"/>
                                          </p:val>
                                        </p:tav>
                                        <p:tav tm="100000">
                                          <p:val>
                                            <p:strVal val="#ppt_w"/>
                                          </p:val>
                                        </p:tav>
                                      </p:tavLst>
                                    </p:anim>
                                    <p:anim calcmode="lin" valueType="num">
                                      <p:cBhvr>
                                        <p:cTn id="13" dur="500" fill="hold"/>
                                        <p:tgtEl>
                                          <p:spTgt spid="56325"/>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0"/>
                                  </p:stCondLst>
                                  <p:childTnLst>
                                    <p:set>
                                      <p:cBhvr>
                                        <p:cTn id="15" dur="1" fill="hold">
                                          <p:stCondLst>
                                            <p:cond delay="0"/>
                                          </p:stCondLst>
                                        </p:cTn>
                                        <p:tgtEl>
                                          <p:spTgt spid="56326"/>
                                        </p:tgtEl>
                                        <p:attrNameLst>
                                          <p:attrName>style.visibility</p:attrName>
                                        </p:attrNameLst>
                                      </p:cBhvr>
                                      <p:to>
                                        <p:strVal val="visible"/>
                                      </p:to>
                                    </p:set>
                                    <p:anim calcmode="lin" valueType="num">
                                      <p:cBhvr>
                                        <p:cTn id="16" dur="500" fill="hold"/>
                                        <p:tgtEl>
                                          <p:spTgt spid="56326"/>
                                        </p:tgtEl>
                                        <p:attrNameLst>
                                          <p:attrName>ppt_w</p:attrName>
                                        </p:attrNameLst>
                                      </p:cBhvr>
                                      <p:tavLst>
                                        <p:tav tm="0">
                                          <p:val>
                                            <p:fltVal val="0"/>
                                          </p:val>
                                        </p:tav>
                                        <p:tav tm="100000">
                                          <p:val>
                                            <p:strVal val="#ppt_w"/>
                                          </p:val>
                                        </p:tav>
                                      </p:tavLst>
                                    </p:anim>
                                    <p:anim calcmode="lin" valueType="num">
                                      <p:cBhvr>
                                        <p:cTn id="17" dur="500" fill="hold"/>
                                        <p:tgtEl>
                                          <p:spTgt spid="563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animBg="1"/>
      <p:bldP spid="563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4" descr="DVCp233b"/>
          <p:cNvPicPr>
            <a:picLocks noChangeAspect="1" noChangeArrowheads="1"/>
          </p:cNvPicPr>
          <p:nvPr/>
        </p:nvPicPr>
        <p:blipFill>
          <a:blip r:embed="rId3">
            <a:lum bright="6000"/>
            <a:extLst>
              <a:ext uri="{28A0092B-C50C-407E-A947-70E740481C1C}">
                <a14:useLocalDpi xmlns:a14="http://schemas.microsoft.com/office/drawing/2010/main" val="0"/>
              </a:ext>
            </a:extLst>
          </a:blip>
          <a:srcRect l="3711"/>
          <a:stretch>
            <a:fillRect/>
          </a:stretch>
        </p:blipFill>
        <p:spPr bwMode="auto">
          <a:xfrm>
            <a:off x="1066800" y="280988"/>
            <a:ext cx="7543800" cy="6513512"/>
          </a:xfrm>
          <a:prstGeom prst="rect">
            <a:avLst/>
          </a:prstGeom>
          <a:noFill/>
          <a:extLst>
            <a:ext uri="{909E8E84-426E-40DD-AFC4-6F175D3DCCD1}">
              <a14:hiddenFill xmlns:a14="http://schemas.microsoft.com/office/drawing/2010/main">
                <a:solidFill>
                  <a:srgbClr val="FFFFFF"/>
                </a:solidFill>
              </a14:hiddenFill>
            </a:ext>
          </a:extLst>
        </p:spPr>
      </p:pic>
      <p:sp>
        <p:nvSpPr>
          <p:cNvPr id="57349" name="Text Box 5"/>
          <p:cNvSpPr txBox="1">
            <a:spLocks noChangeArrowheads="1"/>
          </p:cNvSpPr>
          <p:nvPr/>
        </p:nvSpPr>
        <p:spPr bwMode="auto">
          <a:xfrm>
            <a:off x="212725" y="1636713"/>
            <a:ext cx="755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p 233</a:t>
            </a:r>
          </a:p>
        </p:txBody>
      </p:sp>
      <p:sp>
        <p:nvSpPr>
          <p:cNvPr id="57350" name="AutoShape 6"/>
          <p:cNvSpPr>
            <a:spLocks noChangeArrowheads="1"/>
          </p:cNvSpPr>
          <p:nvPr/>
        </p:nvSpPr>
        <p:spPr bwMode="auto">
          <a:xfrm>
            <a:off x="2286000" y="2133600"/>
            <a:ext cx="4419600" cy="2209800"/>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a:t>A relatively close </a:t>
            </a:r>
          </a:p>
          <a:p>
            <a:pPr algn="ctr"/>
            <a:r>
              <a:rPr lang="en-US" altLang="en-US" sz="2400"/>
              <a:t>vote at that</a:t>
            </a:r>
          </a:p>
        </p:txBody>
      </p:sp>
    </p:spTree>
    <p:custDataLst>
      <p:tags r:id="rId1"/>
    </p:custDataLst>
  </p:cSld>
  <p:clrMapOvr>
    <a:masterClrMapping/>
  </p:clrMapOvr>
  <p:transition advTm="6811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7348"/>
                                        </p:tgtEl>
                                        <p:attrNameLst>
                                          <p:attrName>style.visibility</p:attrName>
                                        </p:attrNameLst>
                                      </p:cBhvr>
                                      <p:to>
                                        <p:strVal val="visible"/>
                                      </p:to>
                                    </p:set>
                                    <p:animEffect transition="in" filter="checkerboard(across)">
                                      <p:cBhvr>
                                        <p:cTn id="7" dur="500"/>
                                        <p:tgtEl>
                                          <p:spTgt spid="573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57350"/>
                                        </p:tgtEl>
                                        <p:attrNameLst>
                                          <p:attrName>style.visibility</p:attrName>
                                        </p:attrNameLst>
                                      </p:cBhvr>
                                      <p:to>
                                        <p:strVal val="visible"/>
                                      </p:to>
                                    </p:set>
                                    <p:anim calcmode="lin" valueType="num">
                                      <p:cBhvr>
                                        <p:cTn id="12" dur="500" fill="hold"/>
                                        <p:tgtEl>
                                          <p:spTgt spid="57350"/>
                                        </p:tgtEl>
                                        <p:attrNameLst>
                                          <p:attrName>ppt_w</p:attrName>
                                        </p:attrNameLst>
                                      </p:cBhvr>
                                      <p:tavLst>
                                        <p:tav tm="0">
                                          <p:val>
                                            <p:fltVal val="0"/>
                                          </p:val>
                                        </p:tav>
                                        <p:tav tm="100000">
                                          <p:val>
                                            <p:strVal val="#ppt_w"/>
                                          </p:val>
                                        </p:tav>
                                      </p:tavLst>
                                    </p:anim>
                                    <p:anim calcmode="lin" valueType="num">
                                      <p:cBhvr>
                                        <p:cTn id="13" dur="500" fill="hold"/>
                                        <p:tgtEl>
                                          <p:spTgt spid="573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descr="DVCp234a"/>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1219200" y="0"/>
            <a:ext cx="7048500" cy="6591300"/>
          </a:xfrm>
          <a:prstGeom prst="rect">
            <a:avLst/>
          </a:prstGeom>
          <a:noFill/>
          <a:extLst>
            <a:ext uri="{909E8E84-426E-40DD-AFC4-6F175D3DCCD1}">
              <a14:hiddenFill xmlns:a14="http://schemas.microsoft.com/office/drawing/2010/main">
                <a:solidFill>
                  <a:srgbClr val="FFFFFF"/>
                </a:solidFill>
              </a14:hiddenFill>
            </a:ext>
          </a:extLst>
        </p:spPr>
      </p:pic>
      <p:sp>
        <p:nvSpPr>
          <p:cNvPr id="58373" name="AutoShape 5"/>
          <p:cNvSpPr>
            <a:spLocks noChangeArrowheads="1"/>
          </p:cNvSpPr>
          <p:nvPr/>
        </p:nvSpPr>
        <p:spPr bwMode="auto">
          <a:xfrm rot="973059">
            <a:off x="2286000" y="2057400"/>
            <a:ext cx="4800600" cy="2895600"/>
          </a:xfrm>
          <a:prstGeom prst="irregularSeal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4" name="Text Box 6"/>
          <p:cNvSpPr txBox="1">
            <a:spLocks noChangeArrowheads="1"/>
          </p:cNvSpPr>
          <p:nvPr/>
        </p:nvSpPr>
        <p:spPr bwMode="auto">
          <a:xfrm>
            <a:off x="3429000" y="2895600"/>
            <a:ext cx="2590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Constantine commissioned … a new Bible</a:t>
            </a:r>
          </a:p>
        </p:txBody>
      </p:sp>
    </p:spTree>
    <p:custDataLst>
      <p:tags r:id="rId1"/>
    </p:custDataLst>
  </p:cSld>
  <p:clrMapOvr>
    <a:masterClrMapping/>
  </p:clrMapOvr>
  <p:transition advTm="7797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8372"/>
                                        </p:tgtEl>
                                        <p:attrNameLst>
                                          <p:attrName>style.visibility</p:attrName>
                                        </p:attrNameLst>
                                      </p:cBhvr>
                                      <p:to>
                                        <p:strVal val="visible"/>
                                      </p:to>
                                    </p:set>
                                    <p:animEffect transition="in" filter="checkerboard(across)">
                                      <p:cBhvr>
                                        <p:cTn id="7" dur="500"/>
                                        <p:tgtEl>
                                          <p:spTgt spid="583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58373"/>
                                        </p:tgtEl>
                                        <p:attrNameLst>
                                          <p:attrName>style.visibility</p:attrName>
                                        </p:attrNameLst>
                                      </p:cBhvr>
                                      <p:to>
                                        <p:strVal val="visible"/>
                                      </p:to>
                                    </p:set>
                                    <p:anim calcmode="lin" valueType="num">
                                      <p:cBhvr>
                                        <p:cTn id="12" dur="500" fill="hold"/>
                                        <p:tgtEl>
                                          <p:spTgt spid="58373"/>
                                        </p:tgtEl>
                                        <p:attrNameLst>
                                          <p:attrName>ppt_w</p:attrName>
                                        </p:attrNameLst>
                                      </p:cBhvr>
                                      <p:tavLst>
                                        <p:tav tm="0">
                                          <p:val>
                                            <p:fltVal val="0"/>
                                          </p:val>
                                        </p:tav>
                                        <p:tav tm="100000">
                                          <p:val>
                                            <p:strVal val="#ppt_w"/>
                                          </p:val>
                                        </p:tav>
                                      </p:tavLst>
                                    </p:anim>
                                    <p:anim calcmode="lin" valueType="num">
                                      <p:cBhvr>
                                        <p:cTn id="13" dur="500" fill="hold"/>
                                        <p:tgtEl>
                                          <p:spTgt spid="58373"/>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0"/>
                                  </p:stCondLst>
                                  <p:childTnLst>
                                    <p:set>
                                      <p:cBhvr>
                                        <p:cTn id="15" dur="1" fill="hold">
                                          <p:stCondLst>
                                            <p:cond delay="0"/>
                                          </p:stCondLst>
                                        </p:cTn>
                                        <p:tgtEl>
                                          <p:spTgt spid="58374"/>
                                        </p:tgtEl>
                                        <p:attrNameLst>
                                          <p:attrName>style.visibility</p:attrName>
                                        </p:attrNameLst>
                                      </p:cBhvr>
                                      <p:to>
                                        <p:strVal val="visible"/>
                                      </p:to>
                                    </p:set>
                                    <p:anim calcmode="lin" valueType="num">
                                      <p:cBhvr>
                                        <p:cTn id="16" dur="500" fill="hold"/>
                                        <p:tgtEl>
                                          <p:spTgt spid="58374"/>
                                        </p:tgtEl>
                                        <p:attrNameLst>
                                          <p:attrName>ppt_w</p:attrName>
                                        </p:attrNameLst>
                                      </p:cBhvr>
                                      <p:tavLst>
                                        <p:tav tm="0">
                                          <p:val>
                                            <p:fltVal val="0"/>
                                          </p:val>
                                        </p:tav>
                                        <p:tav tm="100000">
                                          <p:val>
                                            <p:strVal val="#ppt_w"/>
                                          </p:val>
                                        </p:tav>
                                      </p:tavLst>
                                    </p:anim>
                                    <p:anim calcmode="lin" valueType="num">
                                      <p:cBhvr>
                                        <p:cTn id="17" dur="500" fill="hold"/>
                                        <p:tgtEl>
                                          <p:spTgt spid="583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3" grpId="0" animBg="1"/>
      <p:bldP spid="5837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6" name="Picture 4" descr="DVCp234b"/>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1295400" y="381000"/>
            <a:ext cx="7620000" cy="6245225"/>
          </a:xfrm>
          <a:prstGeom prst="rect">
            <a:avLst/>
          </a:prstGeom>
          <a:noFill/>
          <a:extLst>
            <a:ext uri="{909E8E84-426E-40DD-AFC4-6F175D3DCCD1}">
              <a14:hiddenFill xmlns:a14="http://schemas.microsoft.com/office/drawing/2010/main">
                <a:solidFill>
                  <a:srgbClr val="FFFFFF"/>
                </a:solidFill>
              </a14:hiddenFill>
            </a:ext>
          </a:extLst>
        </p:spPr>
      </p:pic>
      <p:sp>
        <p:nvSpPr>
          <p:cNvPr id="59397" name="Text Box 5"/>
          <p:cNvSpPr txBox="1">
            <a:spLocks noChangeArrowheads="1"/>
          </p:cNvSpPr>
          <p:nvPr/>
        </p:nvSpPr>
        <p:spPr bwMode="auto">
          <a:xfrm>
            <a:off x="441325" y="1408113"/>
            <a:ext cx="755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p 234</a:t>
            </a:r>
          </a:p>
        </p:txBody>
      </p:sp>
      <p:sp>
        <p:nvSpPr>
          <p:cNvPr id="59398" name="AutoShape 6"/>
          <p:cNvSpPr>
            <a:spLocks noChangeArrowheads="1"/>
          </p:cNvSpPr>
          <p:nvPr/>
        </p:nvSpPr>
        <p:spPr bwMode="auto">
          <a:xfrm rot="813118">
            <a:off x="1560513" y="1339850"/>
            <a:ext cx="6564312" cy="3825875"/>
          </a:xfrm>
          <a:prstGeom prst="irregularSeal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399" name="Text Box 7"/>
          <p:cNvSpPr txBox="1">
            <a:spLocks noChangeArrowheads="1"/>
          </p:cNvSpPr>
          <p:nvPr/>
        </p:nvSpPr>
        <p:spPr bwMode="auto">
          <a:xfrm>
            <a:off x="2743200" y="2362200"/>
            <a:ext cx="35814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Some of the gospels managed to survive … The Dead Sea Scrolls … the Coptic Scrolls at Nag Hammadi</a:t>
            </a:r>
          </a:p>
        </p:txBody>
      </p:sp>
    </p:spTree>
    <p:custDataLst>
      <p:tags r:id="rId1"/>
    </p:custDataLst>
  </p:cSld>
  <p:clrMapOvr>
    <a:masterClrMapping/>
  </p:clrMapOvr>
  <p:transition advTm="6358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9396"/>
                                        </p:tgtEl>
                                        <p:attrNameLst>
                                          <p:attrName>style.visibility</p:attrName>
                                        </p:attrNameLst>
                                      </p:cBhvr>
                                      <p:to>
                                        <p:strVal val="visible"/>
                                      </p:to>
                                    </p:set>
                                    <p:animEffect transition="in" filter="checkerboard(across)">
                                      <p:cBhvr>
                                        <p:cTn id="7" dur="500"/>
                                        <p:tgtEl>
                                          <p:spTgt spid="593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59398"/>
                                        </p:tgtEl>
                                        <p:attrNameLst>
                                          <p:attrName>style.visibility</p:attrName>
                                        </p:attrNameLst>
                                      </p:cBhvr>
                                      <p:to>
                                        <p:strVal val="visible"/>
                                      </p:to>
                                    </p:set>
                                    <p:anim calcmode="lin" valueType="num">
                                      <p:cBhvr>
                                        <p:cTn id="12" dur="500" fill="hold"/>
                                        <p:tgtEl>
                                          <p:spTgt spid="59398"/>
                                        </p:tgtEl>
                                        <p:attrNameLst>
                                          <p:attrName>ppt_w</p:attrName>
                                        </p:attrNameLst>
                                      </p:cBhvr>
                                      <p:tavLst>
                                        <p:tav tm="0">
                                          <p:val>
                                            <p:fltVal val="0"/>
                                          </p:val>
                                        </p:tav>
                                        <p:tav tm="100000">
                                          <p:val>
                                            <p:strVal val="#ppt_w"/>
                                          </p:val>
                                        </p:tav>
                                      </p:tavLst>
                                    </p:anim>
                                    <p:anim calcmode="lin" valueType="num">
                                      <p:cBhvr>
                                        <p:cTn id="13" dur="500" fill="hold"/>
                                        <p:tgtEl>
                                          <p:spTgt spid="59398"/>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0"/>
                                  </p:stCondLst>
                                  <p:childTnLst>
                                    <p:set>
                                      <p:cBhvr>
                                        <p:cTn id="15" dur="1" fill="hold">
                                          <p:stCondLst>
                                            <p:cond delay="0"/>
                                          </p:stCondLst>
                                        </p:cTn>
                                        <p:tgtEl>
                                          <p:spTgt spid="59399"/>
                                        </p:tgtEl>
                                        <p:attrNameLst>
                                          <p:attrName>style.visibility</p:attrName>
                                        </p:attrNameLst>
                                      </p:cBhvr>
                                      <p:to>
                                        <p:strVal val="visible"/>
                                      </p:to>
                                    </p:set>
                                    <p:anim calcmode="lin" valueType="num">
                                      <p:cBhvr>
                                        <p:cTn id="16" dur="500" fill="hold"/>
                                        <p:tgtEl>
                                          <p:spTgt spid="59399"/>
                                        </p:tgtEl>
                                        <p:attrNameLst>
                                          <p:attrName>ppt_w</p:attrName>
                                        </p:attrNameLst>
                                      </p:cBhvr>
                                      <p:tavLst>
                                        <p:tav tm="0">
                                          <p:val>
                                            <p:fltVal val="0"/>
                                          </p:val>
                                        </p:tav>
                                        <p:tav tm="100000">
                                          <p:val>
                                            <p:strVal val="#ppt_w"/>
                                          </p:val>
                                        </p:tav>
                                      </p:tavLst>
                                    </p:anim>
                                    <p:anim calcmode="lin" valueType="num">
                                      <p:cBhvr>
                                        <p:cTn id="17" dur="500" fill="hold"/>
                                        <p:tgtEl>
                                          <p:spTgt spid="5939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8" grpId="0" animBg="1"/>
      <p:bldP spid="5939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altLang="en-US"/>
              <a:t>Da Vinci’s </a:t>
            </a:r>
            <a:r>
              <a:rPr lang="en-US" altLang="en-US" i="1"/>
              <a:t>Last Supper</a:t>
            </a:r>
          </a:p>
        </p:txBody>
      </p:sp>
      <p:sp>
        <p:nvSpPr>
          <p:cNvPr id="70660" name="Rectangle 4"/>
          <p:cNvSpPr>
            <a:spLocks noGrp="1" noChangeArrowheads="1"/>
          </p:cNvSpPr>
          <p:nvPr>
            <p:ph type="body" sz="half" idx="1"/>
          </p:nvPr>
        </p:nvSpPr>
        <p:spPr/>
        <p:txBody>
          <a:bodyPr/>
          <a:lstStyle/>
          <a:p>
            <a:pPr>
              <a:lnSpc>
                <a:spcPct val="90000"/>
              </a:lnSpc>
            </a:pPr>
            <a:r>
              <a:rPr lang="en-US" altLang="en-US" sz="2800"/>
              <a:t>Teabing goes on to explain how Leonardo da Vinci has hidden clues in his famous paintings.</a:t>
            </a:r>
          </a:p>
          <a:p>
            <a:pPr>
              <a:lnSpc>
                <a:spcPct val="90000"/>
              </a:lnSpc>
            </a:pPr>
            <a:r>
              <a:rPr lang="en-US" altLang="en-US" sz="2800"/>
              <a:t>He says the figure thought to be St John is really Mary Magdalene, Jesus’ wife &amp; mother of his child Sarah.</a:t>
            </a:r>
          </a:p>
        </p:txBody>
      </p:sp>
      <p:pic>
        <p:nvPicPr>
          <p:cNvPr id="70662" name="Picture 6" descr="DaVinciLSCente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14583" r="27083"/>
          <a:stretch>
            <a:fillRect/>
          </a:stretch>
        </p:blipFill>
        <p:spPr>
          <a:xfrm>
            <a:off x="4876800" y="1828800"/>
            <a:ext cx="3398838" cy="426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0663" name="Oval 7"/>
          <p:cNvSpPr>
            <a:spLocks noChangeArrowheads="1"/>
          </p:cNvSpPr>
          <p:nvPr/>
        </p:nvSpPr>
        <p:spPr bwMode="auto">
          <a:xfrm>
            <a:off x="5257800" y="3505200"/>
            <a:ext cx="990600" cy="1219200"/>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ustDataLst>
      <p:tags r:id="rId1"/>
    </p:custDataLst>
  </p:cSld>
  <p:clrMapOvr>
    <a:masterClrMapping/>
  </p:clrMapOvr>
  <p:transition advTm="2536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0660">
                                            <p:txEl>
                                              <p:pRg st="0" end="0"/>
                                            </p:txEl>
                                          </p:spTgt>
                                        </p:tgtEl>
                                        <p:attrNameLst>
                                          <p:attrName>style.visibility</p:attrName>
                                        </p:attrNameLst>
                                      </p:cBhvr>
                                      <p:to>
                                        <p:strVal val="visible"/>
                                      </p:to>
                                    </p:set>
                                    <p:anim calcmode="lin" valueType="num">
                                      <p:cBhvr additive="base">
                                        <p:cTn id="7" dur="500" fill="hold"/>
                                        <p:tgtEl>
                                          <p:spTgt spid="7066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066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70662"/>
                                        </p:tgtEl>
                                        <p:attrNameLst>
                                          <p:attrName>style.visibility</p:attrName>
                                        </p:attrNameLst>
                                      </p:cBhvr>
                                      <p:to>
                                        <p:strVal val="visible"/>
                                      </p:to>
                                    </p:set>
                                    <p:animEffect transition="in" filter="checkerboard(across)">
                                      <p:cBhvr>
                                        <p:cTn id="13" dur="500"/>
                                        <p:tgtEl>
                                          <p:spTgt spid="7066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70663"/>
                                        </p:tgtEl>
                                        <p:attrNameLst>
                                          <p:attrName>style.visibility</p:attrName>
                                        </p:attrNameLst>
                                      </p:cBhvr>
                                      <p:to>
                                        <p:strVal val="visible"/>
                                      </p:to>
                                    </p:set>
                                    <p:anim calcmode="lin" valueType="num">
                                      <p:cBhvr additive="base">
                                        <p:cTn id="18" dur="500" fill="hold"/>
                                        <p:tgtEl>
                                          <p:spTgt spid="70663"/>
                                        </p:tgtEl>
                                        <p:attrNameLst>
                                          <p:attrName>ppt_x</p:attrName>
                                        </p:attrNameLst>
                                      </p:cBhvr>
                                      <p:tavLst>
                                        <p:tav tm="0">
                                          <p:val>
                                            <p:strVal val="1+#ppt_w/2"/>
                                          </p:val>
                                        </p:tav>
                                        <p:tav tm="100000">
                                          <p:val>
                                            <p:strVal val="#ppt_x"/>
                                          </p:val>
                                        </p:tav>
                                      </p:tavLst>
                                    </p:anim>
                                    <p:anim calcmode="lin" valueType="num">
                                      <p:cBhvr additive="base">
                                        <p:cTn id="19" dur="500" fill="hold"/>
                                        <p:tgtEl>
                                          <p:spTgt spid="70663"/>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0660">
                                            <p:txEl>
                                              <p:pRg st="1" end="1"/>
                                            </p:txEl>
                                          </p:spTgt>
                                        </p:tgtEl>
                                        <p:attrNameLst>
                                          <p:attrName>style.visibility</p:attrName>
                                        </p:attrNameLst>
                                      </p:cBhvr>
                                      <p:to>
                                        <p:strVal val="visible"/>
                                      </p:to>
                                    </p:set>
                                    <p:anim calcmode="lin" valueType="num">
                                      <p:cBhvr additive="base">
                                        <p:cTn id="24" dur="500" fill="hold"/>
                                        <p:tgtEl>
                                          <p:spTgt spid="70660">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7066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0" grpId="0" uiExpand="1" build="p"/>
      <p:bldP spid="7066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altLang="en-US"/>
              <a:t>The Rest of the Plot</a:t>
            </a:r>
          </a:p>
        </p:txBody>
      </p:sp>
      <p:sp>
        <p:nvSpPr>
          <p:cNvPr id="72707" name="Rectangle 3"/>
          <p:cNvSpPr>
            <a:spLocks noGrp="1" noChangeArrowheads="1"/>
          </p:cNvSpPr>
          <p:nvPr>
            <p:ph type="body" idx="1"/>
          </p:nvPr>
        </p:nvSpPr>
        <p:spPr/>
        <p:txBody>
          <a:bodyPr/>
          <a:lstStyle/>
          <a:p>
            <a:r>
              <a:rPr lang="en-US" altLang="en-US"/>
              <a:t>We won’t spoil the story by revealing how the book ends.</a:t>
            </a:r>
          </a:p>
          <a:p>
            <a:r>
              <a:rPr lang="en-US" altLang="en-US"/>
              <a:t>But after Jesus’ death, we are told, Mary M &amp; Sarah were hidden away in France.</a:t>
            </a:r>
          </a:p>
          <a:p>
            <a:r>
              <a:rPr lang="en-US" altLang="en-US"/>
              <a:t>The church covered this up; male leadership took over &amp; reconfigured Mary Magdalene as a prostitute, rejecting the sacred feminine.</a:t>
            </a:r>
          </a:p>
        </p:txBody>
      </p:sp>
    </p:spTree>
    <p:custDataLst>
      <p:tags r:id="rId1"/>
    </p:custDataLst>
  </p:cSld>
  <p:clrMapOvr>
    <a:masterClrMapping/>
  </p:clrMapOvr>
  <p:transition advTm="215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anim calcmode="lin" valueType="num">
                                      <p:cBhvr additive="base">
                                        <p:cTn id="7" dur="500" fill="hold"/>
                                        <p:tgtEl>
                                          <p:spTgt spid="727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27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2707">
                                            <p:txEl>
                                              <p:pRg st="1" end="1"/>
                                            </p:txEl>
                                          </p:spTgt>
                                        </p:tgtEl>
                                        <p:attrNameLst>
                                          <p:attrName>style.visibility</p:attrName>
                                        </p:attrNameLst>
                                      </p:cBhvr>
                                      <p:to>
                                        <p:strVal val="visible"/>
                                      </p:to>
                                    </p:set>
                                    <p:anim calcmode="lin" valueType="num">
                                      <p:cBhvr additive="base">
                                        <p:cTn id="13" dur="500" fill="hold"/>
                                        <p:tgtEl>
                                          <p:spTgt spid="727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27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2707">
                                            <p:txEl>
                                              <p:pRg st="2" end="2"/>
                                            </p:txEl>
                                          </p:spTgt>
                                        </p:tgtEl>
                                        <p:attrNameLst>
                                          <p:attrName>style.visibility</p:attrName>
                                        </p:attrNameLst>
                                      </p:cBhvr>
                                      <p:to>
                                        <p:strVal val="visible"/>
                                      </p:to>
                                    </p:set>
                                    <p:anim calcmode="lin" valueType="num">
                                      <p:cBhvr additive="base">
                                        <p:cTn id="19" dur="500" fill="hold"/>
                                        <p:tgtEl>
                                          <p:spTgt spid="7270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2" name="Picture 6" descr="DaVinciCod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609600"/>
            <a:ext cx="3856038" cy="5791200"/>
          </a:xfrm>
          <a:prstGeom prst="rect">
            <a:avLst/>
          </a:prstGeom>
          <a:noFill/>
          <a:extLst>
            <a:ext uri="{909E8E84-426E-40DD-AFC4-6F175D3DCCD1}">
              <a14:hiddenFill xmlns:a14="http://schemas.microsoft.com/office/drawing/2010/main">
                <a:solidFill>
                  <a:srgbClr val="FFFFFF"/>
                </a:solidFill>
              </a14:hiddenFill>
            </a:ext>
          </a:extLst>
        </p:spPr>
      </p:pic>
      <p:sp>
        <p:nvSpPr>
          <p:cNvPr id="60420" name="Rectangle 4"/>
          <p:cNvSpPr>
            <a:spLocks noGrp="1" noChangeArrowheads="1"/>
          </p:cNvSpPr>
          <p:nvPr>
            <p:ph type="ctrTitle"/>
          </p:nvPr>
        </p:nvSpPr>
        <p:spPr>
          <a:xfrm>
            <a:off x="685800" y="2130425"/>
            <a:ext cx="4038600" cy="1470025"/>
          </a:xfrm>
        </p:spPr>
        <p:txBody>
          <a:bodyPr/>
          <a:lstStyle/>
          <a:p>
            <a:pPr algn="l"/>
            <a:r>
              <a:rPr lang="en-US" altLang="en-US" sz="4000"/>
              <a:t>Questions Raised by </a:t>
            </a:r>
            <a:br>
              <a:rPr lang="en-US" altLang="en-US" sz="4000"/>
            </a:br>
            <a:r>
              <a:rPr lang="en-US" altLang="en-US" sz="4000" i="1"/>
              <a:t>The Da Vinci Code</a:t>
            </a:r>
            <a:endParaRPr lang="en-US" altLang="en-US" sz="4000"/>
          </a:p>
        </p:txBody>
      </p:sp>
      <p:sp>
        <p:nvSpPr>
          <p:cNvPr id="60421" name="Rectangle 5"/>
          <p:cNvSpPr>
            <a:spLocks noGrp="1" noChangeArrowheads="1"/>
          </p:cNvSpPr>
          <p:nvPr>
            <p:ph type="subTitle" idx="1"/>
          </p:nvPr>
        </p:nvSpPr>
        <p:spPr/>
        <p:txBody>
          <a:bodyPr/>
          <a:lstStyle/>
          <a:p>
            <a:endParaRPr lang="en-US" altLang="en-US"/>
          </a:p>
        </p:txBody>
      </p:sp>
    </p:spTree>
    <p:custDataLst>
      <p:tags r:id="rId1"/>
    </p:custDataLst>
  </p:cSld>
  <p:clrMapOvr>
    <a:masterClrMapping/>
  </p:clrMapOvr>
  <p:transition advTm="702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0420"/>
                                        </p:tgtEl>
                                        <p:attrNameLst>
                                          <p:attrName>style.visibility</p:attrName>
                                        </p:attrNameLst>
                                      </p:cBhvr>
                                      <p:to>
                                        <p:strVal val="visible"/>
                                      </p:to>
                                    </p:set>
                                    <p:anim calcmode="lin" valueType="num">
                                      <p:cBhvr>
                                        <p:cTn id="7" dur="500" fill="hold"/>
                                        <p:tgtEl>
                                          <p:spTgt spid="60420"/>
                                        </p:tgtEl>
                                        <p:attrNameLst>
                                          <p:attrName>ppt_w</p:attrName>
                                        </p:attrNameLst>
                                      </p:cBhvr>
                                      <p:tavLst>
                                        <p:tav tm="0">
                                          <p:val>
                                            <p:fltVal val="0"/>
                                          </p:val>
                                        </p:tav>
                                        <p:tav tm="100000">
                                          <p:val>
                                            <p:strVal val="#ppt_w"/>
                                          </p:val>
                                        </p:tav>
                                      </p:tavLst>
                                    </p:anim>
                                    <p:anim calcmode="lin" valueType="num">
                                      <p:cBhvr>
                                        <p:cTn id="8" dur="500" fill="hold"/>
                                        <p:tgtEl>
                                          <p:spTgt spid="6042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60422"/>
                                        </p:tgtEl>
                                        <p:attrNameLst>
                                          <p:attrName>style.visibility</p:attrName>
                                        </p:attrNameLst>
                                      </p:cBhvr>
                                      <p:to>
                                        <p:strVal val="visible"/>
                                      </p:to>
                                    </p:set>
                                    <p:animEffect transition="in" filter="checkerboard(across)">
                                      <p:cBhvr>
                                        <p:cTn id="13" dur="500"/>
                                        <p:tgtEl>
                                          <p:spTgt spid="60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ltLang="en-US"/>
              <a:t>Questions Raised</a:t>
            </a:r>
          </a:p>
        </p:txBody>
      </p:sp>
      <p:sp>
        <p:nvSpPr>
          <p:cNvPr id="62467" name="Rectangle 3"/>
          <p:cNvSpPr>
            <a:spLocks noGrp="1" noChangeArrowheads="1"/>
          </p:cNvSpPr>
          <p:nvPr>
            <p:ph type="body" idx="1"/>
          </p:nvPr>
        </p:nvSpPr>
        <p:spPr>
          <a:xfrm>
            <a:off x="457200" y="1600200"/>
            <a:ext cx="8229600" cy="4876800"/>
          </a:xfrm>
        </p:spPr>
        <p:txBody>
          <a:bodyPr/>
          <a:lstStyle/>
          <a:p>
            <a:pPr>
              <a:lnSpc>
                <a:spcPct val="90000"/>
              </a:lnSpc>
              <a:buFontTx/>
              <a:buNone/>
            </a:pPr>
            <a:r>
              <a:rPr lang="en-US" altLang="en-US"/>
              <a:t>Include topics such as:</a:t>
            </a:r>
          </a:p>
          <a:p>
            <a:pPr>
              <a:lnSpc>
                <a:spcPct val="90000"/>
              </a:lnSpc>
            </a:pPr>
            <a:r>
              <a:rPr lang="en-US" altLang="en-US"/>
              <a:t>Christology</a:t>
            </a:r>
          </a:p>
          <a:p>
            <a:pPr>
              <a:lnSpc>
                <a:spcPct val="90000"/>
              </a:lnSpc>
            </a:pPr>
            <a:r>
              <a:rPr lang="en-US" altLang="en-US"/>
              <a:t>Scripture</a:t>
            </a:r>
          </a:p>
          <a:p>
            <a:pPr>
              <a:lnSpc>
                <a:spcPct val="90000"/>
              </a:lnSpc>
            </a:pPr>
            <a:r>
              <a:rPr lang="en-US" altLang="en-US"/>
              <a:t>Church History</a:t>
            </a:r>
          </a:p>
          <a:p>
            <a:pPr>
              <a:lnSpc>
                <a:spcPct val="90000"/>
              </a:lnSpc>
            </a:pPr>
            <a:r>
              <a:rPr lang="en-US" altLang="en-US"/>
              <a:t>Various others:</a:t>
            </a:r>
          </a:p>
          <a:p>
            <a:pPr lvl="1">
              <a:lnSpc>
                <a:spcPct val="90000"/>
              </a:lnSpc>
            </a:pPr>
            <a:r>
              <a:rPr lang="en-US" altLang="en-US"/>
              <a:t>Mary Magdalene</a:t>
            </a:r>
          </a:p>
          <a:p>
            <a:pPr lvl="1">
              <a:lnSpc>
                <a:spcPct val="90000"/>
              </a:lnSpc>
            </a:pPr>
            <a:r>
              <a:rPr lang="en-US" altLang="en-US"/>
              <a:t>Leonardo Da Vinci</a:t>
            </a:r>
          </a:p>
          <a:p>
            <a:pPr lvl="1">
              <a:lnSpc>
                <a:spcPct val="90000"/>
              </a:lnSpc>
            </a:pPr>
            <a:r>
              <a:rPr lang="en-US" altLang="en-US"/>
              <a:t>The Templars</a:t>
            </a:r>
          </a:p>
          <a:p>
            <a:pPr lvl="1">
              <a:lnSpc>
                <a:spcPct val="90000"/>
              </a:lnSpc>
            </a:pPr>
            <a:r>
              <a:rPr lang="en-US" altLang="en-US"/>
              <a:t>The Priory of Sion</a:t>
            </a:r>
          </a:p>
        </p:txBody>
      </p:sp>
      <p:pic>
        <p:nvPicPr>
          <p:cNvPr id="62468" name="Picture 4" descr="DaVinciCod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6413" y="1676400"/>
            <a:ext cx="3146425" cy="4724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3191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anim calcmode="lin" valueType="num">
                                      <p:cBhvr additive="base">
                                        <p:cTn id="7" dur="500" fill="hold"/>
                                        <p:tgtEl>
                                          <p:spTgt spid="624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24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2467">
                                            <p:txEl>
                                              <p:pRg st="1" end="1"/>
                                            </p:txEl>
                                          </p:spTgt>
                                        </p:tgtEl>
                                        <p:attrNameLst>
                                          <p:attrName>style.visibility</p:attrName>
                                        </p:attrNameLst>
                                      </p:cBhvr>
                                      <p:to>
                                        <p:strVal val="visible"/>
                                      </p:to>
                                    </p:set>
                                    <p:anim calcmode="lin" valueType="num">
                                      <p:cBhvr additive="base">
                                        <p:cTn id="13" dur="500" fill="hold"/>
                                        <p:tgtEl>
                                          <p:spTgt spid="624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24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2467">
                                            <p:txEl>
                                              <p:pRg st="2" end="2"/>
                                            </p:txEl>
                                          </p:spTgt>
                                        </p:tgtEl>
                                        <p:attrNameLst>
                                          <p:attrName>style.visibility</p:attrName>
                                        </p:attrNameLst>
                                      </p:cBhvr>
                                      <p:to>
                                        <p:strVal val="visible"/>
                                      </p:to>
                                    </p:set>
                                    <p:anim calcmode="lin" valueType="num">
                                      <p:cBhvr additive="base">
                                        <p:cTn id="19" dur="500" fill="hold"/>
                                        <p:tgtEl>
                                          <p:spTgt spid="624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24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2467">
                                            <p:txEl>
                                              <p:pRg st="3" end="3"/>
                                            </p:txEl>
                                          </p:spTgt>
                                        </p:tgtEl>
                                        <p:attrNameLst>
                                          <p:attrName>style.visibility</p:attrName>
                                        </p:attrNameLst>
                                      </p:cBhvr>
                                      <p:to>
                                        <p:strVal val="visible"/>
                                      </p:to>
                                    </p:set>
                                    <p:anim calcmode="lin" valueType="num">
                                      <p:cBhvr additive="base">
                                        <p:cTn id="25" dur="500" fill="hold"/>
                                        <p:tgtEl>
                                          <p:spTgt spid="6246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246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2467">
                                            <p:txEl>
                                              <p:pRg st="4" end="4"/>
                                            </p:txEl>
                                          </p:spTgt>
                                        </p:tgtEl>
                                        <p:attrNameLst>
                                          <p:attrName>style.visibility</p:attrName>
                                        </p:attrNameLst>
                                      </p:cBhvr>
                                      <p:to>
                                        <p:strVal val="visible"/>
                                      </p:to>
                                    </p:set>
                                    <p:anim calcmode="lin" valueType="num">
                                      <p:cBhvr additive="base">
                                        <p:cTn id="31" dur="500" fill="hold"/>
                                        <p:tgtEl>
                                          <p:spTgt spid="6246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246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2467">
                                            <p:txEl>
                                              <p:pRg st="5" end="5"/>
                                            </p:txEl>
                                          </p:spTgt>
                                        </p:tgtEl>
                                        <p:attrNameLst>
                                          <p:attrName>style.visibility</p:attrName>
                                        </p:attrNameLst>
                                      </p:cBhvr>
                                      <p:to>
                                        <p:strVal val="visible"/>
                                      </p:to>
                                    </p:set>
                                    <p:anim calcmode="lin" valueType="num">
                                      <p:cBhvr additive="base">
                                        <p:cTn id="37" dur="500" fill="hold"/>
                                        <p:tgtEl>
                                          <p:spTgt spid="6246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24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2467">
                                            <p:txEl>
                                              <p:pRg st="6" end="6"/>
                                            </p:txEl>
                                          </p:spTgt>
                                        </p:tgtEl>
                                        <p:attrNameLst>
                                          <p:attrName>style.visibility</p:attrName>
                                        </p:attrNameLst>
                                      </p:cBhvr>
                                      <p:to>
                                        <p:strVal val="visible"/>
                                      </p:to>
                                    </p:set>
                                    <p:anim calcmode="lin" valueType="num">
                                      <p:cBhvr additive="base">
                                        <p:cTn id="43" dur="500" fill="hold"/>
                                        <p:tgtEl>
                                          <p:spTgt spid="6246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24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2467">
                                            <p:txEl>
                                              <p:pRg st="7" end="7"/>
                                            </p:txEl>
                                          </p:spTgt>
                                        </p:tgtEl>
                                        <p:attrNameLst>
                                          <p:attrName>style.visibility</p:attrName>
                                        </p:attrNameLst>
                                      </p:cBhvr>
                                      <p:to>
                                        <p:strVal val="visible"/>
                                      </p:to>
                                    </p:set>
                                    <p:anim calcmode="lin" valueType="num">
                                      <p:cBhvr additive="base">
                                        <p:cTn id="49" dur="500" fill="hold"/>
                                        <p:tgtEl>
                                          <p:spTgt spid="6246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246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2467">
                                            <p:txEl>
                                              <p:pRg st="8" end="8"/>
                                            </p:txEl>
                                          </p:spTgt>
                                        </p:tgtEl>
                                        <p:attrNameLst>
                                          <p:attrName>style.visibility</p:attrName>
                                        </p:attrNameLst>
                                      </p:cBhvr>
                                      <p:to>
                                        <p:strVal val="visible"/>
                                      </p:to>
                                    </p:set>
                                    <p:anim calcmode="lin" valueType="num">
                                      <p:cBhvr additive="base">
                                        <p:cTn id="55" dur="500" fill="hold"/>
                                        <p:tgtEl>
                                          <p:spTgt spid="62467">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246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algn="l"/>
            <a:r>
              <a:rPr lang="en-US" altLang="en-US" sz="4000"/>
              <a:t>Questions about </a:t>
            </a:r>
            <a:br>
              <a:rPr lang="en-US" altLang="en-US" sz="4000"/>
            </a:br>
            <a:r>
              <a:rPr lang="en-US" altLang="en-US" sz="4000"/>
              <a:t>Jesus Christ	</a:t>
            </a:r>
          </a:p>
        </p:txBody>
      </p:sp>
      <p:sp>
        <p:nvSpPr>
          <p:cNvPr id="63491" name="Rectangle 3"/>
          <p:cNvSpPr>
            <a:spLocks noGrp="1" noChangeArrowheads="1"/>
          </p:cNvSpPr>
          <p:nvPr>
            <p:ph type="body" idx="1"/>
          </p:nvPr>
        </p:nvSpPr>
        <p:spPr>
          <a:xfrm>
            <a:off x="457200" y="1905000"/>
            <a:ext cx="8229600" cy="4221163"/>
          </a:xfrm>
        </p:spPr>
        <p:txBody>
          <a:bodyPr/>
          <a:lstStyle/>
          <a:p>
            <a:r>
              <a:rPr lang="en-US" altLang="en-US"/>
              <a:t>Who was Jesus?</a:t>
            </a:r>
          </a:p>
          <a:p>
            <a:pPr lvl="1"/>
            <a:r>
              <a:rPr lang="en-US" altLang="en-US"/>
              <a:t>Was he merely a human?</a:t>
            </a:r>
          </a:p>
          <a:p>
            <a:pPr lvl="1"/>
            <a:r>
              <a:rPr lang="en-US" altLang="en-US"/>
              <a:t>Was his status upgraded by Constantine?</a:t>
            </a:r>
          </a:p>
          <a:p>
            <a:r>
              <a:rPr lang="en-US" altLang="en-US"/>
              <a:t>Was he raised from the dead after his crucifixion?</a:t>
            </a:r>
          </a:p>
          <a:p>
            <a:r>
              <a:rPr lang="en-US" altLang="en-US"/>
              <a:t>Did Jesus really marry?</a:t>
            </a:r>
          </a:p>
          <a:p>
            <a:r>
              <a:rPr lang="en-US" altLang="en-US"/>
              <a:t>Did he &amp; Mary Magdalene have a child?</a:t>
            </a:r>
          </a:p>
        </p:txBody>
      </p:sp>
      <p:pic>
        <p:nvPicPr>
          <p:cNvPr id="63492" name="Picture 4" descr="Christtriump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457200"/>
            <a:ext cx="2486025" cy="22685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1672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 calcmode="lin" valueType="num">
                                      <p:cBhvr additive="base">
                                        <p:cTn id="7" dur="500" fill="hold"/>
                                        <p:tgtEl>
                                          <p:spTgt spid="634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34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3491">
                                            <p:txEl>
                                              <p:pRg st="1" end="1"/>
                                            </p:txEl>
                                          </p:spTgt>
                                        </p:tgtEl>
                                        <p:attrNameLst>
                                          <p:attrName>style.visibility</p:attrName>
                                        </p:attrNameLst>
                                      </p:cBhvr>
                                      <p:to>
                                        <p:strVal val="visible"/>
                                      </p:to>
                                    </p:set>
                                    <p:anim calcmode="lin" valueType="num">
                                      <p:cBhvr additive="base">
                                        <p:cTn id="13" dur="500" fill="hold"/>
                                        <p:tgtEl>
                                          <p:spTgt spid="634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34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3491">
                                            <p:txEl>
                                              <p:pRg st="2" end="2"/>
                                            </p:txEl>
                                          </p:spTgt>
                                        </p:tgtEl>
                                        <p:attrNameLst>
                                          <p:attrName>style.visibility</p:attrName>
                                        </p:attrNameLst>
                                      </p:cBhvr>
                                      <p:to>
                                        <p:strVal val="visible"/>
                                      </p:to>
                                    </p:set>
                                    <p:anim calcmode="lin" valueType="num">
                                      <p:cBhvr additive="base">
                                        <p:cTn id="19" dur="500" fill="hold"/>
                                        <p:tgtEl>
                                          <p:spTgt spid="634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34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3491">
                                            <p:txEl>
                                              <p:pRg st="3" end="3"/>
                                            </p:txEl>
                                          </p:spTgt>
                                        </p:tgtEl>
                                        <p:attrNameLst>
                                          <p:attrName>style.visibility</p:attrName>
                                        </p:attrNameLst>
                                      </p:cBhvr>
                                      <p:to>
                                        <p:strVal val="visible"/>
                                      </p:to>
                                    </p:set>
                                    <p:anim calcmode="lin" valueType="num">
                                      <p:cBhvr additive="base">
                                        <p:cTn id="25" dur="500" fill="hold"/>
                                        <p:tgtEl>
                                          <p:spTgt spid="6349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34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3491">
                                            <p:txEl>
                                              <p:pRg st="4" end="4"/>
                                            </p:txEl>
                                          </p:spTgt>
                                        </p:tgtEl>
                                        <p:attrNameLst>
                                          <p:attrName>style.visibility</p:attrName>
                                        </p:attrNameLst>
                                      </p:cBhvr>
                                      <p:to>
                                        <p:strVal val="visible"/>
                                      </p:to>
                                    </p:set>
                                    <p:anim calcmode="lin" valueType="num">
                                      <p:cBhvr additive="base">
                                        <p:cTn id="31" dur="500" fill="hold"/>
                                        <p:tgtEl>
                                          <p:spTgt spid="6349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349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3491">
                                            <p:txEl>
                                              <p:pRg st="5" end="5"/>
                                            </p:txEl>
                                          </p:spTgt>
                                        </p:tgtEl>
                                        <p:attrNameLst>
                                          <p:attrName>style.visibility</p:attrName>
                                        </p:attrNameLst>
                                      </p:cBhvr>
                                      <p:to>
                                        <p:strVal val="visible"/>
                                      </p:to>
                                    </p:set>
                                    <p:anim calcmode="lin" valueType="num">
                                      <p:cBhvr additive="base">
                                        <p:cTn id="37" dur="500" fill="hold"/>
                                        <p:tgtEl>
                                          <p:spTgt spid="6349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349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descr="DVCp001"/>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t="5469" b="6673"/>
          <a:stretch>
            <a:fillRect/>
          </a:stretch>
        </p:blipFill>
        <p:spPr bwMode="auto">
          <a:xfrm>
            <a:off x="4800600" y="152400"/>
            <a:ext cx="3498850" cy="6477000"/>
          </a:xfrm>
          <a:prstGeom prst="rect">
            <a:avLst/>
          </a:prstGeom>
          <a:noFill/>
          <a:extLst>
            <a:ext uri="{909E8E84-426E-40DD-AFC4-6F175D3DCCD1}">
              <a14:hiddenFill xmlns:a14="http://schemas.microsoft.com/office/drawing/2010/main">
                <a:solidFill>
                  <a:srgbClr val="FFFFFF"/>
                </a:solidFill>
              </a14:hiddenFill>
            </a:ext>
          </a:extLst>
        </p:spPr>
      </p:pic>
      <p:sp>
        <p:nvSpPr>
          <p:cNvPr id="33797" name="Text Box 5"/>
          <p:cNvSpPr txBox="1">
            <a:spLocks noChangeArrowheads="1"/>
          </p:cNvSpPr>
          <p:nvPr/>
        </p:nvSpPr>
        <p:spPr bwMode="auto">
          <a:xfrm>
            <a:off x="1143000" y="1295400"/>
            <a:ext cx="26670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The complete text of page one of </a:t>
            </a:r>
            <a:r>
              <a:rPr lang="en-US" altLang="en-US" sz="2400" i="1"/>
              <a:t>The Da Vinci Code.</a:t>
            </a:r>
            <a:endParaRPr lang="en-US" altLang="en-US" sz="2400"/>
          </a:p>
        </p:txBody>
      </p:sp>
      <p:sp>
        <p:nvSpPr>
          <p:cNvPr id="33798" name="Text Box 6"/>
          <p:cNvSpPr txBox="1">
            <a:spLocks noChangeArrowheads="1"/>
          </p:cNvSpPr>
          <p:nvPr/>
        </p:nvSpPr>
        <p:spPr bwMode="auto">
          <a:xfrm>
            <a:off x="228600" y="4419600"/>
            <a:ext cx="5033963"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a:solidFill>
                  <a:srgbClr val="FF3300"/>
                </a:solidFill>
              </a:rPr>
              <a:t>All descriptions of artwork, </a:t>
            </a:r>
          </a:p>
          <a:p>
            <a:r>
              <a:rPr lang="en-US" altLang="en-US" sz="3200">
                <a:solidFill>
                  <a:srgbClr val="FF3300"/>
                </a:solidFill>
              </a:rPr>
              <a:t>architecture, documents, </a:t>
            </a:r>
          </a:p>
          <a:p>
            <a:r>
              <a:rPr lang="en-US" altLang="en-US" sz="3200">
                <a:solidFill>
                  <a:srgbClr val="FF3300"/>
                </a:solidFill>
              </a:rPr>
              <a:t>and secret rituals in this</a:t>
            </a:r>
          </a:p>
          <a:p>
            <a:r>
              <a:rPr lang="en-US" altLang="en-US" sz="3200">
                <a:solidFill>
                  <a:srgbClr val="FF3300"/>
                </a:solidFill>
              </a:rPr>
              <a:t>novel are accurate.</a:t>
            </a:r>
          </a:p>
        </p:txBody>
      </p:sp>
      <p:sp>
        <p:nvSpPr>
          <p:cNvPr id="33799" name="Text Box 7"/>
          <p:cNvSpPr txBox="1">
            <a:spLocks noChangeArrowheads="1"/>
          </p:cNvSpPr>
          <p:nvPr/>
        </p:nvSpPr>
        <p:spPr bwMode="auto">
          <a:xfrm>
            <a:off x="228600" y="2971800"/>
            <a:ext cx="4343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33800" name="Text Box 8"/>
          <p:cNvSpPr txBox="1">
            <a:spLocks noChangeArrowheads="1"/>
          </p:cNvSpPr>
          <p:nvPr/>
        </p:nvSpPr>
        <p:spPr bwMode="auto">
          <a:xfrm>
            <a:off x="304800" y="3048000"/>
            <a:ext cx="4572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chemeClr val="hlink"/>
                </a:solidFill>
              </a:rPr>
              <a:t>The Priory of Sion </a:t>
            </a:r>
            <a:r>
              <a:rPr lang="en-US" altLang="en-US" sz="2400">
                <a:solidFill>
                  <a:schemeClr val="hlink"/>
                </a:solidFill>
                <a:cs typeface="Arial" charset="0"/>
              </a:rPr>
              <a:t>– a European secret society founded in 1099 – is a real organization.</a:t>
            </a:r>
          </a:p>
        </p:txBody>
      </p:sp>
    </p:spTree>
    <p:custDataLst>
      <p:tags r:id="rId1"/>
    </p:custDataLst>
  </p:cSld>
  <p:clrMapOvr>
    <a:masterClrMapping/>
  </p:clrMapOvr>
  <p:transition advTm="7025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3797"/>
                                        </p:tgtEl>
                                        <p:attrNameLst>
                                          <p:attrName>style.visibility</p:attrName>
                                        </p:attrNameLst>
                                      </p:cBhvr>
                                      <p:to>
                                        <p:strVal val="visible"/>
                                      </p:to>
                                    </p:set>
                                    <p:animEffect transition="in" filter="checkerboard(across)">
                                      <p:cBhvr>
                                        <p:cTn id="7" dur="500"/>
                                        <p:tgtEl>
                                          <p:spTgt spid="337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3796"/>
                                        </p:tgtEl>
                                        <p:attrNameLst>
                                          <p:attrName>style.visibility</p:attrName>
                                        </p:attrNameLst>
                                      </p:cBhvr>
                                      <p:to>
                                        <p:strVal val="visible"/>
                                      </p:to>
                                    </p:set>
                                    <p:animEffect transition="in" filter="checkerboard(across)">
                                      <p:cBhvr>
                                        <p:cTn id="12" dur="500"/>
                                        <p:tgtEl>
                                          <p:spTgt spid="3379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33800"/>
                                        </p:tgtEl>
                                        <p:attrNameLst>
                                          <p:attrName>style.visibility</p:attrName>
                                        </p:attrNameLst>
                                      </p:cBhvr>
                                      <p:to>
                                        <p:strVal val="visible"/>
                                      </p:to>
                                    </p:set>
                                    <p:anim calcmode="lin" valueType="num">
                                      <p:cBhvr>
                                        <p:cTn id="17" dur="500" fill="hold"/>
                                        <p:tgtEl>
                                          <p:spTgt spid="33800"/>
                                        </p:tgtEl>
                                        <p:attrNameLst>
                                          <p:attrName>ppt_w</p:attrName>
                                        </p:attrNameLst>
                                      </p:cBhvr>
                                      <p:tavLst>
                                        <p:tav tm="0">
                                          <p:val>
                                            <p:fltVal val="0"/>
                                          </p:val>
                                        </p:tav>
                                        <p:tav tm="100000">
                                          <p:val>
                                            <p:strVal val="#ppt_w"/>
                                          </p:val>
                                        </p:tav>
                                      </p:tavLst>
                                    </p:anim>
                                    <p:anim calcmode="lin" valueType="num">
                                      <p:cBhvr>
                                        <p:cTn id="18" dur="500" fill="hold"/>
                                        <p:tgtEl>
                                          <p:spTgt spid="33800"/>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33798"/>
                                        </p:tgtEl>
                                        <p:attrNameLst>
                                          <p:attrName>style.visibility</p:attrName>
                                        </p:attrNameLst>
                                      </p:cBhvr>
                                      <p:to>
                                        <p:strVal val="visible"/>
                                      </p:to>
                                    </p:set>
                                    <p:anim calcmode="lin" valueType="num">
                                      <p:cBhvr>
                                        <p:cTn id="23" dur="500" fill="hold"/>
                                        <p:tgtEl>
                                          <p:spTgt spid="33798"/>
                                        </p:tgtEl>
                                        <p:attrNameLst>
                                          <p:attrName>ppt_w</p:attrName>
                                        </p:attrNameLst>
                                      </p:cBhvr>
                                      <p:tavLst>
                                        <p:tav tm="0">
                                          <p:val>
                                            <p:fltVal val="0"/>
                                          </p:val>
                                        </p:tav>
                                        <p:tav tm="100000">
                                          <p:val>
                                            <p:strVal val="#ppt_w"/>
                                          </p:val>
                                        </p:tav>
                                      </p:tavLst>
                                    </p:anim>
                                    <p:anim calcmode="lin" valueType="num">
                                      <p:cBhvr>
                                        <p:cTn id="24" dur="500" fill="hold"/>
                                        <p:tgtEl>
                                          <p:spTgt spid="3379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p:bldP spid="33798" grpId="0"/>
      <p:bldP spid="3380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algn="l"/>
            <a:r>
              <a:rPr lang="en-US" altLang="en-US" sz="4000"/>
              <a:t>Questions about </a:t>
            </a:r>
            <a:br>
              <a:rPr lang="en-US" altLang="en-US" sz="4000"/>
            </a:br>
            <a:r>
              <a:rPr lang="en-US" altLang="en-US" sz="4000"/>
              <a:t>the Bible</a:t>
            </a:r>
          </a:p>
        </p:txBody>
      </p:sp>
      <p:sp>
        <p:nvSpPr>
          <p:cNvPr id="64515" name="Rectangle 3"/>
          <p:cNvSpPr>
            <a:spLocks noGrp="1" noChangeArrowheads="1"/>
          </p:cNvSpPr>
          <p:nvPr>
            <p:ph type="body" idx="1"/>
          </p:nvPr>
        </p:nvSpPr>
        <p:spPr>
          <a:xfrm>
            <a:off x="457200" y="1905000"/>
            <a:ext cx="8229600" cy="4495800"/>
          </a:xfrm>
        </p:spPr>
        <p:txBody>
          <a:bodyPr/>
          <a:lstStyle/>
          <a:p>
            <a:r>
              <a:rPr lang="en-US" altLang="en-US"/>
              <a:t>Is our Bible very different from the one the early Christians had?</a:t>
            </a:r>
          </a:p>
          <a:p>
            <a:r>
              <a:rPr lang="en-US" altLang="en-US"/>
              <a:t>Did Constantine prepare a new Bible?</a:t>
            </a:r>
          </a:p>
          <a:p>
            <a:r>
              <a:rPr lang="en-US" altLang="en-US"/>
              <a:t>Did he destroy the Gospels which pictured a merely human Jesus?</a:t>
            </a:r>
          </a:p>
          <a:p>
            <a:r>
              <a:rPr lang="en-US" altLang="en-US"/>
              <a:t>Did he modify the Gospels in our Bible to make Jesus look divine?</a:t>
            </a:r>
          </a:p>
          <a:p>
            <a:r>
              <a:rPr lang="en-US" altLang="en-US"/>
              <a:t>What about the Gnostic Gospels?</a:t>
            </a:r>
          </a:p>
        </p:txBody>
      </p:sp>
      <p:pic>
        <p:nvPicPr>
          <p:cNvPr id="64518" name="Picture 6" descr="MCSY01261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152400"/>
            <a:ext cx="1981200" cy="1803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1868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anim calcmode="lin" valueType="num">
                                      <p:cBhvr additive="base">
                                        <p:cTn id="7" dur="500" fill="hold"/>
                                        <p:tgtEl>
                                          <p:spTgt spid="645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45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4515">
                                            <p:txEl>
                                              <p:pRg st="1" end="1"/>
                                            </p:txEl>
                                          </p:spTgt>
                                        </p:tgtEl>
                                        <p:attrNameLst>
                                          <p:attrName>style.visibility</p:attrName>
                                        </p:attrNameLst>
                                      </p:cBhvr>
                                      <p:to>
                                        <p:strVal val="visible"/>
                                      </p:to>
                                    </p:set>
                                    <p:anim calcmode="lin" valueType="num">
                                      <p:cBhvr additive="base">
                                        <p:cTn id="13" dur="500" fill="hold"/>
                                        <p:tgtEl>
                                          <p:spTgt spid="645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45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4515">
                                            <p:txEl>
                                              <p:pRg st="2" end="2"/>
                                            </p:txEl>
                                          </p:spTgt>
                                        </p:tgtEl>
                                        <p:attrNameLst>
                                          <p:attrName>style.visibility</p:attrName>
                                        </p:attrNameLst>
                                      </p:cBhvr>
                                      <p:to>
                                        <p:strVal val="visible"/>
                                      </p:to>
                                    </p:set>
                                    <p:anim calcmode="lin" valueType="num">
                                      <p:cBhvr additive="base">
                                        <p:cTn id="19" dur="500" fill="hold"/>
                                        <p:tgtEl>
                                          <p:spTgt spid="645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45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4515">
                                            <p:txEl>
                                              <p:pRg st="3" end="3"/>
                                            </p:txEl>
                                          </p:spTgt>
                                        </p:tgtEl>
                                        <p:attrNameLst>
                                          <p:attrName>style.visibility</p:attrName>
                                        </p:attrNameLst>
                                      </p:cBhvr>
                                      <p:to>
                                        <p:strVal val="visible"/>
                                      </p:to>
                                    </p:set>
                                    <p:anim calcmode="lin" valueType="num">
                                      <p:cBhvr additive="base">
                                        <p:cTn id="25" dur="500" fill="hold"/>
                                        <p:tgtEl>
                                          <p:spTgt spid="645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45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4515">
                                            <p:txEl>
                                              <p:pRg st="4" end="4"/>
                                            </p:txEl>
                                          </p:spTgt>
                                        </p:tgtEl>
                                        <p:attrNameLst>
                                          <p:attrName>style.visibility</p:attrName>
                                        </p:attrNameLst>
                                      </p:cBhvr>
                                      <p:to>
                                        <p:strVal val="visible"/>
                                      </p:to>
                                    </p:set>
                                    <p:anim calcmode="lin" valueType="num">
                                      <p:cBhvr additive="base">
                                        <p:cTn id="31" dur="500" fill="hold"/>
                                        <p:tgtEl>
                                          <p:spTgt spid="645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451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3" name="Rectangle 7"/>
          <p:cNvSpPr>
            <a:spLocks noGrp="1" noChangeArrowheads="1"/>
          </p:cNvSpPr>
          <p:nvPr>
            <p:ph sz="half" idx="2"/>
          </p:nvPr>
        </p:nvSpPr>
        <p:spPr>
          <a:xfrm>
            <a:off x="4800600" y="1828800"/>
            <a:ext cx="4038600" cy="4525963"/>
          </a:xfrm>
        </p:spPr>
        <p:txBody>
          <a:bodyPr/>
          <a:lstStyle/>
          <a:p>
            <a:pPr>
              <a:lnSpc>
                <a:spcPct val="90000"/>
              </a:lnSpc>
            </a:pPr>
            <a:endParaRPr lang="en-US" altLang="en-US" sz="2800"/>
          </a:p>
        </p:txBody>
      </p:sp>
      <p:sp>
        <p:nvSpPr>
          <p:cNvPr id="65538" name="Rectangle 2"/>
          <p:cNvSpPr>
            <a:spLocks noGrp="1" noChangeArrowheads="1"/>
          </p:cNvSpPr>
          <p:nvPr>
            <p:ph type="title"/>
          </p:nvPr>
        </p:nvSpPr>
        <p:spPr/>
        <p:txBody>
          <a:bodyPr/>
          <a:lstStyle/>
          <a:p>
            <a:pPr algn="l"/>
            <a:r>
              <a:rPr lang="en-US" altLang="en-US" sz="4000"/>
              <a:t>Questions about </a:t>
            </a:r>
            <a:br>
              <a:rPr lang="en-US" altLang="en-US" sz="4000"/>
            </a:br>
            <a:r>
              <a:rPr lang="en-US" altLang="en-US" sz="4000"/>
              <a:t>Church History</a:t>
            </a:r>
          </a:p>
        </p:txBody>
      </p:sp>
      <p:sp>
        <p:nvSpPr>
          <p:cNvPr id="65539" name="Rectangle 3"/>
          <p:cNvSpPr>
            <a:spLocks noGrp="1" noChangeArrowheads="1"/>
          </p:cNvSpPr>
          <p:nvPr>
            <p:ph type="body" sz="half" idx="1"/>
          </p:nvPr>
        </p:nvSpPr>
        <p:spPr>
          <a:xfrm>
            <a:off x="457200" y="1981200"/>
            <a:ext cx="4495800" cy="4419600"/>
          </a:xfrm>
        </p:spPr>
        <p:txBody>
          <a:bodyPr/>
          <a:lstStyle/>
          <a:p>
            <a:pPr>
              <a:lnSpc>
                <a:spcPct val="90000"/>
              </a:lnSpc>
            </a:pPr>
            <a:r>
              <a:rPr lang="en-US" altLang="en-US" sz="2800"/>
              <a:t>What happened at the Council of Nicea?</a:t>
            </a:r>
          </a:p>
          <a:p>
            <a:pPr>
              <a:lnSpc>
                <a:spcPct val="90000"/>
              </a:lnSpc>
            </a:pPr>
            <a:r>
              <a:rPr lang="en-US" altLang="en-US" sz="2800"/>
              <a:t>Was Constantine a Christian?</a:t>
            </a:r>
          </a:p>
          <a:p>
            <a:pPr>
              <a:lnSpc>
                <a:spcPct val="90000"/>
              </a:lnSpc>
            </a:pPr>
            <a:r>
              <a:rPr lang="en-US" altLang="en-US" sz="2800"/>
              <a:t>Did the Roman Catholic Church adopt many features from paganism?</a:t>
            </a:r>
          </a:p>
          <a:p>
            <a:pPr>
              <a:lnSpc>
                <a:spcPct val="90000"/>
              </a:lnSpc>
            </a:pPr>
            <a:r>
              <a:rPr lang="en-US" altLang="en-US" sz="2800"/>
              <a:t>Has it been covering up a huge secret for nearly 2000 years?</a:t>
            </a:r>
          </a:p>
        </p:txBody>
      </p:sp>
      <p:pic>
        <p:nvPicPr>
          <p:cNvPr id="65542" name="Picture 6" descr="MCj0310062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1905000"/>
            <a:ext cx="3278188" cy="4038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1447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539">
                                            <p:txEl>
                                              <p:pRg st="0" end="0"/>
                                            </p:txEl>
                                          </p:spTgt>
                                        </p:tgtEl>
                                        <p:attrNameLst>
                                          <p:attrName>style.visibility</p:attrName>
                                        </p:attrNameLst>
                                      </p:cBhvr>
                                      <p:to>
                                        <p:strVal val="visible"/>
                                      </p:to>
                                    </p:set>
                                    <p:anim calcmode="lin" valueType="num">
                                      <p:cBhvr additive="base">
                                        <p:cTn id="7" dur="500" fill="hold"/>
                                        <p:tgtEl>
                                          <p:spTgt spid="655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55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5539">
                                            <p:txEl>
                                              <p:pRg st="1" end="1"/>
                                            </p:txEl>
                                          </p:spTgt>
                                        </p:tgtEl>
                                        <p:attrNameLst>
                                          <p:attrName>style.visibility</p:attrName>
                                        </p:attrNameLst>
                                      </p:cBhvr>
                                      <p:to>
                                        <p:strVal val="visible"/>
                                      </p:to>
                                    </p:set>
                                    <p:anim calcmode="lin" valueType="num">
                                      <p:cBhvr additive="base">
                                        <p:cTn id="13" dur="500" fill="hold"/>
                                        <p:tgtEl>
                                          <p:spTgt spid="655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55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5539">
                                            <p:txEl>
                                              <p:pRg st="2" end="2"/>
                                            </p:txEl>
                                          </p:spTgt>
                                        </p:tgtEl>
                                        <p:attrNameLst>
                                          <p:attrName>style.visibility</p:attrName>
                                        </p:attrNameLst>
                                      </p:cBhvr>
                                      <p:to>
                                        <p:strVal val="visible"/>
                                      </p:to>
                                    </p:set>
                                    <p:anim calcmode="lin" valueType="num">
                                      <p:cBhvr additive="base">
                                        <p:cTn id="19" dur="500" fill="hold"/>
                                        <p:tgtEl>
                                          <p:spTgt spid="655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55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5539">
                                            <p:txEl>
                                              <p:pRg st="3" end="3"/>
                                            </p:txEl>
                                          </p:spTgt>
                                        </p:tgtEl>
                                        <p:attrNameLst>
                                          <p:attrName>style.visibility</p:attrName>
                                        </p:attrNameLst>
                                      </p:cBhvr>
                                      <p:to>
                                        <p:strVal val="visible"/>
                                      </p:to>
                                    </p:set>
                                    <p:anim calcmode="lin" valueType="num">
                                      <p:cBhvr additive="base">
                                        <p:cTn id="25" dur="500" fill="hold"/>
                                        <p:tgtEl>
                                          <p:spTgt spid="655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553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altLang="en-US"/>
              <a:t>Miscellaneous questions</a:t>
            </a:r>
          </a:p>
        </p:txBody>
      </p:sp>
      <p:sp>
        <p:nvSpPr>
          <p:cNvPr id="66563" name="Rectangle 3"/>
          <p:cNvSpPr>
            <a:spLocks noGrp="1" noChangeArrowheads="1"/>
          </p:cNvSpPr>
          <p:nvPr>
            <p:ph type="body" sz="half" idx="1"/>
          </p:nvPr>
        </p:nvSpPr>
        <p:spPr>
          <a:xfrm>
            <a:off x="457200" y="1600200"/>
            <a:ext cx="4267200" cy="4876800"/>
          </a:xfrm>
        </p:spPr>
        <p:txBody>
          <a:bodyPr/>
          <a:lstStyle/>
          <a:p>
            <a:r>
              <a:rPr lang="en-US" altLang="en-US" sz="2800"/>
              <a:t>What do we know of Mary Magdalene?</a:t>
            </a:r>
          </a:p>
          <a:p>
            <a:r>
              <a:rPr lang="en-US" altLang="en-US" sz="2800"/>
              <a:t>Did Leonardo Da Vinci hide clues that reveal the secret of the Holy Grail?</a:t>
            </a:r>
          </a:p>
          <a:p>
            <a:r>
              <a:rPr lang="en-US" altLang="en-US" sz="2800"/>
              <a:t>What do we know about the Templars?</a:t>
            </a:r>
          </a:p>
          <a:p>
            <a:r>
              <a:rPr lang="en-US" altLang="en-US" sz="2800"/>
              <a:t>What do we know of the Priory of Sion?</a:t>
            </a:r>
          </a:p>
        </p:txBody>
      </p:sp>
      <p:pic>
        <p:nvPicPr>
          <p:cNvPr id="66565" name="Picture 5" descr="DilbertMonaLisa"/>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5661" r="15096"/>
          <a:stretch>
            <a:fillRect/>
          </a:stretch>
        </p:blipFill>
        <p:spPr>
          <a:xfrm>
            <a:off x="4648200" y="1828800"/>
            <a:ext cx="4114800" cy="4000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1877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anim calcmode="lin" valueType="num">
                                      <p:cBhvr additive="base">
                                        <p:cTn id="7" dur="500" fill="hold"/>
                                        <p:tgtEl>
                                          <p:spTgt spid="665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65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6563">
                                            <p:txEl>
                                              <p:pRg st="1" end="1"/>
                                            </p:txEl>
                                          </p:spTgt>
                                        </p:tgtEl>
                                        <p:attrNameLst>
                                          <p:attrName>style.visibility</p:attrName>
                                        </p:attrNameLst>
                                      </p:cBhvr>
                                      <p:to>
                                        <p:strVal val="visible"/>
                                      </p:to>
                                    </p:set>
                                    <p:anim calcmode="lin" valueType="num">
                                      <p:cBhvr additive="base">
                                        <p:cTn id="13" dur="500" fill="hold"/>
                                        <p:tgtEl>
                                          <p:spTgt spid="665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65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p:cTn id="18" dur="1" fill="hold">
                                          <p:stCondLst>
                                            <p:cond delay="0"/>
                                          </p:stCondLst>
                                        </p:cTn>
                                        <p:tgtEl>
                                          <p:spTgt spid="66565"/>
                                        </p:tgtEl>
                                        <p:attrNameLst>
                                          <p:attrName>style.visibility</p:attrName>
                                        </p:attrNameLst>
                                      </p:cBhvr>
                                      <p:to>
                                        <p:strVal val="visible"/>
                                      </p:to>
                                    </p:set>
                                    <p:animEffect transition="in" filter="checkerboard(across)">
                                      <p:cBhvr>
                                        <p:cTn id="19" dur="500"/>
                                        <p:tgtEl>
                                          <p:spTgt spid="6656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6563">
                                            <p:txEl>
                                              <p:pRg st="2" end="2"/>
                                            </p:txEl>
                                          </p:spTgt>
                                        </p:tgtEl>
                                        <p:attrNameLst>
                                          <p:attrName>style.visibility</p:attrName>
                                        </p:attrNameLst>
                                      </p:cBhvr>
                                      <p:to>
                                        <p:strVal val="visible"/>
                                      </p:to>
                                    </p:set>
                                    <p:anim calcmode="lin" valueType="num">
                                      <p:cBhvr additive="base">
                                        <p:cTn id="24" dur="500" fill="hold"/>
                                        <p:tgtEl>
                                          <p:spTgt spid="6656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665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6563">
                                            <p:txEl>
                                              <p:pRg st="3" end="3"/>
                                            </p:txEl>
                                          </p:spTgt>
                                        </p:tgtEl>
                                        <p:attrNameLst>
                                          <p:attrName>style.visibility</p:attrName>
                                        </p:attrNameLst>
                                      </p:cBhvr>
                                      <p:to>
                                        <p:strVal val="visible"/>
                                      </p:to>
                                    </p:set>
                                    <p:anim calcmode="lin" valueType="num">
                                      <p:cBhvr additive="base">
                                        <p:cTn id="30" dur="500" fill="hold"/>
                                        <p:tgtEl>
                                          <p:spTgt spid="6656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6656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Rectangle 4"/>
          <p:cNvSpPr>
            <a:spLocks noGrp="1" noChangeArrowheads="1"/>
          </p:cNvSpPr>
          <p:nvPr>
            <p:ph type="ctrTitle"/>
          </p:nvPr>
        </p:nvSpPr>
        <p:spPr/>
        <p:txBody>
          <a:bodyPr/>
          <a:lstStyle/>
          <a:p>
            <a:pPr algn="l"/>
            <a:r>
              <a:rPr lang="en-US" altLang="en-US"/>
              <a:t>Let’s Get </a:t>
            </a:r>
            <a:br>
              <a:rPr lang="en-US" altLang="en-US"/>
            </a:br>
            <a:r>
              <a:rPr lang="en-US" altLang="en-US"/>
              <a:t>Started!</a:t>
            </a:r>
          </a:p>
        </p:txBody>
      </p:sp>
      <p:sp>
        <p:nvSpPr>
          <p:cNvPr id="73733" name="Rectangle 5"/>
          <p:cNvSpPr>
            <a:spLocks noGrp="1" noChangeArrowheads="1"/>
          </p:cNvSpPr>
          <p:nvPr>
            <p:ph type="subTitle" idx="1"/>
          </p:nvPr>
        </p:nvSpPr>
        <p:spPr/>
        <p:txBody>
          <a:bodyPr/>
          <a:lstStyle/>
          <a:p>
            <a:endParaRPr lang="en-US" altLang="en-US"/>
          </a:p>
        </p:txBody>
      </p:sp>
      <p:pic>
        <p:nvPicPr>
          <p:cNvPr id="73734" name="Picture 6" descr="DaVinciCod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609600"/>
            <a:ext cx="3856038" cy="5791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373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73734"/>
                                        </p:tgtEl>
                                        <p:attrNameLst>
                                          <p:attrName>style.visibility</p:attrName>
                                        </p:attrNameLst>
                                      </p:cBhvr>
                                      <p:to>
                                        <p:strVal val="visible"/>
                                      </p:to>
                                    </p:set>
                                    <p:animEffect transition="in" filter="checkerboard(across)">
                                      <p:cBhvr>
                                        <p:cTn id="7" dur="500"/>
                                        <p:tgtEl>
                                          <p:spTgt spid="737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73732"/>
                                        </p:tgtEl>
                                        <p:attrNameLst>
                                          <p:attrName>style.visibility</p:attrName>
                                        </p:attrNameLst>
                                      </p:cBhvr>
                                      <p:to>
                                        <p:strVal val="visible"/>
                                      </p:to>
                                    </p:set>
                                    <p:anim calcmode="lin" valueType="num">
                                      <p:cBhvr>
                                        <p:cTn id="12" dur="500" fill="hold"/>
                                        <p:tgtEl>
                                          <p:spTgt spid="73732"/>
                                        </p:tgtEl>
                                        <p:attrNameLst>
                                          <p:attrName>ppt_w</p:attrName>
                                        </p:attrNameLst>
                                      </p:cBhvr>
                                      <p:tavLst>
                                        <p:tav tm="0">
                                          <p:val>
                                            <p:fltVal val="0"/>
                                          </p:val>
                                        </p:tav>
                                        <p:tav tm="100000">
                                          <p:val>
                                            <p:strVal val="#ppt_w"/>
                                          </p:val>
                                        </p:tav>
                                      </p:tavLst>
                                    </p:anim>
                                    <p:anim calcmode="lin" valueType="num">
                                      <p:cBhvr>
                                        <p:cTn id="13" dur="500" fill="hold"/>
                                        <p:tgtEl>
                                          <p:spTgt spid="7373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ctrTitle"/>
          </p:nvPr>
        </p:nvSpPr>
        <p:spPr>
          <a:xfrm>
            <a:off x="685800" y="1219200"/>
            <a:ext cx="7772400" cy="2381250"/>
          </a:xfrm>
        </p:spPr>
        <p:txBody>
          <a:bodyPr/>
          <a:lstStyle/>
          <a:p>
            <a:pPr algn="l"/>
            <a:r>
              <a:rPr lang="en-US" altLang="en-US"/>
              <a:t>Evidence from the </a:t>
            </a:r>
            <a:br>
              <a:rPr lang="en-US" altLang="en-US"/>
            </a:br>
            <a:r>
              <a:rPr lang="en-US" altLang="en-US"/>
              <a:t>New Testament</a:t>
            </a:r>
          </a:p>
        </p:txBody>
      </p:sp>
      <p:sp>
        <p:nvSpPr>
          <p:cNvPr id="81923" name="Rectangle 3"/>
          <p:cNvSpPr>
            <a:spLocks noGrp="1" noChangeArrowheads="1"/>
          </p:cNvSpPr>
          <p:nvPr>
            <p:ph type="subTitle" idx="1"/>
          </p:nvPr>
        </p:nvSpPr>
        <p:spPr/>
        <p:txBody>
          <a:bodyPr/>
          <a:lstStyle/>
          <a:p>
            <a:pPr algn="l"/>
            <a:endParaRPr lang="en-US" altLang="en-US"/>
          </a:p>
        </p:txBody>
      </p:sp>
      <p:pic>
        <p:nvPicPr>
          <p:cNvPr id="81924" name="Picture 4" descr="P66-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2667000"/>
            <a:ext cx="3300413" cy="36131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514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1922"/>
                                        </p:tgtEl>
                                        <p:attrNameLst>
                                          <p:attrName>style.visibility</p:attrName>
                                        </p:attrNameLst>
                                      </p:cBhvr>
                                      <p:to>
                                        <p:strVal val="visible"/>
                                      </p:to>
                                    </p:set>
                                    <p:anim calcmode="lin" valueType="num">
                                      <p:cBhvr>
                                        <p:cTn id="7" dur="500" fill="hold"/>
                                        <p:tgtEl>
                                          <p:spTgt spid="81922"/>
                                        </p:tgtEl>
                                        <p:attrNameLst>
                                          <p:attrName>ppt_w</p:attrName>
                                        </p:attrNameLst>
                                      </p:cBhvr>
                                      <p:tavLst>
                                        <p:tav tm="0">
                                          <p:val>
                                            <p:fltVal val="0"/>
                                          </p:val>
                                        </p:tav>
                                        <p:tav tm="100000">
                                          <p:val>
                                            <p:strVal val="#ppt_w"/>
                                          </p:val>
                                        </p:tav>
                                      </p:tavLst>
                                    </p:anim>
                                    <p:anim calcmode="lin" valueType="num">
                                      <p:cBhvr>
                                        <p:cTn id="8" dur="500" fill="hold"/>
                                        <p:tgtEl>
                                          <p:spTgt spid="8192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81924"/>
                                        </p:tgtEl>
                                        <p:attrNameLst>
                                          <p:attrName>style.visibility</p:attrName>
                                        </p:attrNameLst>
                                      </p:cBhvr>
                                      <p:to>
                                        <p:strVal val="visible"/>
                                      </p:to>
                                    </p:set>
                                    <p:animEffect transition="in" filter="checkerboard(across)">
                                      <p:cBhvr>
                                        <p:cTn id="13" dur="500"/>
                                        <p:tgtEl>
                                          <p:spTgt spid="8192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nodePh="1">
                                  <p:stCondLst>
                                    <p:cond delay="0"/>
                                  </p:stCondLst>
                                  <p:endCondLst>
                                    <p:cond evt="begin" delay="0">
                                      <p:tn val="16"/>
                                    </p:cond>
                                  </p:endCondLst>
                                  <p:childTnLst>
                                    <p:set>
                                      <p:cBhvr>
                                        <p:cTn id="17" dur="1" fill="hold">
                                          <p:stCondLst>
                                            <p:cond delay="0"/>
                                          </p:stCondLst>
                                        </p:cTn>
                                        <p:tgtEl>
                                          <p:spTgt spid="81923">
                                            <p:txEl>
                                              <p:pRg st="0" end="0"/>
                                            </p:txEl>
                                          </p:spTgt>
                                        </p:tgtEl>
                                        <p:attrNameLst>
                                          <p:attrName>style.visibility</p:attrName>
                                        </p:attrNameLst>
                                      </p:cBhvr>
                                      <p:to>
                                        <p:strVal val="visible"/>
                                      </p:to>
                                    </p:set>
                                    <p:anim calcmode="lin" valueType="num">
                                      <p:cBhvr additive="base">
                                        <p:cTn id="18" dur="500" fill="hold"/>
                                        <p:tgtEl>
                                          <p:spTgt spid="81923">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8192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p:bldP spid="8192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altLang="en-US"/>
              <a:t>Jesus: What Says the Bible?</a:t>
            </a:r>
          </a:p>
        </p:txBody>
      </p:sp>
      <p:sp>
        <p:nvSpPr>
          <p:cNvPr id="84995" name="Rectangle 3"/>
          <p:cNvSpPr>
            <a:spLocks noGrp="1" noChangeArrowheads="1"/>
          </p:cNvSpPr>
          <p:nvPr>
            <p:ph type="body" idx="1"/>
          </p:nvPr>
        </p:nvSpPr>
        <p:spPr/>
        <p:txBody>
          <a:bodyPr/>
          <a:lstStyle/>
          <a:p>
            <a:r>
              <a:rPr lang="en-US" altLang="en-US"/>
              <a:t>Who is Jesus?</a:t>
            </a:r>
          </a:p>
          <a:p>
            <a:pPr lvl="1"/>
            <a:r>
              <a:rPr lang="en-US" altLang="en-US"/>
              <a:t>Jesus is human, but not just human.</a:t>
            </a:r>
          </a:p>
          <a:p>
            <a:pPr lvl="1"/>
            <a:r>
              <a:rPr lang="en-US" altLang="en-US"/>
              <a:t>Jesus is also God.</a:t>
            </a:r>
          </a:p>
          <a:p>
            <a:r>
              <a:rPr lang="en-US" altLang="en-US"/>
              <a:t>He was raised from the dead after his crucifixion.</a:t>
            </a:r>
          </a:p>
          <a:p>
            <a:r>
              <a:rPr lang="en-US" altLang="en-US"/>
              <a:t>The Bible says nothing about Jesus having married.</a:t>
            </a:r>
          </a:p>
        </p:txBody>
      </p:sp>
    </p:spTree>
    <p:custDataLst>
      <p:tags r:id="rId1"/>
    </p:custDataLst>
  </p:cSld>
  <p:clrMapOvr>
    <a:masterClrMapping/>
  </p:clrMapOvr>
  <p:transition advTm="1883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anim calcmode="lin" valueType="num">
                                      <p:cBhvr additive="base">
                                        <p:cTn id="7" dur="500" fill="hold"/>
                                        <p:tgtEl>
                                          <p:spTgt spid="849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49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4995">
                                            <p:txEl>
                                              <p:pRg st="1" end="1"/>
                                            </p:txEl>
                                          </p:spTgt>
                                        </p:tgtEl>
                                        <p:attrNameLst>
                                          <p:attrName>style.visibility</p:attrName>
                                        </p:attrNameLst>
                                      </p:cBhvr>
                                      <p:to>
                                        <p:strVal val="visible"/>
                                      </p:to>
                                    </p:set>
                                    <p:anim calcmode="lin" valueType="num">
                                      <p:cBhvr additive="base">
                                        <p:cTn id="13" dur="500" fill="hold"/>
                                        <p:tgtEl>
                                          <p:spTgt spid="849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49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4995">
                                            <p:txEl>
                                              <p:pRg st="2" end="2"/>
                                            </p:txEl>
                                          </p:spTgt>
                                        </p:tgtEl>
                                        <p:attrNameLst>
                                          <p:attrName>style.visibility</p:attrName>
                                        </p:attrNameLst>
                                      </p:cBhvr>
                                      <p:to>
                                        <p:strVal val="visible"/>
                                      </p:to>
                                    </p:set>
                                    <p:anim calcmode="lin" valueType="num">
                                      <p:cBhvr additive="base">
                                        <p:cTn id="19" dur="500" fill="hold"/>
                                        <p:tgtEl>
                                          <p:spTgt spid="849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49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4995">
                                            <p:txEl>
                                              <p:pRg st="3" end="3"/>
                                            </p:txEl>
                                          </p:spTgt>
                                        </p:tgtEl>
                                        <p:attrNameLst>
                                          <p:attrName>style.visibility</p:attrName>
                                        </p:attrNameLst>
                                      </p:cBhvr>
                                      <p:to>
                                        <p:strVal val="visible"/>
                                      </p:to>
                                    </p:set>
                                    <p:anim calcmode="lin" valueType="num">
                                      <p:cBhvr additive="base">
                                        <p:cTn id="25" dur="500" fill="hold"/>
                                        <p:tgtEl>
                                          <p:spTgt spid="8499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49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4995">
                                            <p:txEl>
                                              <p:pRg st="4" end="4"/>
                                            </p:txEl>
                                          </p:spTgt>
                                        </p:tgtEl>
                                        <p:attrNameLst>
                                          <p:attrName>style.visibility</p:attrName>
                                        </p:attrNameLst>
                                      </p:cBhvr>
                                      <p:to>
                                        <p:strVal val="visible"/>
                                      </p:to>
                                    </p:set>
                                    <p:anim calcmode="lin" valueType="num">
                                      <p:cBhvr additive="base">
                                        <p:cTn id="31" dur="500" fill="hold"/>
                                        <p:tgtEl>
                                          <p:spTgt spid="8499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499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n-US" altLang="en-US" sz="4000"/>
              <a:t>Who is Jesus? Mark’s Testimony</a:t>
            </a:r>
          </a:p>
        </p:txBody>
      </p:sp>
      <p:sp>
        <p:nvSpPr>
          <p:cNvPr id="86019" name="Text Box 3"/>
          <p:cNvSpPr txBox="1">
            <a:spLocks noChangeArrowheads="1"/>
          </p:cNvSpPr>
          <p:nvPr/>
        </p:nvSpPr>
        <p:spPr bwMode="auto">
          <a:xfrm>
            <a:off x="838200" y="1371600"/>
            <a:ext cx="7315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Mark 1:1 (NIV) The beginning of the gospel about Jesus Christ, the Son of God. {[1] Some manuscripts do not have the Son of God.} </a:t>
            </a:r>
          </a:p>
        </p:txBody>
      </p:sp>
      <p:sp>
        <p:nvSpPr>
          <p:cNvPr id="86020" name="Text Box 4"/>
          <p:cNvSpPr txBox="1">
            <a:spLocks noChangeArrowheads="1"/>
          </p:cNvSpPr>
          <p:nvPr/>
        </p:nvSpPr>
        <p:spPr bwMode="auto">
          <a:xfrm>
            <a:off x="914400" y="2667000"/>
            <a:ext cx="7239000" cy="366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Mark 2:5-12 (NIV) When Jesus saw their faith, he said to the paralytic, "Son, your sins are forgiven." 6 Now some teachers of the law were sitting there, thinking to themselves, 7 "Why does this fellow talk like that? He's blaspheming! Who can forgive sins but God alone?" 8 Immediately Jesus knew in his spirit that this was what they were thinking in their hearts, and he said to them, "Why are you thinking these things? 9 Which is easier: to say to the paralytic, `Your sins are forgiven,' or to say, `Get up, take your mat and walk'? 10 But that you may know that the Son of Man has authority on earth to forgive sins . . . ." He said to the paralytic, 11 "I tell you, get up, take your mat and go home." 12 He got up, took his mat and walked out in full view of them all. This amazed everyone and they praised God, saying, "We have never seen anything like this!" </a:t>
            </a:r>
          </a:p>
        </p:txBody>
      </p:sp>
      <p:sp>
        <p:nvSpPr>
          <p:cNvPr id="86021" name="Oval 5"/>
          <p:cNvSpPr>
            <a:spLocks noChangeArrowheads="1"/>
          </p:cNvSpPr>
          <p:nvPr/>
        </p:nvSpPr>
        <p:spPr bwMode="auto">
          <a:xfrm>
            <a:off x="3657600" y="4724400"/>
            <a:ext cx="1447800" cy="609600"/>
          </a:xfrm>
          <a:prstGeom prst="ellipse">
            <a:avLst/>
          </a:prstGeom>
          <a:noFill/>
          <a:ln w="3810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22" name="Oval 6"/>
          <p:cNvSpPr>
            <a:spLocks noChangeArrowheads="1"/>
          </p:cNvSpPr>
          <p:nvPr/>
        </p:nvSpPr>
        <p:spPr bwMode="auto">
          <a:xfrm>
            <a:off x="4191000" y="3429000"/>
            <a:ext cx="3352800" cy="533400"/>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23" name="Oval 7"/>
          <p:cNvSpPr>
            <a:spLocks noChangeArrowheads="1"/>
          </p:cNvSpPr>
          <p:nvPr/>
        </p:nvSpPr>
        <p:spPr bwMode="auto">
          <a:xfrm>
            <a:off x="3124200" y="1676400"/>
            <a:ext cx="1905000" cy="609600"/>
          </a:xfrm>
          <a:prstGeom prst="ellipse">
            <a:avLst/>
          </a:prstGeom>
          <a:noFill/>
          <a:ln w="381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ustDataLst>
      <p:tags r:id="rId1"/>
    </p:custDataLst>
  </p:cSld>
  <p:clrMapOvr>
    <a:masterClrMapping/>
  </p:clrMapOvr>
  <p:transition advTm="8670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86019">
                                            <p:txEl>
                                              <p:pRg st="0" end="0"/>
                                            </p:txEl>
                                          </p:spTgt>
                                        </p:tgtEl>
                                        <p:attrNameLst>
                                          <p:attrName>style.visibility</p:attrName>
                                        </p:attrNameLst>
                                      </p:cBhvr>
                                      <p:to>
                                        <p:strVal val="visible"/>
                                      </p:to>
                                    </p:set>
                                    <p:animEffect transition="in" filter="checkerboard(across)">
                                      <p:cBhvr>
                                        <p:cTn id="7" dur="500"/>
                                        <p:tgtEl>
                                          <p:spTgt spid="860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6023"/>
                                        </p:tgtEl>
                                        <p:attrNameLst>
                                          <p:attrName>style.visibility</p:attrName>
                                        </p:attrNameLst>
                                      </p:cBhvr>
                                      <p:to>
                                        <p:strVal val="visible"/>
                                      </p:to>
                                    </p:set>
                                    <p:anim calcmode="lin" valueType="num">
                                      <p:cBhvr additive="base">
                                        <p:cTn id="12" dur="500" fill="hold"/>
                                        <p:tgtEl>
                                          <p:spTgt spid="86023"/>
                                        </p:tgtEl>
                                        <p:attrNameLst>
                                          <p:attrName>ppt_x</p:attrName>
                                        </p:attrNameLst>
                                      </p:cBhvr>
                                      <p:tavLst>
                                        <p:tav tm="0">
                                          <p:val>
                                            <p:strVal val="0-#ppt_w/2"/>
                                          </p:val>
                                        </p:tav>
                                        <p:tav tm="100000">
                                          <p:val>
                                            <p:strVal val="#ppt_x"/>
                                          </p:val>
                                        </p:tav>
                                      </p:tavLst>
                                    </p:anim>
                                    <p:anim calcmode="lin" valueType="num">
                                      <p:cBhvr additive="base">
                                        <p:cTn id="13" dur="500" fill="hold"/>
                                        <p:tgtEl>
                                          <p:spTgt spid="86023"/>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86020"/>
                                        </p:tgtEl>
                                        <p:attrNameLst>
                                          <p:attrName>style.visibility</p:attrName>
                                        </p:attrNameLst>
                                      </p:cBhvr>
                                      <p:to>
                                        <p:strVal val="visible"/>
                                      </p:to>
                                    </p:set>
                                    <p:animEffect transition="in" filter="checkerboard(across)">
                                      <p:cBhvr>
                                        <p:cTn id="18" dur="500"/>
                                        <p:tgtEl>
                                          <p:spTgt spid="8602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86022"/>
                                        </p:tgtEl>
                                        <p:attrNameLst>
                                          <p:attrName>style.visibility</p:attrName>
                                        </p:attrNameLst>
                                      </p:cBhvr>
                                      <p:to>
                                        <p:strVal val="visible"/>
                                      </p:to>
                                    </p:set>
                                    <p:anim calcmode="lin" valueType="num">
                                      <p:cBhvr additive="base">
                                        <p:cTn id="23" dur="500" fill="hold"/>
                                        <p:tgtEl>
                                          <p:spTgt spid="86022"/>
                                        </p:tgtEl>
                                        <p:attrNameLst>
                                          <p:attrName>ppt_x</p:attrName>
                                        </p:attrNameLst>
                                      </p:cBhvr>
                                      <p:tavLst>
                                        <p:tav tm="0">
                                          <p:val>
                                            <p:strVal val="1+#ppt_w/2"/>
                                          </p:val>
                                        </p:tav>
                                        <p:tav tm="100000">
                                          <p:val>
                                            <p:strVal val="#ppt_x"/>
                                          </p:val>
                                        </p:tav>
                                      </p:tavLst>
                                    </p:anim>
                                    <p:anim calcmode="lin" valueType="num">
                                      <p:cBhvr additive="base">
                                        <p:cTn id="24" dur="500" fill="hold"/>
                                        <p:tgtEl>
                                          <p:spTgt spid="86022"/>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6021"/>
                                        </p:tgtEl>
                                        <p:attrNameLst>
                                          <p:attrName>style.visibility</p:attrName>
                                        </p:attrNameLst>
                                      </p:cBhvr>
                                      <p:to>
                                        <p:strVal val="visible"/>
                                      </p:to>
                                    </p:set>
                                    <p:anim calcmode="lin" valueType="num">
                                      <p:cBhvr additive="base">
                                        <p:cTn id="29" dur="500" fill="hold"/>
                                        <p:tgtEl>
                                          <p:spTgt spid="86021"/>
                                        </p:tgtEl>
                                        <p:attrNameLst>
                                          <p:attrName>ppt_x</p:attrName>
                                        </p:attrNameLst>
                                      </p:cBhvr>
                                      <p:tavLst>
                                        <p:tav tm="0">
                                          <p:val>
                                            <p:strVal val="#ppt_x"/>
                                          </p:val>
                                        </p:tav>
                                        <p:tav tm="100000">
                                          <p:val>
                                            <p:strVal val="#ppt_x"/>
                                          </p:val>
                                        </p:tav>
                                      </p:tavLst>
                                    </p:anim>
                                    <p:anim calcmode="lin" valueType="num">
                                      <p:cBhvr additive="base">
                                        <p:cTn id="30" dur="500" fill="hold"/>
                                        <p:tgtEl>
                                          <p:spTgt spid="860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0" grpId="0"/>
      <p:bldP spid="86021" grpId="0" animBg="1"/>
      <p:bldP spid="86022" grpId="0" animBg="1"/>
      <p:bldP spid="8602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altLang="en-US"/>
              <a:t>Mark’s Testimony</a:t>
            </a:r>
          </a:p>
        </p:txBody>
      </p:sp>
      <p:sp>
        <p:nvSpPr>
          <p:cNvPr id="87043" name="Text Box 3"/>
          <p:cNvSpPr txBox="1">
            <a:spLocks noChangeArrowheads="1"/>
          </p:cNvSpPr>
          <p:nvPr/>
        </p:nvSpPr>
        <p:spPr bwMode="auto">
          <a:xfrm>
            <a:off x="914400" y="1295400"/>
            <a:ext cx="72390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Mark 2:27-28 (NIV) Then he said to them, "The Sabbath was made for man, not man for the Sabbath. 28 So the Son of Man is Lord even of the Sabbath." </a:t>
            </a:r>
          </a:p>
        </p:txBody>
      </p:sp>
      <p:sp>
        <p:nvSpPr>
          <p:cNvPr id="87044" name="Text Box 4"/>
          <p:cNvSpPr txBox="1">
            <a:spLocks noChangeArrowheads="1"/>
          </p:cNvSpPr>
          <p:nvPr/>
        </p:nvSpPr>
        <p:spPr bwMode="auto">
          <a:xfrm>
            <a:off x="914400" y="2971800"/>
            <a:ext cx="7315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Mark 4:41 (NIV) They were terrified and asked each other, "Who is this? Even the wind and the waves obey him!" </a:t>
            </a:r>
          </a:p>
        </p:txBody>
      </p:sp>
      <p:sp>
        <p:nvSpPr>
          <p:cNvPr id="87045" name="Text Box 5"/>
          <p:cNvSpPr txBox="1">
            <a:spLocks noChangeArrowheads="1"/>
          </p:cNvSpPr>
          <p:nvPr/>
        </p:nvSpPr>
        <p:spPr bwMode="auto">
          <a:xfrm>
            <a:off x="914400" y="4267200"/>
            <a:ext cx="73152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Mark 15:39 (NIV) And when the centurion, who stood there in front of Jesus, heard his cry and {[39] Some manuscripts do not have heard his cry and.}saw how he died, he said, "Surely this man was the Son {[39] Or a son}of God!" </a:t>
            </a:r>
          </a:p>
        </p:txBody>
      </p:sp>
      <p:sp>
        <p:nvSpPr>
          <p:cNvPr id="87046" name="Oval 6"/>
          <p:cNvSpPr>
            <a:spLocks noChangeArrowheads="1"/>
          </p:cNvSpPr>
          <p:nvPr/>
        </p:nvSpPr>
        <p:spPr bwMode="auto">
          <a:xfrm>
            <a:off x="3581400" y="1905000"/>
            <a:ext cx="1828800" cy="762000"/>
          </a:xfrm>
          <a:prstGeom prst="ellipse">
            <a:avLst/>
          </a:prstGeom>
          <a:noFill/>
          <a:ln w="3810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ustDataLst>
      <p:tags r:id="rId1"/>
    </p:custDataLst>
  </p:cSld>
  <p:clrMapOvr>
    <a:masterClrMapping/>
  </p:clrMapOvr>
  <p:transition advTm="6999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7043"/>
                                        </p:tgtEl>
                                        <p:attrNameLst>
                                          <p:attrName>style.visibility</p:attrName>
                                        </p:attrNameLst>
                                      </p:cBhvr>
                                      <p:to>
                                        <p:strVal val="visible"/>
                                      </p:to>
                                    </p:set>
                                    <p:animEffect transition="in" filter="checkerboard(across)">
                                      <p:cBhvr>
                                        <p:cTn id="7" dur="500"/>
                                        <p:tgtEl>
                                          <p:spTgt spid="870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7046"/>
                                        </p:tgtEl>
                                        <p:attrNameLst>
                                          <p:attrName>style.visibility</p:attrName>
                                        </p:attrNameLst>
                                      </p:cBhvr>
                                      <p:to>
                                        <p:strVal val="visible"/>
                                      </p:to>
                                    </p:set>
                                    <p:anim calcmode="lin" valueType="num">
                                      <p:cBhvr additive="base">
                                        <p:cTn id="12" dur="500" fill="hold"/>
                                        <p:tgtEl>
                                          <p:spTgt spid="87046"/>
                                        </p:tgtEl>
                                        <p:attrNameLst>
                                          <p:attrName>ppt_x</p:attrName>
                                        </p:attrNameLst>
                                      </p:cBhvr>
                                      <p:tavLst>
                                        <p:tav tm="0">
                                          <p:val>
                                            <p:strVal val="0-#ppt_w/2"/>
                                          </p:val>
                                        </p:tav>
                                        <p:tav tm="100000">
                                          <p:val>
                                            <p:strVal val="#ppt_x"/>
                                          </p:val>
                                        </p:tav>
                                      </p:tavLst>
                                    </p:anim>
                                    <p:anim calcmode="lin" valueType="num">
                                      <p:cBhvr additive="base">
                                        <p:cTn id="13" dur="500" fill="hold"/>
                                        <p:tgtEl>
                                          <p:spTgt spid="87046"/>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87044"/>
                                        </p:tgtEl>
                                        <p:attrNameLst>
                                          <p:attrName>style.visibility</p:attrName>
                                        </p:attrNameLst>
                                      </p:cBhvr>
                                      <p:to>
                                        <p:strVal val="visible"/>
                                      </p:to>
                                    </p:set>
                                    <p:animEffect transition="in" filter="checkerboard(across)">
                                      <p:cBhvr>
                                        <p:cTn id="18" dur="500"/>
                                        <p:tgtEl>
                                          <p:spTgt spid="8704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87045">
                                            <p:txEl>
                                              <p:pRg st="0" end="0"/>
                                            </p:txEl>
                                          </p:spTgt>
                                        </p:tgtEl>
                                        <p:attrNameLst>
                                          <p:attrName>style.visibility</p:attrName>
                                        </p:attrNameLst>
                                      </p:cBhvr>
                                      <p:to>
                                        <p:strVal val="visible"/>
                                      </p:to>
                                    </p:set>
                                    <p:animEffect transition="in" filter="checkerboard(across)">
                                      <p:cBhvr>
                                        <p:cTn id="23" dur="500"/>
                                        <p:tgtEl>
                                          <p:spTgt spid="870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p:bldP spid="87044" grpId="0"/>
      <p:bldP spid="8704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n-US" altLang="en-US"/>
              <a:t>Who is this “Son of Man”?</a:t>
            </a:r>
          </a:p>
        </p:txBody>
      </p:sp>
      <p:sp>
        <p:nvSpPr>
          <p:cNvPr id="88067" name="Text Box 3"/>
          <p:cNvSpPr txBox="1">
            <a:spLocks noChangeArrowheads="1"/>
          </p:cNvSpPr>
          <p:nvPr/>
        </p:nvSpPr>
        <p:spPr bwMode="auto">
          <a:xfrm>
            <a:off x="914400" y="1676400"/>
            <a:ext cx="73152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Daniel 7:13-14 (NIV) "In my vision at night I looked, and there before me was one like a son of man, coming with the clouds of heaven. He approached the Ancient of Days and was led into his presence. </a:t>
            </a:r>
          </a:p>
          <a:p>
            <a:r>
              <a:rPr lang="en-US" altLang="en-US" sz="2400"/>
              <a:t>14 He was given authority, glory and sovereign power; all peoples, nations and men of every language worshiped him. His dominion is an everlasting dominion that will not pass away, and his kingdom is one that will never be destroyed. </a:t>
            </a:r>
          </a:p>
        </p:txBody>
      </p:sp>
      <p:sp>
        <p:nvSpPr>
          <p:cNvPr id="88068" name="Oval 4"/>
          <p:cNvSpPr>
            <a:spLocks noChangeArrowheads="1"/>
          </p:cNvSpPr>
          <p:nvPr/>
        </p:nvSpPr>
        <p:spPr bwMode="auto">
          <a:xfrm>
            <a:off x="2057400" y="3810000"/>
            <a:ext cx="2514600" cy="685800"/>
          </a:xfrm>
          <a:prstGeom prst="ellipse">
            <a:avLst/>
          </a:prstGeom>
          <a:noFill/>
          <a:ln w="3810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69" name="Oval 5"/>
          <p:cNvSpPr>
            <a:spLocks noChangeArrowheads="1"/>
          </p:cNvSpPr>
          <p:nvPr/>
        </p:nvSpPr>
        <p:spPr bwMode="auto">
          <a:xfrm>
            <a:off x="5715000" y="2057400"/>
            <a:ext cx="1905000" cy="457200"/>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ustDataLst>
      <p:tags r:id="rId1"/>
    </p:custDataLst>
  </p:cSld>
  <p:clrMapOvr>
    <a:masterClrMapping/>
  </p:clrMapOvr>
  <p:transition advTm="4938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checkerboard(across)">
                                      <p:cBhvr>
                                        <p:cTn id="7" dur="500"/>
                                        <p:tgtEl>
                                          <p:spTgt spid="880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88069"/>
                                        </p:tgtEl>
                                        <p:attrNameLst>
                                          <p:attrName>style.visibility</p:attrName>
                                        </p:attrNameLst>
                                      </p:cBhvr>
                                      <p:to>
                                        <p:strVal val="visible"/>
                                      </p:to>
                                    </p:set>
                                    <p:anim calcmode="lin" valueType="num">
                                      <p:cBhvr additive="base">
                                        <p:cTn id="12" dur="500" fill="hold"/>
                                        <p:tgtEl>
                                          <p:spTgt spid="88069"/>
                                        </p:tgtEl>
                                        <p:attrNameLst>
                                          <p:attrName>ppt_x</p:attrName>
                                        </p:attrNameLst>
                                      </p:cBhvr>
                                      <p:tavLst>
                                        <p:tav tm="0">
                                          <p:val>
                                            <p:strVal val="1+#ppt_w/2"/>
                                          </p:val>
                                        </p:tav>
                                        <p:tav tm="100000">
                                          <p:val>
                                            <p:strVal val="#ppt_x"/>
                                          </p:val>
                                        </p:tav>
                                      </p:tavLst>
                                    </p:anim>
                                    <p:anim calcmode="lin" valueType="num">
                                      <p:cBhvr additive="base">
                                        <p:cTn id="13" dur="500" fill="hold"/>
                                        <p:tgtEl>
                                          <p:spTgt spid="88069"/>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8068"/>
                                        </p:tgtEl>
                                        <p:attrNameLst>
                                          <p:attrName>style.visibility</p:attrName>
                                        </p:attrNameLst>
                                      </p:cBhvr>
                                      <p:to>
                                        <p:strVal val="visible"/>
                                      </p:to>
                                    </p:set>
                                    <p:anim calcmode="lin" valueType="num">
                                      <p:cBhvr additive="base">
                                        <p:cTn id="18" dur="500" fill="hold"/>
                                        <p:tgtEl>
                                          <p:spTgt spid="88068"/>
                                        </p:tgtEl>
                                        <p:attrNameLst>
                                          <p:attrName>ppt_x</p:attrName>
                                        </p:attrNameLst>
                                      </p:cBhvr>
                                      <p:tavLst>
                                        <p:tav tm="0">
                                          <p:val>
                                            <p:strVal val="#ppt_x"/>
                                          </p:val>
                                        </p:tav>
                                        <p:tav tm="100000">
                                          <p:val>
                                            <p:strVal val="#ppt_x"/>
                                          </p:val>
                                        </p:tav>
                                      </p:tavLst>
                                    </p:anim>
                                    <p:anim calcmode="lin" valueType="num">
                                      <p:cBhvr additive="base">
                                        <p:cTn id="19" dur="500" fill="hold"/>
                                        <p:tgtEl>
                                          <p:spTgt spid="880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p:bldP spid="88068" grpId="0" animBg="1"/>
      <p:bldP spid="8806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US" altLang="en-US"/>
              <a:t>Who is Jesus?</a:t>
            </a:r>
          </a:p>
        </p:txBody>
      </p:sp>
      <p:sp>
        <p:nvSpPr>
          <p:cNvPr id="89091" name="Text Box 3"/>
          <p:cNvSpPr txBox="1">
            <a:spLocks noChangeArrowheads="1"/>
          </p:cNvSpPr>
          <p:nvPr/>
        </p:nvSpPr>
        <p:spPr bwMode="auto">
          <a:xfrm>
            <a:off x="914400" y="1447800"/>
            <a:ext cx="73152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Mark 14:60 (NIV) Then the high priest stood up before them and asked Jesus, "Are you not going to answer? What is this testimony that these men are bringing against you?" 61 But Jesus remained silent and gave no answer. Again the high priest asked him, "Are you the Christ, {[61] Or Messiah} the Son of the Blessed One?" 62 "I am," said Jesus. "And you will see the Son of Man sitting at the right hand of the Mighty One and coming on the clouds of heaven." 63 The high priest tore his clothes. "Why do we need any more witnesses?" he asked. </a:t>
            </a:r>
          </a:p>
          <a:p>
            <a:r>
              <a:rPr lang="en-US" altLang="en-US" sz="2400"/>
              <a:t>64 "You have heard the blasphemy. What do you think?" They all condemned him as worthy of death. </a:t>
            </a:r>
          </a:p>
        </p:txBody>
      </p:sp>
      <p:sp>
        <p:nvSpPr>
          <p:cNvPr id="89092" name="Oval 4"/>
          <p:cNvSpPr>
            <a:spLocks noChangeArrowheads="1"/>
          </p:cNvSpPr>
          <p:nvPr/>
        </p:nvSpPr>
        <p:spPr bwMode="auto">
          <a:xfrm>
            <a:off x="2362200" y="3886200"/>
            <a:ext cx="1981200" cy="685800"/>
          </a:xfrm>
          <a:prstGeom prst="ellipse">
            <a:avLst/>
          </a:prstGeom>
          <a:noFill/>
          <a:ln w="3810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094" name="Oval 6"/>
          <p:cNvSpPr>
            <a:spLocks noChangeArrowheads="1"/>
          </p:cNvSpPr>
          <p:nvPr/>
        </p:nvSpPr>
        <p:spPr bwMode="auto">
          <a:xfrm>
            <a:off x="1447800" y="3124200"/>
            <a:ext cx="6781800" cy="914400"/>
          </a:xfrm>
          <a:prstGeom prst="ellipse">
            <a:avLst/>
          </a:prstGeom>
          <a:noFill/>
          <a:ln w="5715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ustDataLst>
      <p:tags r:id="rId1"/>
    </p:custDataLst>
  </p:cSld>
  <p:clrMapOvr>
    <a:masterClrMapping/>
  </p:clrMapOvr>
  <p:transition advTm="5457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9091"/>
                                        </p:tgtEl>
                                        <p:attrNameLst>
                                          <p:attrName>style.visibility</p:attrName>
                                        </p:attrNameLst>
                                      </p:cBhvr>
                                      <p:to>
                                        <p:strVal val="visible"/>
                                      </p:to>
                                    </p:set>
                                    <p:animEffect transition="in" filter="checkerboard(across)">
                                      <p:cBhvr>
                                        <p:cTn id="7" dur="500"/>
                                        <p:tgtEl>
                                          <p:spTgt spid="890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89094"/>
                                        </p:tgtEl>
                                        <p:attrNameLst>
                                          <p:attrName>style.visibility</p:attrName>
                                        </p:attrNameLst>
                                      </p:cBhvr>
                                      <p:to>
                                        <p:strVal val="visible"/>
                                      </p:to>
                                    </p:set>
                                    <p:anim calcmode="lin" valueType="num">
                                      <p:cBhvr additive="base">
                                        <p:cTn id="12" dur="500" fill="hold"/>
                                        <p:tgtEl>
                                          <p:spTgt spid="89094"/>
                                        </p:tgtEl>
                                        <p:attrNameLst>
                                          <p:attrName>ppt_x</p:attrName>
                                        </p:attrNameLst>
                                      </p:cBhvr>
                                      <p:tavLst>
                                        <p:tav tm="0">
                                          <p:val>
                                            <p:strVal val="1+#ppt_w/2"/>
                                          </p:val>
                                        </p:tav>
                                        <p:tav tm="100000">
                                          <p:val>
                                            <p:strVal val="#ppt_x"/>
                                          </p:val>
                                        </p:tav>
                                      </p:tavLst>
                                    </p:anim>
                                    <p:anim calcmode="lin" valueType="num">
                                      <p:cBhvr additive="base">
                                        <p:cTn id="13" dur="500" fill="hold"/>
                                        <p:tgtEl>
                                          <p:spTgt spid="89094"/>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9092"/>
                                        </p:tgtEl>
                                        <p:attrNameLst>
                                          <p:attrName>style.visibility</p:attrName>
                                        </p:attrNameLst>
                                      </p:cBhvr>
                                      <p:to>
                                        <p:strVal val="visible"/>
                                      </p:to>
                                    </p:set>
                                    <p:anim calcmode="lin" valueType="num">
                                      <p:cBhvr additive="base">
                                        <p:cTn id="18" dur="500" fill="hold"/>
                                        <p:tgtEl>
                                          <p:spTgt spid="89092"/>
                                        </p:tgtEl>
                                        <p:attrNameLst>
                                          <p:attrName>ppt_x</p:attrName>
                                        </p:attrNameLst>
                                      </p:cBhvr>
                                      <p:tavLst>
                                        <p:tav tm="0">
                                          <p:val>
                                            <p:strVal val="#ppt_x"/>
                                          </p:val>
                                        </p:tav>
                                        <p:tav tm="100000">
                                          <p:val>
                                            <p:strVal val="#ppt_x"/>
                                          </p:val>
                                        </p:tav>
                                      </p:tavLst>
                                    </p:anim>
                                    <p:anim calcmode="lin" valueType="num">
                                      <p:cBhvr additive="base">
                                        <p:cTn id="19" dur="500" fill="hold"/>
                                        <p:tgtEl>
                                          <p:spTgt spid="890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p:bldP spid="89092" grpId="0" animBg="1"/>
      <p:bldP spid="8909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algn="l"/>
            <a:r>
              <a:rPr lang="en-US" altLang="en-US"/>
              <a:t>What’s the Buzz?</a:t>
            </a:r>
          </a:p>
        </p:txBody>
      </p:sp>
      <p:sp>
        <p:nvSpPr>
          <p:cNvPr id="34819" name="Rectangle 3"/>
          <p:cNvSpPr>
            <a:spLocks noGrp="1" noChangeArrowheads="1"/>
          </p:cNvSpPr>
          <p:nvPr>
            <p:ph type="body" idx="1"/>
          </p:nvPr>
        </p:nvSpPr>
        <p:spPr/>
        <p:txBody>
          <a:bodyPr/>
          <a:lstStyle/>
          <a:p>
            <a:pPr>
              <a:lnSpc>
                <a:spcPct val="90000"/>
              </a:lnSpc>
            </a:pPr>
            <a:r>
              <a:rPr lang="en-US" altLang="en-US"/>
              <a:t>The book has sold extremely well.</a:t>
            </a:r>
          </a:p>
          <a:p>
            <a:pPr lvl="1">
              <a:lnSpc>
                <a:spcPct val="90000"/>
              </a:lnSpc>
            </a:pPr>
            <a:r>
              <a:rPr lang="en-US" altLang="en-US"/>
              <a:t>Published April 2003, immediate best-seller</a:t>
            </a:r>
          </a:p>
          <a:p>
            <a:pPr lvl="1">
              <a:lnSpc>
                <a:spcPct val="90000"/>
              </a:lnSpc>
            </a:pPr>
            <a:r>
              <a:rPr lang="en-US" altLang="en-US"/>
              <a:t>Still on NY Times best-seller list May 2006</a:t>
            </a:r>
          </a:p>
          <a:p>
            <a:pPr lvl="1">
              <a:lnSpc>
                <a:spcPct val="90000"/>
              </a:lnSpc>
            </a:pPr>
            <a:r>
              <a:rPr lang="en-US" altLang="en-US"/>
              <a:t>40 million copies sold in 44 languages</a:t>
            </a:r>
          </a:p>
          <a:p>
            <a:pPr>
              <a:lnSpc>
                <a:spcPct val="90000"/>
              </a:lnSpc>
            </a:pPr>
            <a:r>
              <a:rPr lang="en-US" altLang="en-US"/>
              <a:t>A movie based on the book has now been released.</a:t>
            </a:r>
          </a:p>
          <a:p>
            <a:pPr>
              <a:lnSpc>
                <a:spcPct val="90000"/>
              </a:lnSpc>
            </a:pPr>
            <a:r>
              <a:rPr lang="en-US" altLang="en-US"/>
              <a:t>The book is exciting &amp; well-written (as this sort of book goes).</a:t>
            </a:r>
          </a:p>
          <a:p>
            <a:pPr>
              <a:lnSpc>
                <a:spcPct val="90000"/>
              </a:lnSpc>
            </a:pPr>
            <a:r>
              <a:rPr lang="en-US" altLang="en-US"/>
              <a:t>The book is highly controversial.</a:t>
            </a:r>
          </a:p>
        </p:txBody>
      </p:sp>
      <p:pic>
        <p:nvPicPr>
          <p:cNvPr id="34820" name="Picture 4" descr="MCj0384172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228600"/>
            <a:ext cx="1538288" cy="18256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4334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 calcmode="lin" valueType="num">
                                      <p:cBhvr additive="base">
                                        <p:cTn id="7" dur="500" fill="hold"/>
                                        <p:tgtEl>
                                          <p:spTgt spid="348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8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819">
                                            <p:txEl>
                                              <p:pRg st="1" end="1"/>
                                            </p:txEl>
                                          </p:spTgt>
                                        </p:tgtEl>
                                        <p:attrNameLst>
                                          <p:attrName>style.visibility</p:attrName>
                                        </p:attrNameLst>
                                      </p:cBhvr>
                                      <p:to>
                                        <p:strVal val="visible"/>
                                      </p:to>
                                    </p:set>
                                    <p:anim calcmode="lin" valueType="num">
                                      <p:cBhvr additive="base">
                                        <p:cTn id="13" dur="500" fill="hold"/>
                                        <p:tgtEl>
                                          <p:spTgt spid="348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8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4819">
                                            <p:txEl>
                                              <p:pRg st="2" end="2"/>
                                            </p:txEl>
                                          </p:spTgt>
                                        </p:tgtEl>
                                        <p:attrNameLst>
                                          <p:attrName>style.visibility</p:attrName>
                                        </p:attrNameLst>
                                      </p:cBhvr>
                                      <p:to>
                                        <p:strVal val="visible"/>
                                      </p:to>
                                    </p:set>
                                    <p:anim calcmode="lin" valueType="num">
                                      <p:cBhvr additive="base">
                                        <p:cTn id="19" dur="500" fill="hold"/>
                                        <p:tgtEl>
                                          <p:spTgt spid="348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8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4819">
                                            <p:txEl>
                                              <p:pRg st="3" end="3"/>
                                            </p:txEl>
                                          </p:spTgt>
                                        </p:tgtEl>
                                        <p:attrNameLst>
                                          <p:attrName>style.visibility</p:attrName>
                                        </p:attrNameLst>
                                      </p:cBhvr>
                                      <p:to>
                                        <p:strVal val="visible"/>
                                      </p:to>
                                    </p:set>
                                    <p:anim calcmode="lin" valueType="num">
                                      <p:cBhvr additive="base">
                                        <p:cTn id="25" dur="500" fill="hold"/>
                                        <p:tgtEl>
                                          <p:spTgt spid="3481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48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4819">
                                            <p:txEl>
                                              <p:pRg st="4" end="4"/>
                                            </p:txEl>
                                          </p:spTgt>
                                        </p:tgtEl>
                                        <p:attrNameLst>
                                          <p:attrName>style.visibility</p:attrName>
                                        </p:attrNameLst>
                                      </p:cBhvr>
                                      <p:to>
                                        <p:strVal val="visible"/>
                                      </p:to>
                                    </p:set>
                                    <p:anim calcmode="lin" valueType="num">
                                      <p:cBhvr additive="base">
                                        <p:cTn id="31" dur="500" fill="hold"/>
                                        <p:tgtEl>
                                          <p:spTgt spid="3481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481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4819">
                                            <p:txEl>
                                              <p:pRg st="5" end="5"/>
                                            </p:txEl>
                                          </p:spTgt>
                                        </p:tgtEl>
                                        <p:attrNameLst>
                                          <p:attrName>style.visibility</p:attrName>
                                        </p:attrNameLst>
                                      </p:cBhvr>
                                      <p:to>
                                        <p:strVal val="visible"/>
                                      </p:to>
                                    </p:set>
                                    <p:anim calcmode="lin" valueType="num">
                                      <p:cBhvr additive="base">
                                        <p:cTn id="37" dur="500" fill="hold"/>
                                        <p:tgtEl>
                                          <p:spTgt spid="3481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481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4819">
                                            <p:txEl>
                                              <p:pRg st="6" end="6"/>
                                            </p:txEl>
                                          </p:spTgt>
                                        </p:tgtEl>
                                        <p:attrNameLst>
                                          <p:attrName>style.visibility</p:attrName>
                                        </p:attrNameLst>
                                      </p:cBhvr>
                                      <p:to>
                                        <p:strVal val="visible"/>
                                      </p:to>
                                    </p:set>
                                    <p:anim calcmode="lin" valueType="num">
                                      <p:cBhvr additive="base">
                                        <p:cTn id="43" dur="500" fill="hold"/>
                                        <p:tgtEl>
                                          <p:spTgt spid="3481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481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altLang="en-US"/>
              <a:t>John’s Testimony</a:t>
            </a:r>
          </a:p>
        </p:txBody>
      </p:sp>
      <p:sp>
        <p:nvSpPr>
          <p:cNvPr id="90115" name="Text Box 3"/>
          <p:cNvSpPr txBox="1">
            <a:spLocks noChangeArrowheads="1"/>
          </p:cNvSpPr>
          <p:nvPr/>
        </p:nvSpPr>
        <p:spPr bwMode="auto">
          <a:xfrm>
            <a:off x="914400" y="1676400"/>
            <a:ext cx="7239000" cy="2344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John 1:1-4 (NIV) In the beginning was the Word, and the Word was with God, and the Word was God. 2 He was with God in the beginning. 3 Through him all things were made; without him nothing was made that has been made. 4 In him was life, and that life was the light of men.</a:t>
            </a:r>
            <a:r>
              <a:rPr lang="en-US" altLang="en-US" sz="2800"/>
              <a:t> </a:t>
            </a:r>
          </a:p>
        </p:txBody>
      </p:sp>
      <p:sp>
        <p:nvSpPr>
          <p:cNvPr id="90116" name="Text Box 4"/>
          <p:cNvSpPr txBox="1">
            <a:spLocks noChangeArrowheads="1"/>
          </p:cNvSpPr>
          <p:nvPr/>
        </p:nvSpPr>
        <p:spPr bwMode="auto">
          <a:xfrm>
            <a:off x="914400" y="4343400"/>
            <a:ext cx="73152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John 1:14 (NIV) The Word became flesh and made his dwelling among us. We have seen his glory, the glory of the One and Only, {[14] Or the Only Begotten} who came from the Father, full of grace and truth. </a:t>
            </a:r>
          </a:p>
        </p:txBody>
      </p:sp>
      <p:sp>
        <p:nvSpPr>
          <p:cNvPr id="90117" name="Oval 5"/>
          <p:cNvSpPr>
            <a:spLocks noChangeArrowheads="1"/>
          </p:cNvSpPr>
          <p:nvPr/>
        </p:nvSpPr>
        <p:spPr bwMode="auto">
          <a:xfrm>
            <a:off x="685800" y="1981200"/>
            <a:ext cx="6934200" cy="1066800"/>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18" name="Oval 6"/>
          <p:cNvSpPr>
            <a:spLocks noChangeArrowheads="1"/>
          </p:cNvSpPr>
          <p:nvPr/>
        </p:nvSpPr>
        <p:spPr bwMode="auto">
          <a:xfrm>
            <a:off x="3657600" y="4267200"/>
            <a:ext cx="3048000" cy="609600"/>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ustDataLst>
      <p:tags r:id="rId1"/>
    </p:custDataLst>
  </p:cSld>
  <p:clrMapOvr>
    <a:masterClrMapping/>
  </p:clrMapOvr>
  <p:transition advTm="3986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animEffect transition="in" filter="checkerboard(across)">
                                      <p:cBhvr>
                                        <p:cTn id="7" dur="500"/>
                                        <p:tgtEl>
                                          <p:spTgt spid="901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0116"/>
                                        </p:tgtEl>
                                        <p:attrNameLst>
                                          <p:attrName>style.visibility</p:attrName>
                                        </p:attrNameLst>
                                      </p:cBhvr>
                                      <p:to>
                                        <p:strVal val="visible"/>
                                      </p:to>
                                    </p:set>
                                    <p:animEffect transition="in" filter="checkerboard(across)">
                                      <p:cBhvr>
                                        <p:cTn id="12" dur="500"/>
                                        <p:tgtEl>
                                          <p:spTgt spid="901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90117"/>
                                        </p:tgtEl>
                                        <p:attrNameLst>
                                          <p:attrName>style.visibility</p:attrName>
                                        </p:attrNameLst>
                                      </p:cBhvr>
                                      <p:to>
                                        <p:strVal val="visible"/>
                                      </p:to>
                                    </p:set>
                                    <p:anim calcmode="lin" valueType="num">
                                      <p:cBhvr additive="base">
                                        <p:cTn id="17" dur="500" fill="hold"/>
                                        <p:tgtEl>
                                          <p:spTgt spid="90117"/>
                                        </p:tgtEl>
                                        <p:attrNameLst>
                                          <p:attrName>ppt_x</p:attrName>
                                        </p:attrNameLst>
                                      </p:cBhvr>
                                      <p:tavLst>
                                        <p:tav tm="0">
                                          <p:val>
                                            <p:strVal val="#ppt_x"/>
                                          </p:val>
                                        </p:tav>
                                        <p:tav tm="100000">
                                          <p:val>
                                            <p:strVal val="#ppt_x"/>
                                          </p:val>
                                        </p:tav>
                                      </p:tavLst>
                                    </p:anim>
                                    <p:anim calcmode="lin" valueType="num">
                                      <p:cBhvr additive="base">
                                        <p:cTn id="18" dur="500" fill="hold"/>
                                        <p:tgtEl>
                                          <p:spTgt spid="90117"/>
                                        </p:tgtEl>
                                        <p:attrNameLst>
                                          <p:attrName>ppt_y</p:attrName>
                                        </p:attrNameLst>
                                      </p:cBhvr>
                                      <p:tavLst>
                                        <p:tav tm="0">
                                          <p:val>
                                            <p:strVal val="0-#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0118"/>
                                        </p:tgtEl>
                                        <p:attrNameLst>
                                          <p:attrName>style.visibility</p:attrName>
                                        </p:attrNameLst>
                                      </p:cBhvr>
                                      <p:to>
                                        <p:strVal val="visible"/>
                                      </p:to>
                                    </p:set>
                                    <p:anim calcmode="lin" valueType="num">
                                      <p:cBhvr additive="base">
                                        <p:cTn id="23" dur="500" fill="hold"/>
                                        <p:tgtEl>
                                          <p:spTgt spid="90118"/>
                                        </p:tgtEl>
                                        <p:attrNameLst>
                                          <p:attrName>ppt_x</p:attrName>
                                        </p:attrNameLst>
                                      </p:cBhvr>
                                      <p:tavLst>
                                        <p:tav tm="0">
                                          <p:val>
                                            <p:strVal val="#ppt_x"/>
                                          </p:val>
                                        </p:tav>
                                        <p:tav tm="100000">
                                          <p:val>
                                            <p:strVal val="#ppt_x"/>
                                          </p:val>
                                        </p:tav>
                                      </p:tavLst>
                                    </p:anim>
                                    <p:anim calcmode="lin" valueType="num">
                                      <p:cBhvr additive="base">
                                        <p:cTn id="24" dur="500" fill="hold"/>
                                        <p:tgtEl>
                                          <p:spTgt spid="901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6" grpId="0"/>
      <p:bldP spid="90117" grpId="0" animBg="1"/>
      <p:bldP spid="901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US" altLang="en-US"/>
              <a:t>Paul’s Testimony</a:t>
            </a:r>
          </a:p>
        </p:txBody>
      </p:sp>
      <p:sp>
        <p:nvSpPr>
          <p:cNvPr id="91139" name="Text Box 3"/>
          <p:cNvSpPr txBox="1">
            <a:spLocks noChangeArrowheads="1"/>
          </p:cNvSpPr>
          <p:nvPr/>
        </p:nvSpPr>
        <p:spPr bwMode="auto">
          <a:xfrm>
            <a:off x="914400" y="1295400"/>
            <a:ext cx="7315200" cy="520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Col 1:15-20 (NIV) He is the image of the invisible God, the firstborn over all creation. 16 For by him all things were created: things in heaven and on earth, visible and invisible, whether thrones or powers or rulers or authorities; all things were created by him and for him. 17 He is before all things, and in him all things hold together. 18 And he is the head of the body, the church; he is the beginning and the firstborn from among the dead, so that in everything he might have the supremacy. 19 For God was pleased to have all his fullness dwell in him, 20 and through him to reconcile to himself all things, whether things on earth or things in heaven, by making peace through his blood, shed on the cross. </a:t>
            </a:r>
          </a:p>
        </p:txBody>
      </p:sp>
      <p:sp>
        <p:nvSpPr>
          <p:cNvPr id="91140" name="Oval 4"/>
          <p:cNvSpPr>
            <a:spLocks noChangeArrowheads="1"/>
          </p:cNvSpPr>
          <p:nvPr/>
        </p:nvSpPr>
        <p:spPr bwMode="auto">
          <a:xfrm>
            <a:off x="685800" y="1524000"/>
            <a:ext cx="7772400" cy="990600"/>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ustDataLst>
      <p:tags r:id="rId1"/>
    </p:custDataLst>
  </p:cSld>
  <p:clrMapOvr>
    <a:masterClrMapping/>
  </p:clrMapOvr>
  <p:transition advTm="4325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1139"/>
                                        </p:tgtEl>
                                        <p:attrNameLst>
                                          <p:attrName>style.visibility</p:attrName>
                                        </p:attrNameLst>
                                      </p:cBhvr>
                                      <p:to>
                                        <p:strVal val="visible"/>
                                      </p:to>
                                    </p:set>
                                    <p:animEffect transition="in" filter="checkerboard(across)">
                                      <p:cBhvr>
                                        <p:cTn id="7" dur="500"/>
                                        <p:tgtEl>
                                          <p:spTgt spid="911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91140"/>
                                        </p:tgtEl>
                                        <p:attrNameLst>
                                          <p:attrName>style.visibility</p:attrName>
                                        </p:attrNameLst>
                                      </p:cBhvr>
                                      <p:to>
                                        <p:strVal val="visible"/>
                                      </p:to>
                                    </p:set>
                                    <p:anim calcmode="lin" valueType="num">
                                      <p:cBhvr additive="base">
                                        <p:cTn id="12" dur="500" fill="hold"/>
                                        <p:tgtEl>
                                          <p:spTgt spid="91140"/>
                                        </p:tgtEl>
                                        <p:attrNameLst>
                                          <p:attrName>ppt_x</p:attrName>
                                        </p:attrNameLst>
                                      </p:cBhvr>
                                      <p:tavLst>
                                        <p:tav tm="0">
                                          <p:val>
                                            <p:strVal val="#ppt_x"/>
                                          </p:val>
                                        </p:tav>
                                        <p:tav tm="100000">
                                          <p:val>
                                            <p:strVal val="#ppt_x"/>
                                          </p:val>
                                        </p:tav>
                                      </p:tavLst>
                                    </p:anim>
                                    <p:anim calcmode="lin" valueType="num">
                                      <p:cBhvr additive="base">
                                        <p:cTn id="13" dur="500" fill="hold"/>
                                        <p:tgtEl>
                                          <p:spTgt spid="9114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p:bldP spid="9114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r>
              <a:rPr lang="en-US" altLang="en-US"/>
              <a:t>Paul’s Summary</a:t>
            </a:r>
          </a:p>
        </p:txBody>
      </p:sp>
      <p:sp>
        <p:nvSpPr>
          <p:cNvPr id="92163" name="Text Box 3"/>
          <p:cNvSpPr txBox="1">
            <a:spLocks noChangeArrowheads="1"/>
          </p:cNvSpPr>
          <p:nvPr/>
        </p:nvSpPr>
        <p:spPr bwMode="auto">
          <a:xfrm>
            <a:off x="914400" y="1524000"/>
            <a:ext cx="731520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Rom 9:3-5 (NIV) For I could wish that I myself were cursed and cut off from Christ for the sake of my brothers, those of my own race, 4 the people of Israel. Theirs is the adoption as sons; theirs the divine glory, the covenants, the receiving of the law, the temple worship and the promises. 5 Theirs are the patriarchs, and from them is traced the human ancestry of Christ, who is God over all, forever praised! {[5] Or Christ, who is over all. God be forever praised! Or Christ. God who is over all be forever praised!}Amen. </a:t>
            </a:r>
          </a:p>
        </p:txBody>
      </p:sp>
      <p:sp>
        <p:nvSpPr>
          <p:cNvPr id="92164" name="Oval 4"/>
          <p:cNvSpPr>
            <a:spLocks noChangeArrowheads="1"/>
          </p:cNvSpPr>
          <p:nvPr/>
        </p:nvSpPr>
        <p:spPr bwMode="auto">
          <a:xfrm>
            <a:off x="609600" y="3276600"/>
            <a:ext cx="7848600" cy="1447800"/>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ustDataLst>
      <p:tags r:id="rId1"/>
    </p:custDataLst>
  </p:cSld>
  <p:clrMapOvr>
    <a:masterClrMapping/>
  </p:clrMapOvr>
  <p:transition advTm="4484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2163"/>
                                        </p:tgtEl>
                                        <p:attrNameLst>
                                          <p:attrName>style.visibility</p:attrName>
                                        </p:attrNameLst>
                                      </p:cBhvr>
                                      <p:to>
                                        <p:strVal val="visible"/>
                                      </p:to>
                                    </p:set>
                                    <p:animEffect transition="in" filter="checkerboard(across)">
                                      <p:cBhvr>
                                        <p:cTn id="7" dur="500"/>
                                        <p:tgtEl>
                                          <p:spTgt spid="921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2164"/>
                                        </p:tgtEl>
                                        <p:attrNameLst>
                                          <p:attrName>style.visibility</p:attrName>
                                        </p:attrNameLst>
                                      </p:cBhvr>
                                      <p:to>
                                        <p:strVal val="visible"/>
                                      </p:to>
                                    </p:set>
                                    <p:anim calcmode="lin" valueType="num">
                                      <p:cBhvr additive="base">
                                        <p:cTn id="12" dur="500" fill="hold"/>
                                        <p:tgtEl>
                                          <p:spTgt spid="92164"/>
                                        </p:tgtEl>
                                        <p:attrNameLst>
                                          <p:attrName>ppt_x</p:attrName>
                                        </p:attrNameLst>
                                      </p:cBhvr>
                                      <p:tavLst>
                                        <p:tav tm="0">
                                          <p:val>
                                            <p:strVal val="#ppt_x"/>
                                          </p:val>
                                        </p:tav>
                                        <p:tav tm="100000">
                                          <p:val>
                                            <p:strVal val="#ppt_x"/>
                                          </p:val>
                                        </p:tav>
                                      </p:tavLst>
                                    </p:anim>
                                    <p:anim calcmode="lin" valueType="num">
                                      <p:cBhvr additive="base">
                                        <p:cTn id="13" dur="500" fill="hold"/>
                                        <p:tgtEl>
                                          <p:spTgt spid="921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p:bldP spid="9216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altLang="en-US"/>
              <a:t>The Testimony of Hebrews</a:t>
            </a:r>
          </a:p>
        </p:txBody>
      </p:sp>
      <p:sp>
        <p:nvSpPr>
          <p:cNvPr id="93187" name="Text Box 3"/>
          <p:cNvSpPr txBox="1">
            <a:spLocks noChangeArrowheads="1"/>
          </p:cNvSpPr>
          <p:nvPr/>
        </p:nvSpPr>
        <p:spPr bwMode="auto">
          <a:xfrm>
            <a:off x="914400" y="1524000"/>
            <a:ext cx="7315200"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Heb 1:1-4 (NIV) In the past God spoke to our forefathers through the prophets at many times and in various ways, 2 but in these last days he has spoken to us by his Son, whom he appointed heir of all things, and through whom he made the universe. </a:t>
            </a:r>
          </a:p>
          <a:p>
            <a:r>
              <a:rPr lang="en-US" altLang="en-US" sz="2400"/>
              <a:t>3 The Son is the radiance of God's glory and the exact representation of his being, sustaining all things by his powerful word. After he had provided purification for sins, he sat down at the right hand of the Majesty in heaven. 4 So he became as much superior to the angels as the name he has inherited is superior to theirs. </a:t>
            </a:r>
          </a:p>
        </p:txBody>
      </p:sp>
      <p:sp>
        <p:nvSpPr>
          <p:cNvPr id="93188" name="Oval 4"/>
          <p:cNvSpPr>
            <a:spLocks noChangeArrowheads="1"/>
          </p:cNvSpPr>
          <p:nvPr/>
        </p:nvSpPr>
        <p:spPr bwMode="auto">
          <a:xfrm>
            <a:off x="838200" y="2362200"/>
            <a:ext cx="7467600" cy="1600200"/>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ustDataLst>
      <p:tags r:id="rId1"/>
    </p:custDataLst>
  </p:cSld>
  <p:clrMapOvr>
    <a:masterClrMapping/>
  </p:clrMapOvr>
  <p:transition advTm="3817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3187"/>
                                        </p:tgtEl>
                                        <p:attrNameLst>
                                          <p:attrName>style.visibility</p:attrName>
                                        </p:attrNameLst>
                                      </p:cBhvr>
                                      <p:to>
                                        <p:strVal val="visible"/>
                                      </p:to>
                                    </p:set>
                                    <p:animEffect transition="in" filter="checkerboard(across)">
                                      <p:cBhvr>
                                        <p:cTn id="7" dur="500"/>
                                        <p:tgtEl>
                                          <p:spTgt spid="931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3188"/>
                                        </p:tgtEl>
                                        <p:attrNameLst>
                                          <p:attrName>style.visibility</p:attrName>
                                        </p:attrNameLst>
                                      </p:cBhvr>
                                      <p:to>
                                        <p:strVal val="visible"/>
                                      </p:to>
                                    </p:set>
                                    <p:anim calcmode="lin" valueType="num">
                                      <p:cBhvr additive="base">
                                        <p:cTn id="12" dur="500" fill="hold"/>
                                        <p:tgtEl>
                                          <p:spTgt spid="93188"/>
                                        </p:tgtEl>
                                        <p:attrNameLst>
                                          <p:attrName>ppt_x</p:attrName>
                                        </p:attrNameLst>
                                      </p:cBhvr>
                                      <p:tavLst>
                                        <p:tav tm="0">
                                          <p:val>
                                            <p:strVal val="#ppt_x"/>
                                          </p:val>
                                        </p:tav>
                                        <p:tav tm="100000">
                                          <p:val>
                                            <p:strVal val="#ppt_x"/>
                                          </p:val>
                                        </p:tav>
                                      </p:tavLst>
                                    </p:anim>
                                    <p:anim calcmode="lin" valueType="num">
                                      <p:cBhvr additive="base">
                                        <p:cTn id="13" dur="500" fill="hold"/>
                                        <p:tgtEl>
                                          <p:spTgt spid="931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p:bldP spid="9318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r>
              <a:rPr lang="en-US" altLang="en-US"/>
              <a:t>Hebrews on His Humanity</a:t>
            </a:r>
          </a:p>
        </p:txBody>
      </p:sp>
      <p:sp>
        <p:nvSpPr>
          <p:cNvPr id="94211" name="Text Box 3"/>
          <p:cNvSpPr txBox="1">
            <a:spLocks noChangeArrowheads="1"/>
          </p:cNvSpPr>
          <p:nvPr/>
        </p:nvSpPr>
        <p:spPr bwMode="auto">
          <a:xfrm>
            <a:off x="914400" y="1600200"/>
            <a:ext cx="7315200"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Heb 7:11-14 (NIV) If perfection could have been attained through the Levitical priesthood (for on the basis of it the law was given to the people), why was there still need for another priest to come--one in the order of Melchizedek, not in the order of Aaron? </a:t>
            </a:r>
          </a:p>
          <a:p>
            <a:r>
              <a:rPr lang="en-US" altLang="en-US" sz="2400"/>
              <a:t>12 For when there is a change of the priesthood, there must also be a change of the law. 13 He of whom these things are said belonged to a different tribe, and no one from that tribe has ever served at the altar. 14 For it is clear that our Lord descended from Judah, and in regard to that tribe Moses said nothing about priests. </a:t>
            </a:r>
          </a:p>
        </p:txBody>
      </p:sp>
      <p:sp>
        <p:nvSpPr>
          <p:cNvPr id="94212" name="Oval 4"/>
          <p:cNvSpPr>
            <a:spLocks noChangeArrowheads="1"/>
          </p:cNvSpPr>
          <p:nvPr/>
        </p:nvSpPr>
        <p:spPr bwMode="auto">
          <a:xfrm>
            <a:off x="762000" y="4648200"/>
            <a:ext cx="7620000" cy="1447800"/>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ustDataLst>
      <p:tags r:id="rId1"/>
    </p:custDataLst>
  </p:cSld>
  <p:clrMapOvr>
    <a:masterClrMapping/>
  </p:clrMapOvr>
  <p:transition advTm="3845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4211"/>
                                        </p:tgtEl>
                                        <p:attrNameLst>
                                          <p:attrName>style.visibility</p:attrName>
                                        </p:attrNameLst>
                                      </p:cBhvr>
                                      <p:to>
                                        <p:strVal val="visible"/>
                                      </p:to>
                                    </p:set>
                                    <p:animEffect transition="in" filter="checkerboard(across)">
                                      <p:cBhvr>
                                        <p:cTn id="7" dur="500"/>
                                        <p:tgtEl>
                                          <p:spTgt spid="942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94212"/>
                                        </p:tgtEl>
                                        <p:attrNameLst>
                                          <p:attrName>style.visibility</p:attrName>
                                        </p:attrNameLst>
                                      </p:cBhvr>
                                      <p:to>
                                        <p:strVal val="visible"/>
                                      </p:to>
                                    </p:set>
                                    <p:anim calcmode="lin" valueType="num">
                                      <p:cBhvr additive="base">
                                        <p:cTn id="12" dur="500" fill="hold"/>
                                        <p:tgtEl>
                                          <p:spTgt spid="94212"/>
                                        </p:tgtEl>
                                        <p:attrNameLst>
                                          <p:attrName>ppt_x</p:attrName>
                                        </p:attrNameLst>
                                      </p:cBhvr>
                                      <p:tavLst>
                                        <p:tav tm="0">
                                          <p:val>
                                            <p:strVal val="#ppt_x"/>
                                          </p:val>
                                        </p:tav>
                                        <p:tav tm="100000">
                                          <p:val>
                                            <p:strVal val="#ppt_x"/>
                                          </p:val>
                                        </p:tav>
                                      </p:tavLst>
                                    </p:anim>
                                    <p:anim calcmode="lin" valueType="num">
                                      <p:cBhvr additive="base">
                                        <p:cTn id="13" dur="500" fill="hold"/>
                                        <p:tgtEl>
                                          <p:spTgt spid="942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p:bldP spid="942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US" altLang="en-US"/>
              <a:t>Jesus: What Says the Bible?</a:t>
            </a:r>
          </a:p>
        </p:txBody>
      </p:sp>
      <p:sp>
        <p:nvSpPr>
          <p:cNvPr id="95235" name="Rectangle 3"/>
          <p:cNvSpPr>
            <a:spLocks noGrp="1" noChangeArrowheads="1"/>
          </p:cNvSpPr>
          <p:nvPr>
            <p:ph type="body" idx="1"/>
          </p:nvPr>
        </p:nvSpPr>
        <p:spPr/>
        <p:txBody>
          <a:bodyPr/>
          <a:lstStyle/>
          <a:p>
            <a:r>
              <a:rPr lang="en-US" altLang="en-US">
                <a:solidFill>
                  <a:schemeClr val="hlink"/>
                </a:solidFill>
              </a:rPr>
              <a:t>So, Who is Jesus?</a:t>
            </a:r>
          </a:p>
          <a:p>
            <a:pPr lvl="1"/>
            <a:r>
              <a:rPr lang="en-US" altLang="en-US">
                <a:solidFill>
                  <a:schemeClr val="hlink"/>
                </a:solidFill>
              </a:rPr>
              <a:t>Jesus is human, but not just human.</a:t>
            </a:r>
          </a:p>
          <a:p>
            <a:pPr lvl="1"/>
            <a:r>
              <a:rPr lang="en-US" altLang="en-US">
                <a:solidFill>
                  <a:schemeClr val="hlink"/>
                </a:solidFill>
              </a:rPr>
              <a:t>Jesus is also God.</a:t>
            </a:r>
          </a:p>
          <a:p>
            <a:pPr>
              <a:buFontTx/>
              <a:buNone/>
            </a:pPr>
            <a:r>
              <a:rPr lang="en-US" altLang="en-US"/>
              <a:t>Let us next consider:</a:t>
            </a:r>
          </a:p>
          <a:p>
            <a:r>
              <a:rPr lang="en-US" altLang="en-US"/>
              <a:t>He was raised from the dead after his crucifixion.</a:t>
            </a:r>
          </a:p>
          <a:p>
            <a:r>
              <a:rPr lang="en-US" altLang="en-US"/>
              <a:t>The Bible says nothing about Jesus having married.</a:t>
            </a:r>
          </a:p>
        </p:txBody>
      </p:sp>
    </p:spTree>
    <p:custDataLst>
      <p:tags r:id="rId1"/>
    </p:custDataLst>
  </p:cSld>
  <p:clrMapOvr>
    <a:masterClrMapping/>
  </p:clrMapOvr>
  <p:transition advTm="1345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anim calcmode="lin" valueType="num">
                                      <p:cBhvr additive="base">
                                        <p:cTn id="7" dur="500" fill="hold"/>
                                        <p:tgtEl>
                                          <p:spTgt spid="952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52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5235">
                                            <p:txEl>
                                              <p:pRg st="1" end="1"/>
                                            </p:txEl>
                                          </p:spTgt>
                                        </p:tgtEl>
                                        <p:attrNameLst>
                                          <p:attrName>style.visibility</p:attrName>
                                        </p:attrNameLst>
                                      </p:cBhvr>
                                      <p:to>
                                        <p:strVal val="visible"/>
                                      </p:to>
                                    </p:set>
                                    <p:anim calcmode="lin" valueType="num">
                                      <p:cBhvr additive="base">
                                        <p:cTn id="13" dur="500" fill="hold"/>
                                        <p:tgtEl>
                                          <p:spTgt spid="952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52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5235">
                                            <p:txEl>
                                              <p:pRg st="2" end="2"/>
                                            </p:txEl>
                                          </p:spTgt>
                                        </p:tgtEl>
                                        <p:attrNameLst>
                                          <p:attrName>style.visibility</p:attrName>
                                        </p:attrNameLst>
                                      </p:cBhvr>
                                      <p:to>
                                        <p:strVal val="visible"/>
                                      </p:to>
                                    </p:set>
                                    <p:anim calcmode="lin" valueType="num">
                                      <p:cBhvr additive="base">
                                        <p:cTn id="19" dur="500" fill="hold"/>
                                        <p:tgtEl>
                                          <p:spTgt spid="952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52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5235">
                                            <p:txEl>
                                              <p:pRg st="3" end="3"/>
                                            </p:txEl>
                                          </p:spTgt>
                                        </p:tgtEl>
                                        <p:attrNameLst>
                                          <p:attrName>style.visibility</p:attrName>
                                        </p:attrNameLst>
                                      </p:cBhvr>
                                      <p:to>
                                        <p:strVal val="visible"/>
                                      </p:to>
                                    </p:set>
                                    <p:anim calcmode="lin" valueType="num">
                                      <p:cBhvr additive="base">
                                        <p:cTn id="25" dur="500" fill="hold"/>
                                        <p:tgtEl>
                                          <p:spTgt spid="9523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52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5235">
                                            <p:txEl>
                                              <p:pRg st="4" end="4"/>
                                            </p:txEl>
                                          </p:spTgt>
                                        </p:tgtEl>
                                        <p:attrNameLst>
                                          <p:attrName>style.visibility</p:attrName>
                                        </p:attrNameLst>
                                      </p:cBhvr>
                                      <p:to>
                                        <p:strVal val="visible"/>
                                      </p:to>
                                    </p:set>
                                    <p:anim calcmode="lin" valueType="num">
                                      <p:cBhvr additive="base">
                                        <p:cTn id="31" dur="500" fill="hold"/>
                                        <p:tgtEl>
                                          <p:spTgt spid="9523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523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5235">
                                            <p:txEl>
                                              <p:pRg st="5" end="5"/>
                                            </p:txEl>
                                          </p:spTgt>
                                        </p:tgtEl>
                                        <p:attrNameLst>
                                          <p:attrName>style.visibility</p:attrName>
                                        </p:attrNameLst>
                                      </p:cBhvr>
                                      <p:to>
                                        <p:strVal val="visible"/>
                                      </p:to>
                                    </p:set>
                                    <p:anim calcmode="lin" valueType="num">
                                      <p:cBhvr additive="base">
                                        <p:cTn id="37" dur="500" fill="hold"/>
                                        <p:tgtEl>
                                          <p:spTgt spid="9523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523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en-US" altLang="en-US"/>
              <a:t>He Was Raised from the Dead</a:t>
            </a:r>
          </a:p>
        </p:txBody>
      </p:sp>
      <p:sp>
        <p:nvSpPr>
          <p:cNvPr id="96259" name="Rectangle 3"/>
          <p:cNvSpPr>
            <a:spLocks noGrp="1" noChangeArrowheads="1"/>
          </p:cNvSpPr>
          <p:nvPr>
            <p:ph type="body" idx="1"/>
          </p:nvPr>
        </p:nvSpPr>
        <p:spPr>
          <a:xfrm>
            <a:off x="457200" y="1600200"/>
            <a:ext cx="8229600" cy="4800600"/>
          </a:xfrm>
        </p:spPr>
        <p:txBody>
          <a:bodyPr/>
          <a:lstStyle/>
          <a:p>
            <a:pPr>
              <a:lnSpc>
                <a:spcPct val="90000"/>
              </a:lnSpc>
              <a:buFontTx/>
              <a:buNone/>
            </a:pPr>
            <a:r>
              <a:rPr lang="en-US" altLang="en-US"/>
              <a:t>This is the uniform testimony of the New Testament:</a:t>
            </a:r>
          </a:p>
          <a:p>
            <a:pPr>
              <a:lnSpc>
                <a:spcPct val="90000"/>
              </a:lnSpc>
            </a:pPr>
            <a:r>
              <a:rPr lang="en-US" altLang="en-US"/>
              <a:t>Post-resurrection appearances are narrated in all four Gospels and Acts.</a:t>
            </a:r>
          </a:p>
          <a:p>
            <a:pPr>
              <a:lnSpc>
                <a:spcPct val="90000"/>
              </a:lnSpc>
            </a:pPr>
            <a:r>
              <a:rPr lang="en-US" altLang="en-US"/>
              <a:t>Post-resurrection appearances are also listed in 1 Corinthians 15.</a:t>
            </a:r>
          </a:p>
          <a:p>
            <a:pPr>
              <a:lnSpc>
                <a:spcPct val="90000"/>
              </a:lnSpc>
            </a:pPr>
            <a:r>
              <a:rPr lang="en-US" altLang="en-US"/>
              <a:t>His resurrection (or second coming) is referred to in nearly all of the other NT books.</a:t>
            </a:r>
          </a:p>
          <a:p>
            <a:pPr lvl="1">
              <a:lnSpc>
                <a:spcPct val="90000"/>
              </a:lnSpc>
            </a:pPr>
            <a:r>
              <a:rPr lang="en-US" altLang="en-US"/>
              <a:t>All but Philemon, 2 John, 3 John</a:t>
            </a:r>
          </a:p>
        </p:txBody>
      </p:sp>
    </p:spTree>
    <p:custDataLst>
      <p:tags r:id="rId1"/>
    </p:custDataLst>
  </p:cSld>
  <p:clrMapOvr>
    <a:masterClrMapping/>
  </p:clrMapOvr>
  <p:transition advTm="2454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6259">
                                            <p:txEl>
                                              <p:pRg st="0" end="0"/>
                                            </p:txEl>
                                          </p:spTgt>
                                        </p:tgtEl>
                                        <p:attrNameLst>
                                          <p:attrName>style.visibility</p:attrName>
                                        </p:attrNameLst>
                                      </p:cBhvr>
                                      <p:to>
                                        <p:strVal val="visible"/>
                                      </p:to>
                                    </p:set>
                                    <p:anim calcmode="lin" valueType="num">
                                      <p:cBhvr additive="base">
                                        <p:cTn id="7" dur="500" fill="hold"/>
                                        <p:tgtEl>
                                          <p:spTgt spid="962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62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6259">
                                            <p:txEl>
                                              <p:pRg st="1" end="1"/>
                                            </p:txEl>
                                          </p:spTgt>
                                        </p:tgtEl>
                                        <p:attrNameLst>
                                          <p:attrName>style.visibility</p:attrName>
                                        </p:attrNameLst>
                                      </p:cBhvr>
                                      <p:to>
                                        <p:strVal val="visible"/>
                                      </p:to>
                                    </p:set>
                                    <p:anim calcmode="lin" valueType="num">
                                      <p:cBhvr additive="base">
                                        <p:cTn id="13" dur="500" fill="hold"/>
                                        <p:tgtEl>
                                          <p:spTgt spid="962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62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6259">
                                            <p:txEl>
                                              <p:pRg st="2" end="2"/>
                                            </p:txEl>
                                          </p:spTgt>
                                        </p:tgtEl>
                                        <p:attrNameLst>
                                          <p:attrName>style.visibility</p:attrName>
                                        </p:attrNameLst>
                                      </p:cBhvr>
                                      <p:to>
                                        <p:strVal val="visible"/>
                                      </p:to>
                                    </p:set>
                                    <p:anim calcmode="lin" valueType="num">
                                      <p:cBhvr additive="base">
                                        <p:cTn id="19" dur="500" fill="hold"/>
                                        <p:tgtEl>
                                          <p:spTgt spid="962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62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6259">
                                            <p:txEl>
                                              <p:pRg st="3" end="3"/>
                                            </p:txEl>
                                          </p:spTgt>
                                        </p:tgtEl>
                                        <p:attrNameLst>
                                          <p:attrName>style.visibility</p:attrName>
                                        </p:attrNameLst>
                                      </p:cBhvr>
                                      <p:to>
                                        <p:strVal val="visible"/>
                                      </p:to>
                                    </p:set>
                                    <p:anim calcmode="lin" valueType="num">
                                      <p:cBhvr additive="base">
                                        <p:cTn id="25" dur="500" fill="hold"/>
                                        <p:tgtEl>
                                          <p:spTgt spid="962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62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6259">
                                            <p:txEl>
                                              <p:pRg st="4" end="4"/>
                                            </p:txEl>
                                          </p:spTgt>
                                        </p:tgtEl>
                                        <p:attrNameLst>
                                          <p:attrName>style.visibility</p:attrName>
                                        </p:attrNameLst>
                                      </p:cBhvr>
                                      <p:to>
                                        <p:strVal val="visible"/>
                                      </p:to>
                                    </p:set>
                                    <p:anim calcmode="lin" valueType="num">
                                      <p:cBhvr additive="base">
                                        <p:cTn id="31" dur="500" fill="hold"/>
                                        <p:tgtEl>
                                          <p:spTgt spid="962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625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US" altLang="en-US"/>
              <a:t>Was Jesus Married?</a:t>
            </a:r>
          </a:p>
        </p:txBody>
      </p:sp>
      <p:sp>
        <p:nvSpPr>
          <p:cNvPr id="97283" name="Rectangle 3"/>
          <p:cNvSpPr>
            <a:spLocks noGrp="1" noChangeArrowheads="1"/>
          </p:cNvSpPr>
          <p:nvPr>
            <p:ph type="body" idx="1"/>
          </p:nvPr>
        </p:nvSpPr>
        <p:spPr>
          <a:xfrm>
            <a:off x="457200" y="1600200"/>
            <a:ext cx="8229600" cy="4876800"/>
          </a:xfrm>
        </p:spPr>
        <p:txBody>
          <a:bodyPr/>
          <a:lstStyle/>
          <a:p>
            <a:pPr>
              <a:lnSpc>
                <a:spcPct val="90000"/>
              </a:lnSpc>
            </a:pPr>
            <a:r>
              <a:rPr lang="en-US" altLang="en-US"/>
              <a:t>If he was, this would not be a problem for the orthodox view of Jesus, in spite of the allegations Dan Brown makes.</a:t>
            </a:r>
          </a:p>
          <a:p>
            <a:pPr>
              <a:lnSpc>
                <a:spcPct val="90000"/>
              </a:lnSpc>
            </a:pPr>
            <a:r>
              <a:rPr lang="en-US" altLang="en-US"/>
              <a:t>The Bible teaches that Jesus was fully human, so he certainly </a:t>
            </a:r>
            <a:r>
              <a:rPr lang="en-US" altLang="en-US" i="1">
                <a:solidFill>
                  <a:srgbClr val="FF3300"/>
                </a:solidFill>
              </a:rPr>
              <a:t>could</a:t>
            </a:r>
            <a:r>
              <a:rPr lang="en-US" altLang="en-US" i="1"/>
              <a:t> have</a:t>
            </a:r>
            <a:r>
              <a:rPr lang="en-US" altLang="en-US"/>
              <a:t> married.</a:t>
            </a:r>
          </a:p>
          <a:p>
            <a:pPr>
              <a:lnSpc>
                <a:spcPct val="90000"/>
              </a:lnSpc>
            </a:pPr>
            <a:r>
              <a:rPr lang="en-US" altLang="en-US"/>
              <a:t>There is no specific statement in the Bible one way or the other whether Jesus </a:t>
            </a:r>
            <a:r>
              <a:rPr lang="en-US" altLang="en-US" i="1">
                <a:solidFill>
                  <a:srgbClr val="FF3300"/>
                </a:solidFill>
              </a:rPr>
              <a:t>was</a:t>
            </a:r>
            <a:r>
              <a:rPr lang="en-US" altLang="en-US"/>
              <a:t> married, but the evidence suggests he was not.</a:t>
            </a:r>
          </a:p>
        </p:txBody>
      </p:sp>
    </p:spTree>
    <p:custDataLst>
      <p:tags r:id="rId1"/>
    </p:custDataLst>
  </p:cSld>
  <p:clrMapOvr>
    <a:masterClrMapping/>
  </p:clrMapOvr>
  <p:transition advTm="2014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7283">
                                            <p:txEl>
                                              <p:pRg st="0" end="0"/>
                                            </p:txEl>
                                          </p:spTgt>
                                        </p:tgtEl>
                                        <p:attrNameLst>
                                          <p:attrName>style.visibility</p:attrName>
                                        </p:attrNameLst>
                                      </p:cBhvr>
                                      <p:to>
                                        <p:strVal val="visible"/>
                                      </p:to>
                                    </p:set>
                                    <p:anim calcmode="lin" valueType="num">
                                      <p:cBhvr additive="base">
                                        <p:cTn id="7" dur="500" fill="hold"/>
                                        <p:tgtEl>
                                          <p:spTgt spid="972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72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7283">
                                            <p:txEl>
                                              <p:pRg st="1" end="1"/>
                                            </p:txEl>
                                          </p:spTgt>
                                        </p:tgtEl>
                                        <p:attrNameLst>
                                          <p:attrName>style.visibility</p:attrName>
                                        </p:attrNameLst>
                                      </p:cBhvr>
                                      <p:to>
                                        <p:strVal val="visible"/>
                                      </p:to>
                                    </p:set>
                                    <p:anim calcmode="lin" valueType="num">
                                      <p:cBhvr additive="base">
                                        <p:cTn id="13" dur="500" fill="hold"/>
                                        <p:tgtEl>
                                          <p:spTgt spid="972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72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7283">
                                            <p:txEl>
                                              <p:pRg st="2" end="2"/>
                                            </p:txEl>
                                          </p:spTgt>
                                        </p:tgtEl>
                                        <p:attrNameLst>
                                          <p:attrName>style.visibility</p:attrName>
                                        </p:attrNameLst>
                                      </p:cBhvr>
                                      <p:to>
                                        <p:strVal val="visible"/>
                                      </p:to>
                                    </p:set>
                                    <p:anim calcmode="lin" valueType="num">
                                      <p:cBhvr additive="base">
                                        <p:cTn id="19" dur="500" fill="hold"/>
                                        <p:tgtEl>
                                          <p:spTgt spid="972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728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US" altLang="en-US"/>
              <a:t>Was Jesus Married?</a:t>
            </a:r>
          </a:p>
        </p:txBody>
      </p:sp>
      <p:sp>
        <p:nvSpPr>
          <p:cNvPr id="98307" name="Rectangle 3"/>
          <p:cNvSpPr>
            <a:spLocks noGrp="1" noChangeArrowheads="1"/>
          </p:cNvSpPr>
          <p:nvPr>
            <p:ph type="body" idx="1"/>
          </p:nvPr>
        </p:nvSpPr>
        <p:spPr>
          <a:xfrm>
            <a:off x="457200" y="1600200"/>
            <a:ext cx="8229600" cy="4800600"/>
          </a:xfrm>
        </p:spPr>
        <p:txBody>
          <a:bodyPr/>
          <a:lstStyle/>
          <a:p>
            <a:pPr>
              <a:lnSpc>
                <a:spcPct val="90000"/>
              </a:lnSpc>
            </a:pPr>
            <a:r>
              <a:rPr lang="en-US" altLang="en-US"/>
              <a:t>Some have suggested that the wedding at Cana (John 2) was Jesus’ wedding:</a:t>
            </a:r>
          </a:p>
          <a:p>
            <a:pPr lvl="1">
              <a:lnSpc>
                <a:spcPct val="90000"/>
              </a:lnSpc>
            </a:pPr>
            <a:r>
              <a:rPr lang="en-US" altLang="en-US"/>
              <a:t>Mormons (Joseph Smith, at least)</a:t>
            </a:r>
          </a:p>
          <a:p>
            <a:pPr lvl="1">
              <a:lnSpc>
                <a:spcPct val="90000"/>
              </a:lnSpc>
            </a:pPr>
            <a:r>
              <a:rPr lang="en-US" altLang="en-US"/>
              <a:t>Authors of </a:t>
            </a:r>
            <a:r>
              <a:rPr lang="en-US" altLang="en-US" i="1"/>
              <a:t>Holy Blood, Holy Grail</a:t>
            </a:r>
          </a:p>
          <a:p>
            <a:pPr>
              <a:lnSpc>
                <a:spcPct val="90000"/>
              </a:lnSpc>
            </a:pPr>
            <a:r>
              <a:rPr lang="en-US" altLang="en-US"/>
              <a:t>This is hardly likely:</a:t>
            </a:r>
          </a:p>
          <a:p>
            <a:pPr lvl="1">
              <a:lnSpc>
                <a:spcPct val="90000"/>
              </a:lnSpc>
            </a:pPr>
            <a:r>
              <a:rPr lang="en-US" altLang="en-US"/>
              <a:t>Jesus is </a:t>
            </a:r>
            <a:r>
              <a:rPr lang="en-US" altLang="en-US" i="1"/>
              <a:t>invited</a:t>
            </a:r>
            <a:r>
              <a:rPr lang="en-US" altLang="en-US"/>
              <a:t> to the wedding!</a:t>
            </a:r>
          </a:p>
          <a:p>
            <a:pPr lvl="1">
              <a:lnSpc>
                <a:spcPct val="90000"/>
              </a:lnSpc>
            </a:pPr>
            <a:r>
              <a:rPr lang="en-US" altLang="en-US"/>
              <a:t>He answers his mother’s request about the lack of wine with, “Why involve me?”</a:t>
            </a:r>
          </a:p>
          <a:p>
            <a:pPr lvl="1">
              <a:lnSpc>
                <a:spcPct val="90000"/>
              </a:lnSpc>
            </a:pPr>
            <a:r>
              <a:rPr lang="en-US" altLang="en-US"/>
              <a:t>The narrator distinguishes him from the bridegroom.</a:t>
            </a:r>
          </a:p>
        </p:txBody>
      </p:sp>
    </p:spTree>
    <p:custDataLst>
      <p:tags r:id="rId1"/>
    </p:custDataLst>
  </p:cSld>
  <p:clrMapOvr>
    <a:masterClrMapping/>
  </p:clrMapOvr>
  <p:transition advTm="5698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8307">
                                            <p:txEl>
                                              <p:pRg st="0" end="0"/>
                                            </p:txEl>
                                          </p:spTgt>
                                        </p:tgtEl>
                                        <p:attrNameLst>
                                          <p:attrName>style.visibility</p:attrName>
                                        </p:attrNameLst>
                                      </p:cBhvr>
                                      <p:to>
                                        <p:strVal val="visible"/>
                                      </p:to>
                                    </p:set>
                                    <p:anim calcmode="lin" valueType="num">
                                      <p:cBhvr additive="base">
                                        <p:cTn id="7" dur="500" fill="hold"/>
                                        <p:tgtEl>
                                          <p:spTgt spid="983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83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8307">
                                            <p:txEl>
                                              <p:pRg st="1" end="1"/>
                                            </p:txEl>
                                          </p:spTgt>
                                        </p:tgtEl>
                                        <p:attrNameLst>
                                          <p:attrName>style.visibility</p:attrName>
                                        </p:attrNameLst>
                                      </p:cBhvr>
                                      <p:to>
                                        <p:strVal val="visible"/>
                                      </p:to>
                                    </p:set>
                                    <p:anim calcmode="lin" valueType="num">
                                      <p:cBhvr additive="base">
                                        <p:cTn id="13" dur="500" fill="hold"/>
                                        <p:tgtEl>
                                          <p:spTgt spid="983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83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8307">
                                            <p:txEl>
                                              <p:pRg st="2" end="2"/>
                                            </p:txEl>
                                          </p:spTgt>
                                        </p:tgtEl>
                                        <p:attrNameLst>
                                          <p:attrName>style.visibility</p:attrName>
                                        </p:attrNameLst>
                                      </p:cBhvr>
                                      <p:to>
                                        <p:strVal val="visible"/>
                                      </p:to>
                                    </p:set>
                                    <p:anim calcmode="lin" valueType="num">
                                      <p:cBhvr additive="base">
                                        <p:cTn id="19" dur="500" fill="hold"/>
                                        <p:tgtEl>
                                          <p:spTgt spid="9830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83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8307">
                                            <p:txEl>
                                              <p:pRg st="3" end="3"/>
                                            </p:txEl>
                                          </p:spTgt>
                                        </p:tgtEl>
                                        <p:attrNameLst>
                                          <p:attrName>style.visibility</p:attrName>
                                        </p:attrNameLst>
                                      </p:cBhvr>
                                      <p:to>
                                        <p:strVal val="visible"/>
                                      </p:to>
                                    </p:set>
                                    <p:anim calcmode="lin" valueType="num">
                                      <p:cBhvr additive="base">
                                        <p:cTn id="25" dur="500" fill="hold"/>
                                        <p:tgtEl>
                                          <p:spTgt spid="9830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830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8307">
                                            <p:txEl>
                                              <p:pRg st="4" end="4"/>
                                            </p:txEl>
                                          </p:spTgt>
                                        </p:tgtEl>
                                        <p:attrNameLst>
                                          <p:attrName>style.visibility</p:attrName>
                                        </p:attrNameLst>
                                      </p:cBhvr>
                                      <p:to>
                                        <p:strVal val="visible"/>
                                      </p:to>
                                    </p:set>
                                    <p:anim calcmode="lin" valueType="num">
                                      <p:cBhvr additive="base">
                                        <p:cTn id="31" dur="500" fill="hold"/>
                                        <p:tgtEl>
                                          <p:spTgt spid="9830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830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8307">
                                            <p:txEl>
                                              <p:pRg st="5" end="5"/>
                                            </p:txEl>
                                          </p:spTgt>
                                        </p:tgtEl>
                                        <p:attrNameLst>
                                          <p:attrName>style.visibility</p:attrName>
                                        </p:attrNameLst>
                                      </p:cBhvr>
                                      <p:to>
                                        <p:strVal val="visible"/>
                                      </p:to>
                                    </p:set>
                                    <p:anim calcmode="lin" valueType="num">
                                      <p:cBhvr additive="base">
                                        <p:cTn id="37" dur="500" fill="hold"/>
                                        <p:tgtEl>
                                          <p:spTgt spid="9830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830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8307">
                                            <p:txEl>
                                              <p:pRg st="6" end="6"/>
                                            </p:txEl>
                                          </p:spTgt>
                                        </p:tgtEl>
                                        <p:attrNameLst>
                                          <p:attrName>style.visibility</p:attrName>
                                        </p:attrNameLst>
                                      </p:cBhvr>
                                      <p:to>
                                        <p:strVal val="visible"/>
                                      </p:to>
                                    </p:set>
                                    <p:anim calcmode="lin" valueType="num">
                                      <p:cBhvr additive="base">
                                        <p:cTn id="43" dur="500" fill="hold"/>
                                        <p:tgtEl>
                                          <p:spTgt spid="9830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830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7"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altLang="en-US"/>
              <a:t>Was Jesus Married?</a:t>
            </a:r>
          </a:p>
        </p:txBody>
      </p:sp>
      <p:sp>
        <p:nvSpPr>
          <p:cNvPr id="99331" name="Rectangle 3"/>
          <p:cNvSpPr>
            <a:spLocks noGrp="1" noChangeArrowheads="1"/>
          </p:cNvSpPr>
          <p:nvPr>
            <p:ph type="body" idx="1"/>
          </p:nvPr>
        </p:nvSpPr>
        <p:spPr/>
        <p:txBody>
          <a:bodyPr/>
          <a:lstStyle/>
          <a:p>
            <a:r>
              <a:rPr lang="en-US" altLang="en-US" sz="2800"/>
              <a:t>Though marriage was common in Jesus’ day (especially among Jews), it was not universal:</a:t>
            </a:r>
          </a:p>
          <a:p>
            <a:pPr lvl="1"/>
            <a:r>
              <a:rPr lang="en-US" altLang="en-US" sz="2400"/>
              <a:t>Essenes/Qumran sect</a:t>
            </a:r>
          </a:p>
          <a:p>
            <a:pPr lvl="1"/>
            <a:r>
              <a:rPr lang="en-US" altLang="en-US" sz="2400"/>
              <a:t>Therapeutae</a:t>
            </a:r>
          </a:p>
          <a:p>
            <a:r>
              <a:rPr lang="en-US" altLang="en-US" sz="2800"/>
              <a:t>It does not appear that John the Baptist or Paul were married.</a:t>
            </a:r>
          </a:p>
          <a:p>
            <a:r>
              <a:rPr lang="en-US" altLang="en-US" sz="2800"/>
              <a:t>Paul’s remarks (1 Cor 7) suggest he viewed singleness as more appropriate for special dedicated service to God.</a:t>
            </a:r>
          </a:p>
        </p:txBody>
      </p:sp>
    </p:spTree>
    <p:custDataLst>
      <p:tags r:id="rId1"/>
    </p:custDataLst>
  </p:cSld>
  <p:clrMapOvr>
    <a:masterClrMapping/>
  </p:clrMapOvr>
  <p:transition advTm="3728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9331">
                                            <p:txEl>
                                              <p:pRg st="0" end="0"/>
                                            </p:txEl>
                                          </p:spTgt>
                                        </p:tgtEl>
                                        <p:attrNameLst>
                                          <p:attrName>style.visibility</p:attrName>
                                        </p:attrNameLst>
                                      </p:cBhvr>
                                      <p:to>
                                        <p:strVal val="visible"/>
                                      </p:to>
                                    </p:set>
                                    <p:anim calcmode="lin" valueType="num">
                                      <p:cBhvr additive="base">
                                        <p:cTn id="7" dur="500" fill="hold"/>
                                        <p:tgtEl>
                                          <p:spTgt spid="993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93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9331">
                                            <p:txEl>
                                              <p:pRg st="1" end="1"/>
                                            </p:txEl>
                                          </p:spTgt>
                                        </p:tgtEl>
                                        <p:attrNameLst>
                                          <p:attrName>style.visibility</p:attrName>
                                        </p:attrNameLst>
                                      </p:cBhvr>
                                      <p:to>
                                        <p:strVal val="visible"/>
                                      </p:to>
                                    </p:set>
                                    <p:anim calcmode="lin" valueType="num">
                                      <p:cBhvr additive="base">
                                        <p:cTn id="13" dur="500" fill="hold"/>
                                        <p:tgtEl>
                                          <p:spTgt spid="993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93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9331">
                                            <p:txEl>
                                              <p:pRg st="2" end="2"/>
                                            </p:txEl>
                                          </p:spTgt>
                                        </p:tgtEl>
                                        <p:attrNameLst>
                                          <p:attrName>style.visibility</p:attrName>
                                        </p:attrNameLst>
                                      </p:cBhvr>
                                      <p:to>
                                        <p:strVal val="visible"/>
                                      </p:to>
                                    </p:set>
                                    <p:anim calcmode="lin" valueType="num">
                                      <p:cBhvr additive="base">
                                        <p:cTn id="19" dur="500" fill="hold"/>
                                        <p:tgtEl>
                                          <p:spTgt spid="993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93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9331">
                                            <p:txEl>
                                              <p:pRg st="3" end="3"/>
                                            </p:txEl>
                                          </p:spTgt>
                                        </p:tgtEl>
                                        <p:attrNameLst>
                                          <p:attrName>style.visibility</p:attrName>
                                        </p:attrNameLst>
                                      </p:cBhvr>
                                      <p:to>
                                        <p:strVal val="visible"/>
                                      </p:to>
                                    </p:set>
                                    <p:anim calcmode="lin" valueType="num">
                                      <p:cBhvr additive="base">
                                        <p:cTn id="25" dur="500" fill="hold"/>
                                        <p:tgtEl>
                                          <p:spTgt spid="9933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93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9331">
                                            <p:txEl>
                                              <p:pRg st="4" end="4"/>
                                            </p:txEl>
                                          </p:spTgt>
                                        </p:tgtEl>
                                        <p:attrNameLst>
                                          <p:attrName>style.visibility</p:attrName>
                                        </p:attrNameLst>
                                      </p:cBhvr>
                                      <p:to>
                                        <p:strVal val="visible"/>
                                      </p:to>
                                    </p:set>
                                    <p:anim calcmode="lin" valueType="num">
                                      <p:cBhvr additive="base">
                                        <p:cTn id="31" dur="500" fill="hold"/>
                                        <p:tgtEl>
                                          <p:spTgt spid="9933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933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5" name="Rectangle 5"/>
          <p:cNvSpPr>
            <a:spLocks noGrp="1" noChangeArrowheads="1"/>
          </p:cNvSpPr>
          <p:nvPr>
            <p:ph type="title"/>
          </p:nvPr>
        </p:nvSpPr>
        <p:spPr/>
        <p:txBody>
          <a:bodyPr/>
          <a:lstStyle/>
          <a:p>
            <a:r>
              <a:rPr lang="en-US" altLang="en-US"/>
              <a:t>The Book is Controversial</a:t>
            </a:r>
          </a:p>
        </p:txBody>
      </p:sp>
      <p:pic>
        <p:nvPicPr>
          <p:cNvPr id="35846" name="Picture 6" descr="ZippyDaVinci02"/>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304800" y="1828800"/>
            <a:ext cx="8610600" cy="3836988"/>
          </a:xfrm>
          <a:prstGeom prst="rect">
            <a:avLst/>
          </a:prstGeom>
          <a:noFill/>
          <a:extLst>
            <a:ext uri="{909E8E84-426E-40DD-AFC4-6F175D3DCCD1}">
              <a14:hiddenFill xmlns:a14="http://schemas.microsoft.com/office/drawing/2010/main">
                <a:solidFill>
                  <a:srgbClr val="FFFFFF"/>
                </a:solidFill>
              </a14:hiddenFill>
            </a:ext>
          </a:extLst>
        </p:spPr>
      </p:pic>
      <p:pic>
        <p:nvPicPr>
          <p:cNvPr id="35847" name="Picture 7" descr="ZippyDetail"/>
          <p:cNvPicPr>
            <a:picLocks noChangeAspect="1" noChangeArrowheads="1"/>
          </p:cNvPicPr>
          <p:nvPr/>
        </p:nvPicPr>
        <p:blipFill>
          <a:blip r:embed="rId4">
            <a:lum contrast="18000"/>
            <a:extLst>
              <a:ext uri="{28A0092B-C50C-407E-A947-70E740481C1C}">
                <a14:useLocalDpi xmlns:a14="http://schemas.microsoft.com/office/drawing/2010/main" val="0"/>
              </a:ext>
            </a:extLst>
          </a:blip>
          <a:srcRect/>
          <a:stretch>
            <a:fillRect/>
          </a:stretch>
        </p:blipFill>
        <p:spPr bwMode="auto">
          <a:xfrm>
            <a:off x="3079750" y="1295400"/>
            <a:ext cx="3676650" cy="5257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4731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checkerboard(across)">
                                      <p:cBhvr>
                                        <p:cTn id="7" dur="500"/>
                                        <p:tgtEl>
                                          <p:spTgt spid="358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35847"/>
                                        </p:tgtEl>
                                        <p:attrNameLst>
                                          <p:attrName>style.visibility</p:attrName>
                                        </p:attrNameLst>
                                      </p:cBhvr>
                                      <p:to>
                                        <p:strVal val="visible"/>
                                      </p:to>
                                    </p:set>
                                    <p:anim calcmode="lin" valueType="num">
                                      <p:cBhvr>
                                        <p:cTn id="12" dur="500" fill="hold"/>
                                        <p:tgtEl>
                                          <p:spTgt spid="35847"/>
                                        </p:tgtEl>
                                        <p:attrNameLst>
                                          <p:attrName>ppt_w</p:attrName>
                                        </p:attrNameLst>
                                      </p:cBhvr>
                                      <p:tavLst>
                                        <p:tav tm="0">
                                          <p:val>
                                            <p:fltVal val="0"/>
                                          </p:val>
                                        </p:tav>
                                        <p:tav tm="100000">
                                          <p:val>
                                            <p:strVal val="#ppt_w"/>
                                          </p:val>
                                        </p:tav>
                                      </p:tavLst>
                                    </p:anim>
                                    <p:anim calcmode="lin" valueType="num">
                                      <p:cBhvr>
                                        <p:cTn id="13" dur="500" fill="hold"/>
                                        <p:tgtEl>
                                          <p:spTgt spid="3584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r>
              <a:rPr lang="en-US" altLang="en-US"/>
              <a:t>Paul on Marriage</a:t>
            </a:r>
          </a:p>
        </p:txBody>
      </p:sp>
      <p:sp>
        <p:nvSpPr>
          <p:cNvPr id="100355" name="Text Box 3"/>
          <p:cNvSpPr txBox="1">
            <a:spLocks noChangeArrowheads="1"/>
          </p:cNvSpPr>
          <p:nvPr/>
        </p:nvSpPr>
        <p:spPr bwMode="auto">
          <a:xfrm>
            <a:off x="914400" y="1371600"/>
            <a:ext cx="73152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1Cor 7:32 (NIV) I would like you to be free from concern. An unmarried man is concerned about the Lord's affairs--how he can please the Lord. 33 But a married man is concerned about the affairs of this world--how he can please his wife</a:t>
            </a:r>
            <a:r>
              <a:rPr lang="en-US" altLang="en-US" sz="2400">
                <a:cs typeface="Arial" charset="0"/>
              </a:rPr>
              <a:t>–</a:t>
            </a:r>
            <a:r>
              <a:rPr lang="en-US" altLang="en-US" sz="2400"/>
              <a:t> 34 and his interests are divided. An unmarried woman or virgin is concerned about the Lord's affairs: Her aim is to be devoted to the Lord in both body and spirit. But a married woman is concerned about the affairs of this world--how she can please her husband. 35 I am saying this for your own good, not to restrict you, but that you may live in a right way in undivided devotion to the Lord. </a:t>
            </a:r>
          </a:p>
        </p:txBody>
      </p:sp>
    </p:spTree>
    <p:custDataLst>
      <p:tags r:id="rId1"/>
    </p:custDataLst>
  </p:cSld>
  <p:clrMapOvr>
    <a:masterClrMapping/>
  </p:clrMapOvr>
  <p:transition advTm="3372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0355"/>
                                        </p:tgtEl>
                                        <p:attrNameLst>
                                          <p:attrName>style.visibility</p:attrName>
                                        </p:attrNameLst>
                                      </p:cBhvr>
                                      <p:to>
                                        <p:strVal val="visible"/>
                                      </p:to>
                                    </p:set>
                                    <p:animEffect transition="in" filter="checkerboard(across)">
                                      <p:cBhvr>
                                        <p:cTn id="7" dur="500"/>
                                        <p:tgtEl>
                                          <p:spTgt spid="100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altLang="en-US" sz="4000"/>
              <a:t>Paul’s List of Married People</a:t>
            </a:r>
            <a:br>
              <a:rPr lang="en-US" altLang="en-US" sz="4000"/>
            </a:br>
            <a:r>
              <a:rPr lang="en-US" altLang="en-US" sz="4000"/>
              <a:t>Doesn’t Include Jesus</a:t>
            </a:r>
          </a:p>
        </p:txBody>
      </p:sp>
      <p:sp>
        <p:nvSpPr>
          <p:cNvPr id="101379" name="Text Box 3"/>
          <p:cNvSpPr txBox="1">
            <a:spLocks noChangeArrowheads="1"/>
          </p:cNvSpPr>
          <p:nvPr/>
        </p:nvSpPr>
        <p:spPr bwMode="auto">
          <a:xfrm>
            <a:off x="914400" y="1828800"/>
            <a:ext cx="7315200"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1Cor 9:1 (NIV) Am I not free? Am I not an apostle? Have I not seen Jesus our Lord? Are you not the result of my work in the Lord? 2 Even though I may not be an apostle to others, surely I am to you! For you are the seal of my apostleship in the Lord. </a:t>
            </a:r>
          </a:p>
          <a:p>
            <a:r>
              <a:rPr lang="en-US" altLang="en-US" sz="2400"/>
              <a:t>3 This is my defense to those who sit in judgment on me. 4 Don't we have the right to food and drink? </a:t>
            </a:r>
          </a:p>
          <a:p>
            <a:r>
              <a:rPr lang="en-US" altLang="en-US" sz="2400"/>
              <a:t>5 Don't we have the right to take a believing wife along with us, as do the other apostles and the Lord's brothers and Cephas{[5] That is, Peter}? </a:t>
            </a:r>
          </a:p>
          <a:p>
            <a:r>
              <a:rPr lang="en-US" altLang="en-US" sz="2400"/>
              <a:t>6 Or is it only I and Barnabas who must work for a living? </a:t>
            </a:r>
          </a:p>
        </p:txBody>
      </p:sp>
      <p:sp>
        <p:nvSpPr>
          <p:cNvPr id="101380" name="Oval 4"/>
          <p:cNvSpPr>
            <a:spLocks noChangeArrowheads="1"/>
          </p:cNvSpPr>
          <p:nvPr/>
        </p:nvSpPr>
        <p:spPr bwMode="auto">
          <a:xfrm>
            <a:off x="685800" y="4267200"/>
            <a:ext cx="7543800" cy="1676400"/>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ustDataLst>
      <p:tags r:id="rId1"/>
    </p:custDataLst>
  </p:cSld>
  <p:clrMapOvr>
    <a:masterClrMapping/>
  </p:clrMapOvr>
  <p:transition advTm="6710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1379"/>
                                        </p:tgtEl>
                                        <p:attrNameLst>
                                          <p:attrName>style.visibility</p:attrName>
                                        </p:attrNameLst>
                                      </p:cBhvr>
                                      <p:to>
                                        <p:strVal val="visible"/>
                                      </p:to>
                                    </p:set>
                                    <p:animEffect transition="in" filter="checkerboard(across)">
                                      <p:cBhvr>
                                        <p:cTn id="7" dur="500"/>
                                        <p:tgtEl>
                                          <p:spTgt spid="1013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01380"/>
                                        </p:tgtEl>
                                        <p:attrNameLst>
                                          <p:attrName>style.visibility</p:attrName>
                                        </p:attrNameLst>
                                      </p:cBhvr>
                                      <p:to>
                                        <p:strVal val="visible"/>
                                      </p:to>
                                    </p:set>
                                    <p:anim calcmode="lin" valueType="num">
                                      <p:cBhvr additive="base">
                                        <p:cTn id="12" dur="500" fill="hold"/>
                                        <p:tgtEl>
                                          <p:spTgt spid="101380"/>
                                        </p:tgtEl>
                                        <p:attrNameLst>
                                          <p:attrName>ppt_x</p:attrName>
                                        </p:attrNameLst>
                                      </p:cBhvr>
                                      <p:tavLst>
                                        <p:tav tm="0">
                                          <p:val>
                                            <p:strVal val="#ppt_x"/>
                                          </p:val>
                                        </p:tav>
                                        <p:tav tm="100000">
                                          <p:val>
                                            <p:strVal val="#ppt_x"/>
                                          </p:val>
                                        </p:tav>
                                      </p:tavLst>
                                    </p:anim>
                                    <p:anim calcmode="lin" valueType="num">
                                      <p:cBhvr additive="base">
                                        <p:cTn id="13" dur="500" fill="hold"/>
                                        <p:tgtEl>
                                          <p:spTgt spid="10138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p:bldP spid="10138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r>
              <a:rPr lang="en-US" altLang="en-US"/>
              <a:t>At Jesus’ Crucifixion</a:t>
            </a:r>
          </a:p>
        </p:txBody>
      </p:sp>
      <p:sp>
        <p:nvSpPr>
          <p:cNvPr id="146435" name="Rectangle 3"/>
          <p:cNvSpPr>
            <a:spLocks noGrp="1" noChangeArrowheads="1"/>
          </p:cNvSpPr>
          <p:nvPr>
            <p:ph type="body" idx="1"/>
          </p:nvPr>
        </p:nvSpPr>
        <p:spPr/>
        <p:txBody>
          <a:bodyPr/>
          <a:lstStyle/>
          <a:p>
            <a:r>
              <a:rPr lang="en-US" altLang="en-US"/>
              <a:t>Jesus commits his mother Mary to the care of the apostle John.</a:t>
            </a:r>
          </a:p>
          <a:p>
            <a:r>
              <a:rPr lang="en-US" altLang="en-US"/>
              <a:t>He does nothing of the sort with Mary Magdalene, which is strange if she is really his wife!</a:t>
            </a:r>
          </a:p>
          <a:p>
            <a:r>
              <a:rPr lang="en-US" altLang="en-US"/>
              <a:t>Likewise, no arrangements are made for his alleged child.</a:t>
            </a:r>
          </a:p>
        </p:txBody>
      </p:sp>
    </p:spTree>
    <p:custDataLst>
      <p:tags r:id="rId1"/>
    </p:custDataLst>
  </p:cSld>
  <p:clrMapOvr>
    <a:masterClrMapping/>
  </p:clrMapOvr>
  <p:transition advTm="1673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6435">
                                            <p:txEl>
                                              <p:pRg st="0" end="0"/>
                                            </p:txEl>
                                          </p:spTgt>
                                        </p:tgtEl>
                                        <p:attrNameLst>
                                          <p:attrName>style.visibility</p:attrName>
                                        </p:attrNameLst>
                                      </p:cBhvr>
                                      <p:to>
                                        <p:strVal val="visible"/>
                                      </p:to>
                                    </p:set>
                                    <p:anim calcmode="lin" valueType="num">
                                      <p:cBhvr additive="base">
                                        <p:cTn id="7" dur="500" fill="hold"/>
                                        <p:tgtEl>
                                          <p:spTgt spid="1464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64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6435">
                                            <p:txEl>
                                              <p:pRg st="1" end="1"/>
                                            </p:txEl>
                                          </p:spTgt>
                                        </p:tgtEl>
                                        <p:attrNameLst>
                                          <p:attrName>style.visibility</p:attrName>
                                        </p:attrNameLst>
                                      </p:cBhvr>
                                      <p:to>
                                        <p:strVal val="visible"/>
                                      </p:to>
                                    </p:set>
                                    <p:anim calcmode="lin" valueType="num">
                                      <p:cBhvr additive="base">
                                        <p:cTn id="13" dur="500" fill="hold"/>
                                        <p:tgtEl>
                                          <p:spTgt spid="1464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64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6435">
                                            <p:txEl>
                                              <p:pRg st="2" end="2"/>
                                            </p:txEl>
                                          </p:spTgt>
                                        </p:tgtEl>
                                        <p:attrNameLst>
                                          <p:attrName>style.visibility</p:attrName>
                                        </p:attrNameLst>
                                      </p:cBhvr>
                                      <p:to>
                                        <p:strVal val="visible"/>
                                      </p:to>
                                    </p:set>
                                    <p:anim calcmode="lin" valueType="num">
                                      <p:cBhvr additive="base">
                                        <p:cTn id="19" dur="500" fill="hold"/>
                                        <p:tgtEl>
                                          <p:spTgt spid="1464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643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5"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r>
              <a:rPr lang="en-US" altLang="en-US"/>
              <a:t>Mary Magdalene?</a:t>
            </a:r>
          </a:p>
        </p:txBody>
      </p:sp>
      <p:sp>
        <p:nvSpPr>
          <p:cNvPr id="102403" name="Rectangle 3"/>
          <p:cNvSpPr>
            <a:spLocks noGrp="1" noChangeArrowheads="1"/>
          </p:cNvSpPr>
          <p:nvPr>
            <p:ph type="body" idx="1"/>
          </p:nvPr>
        </p:nvSpPr>
        <p:spPr>
          <a:xfrm>
            <a:off x="457200" y="1600200"/>
            <a:ext cx="8229600" cy="4800600"/>
          </a:xfrm>
        </p:spPr>
        <p:txBody>
          <a:bodyPr/>
          <a:lstStyle/>
          <a:p>
            <a:pPr>
              <a:lnSpc>
                <a:spcPct val="90000"/>
              </a:lnSpc>
            </a:pPr>
            <a:r>
              <a:rPr lang="en-US" altLang="en-US">
                <a:solidFill>
                  <a:srgbClr val="FF3300"/>
                </a:solidFill>
              </a:rPr>
              <a:t>None</a:t>
            </a:r>
            <a:r>
              <a:rPr lang="en-US" altLang="en-US"/>
              <a:t> of the references to her in the NT suggest she is Jesus’ wife, which is very surprising if she was.  Women were usually identified by their relationships.</a:t>
            </a:r>
          </a:p>
          <a:p>
            <a:pPr>
              <a:lnSpc>
                <a:spcPct val="90000"/>
              </a:lnSpc>
            </a:pPr>
            <a:r>
              <a:rPr lang="en-US" altLang="en-US"/>
              <a:t>Nor does the NT say she was a prostitute; this is an guess made later by combining some NT accounts.</a:t>
            </a:r>
          </a:p>
          <a:p>
            <a:pPr>
              <a:lnSpc>
                <a:spcPct val="90000"/>
              </a:lnSpc>
            </a:pPr>
            <a:r>
              <a:rPr lang="en-US" altLang="en-US"/>
              <a:t>She is pictured as having been delivered from seven demons, though the details of her deliverance are not narrated.</a:t>
            </a:r>
          </a:p>
        </p:txBody>
      </p:sp>
    </p:spTree>
    <p:custDataLst>
      <p:tags r:id="rId1"/>
    </p:custDataLst>
  </p:cSld>
  <p:clrMapOvr>
    <a:masterClrMapping/>
  </p:clrMapOvr>
  <p:transition advTm="2597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anim calcmode="lin" valueType="num">
                                      <p:cBhvr additive="base">
                                        <p:cTn id="7" dur="500" fill="hold"/>
                                        <p:tgtEl>
                                          <p:spTgt spid="1024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2403">
                                            <p:txEl>
                                              <p:pRg st="1" end="1"/>
                                            </p:txEl>
                                          </p:spTgt>
                                        </p:tgtEl>
                                        <p:attrNameLst>
                                          <p:attrName>style.visibility</p:attrName>
                                        </p:attrNameLst>
                                      </p:cBhvr>
                                      <p:to>
                                        <p:strVal val="visible"/>
                                      </p:to>
                                    </p:set>
                                    <p:anim calcmode="lin" valueType="num">
                                      <p:cBhvr additive="base">
                                        <p:cTn id="13" dur="500" fill="hold"/>
                                        <p:tgtEl>
                                          <p:spTgt spid="1024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4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2403">
                                            <p:txEl>
                                              <p:pRg st="2" end="2"/>
                                            </p:txEl>
                                          </p:spTgt>
                                        </p:tgtEl>
                                        <p:attrNameLst>
                                          <p:attrName>style.visibility</p:attrName>
                                        </p:attrNameLst>
                                      </p:cBhvr>
                                      <p:to>
                                        <p:strVal val="visible"/>
                                      </p:to>
                                    </p:set>
                                    <p:anim calcmode="lin" valueType="num">
                                      <p:cBhvr additive="base">
                                        <p:cTn id="19" dur="500" fill="hold"/>
                                        <p:tgtEl>
                                          <p:spTgt spid="10240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240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457200" y="609600"/>
            <a:ext cx="8229600" cy="1143000"/>
          </a:xfrm>
        </p:spPr>
        <p:txBody>
          <a:bodyPr/>
          <a:lstStyle/>
          <a:p>
            <a:pPr algn="l"/>
            <a:r>
              <a:rPr lang="en-US" altLang="en-US" sz="4000"/>
              <a:t>Summary on the</a:t>
            </a:r>
            <a:br>
              <a:rPr lang="en-US" altLang="en-US" sz="4000"/>
            </a:br>
            <a:r>
              <a:rPr lang="en-US" altLang="en-US" sz="4000"/>
              <a:t>New Testament</a:t>
            </a:r>
          </a:p>
        </p:txBody>
      </p:sp>
      <p:sp>
        <p:nvSpPr>
          <p:cNvPr id="103427" name="Rectangle 3"/>
          <p:cNvSpPr>
            <a:spLocks noGrp="1" noChangeArrowheads="1"/>
          </p:cNvSpPr>
          <p:nvPr>
            <p:ph type="body" idx="1"/>
          </p:nvPr>
        </p:nvSpPr>
        <p:spPr>
          <a:xfrm>
            <a:off x="457200" y="2438400"/>
            <a:ext cx="8229600" cy="3687763"/>
          </a:xfrm>
        </p:spPr>
        <p:txBody>
          <a:bodyPr/>
          <a:lstStyle/>
          <a:p>
            <a:pPr>
              <a:lnSpc>
                <a:spcPct val="90000"/>
              </a:lnSpc>
            </a:pPr>
            <a:r>
              <a:rPr lang="en-US" altLang="en-US"/>
              <a:t>So, the NT, as we have it, does not support Dan Brown’s claims about Jesus nor about Mary Magdalene.</a:t>
            </a:r>
          </a:p>
          <a:p>
            <a:pPr>
              <a:lnSpc>
                <a:spcPct val="90000"/>
              </a:lnSpc>
            </a:pPr>
            <a:r>
              <a:rPr lang="en-US" altLang="en-US">
                <a:solidFill>
                  <a:srgbClr val="FF3300"/>
                </a:solidFill>
              </a:rPr>
              <a:t>But maybe this is part of the church’s cover-up!</a:t>
            </a:r>
          </a:p>
          <a:p>
            <a:pPr>
              <a:lnSpc>
                <a:spcPct val="90000"/>
              </a:lnSpc>
            </a:pPr>
            <a:r>
              <a:rPr lang="en-US" altLang="en-US"/>
              <a:t>This brings us to Brown’s allegations about the Bible.</a:t>
            </a:r>
          </a:p>
        </p:txBody>
      </p:sp>
      <p:pic>
        <p:nvPicPr>
          <p:cNvPr id="103428" name="Picture 4" descr="P66-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54813" y="304800"/>
            <a:ext cx="1879600" cy="2057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1575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anim calcmode="lin" valueType="num">
                                      <p:cBhvr additive="base">
                                        <p:cTn id="7" dur="500" fill="hold"/>
                                        <p:tgtEl>
                                          <p:spTgt spid="1034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34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3427">
                                            <p:txEl>
                                              <p:pRg st="1" end="1"/>
                                            </p:txEl>
                                          </p:spTgt>
                                        </p:tgtEl>
                                        <p:attrNameLst>
                                          <p:attrName>style.visibility</p:attrName>
                                        </p:attrNameLst>
                                      </p:cBhvr>
                                      <p:to>
                                        <p:strVal val="visible"/>
                                      </p:to>
                                    </p:set>
                                    <p:anim calcmode="lin" valueType="num">
                                      <p:cBhvr additive="base">
                                        <p:cTn id="13" dur="500" fill="hold"/>
                                        <p:tgtEl>
                                          <p:spTgt spid="1034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34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3427">
                                            <p:txEl>
                                              <p:pRg st="2" end="2"/>
                                            </p:txEl>
                                          </p:spTgt>
                                        </p:tgtEl>
                                        <p:attrNameLst>
                                          <p:attrName>style.visibility</p:attrName>
                                        </p:attrNameLst>
                                      </p:cBhvr>
                                      <p:to>
                                        <p:strVal val="visible"/>
                                      </p:to>
                                    </p:set>
                                    <p:anim calcmode="lin" valueType="num">
                                      <p:cBhvr additive="base">
                                        <p:cTn id="19" dur="500" fill="hold"/>
                                        <p:tgtEl>
                                          <p:spTgt spid="1034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342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algn="l"/>
            <a:r>
              <a:rPr lang="en-US" altLang="en-US" sz="4000"/>
              <a:t>Questions about </a:t>
            </a:r>
            <a:br>
              <a:rPr lang="en-US" altLang="en-US" sz="4000"/>
            </a:br>
            <a:r>
              <a:rPr lang="en-US" altLang="en-US" sz="4000"/>
              <a:t>the Bible</a:t>
            </a:r>
          </a:p>
        </p:txBody>
      </p:sp>
      <p:sp>
        <p:nvSpPr>
          <p:cNvPr id="104451" name="Rectangle 3"/>
          <p:cNvSpPr>
            <a:spLocks noGrp="1" noChangeArrowheads="1"/>
          </p:cNvSpPr>
          <p:nvPr>
            <p:ph type="body" idx="1"/>
          </p:nvPr>
        </p:nvSpPr>
        <p:spPr>
          <a:xfrm>
            <a:off x="457200" y="1905000"/>
            <a:ext cx="8229600" cy="4495800"/>
          </a:xfrm>
        </p:spPr>
        <p:txBody>
          <a:bodyPr/>
          <a:lstStyle/>
          <a:p>
            <a:r>
              <a:rPr lang="en-US" altLang="en-US"/>
              <a:t>Is our Bible very different from the one the early Christians had?</a:t>
            </a:r>
          </a:p>
          <a:p>
            <a:r>
              <a:rPr lang="en-US" altLang="en-US"/>
              <a:t>Did Constantine prepare a new Bible?</a:t>
            </a:r>
          </a:p>
          <a:p>
            <a:r>
              <a:rPr lang="en-US" altLang="en-US"/>
              <a:t>Did he destroy the Gospels which pictured a merely human Jesus?</a:t>
            </a:r>
          </a:p>
          <a:p>
            <a:r>
              <a:rPr lang="en-US" altLang="en-US"/>
              <a:t>Did he modify the Gospels in our Bible to make Jesus look divine?</a:t>
            </a:r>
          </a:p>
          <a:p>
            <a:r>
              <a:rPr lang="en-US" altLang="en-US"/>
              <a:t>What about the Gnostic Gospels?</a:t>
            </a:r>
          </a:p>
        </p:txBody>
      </p:sp>
      <p:pic>
        <p:nvPicPr>
          <p:cNvPr id="104453" name="Picture 5" descr="MCSY01261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152400"/>
            <a:ext cx="1981200" cy="1803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1886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4451">
                                            <p:txEl>
                                              <p:pRg st="0" end="0"/>
                                            </p:txEl>
                                          </p:spTgt>
                                        </p:tgtEl>
                                        <p:attrNameLst>
                                          <p:attrName>style.visibility</p:attrName>
                                        </p:attrNameLst>
                                      </p:cBhvr>
                                      <p:to>
                                        <p:strVal val="visible"/>
                                      </p:to>
                                    </p:set>
                                    <p:anim calcmode="lin" valueType="num">
                                      <p:cBhvr additive="base">
                                        <p:cTn id="7" dur="500" fill="hold"/>
                                        <p:tgtEl>
                                          <p:spTgt spid="1044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44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4451">
                                            <p:txEl>
                                              <p:pRg st="1" end="1"/>
                                            </p:txEl>
                                          </p:spTgt>
                                        </p:tgtEl>
                                        <p:attrNameLst>
                                          <p:attrName>style.visibility</p:attrName>
                                        </p:attrNameLst>
                                      </p:cBhvr>
                                      <p:to>
                                        <p:strVal val="visible"/>
                                      </p:to>
                                    </p:set>
                                    <p:anim calcmode="lin" valueType="num">
                                      <p:cBhvr additive="base">
                                        <p:cTn id="13" dur="500" fill="hold"/>
                                        <p:tgtEl>
                                          <p:spTgt spid="1044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44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4451">
                                            <p:txEl>
                                              <p:pRg st="2" end="2"/>
                                            </p:txEl>
                                          </p:spTgt>
                                        </p:tgtEl>
                                        <p:attrNameLst>
                                          <p:attrName>style.visibility</p:attrName>
                                        </p:attrNameLst>
                                      </p:cBhvr>
                                      <p:to>
                                        <p:strVal val="visible"/>
                                      </p:to>
                                    </p:set>
                                    <p:anim calcmode="lin" valueType="num">
                                      <p:cBhvr additive="base">
                                        <p:cTn id="19" dur="500" fill="hold"/>
                                        <p:tgtEl>
                                          <p:spTgt spid="1044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44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4451">
                                            <p:txEl>
                                              <p:pRg st="3" end="3"/>
                                            </p:txEl>
                                          </p:spTgt>
                                        </p:tgtEl>
                                        <p:attrNameLst>
                                          <p:attrName>style.visibility</p:attrName>
                                        </p:attrNameLst>
                                      </p:cBhvr>
                                      <p:to>
                                        <p:strVal val="visible"/>
                                      </p:to>
                                    </p:set>
                                    <p:anim calcmode="lin" valueType="num">
                                      <p:cBhvr additive="base">
                                        <p:cTn id="25" dur="500" fill="hold"/>
                                        <p:tgtEl>
                                          <p:spTgt spid="10445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445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4451">
                                            <p:txEl>
                                              <p:pRg st="4" end="4"/>
                                            </p:txEl>
                                          </p:spTgt>
                                        </p:tgtEl>
                                        <p:attrNameLst>
                                          <p:attrName>style.visibility</p:attrName>
                                        </p:attrNameLst>
                                      </p:cBhvr>
                                      <p:to>
                                        <p:strVal val="visible"/>
                                      </p:to>
                                    </p:set>
                                    <p:anim calcmode="lin" valueType="num">
                                      <p:cBhvr additive="base">
                                        <p:cTn id="31" dur="500" fill="hold"/>
                                        <p:tgtEl>
                                          <p:spTgt spid="10445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445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1"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en-US" altLang="en-US"/>
              <a:t>Is Our Bible Very Different?</a:t>
            </a:r>
          </a:p>
        </p:txBody>
      </p:sp>
      <p:sp>
        <p:nvSpPr>
          <p:cNvPr id="105475" name="Rectangle 3"/>
          <p:cNvSpPr>
            <a:spLocks noGrp="1" noChangeArrowheads="1"/>
          </p:cNvSpPr>
          <p:nvPr>
            <p:ph type="body" idx="1"/>
          </p:nvPr>
        </p:nvSpPr>
        <p:spPr/>
        <p:txBody>
          <a:bodyPr/>
          <a:lstStyle/>
          <a:p>
            <a:r>
              <a:rPr lang="en-US" altLang="en-US"/>
              <a:t>Yes and No.</a:t>
            </a:r>
          </a:p>
          <a:p>
            <a:r>
              <a:rPr lang="en-US" altLang="en-US"/>
              <a:t>Yes, the earliest Christians had only the Old Testament until the NT was written.</a:t>
            </a:r>
          </a:p>
          <a:p>
            <a:r>
              <a:rPr lang="en-US" altLang="en-US"/>
              <a:t>No, there is no evidence that the NT books have been tampered with to produce a different Jesus than they originally gave.</a:t>
            </a:r>
          </a:p>
          <a:p>
            <a:r>
              <a:rPr lang="en-US" altLang="en-US"/>
              <a:t>Consider the Gospels:</a:t>
            </a:r>
          </a:p>
        </p:txBody>
      </p:sp>
    </p:spTree>
    <p:custDataLst>
      <p:tags r:id="rId1"/>
    </p:custDataLst>
  </p:cSld>
  <p:clrMapOvr>
    <a:masterClrMapping/>
  </p:clrMapOvr>
  <p:transition advTm="2635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5475">
                                            <p:txEl>
                                              <p:pRg st="0" end="0"/>
                                            </p:txEl>
                                          </p:spTgt>
                                        </p:tgtEl>
                                        <p:attrNameLst>
                                          <p:attrName>style.visibility</p:attrName>
                                        </p:attrNameLst>
                                      </p:cBhvr>
                                      <p:to>
                                        <p:strVal val="visible"/>
                                      </p:to>
                                    </p:set>
                                    <p:anim calcmode="lin" valueType="num">
                                      <p:cBhvr additive="base">
                                        <p:cTn id="7" dur="500" fill="hold"/>
                                        <p:tgtEl>
                                          <p:spTgt spid="1054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54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5475">
                                            <p:txEl>
                                              <p:pRg st="1" end="1"/>
                                            </p:txEl>
                                          </p:spTgt>
                                        </p:tgtEl>
                                        <p:attrNameLst>
                                          <p:attrName>style.visibility</p:attrName>
                                        </p:attrNameLst>
                                      </p:cBhvr>
                                      <p:to>
                                        <p:strVal val="visible"/>
                                      </p:to>
                                    </p:set>
                                    <p:anim calcmode="lin" valueType="num">
                                      <p:cBhvr additive="base">
                                        <p:cTn id="13" dur="500" fill="hold"/>
                                        <p:tgtEl>
                                          <p:spTgt spid="1054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54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5475">
                                            <p:txEl>
                                              <p:pRg st="2" end="2"/>
                                            </p:txEl>
                                          </p:spTgt>
                                        </p:tgtEl>
                                        <p:attrNameLst>
                                          <p:attrName>style.visibility</p:attrName>
                                        </p:attrNameLst>
                                      </p:cBhvr>
                                      <p:to>
                                        <p:strVal val="visible"/>
                                      </p:to>
                                    </p:set>
                                    <p:anim calcmode="lin" valueType="num">
                                      <p:cBhvr additive="base">
                                        <p:cTn id="19" dur="500" fill="hold"/>
                                        <p:tgtEl>
                                          <p:spTgt spid="1054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54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5475">
                                            <p:txEl>
                                              <p:pRg st="3" end="3"/>
                                            </p:txEl>
                                          </p:spTgt>
                                        </p:tgtEl>
                                        <p:attrNameLst>
                                          <p:attrName>style.visibility</p:attrName>
                                        </p:attrNameLst>
                                      </p:cBhvr>
                                      <p:to>
                                        <p:strVal val="visible"/>
                                      </p:to>
                                    </p:set>
                                    <p:anim calcmode="lin" valueType="num">
                                      <p:cBhvr additive="base">
                                        <p:cTn id="25" dur="500" fill="hold"/>
                                        <p:tgtEl>
                                          <p:spTgt spid="10547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547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5" grpId="0" build="p"/>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r>
              <a:rPr lang="en-US" altLang="en-US" sz="4000"/>
              <a:t>Early Manuscripts of the Gospels</a:t>
            </a:r>
          </a:p>
        </p:txBody>
      </p:sp>
      <p:sp>
        <p:nvSpPr>
          <p:cNvPr id="106499" name="Rectangle 3"/>
          <p:cNvSpPr>
            <a:spLocks noGrp="1" noChangeArrowheads="1"/>
          </p:cNvSpPr>
          <p:nvPr>
            <p:ph type="body" sz="half" idx="1"/>
          </p:nvPr>
        </p:nvSpPr>
        <p:spPr>
          <a:xfrm>
            <a:off x="457200" y="1600200"/>
            <a:ext cx="4343400" cy="4525963"/>
          </a:xfrm>
        </p:spPr>
        <p:txBody>
          <a:bodyPr/>
          <a:lstStyle/>
          <a:p>
            <a:r>
              <a:rPr lang="en-US" altLang="en-US" sz="2800"/>
              <a:t>The graph at right lists the number of surviving manuscripts written on papyrus for the four Gospels.</a:t>
            </a:r>
          </a:p>
          <a:p>
            <a:r>
              <a:rPr lang="en-US" altLang="en-US" sz="2800"/>
              <a:t>The light blue indicates the number from before AD 300, and thus before Constantine.  There are 22 of these.</a:t>
            </a:r>
          </a:p>
        </p:txBody>
      </p:sp>
      <p:graphicFrame>
        <p:nvGraphicFramePr>
          <p:cNvPr id="106500" name="Object 4"/>
          <p:cNvGraphicFramePr>
            <a:graphicFrameLocks noGrp="1" noChangeAspect="1"/>
          </p:cNvGraphicFramePr>
          <p:nvPr>
            <p:ph type="chart" sz="half" idx="2"/>
          </p:nvPr>
        </p:nvGraphicFramePr>
        <p:xfrm>
          <a:off x="4876800" y="1447800"/>
          <a:ext cx="4033838" cy="4525963"/>
        </p:xfrm>
        <a:graphic>
          <a:graphicData uri="http://schemas.openxmlformats.org/presentationml/2006/ole">
            <mc:AlternateContent xmlns:mc="http://schemas.openxmlformats.org/markup-compatibility/2006">
              <mc:Choice xmlns:v="urn:schemas-microsoft-com:vml" Requires="v">
                <p:oleObj spid="_x0000_s106504" name="Chart" r:id="rId4" imgW="3809886" imgH="4114867" progId="MSGraph.Chart.8">
                  <p:embed followColorScheme="full"/>
                </p:oleObj>
              </mc:Choice>
              <mc:Fallback>
                <p:oleObj name="Chart" r:id="rId4" imgW="3809886" imgH="4114867" progId="MSGraph.Chart.8">
                  <p:embed followColorScheme="full"/>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1447800"/>
                        <a:ext cx="4033838" cy="4525963"/>
                      </a:xfrm>
                      <a:prstGeom prst="rect">
                        <a:avLst/>
                      </a:prstGeom>
                    </p:spPr>
                  </p:pic>
                </p:oleObj>
              </mc:Fallback>
            </mc:AlternateContent>
          </a:graphicData>
        </a:graphic>
      </p:graphicFrame>
      <p:pic>
        <p:nvPicPr>
          <p:cNvPr id="106502" name="Picture 6" descr="papyrusp5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08675" y="1295400"/>
            <a:ext cx="1216025" cy="1828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2"/>
    </p:custDataLst>
  </p:cSld>
  <p:clrMapOvr>
    <a:masterClrMapping/>
  </p:clrMapOvr>
  <p:transition advTm="3937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6500"/>
                                        </p:tgtEl>
                                        <p:attrNameLst>
                                          <p:attrName>style.visibility</p:attrName>
                                        </p:attrNameLst>
                                      </p:cBhvr>
                                      <p:to>
                                        <p:strVal val="visible"/>
                                      </p:to>
                                    </p:set>
                                    <p:animEffect transition="in" filter="checkerboard(across)">
                                      <p:cBhvr>
                                        <p:cTn id="7" dur="500"/>
                                        <p:tgtEl>
                                          <p:spTgt spid="1065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6499">
                                            <p:txEl>
                                              <p:pRg st="0" end="0"/>
                                            </p:txEl>
                                          </p:spTgt>
                                        </p:tgtEl>
                                        <p:attrNameLst>
                                          <p:attrName>style.visibility</p:attrName>
                                        </p:attrNameLst>
                                      </p:cBhvr>
                                      <p:to>
                                        <p:strVal val="visible"/>
                                      </p:to>
                                    </p:set>
                                    <p:animEffect transition="in" filter="checkerboard(across)">
                                      <p:cBhvr>
                                        <p:cTn id="12" dur="500"/>
                                        <p:tgtEl>
                                          <p:spTgt spid="10649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6499">
                                            <p:txEl>
                                              <p:pRg st="1" end="1"/>
                                            </p:txEl>
                                          </p:spTgt>
                                        </p:tgtEl>
                                        <p:attrNameLst>
                                          <p:attrName>style.visibility</p:attrName>
                                        </p:attrNameLst>
                                      </p:cBhvr>
                                      <p:to>
                                        <p:strVal val="visible"/>
                                      </p:to>
                                    </p:set>
                                    <p:animEffect transition="in" filter="checkerboard(across)">
                                      <p:cBhvr>
                                        <p:cTn id="17" dur="500"/>
                                        <p:tgtEl>
                                          <p:spTgt spid="10649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9" grpId="0" build="p" autoUpdateAnimBg="0"/>
      <p:bldOleChart spid="10650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altLang="en-US"/>
              <a:t>Summary on Gospels</a:t>
            </a:r>
          </a:p>
        </p:txBody>
      </p:sp>
      <p:sp>
        <p:nvSpPr>
          <p:cNvPr id="107523" name="Rectangle 3"/>
          <p:cNvSpPr>
            <a:spLocks noGrp="1" noChangeArrowheads="1"/>
          </p:cNvSpPr>
          <p:nvPr>
            <p:ph type="body" idx="1"/>
          </p:nvPr>
        </p:nvSpPr>
        <p:spPr>
          <a:xfrm>
            <a:off x="457200" y="1600200"/>
            <a:ext cx="8229600" cy="4876800"/>
          </a:xfrm>
        </p:spPr>
        <p:txBody>
          <a:bodyPr/>
          <a:lstStyle/>
          <a:p>
            <a:pPr>
              <a:lnSpc>
                <a:spcPct val="90000"/>
              </a:lnSpc>
            </a:pPr>
            <a:r>
              <a:rPr lang="en-US" altLang="en-US" sz="2800"/>
              <a:t>Comparing these 22 manuscripts and fragments with Gospel manuscripts from Constantine’s time and later, we see no such variations as would make Jesus divine in the later texts but merely human in the earlier ones.</a:t>
            </a:r>
          </a:p>
          <a:p>
            <a:pPr>
              <a:lnSpc>
                <a:spcPct val="90000"/>
              </a:lnSpc>
            </a:pPr>
            <a:r>
              <a:rPr lang="en-US" altLang="en-US" sz="2800"/>
              <a:t>Thus it does not appear that Constantine modified the Gospels in our Bible to make Jesus look divine.</a:t>
            </a:r>
          </a:p>
          <a:p>
            <a:pPr>
              <a:lnSpc>
                <a:spcPct val="90000"/>
              </a:lnSpc>
            </a:pPr>
            <a:r>
              <a:rPr lang="en-US" altLang="en-US" sz="2800"/>
              <a:t>He could at most have selected those Gospels which served his purposes. </a:t>
            </a:r>
          </a:p>
          <a:p>
            <a:pPr>
              <a:lnSpc>
                <a:spcPct val="90000"/>
              </a:lnSpc>
            </a:pPr>
            <a:r>
              <a:rPr lang="en-US" altLang="en-US" sz="2800"/>
              <a:t>Did he?</a:t>
            </a:r>
          </a:p>
        </p:txBody>
      </p:sp>
    </p:spTree>
    <p:custDataLst>
      <p:tags r:id="rId1"/>
    </p:custDataLst>
  </p:cSld>
  <p:clrMapOvr>
    <a:masterClrMapping/>
  </p:clrMapOvr>
  <p:transition advTm="2630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7523">
                                            <p:txEl>
                                              <p:pRg st="0" end="0"/>
                                            </p:txEl>
                                          </p:spTgt>
                                        </p:tgtEl>
                                        <p:attrNameLst>
                                          <p:attrName>style.visibility</p:attrName>
                                        </p:attrNameLst>
                                      </p:cBhvr>
                                      <p:to>
                                        <p:strVal val="visible"/>
                                      </p:to>
                                    </p:set>
                                    <p:anim calcmode="lin" valueType="num">
                                      <p:cBhvr additive="base">
                                        <p:cTn id="7" dur="500" fill="hold"/>
                                        <p:tgtEl>
                                          <p:spTgt spid="1075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75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7523">
                                            <p:txEl>
                                              <p:pRg st="1" end="1"/>
                                            </p:txEl>
                                          </p:spTgt>
                                        </p:tgtEl>
                                        <p:attrNameLst>
                                          <p:attrName>style.visibility</p:attrName>
                                        </p:attrNameLst>
                                      </p:cBhvr>
                                      <p:to>
                                        <p:strVal val="visible"/>
                                      </p:to>
                                    </p:set>
                                    <p:anim calcmode="lin" valueType="num">
                                      <p:cBhvr additive="base">
                                        <p:cTn id="13" dur="500" fill="hold"/>
                                        <p:tgtEl>
                                          <p:spTgt spid="1075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75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7523">
                                            <p:txEl>
                                              <p:pRg st="2" end="2"/>
                                            </p:txEl>
                                          </p:spTgt>
                                        </p:tgtEl>
                                        <p:attrNameLst>
                                          <p:attrName>style.visibility</p:attrName>
                                        </p:attrNameLst>
                                      </p:cBhvr>
                                      <p:to>
                                        <p:strVal val="visible"/>
                                      </p:to>
                                    </p:set>
                                    <p:anim calcmode="lin" valueType="num">
                                      <p:cBhvr additive="base">
                                        <p:cTn id="19" dur="500" fill="hold"/>
                                        <p:tgtEl>
                                          <p:spTgt spid="1075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75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7523">
                                            <p:txEl>
                                              <p:pRg st="3" end="3"/>
                                            </p:txEl>
                                          </p:spTgt>
                                        </p:tgtEl>
                                        <p:attrNameLst>
                                          <p:attrName>style.visibility</p:attrName>
                                        </p:attrNameLst>
                                      </p:cBhvr>
                                      <p:to>
                                        <p:strVal val="visible"/>
                                      </p:to>
                                    </p:set>
                                    <p:anim calcmode="lin" valueType="num">
                                      <p:cBhvr additive="base">
                                        <p:cTn id="25" dur="500" fill="hold"/>
                                        <p:tgtEl>
                                          <p:spTgt spid="1075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752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r>
              <a:rPr lang="en-US" altLang="en-US"/>
              <a:t>Summary on Canon</a:t>
            </a:r>
          </a:p>
        </p:txBody>
      </p:sp>
      <p:sp>
        <p:nvSpPr>
          <p:cNvPr id="108547" name="Rectangle 3"/>
          <p:cNvSpPr>
            <a:spLocks noGrp="1" noChangeArrowheads="1"/>
          </p:cNvSpPr>
          <p:nvPr>
            <p:ph type="body" idx="1"/>
          </p:nvPr>
        </p:nvSpPr>
        <p:spPr/>
        <p:txBody>
          <a:bodyPr/>
          <a:lstStyle/>
          <a:p>
            <a:pPr>
              <a:lnSpc>
                <a:spcPct val="90000"/>
              </a:lnSpc>
            </a:pPr>
            <a:r>
              <a:rPr lang="en-US" altLang="en-US"/>
              <a:t>The canon of the NT is the list of those books which Christians believe were inspired by God &amp; given by him to his people to tell about Jesus.</a:t>
            </a:r>
          </a:p>
          <a:p>
            <a:pPr>
              <a:lnSpc>
                <a:spcPct val="90000"/>
              </a:lnSpc>
            </a:pPr>
            <a:r>
              <a:rPr lang="en-US" altLang="en-US"/>
              <a:t>Before the time of Constantine, we have abundant evidence that the recognized Gospels included our four Gospels and no others.</a:t>
            </a:r>
          </a:p>
          <a:p>
            <a:pPr>
              <a:lnSpc>
                <a:spcPct val="90000"/>
              </a:lnSpc>
            </a:pPr>
            <a:r>
              <a:rPr lang="en-US" altLang="en-US"/>
              <a:t>Some samples:</a:t>
            </a:r>
          </a:p>
        </p:txBody>
      </p:sp>
    </p:spTree>
    <p:custDataLst>
      <p:tags r:id="rId1"/>
    </p:custDataLst>
  </p:cSld>
  <p:clrMapOvr>
    <a:masterClrMapping/>
  </p:clrMapOvr>
  <p:transition advTm="2255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8547">
                                            <p:txEl>
                                              <p:pRg st="0" end="0"/>
                                            </p:txEl>
                                          </p:spTgt>
                                        </p:tgtEl>
                                        <p:attrNameLst>
                                          <p:attrName>style.visibility</p:attrName>
                                        </p:attrNameLst>
                                      </p:cBhvr>
                                      <p:to>
                                        <p:strVal val="visible"/>
                                      </p:to>
                                    </p:set>
                                    <p:anim calcmode="lin" valueType="num">
                                      <p:cBhvr additive="base">
                                        <p:cTn id="7" dur="500" fill="hold"/>
                                        <p:tgtEl>
                                          <p:spTgt spid="1085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85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8547">
                                            <p:txEl>
                                              <p:pRg st="1" end="1"/>
                                            </p:txEl>
                                          </p:spTgt>
                                        </p:tgtEl>
                                        <p:attrNameLst>
                                          <p:attrName>style.visibility</p:attrName>
                                        </p:attrNameLst>
                                      </p:cBhvr>
                                      <p:to>
                                        <p:strVal val="visible"/>
                                      </p:to>
                                    </p:set>
                                    <p:anim calcmode="lin" valueType="num">
                                      <p:cBhvr additive="base">
                                        <p:cTn id="13" dur="500" fill="hold"/>
                                        <p:tgtEl>
                                          <p:spTgt spid="1085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85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8547">
                                            <p:txEl>
                                              <p:pRg st="2" end="2"/>
                                            </p:txEl>
                                          </p:spTgt>
                                        </p:tgtEl>
                                        <p:attrNameLst>
                                          <p:attrName>style.visibility</p:attrName>
                                        </p:attrNameLst>
                                      </p:cBhvr>
                                      <p:to>
                                        <p:strVal val="visible"/>
                                      </p:to>
                                    </p:set>
                                    <p:anim calcmode="lin" valueType="num">
                                      <p:cBhvr additive="base">
                                        <p:cTn id="19" dur="500" fill="hold"/>
                                        <p:tgtEl>
                                          <p:spTgt spid="1085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854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5" name="Rectangle 7"/>
          <p:cNvSpPr>
            <a:spLocks noGrp="1" noChangeArrowheads="1"/>
          </p:cNvSpPr>
          <p:nvPr>
            <p:ph sz="half" idx="2"/>
          </p:nvPr>
        </p:nvSpPr>
        <p:spPr>
          <a:xfrm>
            <a:off x="4572000" y="1524000"/>
            <a:ext cx="4038600" cy="4525963"/>
          </a:xfrm>
        </p:spPr>
        <p:txBody>
          <a:bodyPr/>
          <a:lstStyle/>
          <a:p>
            <a:endParaRPr lang="en-US" altLang="en-US" sz="2800"/>
          </a:p>
        </p:txBody>
      </p:sp>
      <p:sp>
        <p:nvSpPr>
          <p:cNvPr id="37890" name="Rectangle 2"/>
          <p:cNvSpPr>
            <a:spLocks noGrp="1" noChangeArrowheads="1"/>
          </p:cNvSpPr>
          <p:nvPr>
            <p:ph type="title"/>
          </p:nvPr>
        </p:nvSpPr>
        <p:spPr/>
        <p:txBody>
          <a:bodyPr/>
          <a:lstStyle/>
          <a:p>
            <a:r>
              <a:rPr lang="en-US" altLang="en-US"/>
              <a:t>The Book is Controversial</a:t>
            </a:r>
          </a:p>
        </p:txBody>
      </p:sp>
      <p:sp>
        <p:nvSpPr>
          <p:cNvPr id="37891" name="Rectangle 3"/>
          <p:cNvSpPr>
            <a:spLocks noGrp="1" noChangeArrowheads="1"/>
          </p:cNvSpPr>
          <p:nvPr>
            <p:ph type="body" sz="half" idx="1"/>
          </p:nvPr>
        </p:nvSpPr>
        <p:spPr>
          <a:xfrm>
            <a:off x="457200" y="1752600"/>
            <a:ext cx="3810000" cy="4373563"/>
          </a:xfrm>
        </p:spPr>
        <p:txBody>
          <a:bodyPr/>
          <a:lstStyle/>
          <a:p>
            <a:r>
              <a:rPr lang="en-US" altLang="en-US" sz="2800"/>
              <a:t>Indeed, the book’s popularity is not just its attraction as a mystery thriller.</a:t>
            </a:r>
          </a:p>
          <a:p>
            <a:r>
              <a:rPr lang="en-US" altLang="en-US" sz="2800"/>
              <a:t>Much of the interest surely involves its claim that traditional Christianity is a hoax.</a:t>
            </a:r>
          </a:p>
        </p:txBody>
      </p:sp>
      <p:pic>
        <p:nvPicPr>
          <p:cNvPr id="37894" name="Picture 6" descr="MCj0362136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7725" y="1600200"/>
            <a:ext cx="3748088" cy="4419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1168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 calcmode="lin" valueType="num">
                                      <p:cBhvr additive="base">
                                        <p:cTn id="7" dur="500" fill="hold"/>
                                        <p:tgtEl>
                                          <p:spTgt spid="378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8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37894"/>
                                        </p:tgtEl>
                                        <p:attrNameLst>
                                          <p:attrName>style.visibility</p:attrName>
                                        </p:attrNameLst>
                                      </p:cBhvr>
                                      <p:to>
                                        <p:strVal val="visible"/>
                                      </p:to>
                                    </p:set>
                                    <p:animEffect transition="in" filter="checkerboard(across)">
                                      <p:cBhvr>
                                        <p:cTn id="13" dur="500"/>
                                        <p:tgtEl>
                                          <p:spTgt spid="3789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7891">
                                            <p:txEl>
                                              <p:pRg st="1" end="1"/>
                                            </p:txEl>
                                          </p:spTgt>
                                        </p:tgtEl>
                                        <p:attrNameLst>
                                          <p:attrName>style.visibility</p:attrName>
                                        </p:attrNameLst>
                                      </p:cBhvr>
                                      <p:to>
                                        <p:strVal val="visible"/>
                                      </p:to>
                                    </p:set>
                                    <p:anim calcmode="lin" valueType="num">
                                      <p:cBhvr additive="base">
                                        <p:cTn id="18" dur="500" fill="hold"/>
                                        <p:tgtEl>
                                          <p:spTgt spid="37891">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789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altLang="en-US"/>
              <a:t>Irenaeus (~180)</a:t>
            </a:r>
          </a:p>
        </p:txBody>
      </p:sp>
      <p:sp>
        <p:nvSpPr>
          <p:cNvPr id="109571" name="Rectangle 3"/>
          <p:cNvSpPr>
            <a:spLocks noGrp="1" noChangeArrowheads="1"/>
          </p:cNvSpPr>
          <p:nvPr>
            <p:ph type="body" idx="1"/>
          </p:nvPr>
        </p:nvSpPr>
        <p:spPr/>
        <p:txBody>
          <a:bodyPr/>
          <a:lstStyle/>
          <a:p>
            <a:r>
              <a:rPr lang="en-US" altLang="en-US"/>
              <a:t>Irenaeus was bishop of Lyons in southern France, but he grew up in Asia Minor, an early stronghold of Christianity.</a:t>
            </a:r>
          </a:p>
          <a:p>
            <a:r>
              <a:rPr lang="en-US" altLang="en-US"/>
              <a:t>He had studied under two students of the apostle John </a:t>
            </a:r>
            <a:r>
              <a:rPr lang="en-US" altLang="en-US">
                <a:cs typeface="Times New Roman" pitchFamily="18" charset="0"/>
              </a:rPr>
              <a:t>—</a:t>
            </a:r>
            <a:r>
              <a:rPr lang="en-US" altLang="en-US"/>
              <a:t> Papias and Polycarp.</a:t>
            </a:r>
          </a:p>
          <a:p>
            <a:r>
              <a:rPr lang="en-US" altLang="en-US"/>
              <a:t>He wrote an extensive book </a:t>
            </a:r>
            <a:r>
              <a:rPr lang="en-US" altLang="en-US" i="1"/>
              <a:t>Against Heresies</a:t>
            </a:r>
            <a:r>
              <a:rPr lang="en-US" altLang="en-US"/>
              <a:t>, responding to the Gnostics, quoting from all the NT but a few of the shorter letters.</a:t>
            </a:r>
          </a:p>
        </p:txBody>
      </p:sp>
    </p:spTree>
    <p:custDataLst>
      <p:tags r:id="rId1"/>
    </p:custDataLst>
  </p:cSld>
  <p:clrMapOvr>
    <a:masterClrMapping/>
  </p:clrMapOvr>
  <p:transition advTm="2168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9571">
                                            <p:txEl>
                                              <p:pRg st="0" end="0"/>
                                            </p:txEl>
                                          </p:spTgt>
                                        </p:tgtEl>
                                        <p:attrNameLst>
                                          <p:attrName>style.visibility</p:attrName>
                                        </p:attrNameLst>
                                      </p:cBhvr>
                                      <p:to>
                                        <p:strVal val="visible"/>
                                      </p:to>
                                    </p:set>
                                    <p:anim calcmode="lin" valueType="num">
                                      <p:cBhvr additive="base">
                                        <p:cTn id="7" dur="500" fill="hold"/>
                                        <p:tgtEl>
                                          <p:spTgt spid="1095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95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9571">
                                            <p:txEl>
                                              <p:pRg st="1" end="1"/>
                                            </p:txEl>
                                          </p:spTgt>
                                        </p:tgtEl>
                                        <p:attrNameLst>
                                          <p:attrName>style.visibility</p:attrName>
                                        </p:attrNameLst>
                                      </p:cBhvr>
                                      <p:to>
                                        <p:strVal val="visible"/>
                                      </p:to>
                                    </p:set>
                                    <p:anim calcmode="lin" valueType="num">
                                      <p:cBhvr additive="base">
                                        <p:cTn id="13" dur="500" fill="hold"/>
                                        <p:tgtEl>
                                          <p:spTgt spid="10957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957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9571">
                                            <p:txEl>
                                              <p:pRg st="2" end="2"/>
                                            </p:txEl>
                                          </p:spTgt>
                                        </p:tgtEl>
                                        <p:attrNameLst>
                                          <p:attrName>style.visibility</p:attrName>
                                        </p:attrNameLst>
                                      </p:cBhvr>
                                      <p:to>
                                        <p:strVal val="visible"/>
                                      </p:to>
                                    </p:set>
                                    <p:anim calcmode="lin" valueType="num">
                                      <p:cBhvr additive="base">
                                        <p:cTn id="19" dur="500" fill="hold"/>
                                        <p:tgtEl>
                                          <p:spTgt spid="10957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957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r>
              <a:rPr lang="en-US" altLang="en-US"/>
              <a:t>Irenaeus (~180)</a:t>
            </a:r>
          </a:p>
        </p:txBody>
      </p:sp>
      <p:sp>
        <p:nvSpPr>
          <p:cNvPr id="110595" name="Rectangle 3"/>
          <p:cNvSpPr>
            <a:spLocks noGrp="1" noChangeArrowheads="1"/>
          </p:cNvSpPr>
          <p:nvPr>
            <p:ph type="body" idx="1"/>
          </p:nvPr>
        </p:nvSpPr>
        <p:spPr/>
        <p:txBody>
          <a:bodyPr/>
          <a:lstStyle/>
          <a:p>
            <a:pPr>
              <a:lnSpc>
                <a:spcPct val="90000"/>
              </a:lnSpc>
            </a:pPr>
            <a:r>
              <a:rPr lang="en-US" altLang="en-US" sz="2800"/>
              <a:t>Irenaeus takes our four Gospels for granted, and even seeks to give symbolic reasons for why there are exactly four of them.</a:t>
            </a:r>
          </a:p>
          <a:p>
            <a:pPr>
              <a:lnSpc>
                <a:spcPct val="90000"/>
              </a:lnSpc>
            </a:pPr>
            <a:r>
              <a:rPr lang="en-US" altLang="en-US" sz="2800"/>
              <a:t>He also says, “So firm is the ground upon which these Gospels rest, that the very heretics themselves bear witness to them, and starting from these documents, each one of them endeavors to establish his own peculiar doctrine.”</a:t>
            </a:r>
          </a:p>
          <a:p>
            <a:pPr>
              <a:lnSpc>
                <a:spcPct val="90000"/>
              </a:lnSpc>
            </a:pPr>
            <a:r>
              <a:rPr lang="en-US" altLang="en-US" sz="2800"/>
              <a:t>This is ~145 years before Constantine and the Council of Nicea.</a:t>
            </a:r>
          </a:p>
        </p:txBody>
      </p:sp>
    </p:spTree>
    <p:custDataLst>
      <p:tags r:id="rId1"/>
    </p:custDataLst>
  </p:cSld>
  <p:clrMapOvr>
    <a:masterClrMapping/>
  </p:clrMapOvr>
  <p:transition advTm="5119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0595">
                                            <p:txEl>
                                              <p:pRg st="0" end="0"/>
                                            </p:txEl>
                                          </p:spTgt>
                                        </p:tgtEl>
                                        <p:attrNameLst>
                                          <p:attrName>style.visibility</p:attrName>
                                        </p:attrNameLst>
                                      </p:cBhvr>
                                      <p:to>
                                        <p:strVal val="visible"/>
                                      </p:to>
                                    </p:set>
                                    <p:animEffect transition="in" filter="checkerboard(across)">
                                      <p:cBhvr>
                                        <p:cTn id="7" dur="500"/>
                                        <p:tgtEl>
                                          <p:spTgt spid="1105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0595">
                                            <p:txEl>
                                              <p:pRg st="1" end="1"/>
                                            </p:txEl>
                                          </p:spTgt>
                                        </p:tgtEl>
                                        <p:attrNameLst>
                                          <p:attrName>style.visibility</p:attrName>
                                        </p:attrNameLst>
                                      </p:cBhvr>
                                      <p:to>
                                        <p:strVal val="visible"/>
                                      </p:to>
                                    </p:set>
                                    <p:animEffect transition="in" filter="checkerboard(across)">
                                      <p:cBhvr>
                                        <p:cTn id="12" dur="500"/>
                                        <p:tgtEl>
                                          <p:spTgt spid="11059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0595">
                                            <p:txEl>
                                              <p:pRg st="2" end="2"/>
                                            </p:txEl>
                                          </p:spTgt>
                                        </p:tgtEl>
                                        <p:attrNameLst>
                                          <p:attrName>style.visibility</p:attrName>
                                        </p:attrNameLst>
                                      </p:cBhvr>
                                      <p:to>
                                        <p:strVal val="visible"/>
                                      </p:to>
                                    </p:set>
                                    <p:animEffect transition="in" filter="checkerboard(across)">
                                      <p:cBhvr>
                                        <p:cTn id="17" dur="500"/>
                                        <p:tgtEl>
                                          <p:spTgt spid="1105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altLang="en-US"/>
              <a:t>Origen (~230)</a:t>
            </a:r>
          </a:p>
        </p:txBody>
      </p:sp>
      <p:sp>
        <p:nvSpPr>
          <p:cNvPr id="111619" name="Rectangle 3"/>
          <p:cNvSpPr>
            <a:spLocks noGrp="1" noChangeArrowheads="1"/>
          </p:cNvSpPr>
          <p:nvPr>
            <p:ph type="body" idx="1"/>
          </p:nvPr>
        </p:nvSpPr>
        <p:spPr>
          <a:xfrm>
            <a:off x="457200" y="1600200"/>
            <a:ext cx="8229600" cy="4876800"/>
          </a:xfrm>
        </p:spPr>
        <p:txBody>
          <a:bodyPr/>
          <a:lstStyle/>
          <a:p>
            <a:pPr>
              <a:lnSpc>
                <a:spcPct val="80000"/>
              </a:lnSpc>
            </a:pPr>
            <a:r>
              <a:rPr lang="en-US" altLang="en-US" sz="2800"/>
              <a:t>In  Caesarea, Origen develops the largest Christian library in antiquity.</a:t>
            </a:r>
          </a:p>
          <a:p>
            <a:pPr>
              <a:lnSpc>
                <a:spcPct val="80000"/>
              </a:lnSpc>
            </a:pPr>
            <a:r>
              <a:rPr lang="en-US" altLang="en-US" sz="2800"/>
              <a:t>He gives us the status of the canon question in his time.  Two categories were commonly recognized by the orthodox:</a:t>
            </a:r>
          </a:p>
          <a:p>
            <a:pPr lvl="1">
              <a:lnSpc>
                <a:spcPct val="80000"/>
              </a:lnSpc>
            </a:pPr>
            <a:r>
              <a:rPr lang="en-US" altLang="en-US"/>
              <a:t>Books acknowledged by all Christians (21)</a:t>
            </a:r>
          </a:p>
          <a:p>
            <a:pPr lvl="2">
              <a:lnSpc>
                <a:spcPct val="80000"/>
              </a:lnSpc>
            </a:pPr>
            <a:r>
              <a:rPr lang="en-US" altLang="en-US"/>
              <a:t>4 Gospels, Acts, 13 Paul, 1 Peter, 1 John, Revelation</a:t>
            </a:r>
          </a:p>
          <a:p>
            <a:pPr lvl="1">
              <a:lnSpc>
                <a:spcPct val="80000"/>
              </a:lnSpc>
            </a:pPr>
            <a:r>
              <a:rPr lang="en-US" altLang="en-US"/>
              <a:t>Books disputed by some Christians (10)</a:t>
            </a:r>
          </a:p>
          <a:p>
            <a:pPr lvl="2">
              <a:lnSpc>
                <a:spcPct val="80000"/>
              </a:lnSpc>
            </a:pPr>
            <a:r>
              <a:rPr lang="en-US" altLang="en-US"/>
              <a:t>Hebrews, James, 2 Peter, 2-3 John, Jude,</a:t>
            </a:r>
          </a:p>
          <a:p>
            <a:pPr lvl="2">
              <a:lnSpc>
                <a:spcPct val="80000"/>
              </a:lnSpc>
            </a:pPr>
            <a:r>
              <a:rPr lang="en-US" altLang="en-US"/>
              <a:t>Ps-Barnabas, Hermas, Didache, Gospel of Hebrews</a:t>
            </a:r>
          </a:p>
          <a:p>
            <a:pPr>
              <a:lnSpc>
                <a:spcPct val="80000"/>
              </a:lnSpc>
            </a:pPr>
            <a:r>
              <a:rPr lang="en-US" altLang="en-US" sz="2800"/>
              <a:t>This is a century before Constantine!</a:t>
            </a:r>
          </a:p>
        </p:txBody>
      </p:sp>
    </p:spTree>
    <p:custDataLst>
      <p:tags r:id="rId1"/>
    </p:custDataLst>
  </p:cSld>
  <p:clrMapOvr>
    <a:masterClrMapping/>
  </p:clrMapOvr>
  <p:transition advTm="5065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1619">
                                            <p:txEl>
                                              <p:pRg st="0" end="0"/>
                                            </p:txEl>
                                          </p:spTgt>
                                        </p:tgtEl>
                                        <p:attrNameLst>
                                          <p:attrName>style.visibility</p:attrName>
                                        </p:attrNameLst>
                                      </p:cBhvr>
                                      <p:to>
                                        <p:strVal val="visible"/>
                                      </p:to>
                                    </p:set>
                                    <p:anim calcmode="lin" valueType="num">
                                      <p:cBhvr additive="base">
                                        <p:cTn id="7" dur="500" fill="hold"/>
                                        <p:tgtEl>
                                          <p:spTgt spid="1116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16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1619">
                                            <p:txEl>
                                              <p:pRg st="1" end="1"/>
                                            </p:txEl>
                                          </p:spTgt>
                                        </p:tgtEl>
                                        <p:attrNameLst>
                                          <p:attrName>style.visibility</p:attrName>
                                        </p:attrNameLst>
                                      </p:cBhvr>
                                      <p:to>
                                        <p:strVal val="visible"/>
                                      </p:to>
                                    </p:set>
                                    <p:anim calcmode="lin" valueType="num">
                                      <p:cBhvr additive="base">
                                        <p:cTn id="13" dur="500" fill="hold"/>
                                        <p:tgtEl>
                                          <p:spTgt spid="11161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16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1619">
                                            <p:txEl>
                                              <p:pRg st="2" end="2"/>
                                            </p:txEl>
                                          </p:spTgt>
                                        </p:tgtEl>
                                        <p:attrNameLst>
                                          <p:attrName>style.visibility</p:attrName>
                                        </p:attrNameLst>
                                      </p:cBhvr>
                                      <p:to>
                                        <p:strVal val="visible"/>
                                      </p:to>
                                    </p:set>
                                    <p:anim calcmode="lin" valueType="num">
                                      <p:cBhvr additive="base">
                                        <p:cTn id="19" dur="500" fill="hold"/>
                                        <p:tgtEl>
                                          <p:spTgt spid="11161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16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1619">
                                            <p:txEl>
                                              <p:pRg st="3" end="3"/>
                                            </p:txEl>
                                          </p:spTgt>
                                        </p:tgtEl>
                                        <p:attrNameLst>
                                          <p:attrName>style.visibility</p:attrName>
                                        </p:attrNameLst>
                                      </p:cBhvr>
                                      <p:to>
                                        <p:strVal val="visible"/>
                                      </p:to>
                                    </p:set>
                                    <p:anim calcmode="lin" valueType="num">
                                      <p:cBhvr additive="base">
                                        <p:cTn id="25" dur="500" fill="hold"/>
                                        <p:tgtEl>
                                          <p:spTgt spid="11161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16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1619">
                                            <p:txEl>
                                              <p:pRg st="4" end="4"/>
                                            </p:txEl>
                                          </p:spTgt>
                                        </p:tgtEl>
                                        <p:attrNameLst>
                                          <p:attrName>style.visibility</p:attrName>
                                        </p:attrNameLst>
                                      </p:cBhvr>
                                      <p:to>
                                        <p:strVal val="visible"/>
                                      </p:to>
                                    </p:set>
                                    <p:anim calcmode="lin" valueType="num">
                                      <p:cBhvr additive="base">
                                        <p:cTn id="31" dur="500" fill="hold"/>
                                        <p:tgtEl>
                                          <p:spTgt spid="11161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1161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11619">
                                            <p:txEl>
                                              <p:pRg st="5" end="5"/>
                                            </p:txEl>
                                          </p:spTgt>
                                        </p:tgtEl>
                                        <p:attrNameLst>
                                          <p:attrName>style.visibility</p:attrName>
                                        </p:attrNameLst>
                                      </p:cBhvr>
                                      <p:to>
                                        <p:strVal val="visible"/>
                                      </p:to>
                                    </p:set>
                                    <p:anim calcmode="lin" valueType="num">
                                      <p:cBhvr additive="base">
                                        <p:cTn id="37" dur="500" fill="hold"/>
                                        <p:tgtEl>
                                          <p:spTgt spid="111619">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1161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11619">
                                            <p:txEl>
                                              <p:pRg st="6" end="6"/>
                                            </p:txEl>
                                          </p:spTgt>
                                        </p:tgtEl>
                                        <p:attrNameLst>
                                          <p:attrName>style.visibility</p:attrName>
                                        </p:attrNameLst>
                                      </p:cBhvr>
                                      <p:to>
                                        <p:strVal val="visible"/>
                                      </p:to>
                                    </p:set>
                                    <p:anim calcmode="lin" valueType="num">
                                      <p:cBhvr additive="base">
                                        <p:cTn id="43" dur="500" fill="hold"/>
                                        <p:tgtEl>
                                          <p:spTgt spid="111619">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1161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11619">
                                            <p:txEl>
                                              <p:pRg st="7" end="7"/>
                                            </p:txEl>
                                          </p:spTgt>
                                        </p:tgtEl>
                                        <p:attrNameLst>
                                          <p:attrName>style.visibility</p:attrName>
                                        </p:attrNameLst>
                                      </p:cBhvr>
                                      <p:to>
                                        <p:strVal val="visible"/>
                                      </p:to>
                                    </p:set>
                                    <p:anim calcmode="lin" valueType="num">
                                      <p:cBhvr additive="base">
                                        <p:cTn id="49" dur="500" fill="hold"/>
                                        <p:tgtEl>
                                          <p:spTgt spid="111619">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11619">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bldLvl="3"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altLang="en-US"/>
              <a:t>Eusebius (~325)</a:t>
            </a:r>
          </a:p>
        </p:txBody>
      </p:sp>
      <p:sp>
        <p:nvSpPr>
          <p:cNvPr id="112643" name="Rectangle 3"/>
          <p:cNvSpPr>
            <a:spLocks noGrp="1" noChangeArrowheads="1"/>
          </p:cNvSpPr>
          <p:nvPr>
            <p:ph type="body" idx="1"/>
          </p:nvPr>
        </p:nvSpPr>
        <p:spPr>
          <a:xfrm>
            <a:off x="685800" y="1524000"/>
            <a:ext cx="7772400" cy="4572000"/>
          </a:xfrm>
        </p:spPr>
        <p:txBody>
          <a:bodyPr/>
          <a:lstStyle/>
          <a:p>
            <a:pPr>
              <a:lnSpc>
                <a:spcPct val="90000"/>
              </a:lnSpc>
            </a:pPr>
            <a:r>
              <a:rPr lang="en-US" altLang="en-US" sz="2400"/>
              <a:t>Writing at Constantine’s time.</a:t>
            </a:r>
          </a:p>
          <a:p>
            <a:pPr>
              <a:lnSpc>
                <a:spcPct val="90000"/>
              </a:lnSpc>
            </a:pPr>
            <a:r>
              <a:rPr lang="en-US" altLang="en-US" sz="2400"/>
              <a:t>Four categories for canon discussion then:</a:t>
            </a:r>
          </a:p>
          <a:p>
            <a:pPr lvl="1">
              <a:lnSpc>
                <a:spcPct val="90000"/>
              </a:lnSpc>
            </a:pPr>
            <a:r>
              <a:rPr lang="en-US" altLang="en-US" sz="2400"/>
              <a:t>Acknowledged (21-22)</a:t>
            </a:r>
          </a:p>
          <a:p>
            <a:pPr lvl="2">
              <a:lnSpc>
                <a:spcPct val="90000"/>
              </a:lnSpc>
            </a:pPr>
            <a:r>
              <a:rPr lang="en-US" altLang="en-US" sz="2000"/>
              <a:t>Gospels, Acts, Paul + Hebrews, 1 Peter, 1 John, Revelation (?)</a:t>
            </a:r>
          </a:p>
          <a:p>
            <a:pPr lvl="1">
              <a:lnSpc>
                <a:spcPct val="90000"/>
              </a:lnSpc>
            </a:pPr>
            <a:r>
              <a:rPr lang="en-US" altLang="en-US" sz="2400"/>
              <a:t>Disputed but familiar to most (5)</a:t>
            </a:r>
          </a:p>
          <a:p>
            <a:pPr lvl="2">
              <a:lnSpc>
                <a:spcPct val="90000"/>
              </a:lnSpc>
            </a:pPr>
            <a:r>
              <a:rPr lang="en-US" altLang="en-US" sz="2000"/>
              <a:t>James, 2 Peter, 2-3 John, Jude</a:t>
            </a:r>
          </a:p>
          <a:p>
            <a:pPr lvl="1">
              <a:lnSpc>
                <a:spcPct val="90000"/>
              </a:lnSpc>
            </a:pPr>
            <a:r>
              <a:rPr lang="en-US" altLang="en-US" sz="2400"/>
              <a:t>Spurious but orthodox</a:t>
            </a:r>
          </a:p>
          <a:p>
            <a:pPr lvl="2">
              <a:lnSpc>
                <a:spcPct val="90000"/>
              </a:lnSpc>
            </a:pPr>
            <a:r>
              <a:rPr lang="en-US" altLang="en-US" sz="2000"/>
              <a:t>Acts of Paul, Hermas, Apoc of Peter, Ps-Barnabas</a:t>
            </a:r>
          </a:p>
          <a:p>
            <a:pPr lvl="2">
              <a:lnSpc>
                <a:spcPct val="90000"/>
              </a:lnSpc>
            </a:pPr>
            <a:r>
              <a:rPr lang="en-US" altLang="en-US" sz="2000"/>
              <a:t>Didache, Revelation (?), Gospel of Hebrews</a:t>
            </a:r>
          </a:p>
          <a:p>
            <a:pPr lvl="1">
              <a:lnSpc>
                <a:spcPct val="90000"/>
              </a:lnSpc>
            </a:pPr>
            <a:r>
              <a:rPr lang="en-US" altLang="en-US" sz="2400"/>
              <a:t>Heretical</a:t>
            </a:r>
          </a:p>
          <a:p>
            <a:pPr lvl="2">
              <a:lnSpc>
                <a:spcPct val="90000"/>
              </a:lnSpc>
            </a:pPr>
            <a:r>
              <a:rPr lang="en-US" altLang="en-US" sz="2000"/>
              <a:t>Gospels of Peter, Thomas, Matthaias, etc.</a:t>
            </a:r>
          </a:p>
          <a:p>
            <a:pPr lvl="2">
              <a:lnSpc>
                <a:spcPct val="90000"/>
              </a:lnSpc>
            </a:pPr>
            <a:r>
              <a:rPr lang="en-US" altLang="en-US" sz="2000"/>
              <a:t>Acts of Andrew, John, etc.</a:t>
            </a:r>
          </a:p>
        </p:txBody>
      </p:sp>
    </p:spTree>
    <p:custDataLst>
      <p:tags r:id="rId1"/>
    </p:custDataLst>
  </p:cSld>
  <p:clrMapOvr>
    <a:masterClrMapping/>
  </p:clrMapOvr>
  <p:transition advTm="5003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anim calcmode="lin" valueType="num">
                                      <p:cBhvr additive="base">
                                        <p:cTn id="7" dur="500" fill="hold"/>
                                        <p:tgtEl>
                                          <p:spTgt spid="11264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26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2643">
                                            <p:txEl>
                                              <p:pRg st="1" end="1"/>
                                            </p:txEl>
                                          </p:spTgt>
                                        </p:tgtEl>
                                        <p:attrNameLst>
                                          <p:attrName>style.visibility</p:attrName>
                                        </p:attrNameLst>
                                      </p:cBhvr>
                                      <p:to>
                                        <p:strVal val="visible"/>
                                      </p:to>
                                    </p:set>
                                    <p:anim calcmode="lin" valueType="num">
                                      <p:cBhvr additive="base">
                                        <p:cTn id="13" dur="500" fill="hold"/>
                                        <p:tgtEl>
                                          <p:spTgt spid="11264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26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2643">
                                            <p:txEl>
                                              <p:pRg st="2" end="2"/>
                                            </p:txEl>
                                          </p:spTgt>
                                        </p:tgtEl>
                                        <p:attrNameLst>
                                          <p:attrName>style.visibility</p:attrName>
                                        </p:attrNameLst>
                                      </p:cBhvr>
                                      <p:to>
                                        <p:strVal val="visible"/>
                                      </p:to>
                                    </p:set>
                                    <p:anim calcmode="lin" valueType="num">
                                      <p:cBhvr additive="base">
                                        <p:cTn id="19" dur="500" fill="hold"/>
                                        <p:tgtEl>
                                          <p:spTgt spid="11264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264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2643">
                                            <p:txEl>
                                              <p:pRg st="3" end="3"/>
                                            </p:txEl>
                                          </p:spTgt>
                                        </p:tgtEl>
                                        <p:attrNameLst>
                                          <p:attrName>style.visibility</p:attrName>
                                        </p:attrNameLst>
                                      </p:cBhvr>
                                      <p:to>
                                        <p:strVal val="visible"/>
                                      </p:to>
                                    </p:set>
                                    <p:anim calcmode="lin" valueType="num">
                                      <p:cBhvr additive="base">
                                        <p:cTn id="25" dur="500" fill="hold"/>
                                        <p:tgtEl>
                                          <p:spTgt spid="11264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264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2643">
                                            <p:txEl>
                                              <p:pRg st="4" end="4"/>
                                            </p:txEl>
                                          </p:spTgt>
                                        </p:tgtEl>
                                        <p:attrNameLst>
                                          <p:attrName>style.visibility</p:attrName>
                                        </p:attrNameLst>
                                      </p:cBhvr>
                                      <p:to>
                                        <p:strVal val="visible"/>
                                      </p:to>
                                    </p:set>
                                    <p:anim calcmode="lin" valueType="num">
                                      <p:cBhvr additive="base">
                                        <p:cTn id="31" dur="500" fill="hold"/>
                                        <p:tgtEl>
                                          <p:spTgt spid="11264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1264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12643">
                                            <p:txEl>
                                              <p:pRg st="5" end="5"/>
                                            </p:txEl>
                                          </p:spTgt>
                                        </p:tgtEl>
                                        <p:attrNameLst>
                                          <p:attrName>style.visibility</p:attrName>
                                        </p:attrNameLst>
                                      </p:cBhvr>
                                      <p:to>
                                        <p:strVal val="visible"/>
                                      </p:to>
                                    </p:set>
                                    <p:anim calcmode="lin" valueType="num">
                                      <p:cBhvr additive="base">
                                        <p:cTn id="37" dur="500" fill="hold"/>
                                        <p:tgtEl>
                                          <p:spTgt spid="11264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1264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12643">
                                            <p:txEl>
                                              <p:pRg st="6" end="6"/>
                                            </p:txEl>
                                          </p:spTgt>
                                        </p:tgtEl>
                                        <p:attrNameLst>
                                          <p:attrName>style.visibility</p:attrName>
                                        </p:attrNameLst>
                                      </p:cBhvr>
                                      <p:to>
                                        <p:strVal val="visible"/>
                                      </p:to>
                                    </p:set>
                                    <p:anim calcmode="lin" valueType="num">
                                      <p:cBhvr additive="base">
                                        <p:cTn id="43" dur="500" fill="hold"/>
                                        <p:tgtEl>
                                          <p:spTgt spid="11264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1264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12643">
                                            <p:txEl>
                                              <p:pRg st="7" end="7"/>
                                            </p:txEl>
                                          </p:spTgt>
                                        </p:tgtEl>
                                        <p:attrNameLst>
                                          <p:attrName>style.visibility</p:attrName>
                                        </p:attrNameLst>
                                      </p:cBhvr>
                                      <p:to>
                                        <p:strVal val="visible"/>
                                      </p:to>
                                    </p:set>
                                    <p:anim calcmode="lin" valueType="num">
                                      <p:cBhvr additive="base">
                                        <p:cTn id="49" dur="500" fill="hold"/>
                                        <p:tgtEl>
                                          <p:spTgt spid="112643">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1264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12643">
                                            <p:txEl>
                                              <p:pRg st="8" end="8"/>
                                            </p:txEl>
                                          </p:spTgt>
                                        </p:tgtEl>
                                        <p:attrNameLst>
                                          <p:attrName>style.visibility</p:attrName>
                                        </p:attrNameLst>
                                      </p:cBhvr>
                                      <p:to>
                                        <p:strVal val="visible"/>
                                      </p:to>
                                    </p:set>
                                    <p:anim calcmode="lin" valueType="num">
                                      <p:cBhvr additive="base">
                                        <p:cTn id="55" dur="500" fill="hold"/>
                                        <p:tgtEl>
                                          <p:spTgt spid="112643">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11264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12643">
                                            <p:txEl>
                                              <p:pRg st="9" end="9"/>
                                            </p:txEl>
                                          </p:spTgt>
                                        </p:tgtEl>
                                        <p:attrNameLst>
                                          <p:attrName>style.visibility</p:attrName>
                                        </p:attrNameLst>
                                      </p:cBhvr>
                                      <p:to>
                                        <p:strVal val="visible"/>
                                      </p:to>
                                    </p:set>
                                    <p:anim calcmode="lin" valueType="num">
                                      <p:cBhvr additive="base">
                                        <p:cTn id="61" dur="500" fill="hold"/>
                                        <p:tgtEl>
                                          <p:spTgt spid="112643">
                                            <p:txEl>
                                              <p:pRg st="9" end="9"/>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112643">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112643">
                                            <p:txEl>
                                              <p:pRg st="10" end="10"/>
                                            </p:txEl>
                                          </p:spTgt>
                                        </p:tgtEl>
                                        <p:attrNameLst>
                                          <p:attrName>style.visibility</p:attrName>
                                        </p:attrNameLst>
                                      </p:cBhvr>
                                      <p:to>
                                        <p:strVal val="visible"/>
                                      </p:to>
                                    </p:set>
                                    <p:anim calcmode="lin" valueType="num">
                                      <p:cBhvr additive="base">
                                        <p:cTn id="67" dur="500" fill="hold"/>
                                        <p:tgtEl>
                                          <p:spTgt spid="112643">
                                            <p:txEl>
                                              <p:pRg st="10" end="10"/>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112643">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112643">
                                            <p:txEl>
                                              <p:pRg st="11" end="11"/>
                                            </p:txEl>
                                          </p:spTgt>
                                        </p:tgtEl>
                                        <p:attrNameLst>
                                          <p:attrName>style.visibility</p:attrName>
                                        </p:attrNameLst>
                                      </p:cBhvr>
                                      <p:to>
                                        <p:strVal val="visible"/>
                                      </p:to>
                                    </p:set>
                                    <p:anim calcmode="lin" valueType="num">
                                      <p:cBhvr additive="base">
                                        <p:cTn id="73" dur="500" fill="hold"/>
                                        <p:tgtEl>
                                          <p:spTgt spid="112643">
                                            <p:txEl>
                                              <p:pRg st="11" end="11"/>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112643">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build="p" bldLvl="3"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r>
              <a:rPr lang="en-US" altLang="en-US"/>
              <a:t>Summary on Canon</a:t>
            </a:r>
          </a:p>
        </p:txBody>
      </p:sp>
      <p:sp>
        <p:nvSpPr>
          <p:cNvPr id="113667" name="Rectangle 3"/>
          <p:cNvSpPr>
            <a:spLocks noGrp="1" noChangeArrowheads="1"/>
          </p:cNvSpPr>
          <p:nvPr>
            <p:ph type="body" idx="1"/>
          </p:nvPr>
        </p:nvSpPr>
        <p:spPr/>
        <p:txBody>
          <a:bodyPr/>
          <a:lstStyle/>
          <a:p>
            <a:pPr>
              <a:lnSpc>
                <a:spcPct val="90000"/>
              </a:lnSpc>
            </a:pPr>
            <a:r>
              <a:rPr lang="en-US" altLang="en-US" sz="2800"/>
              <a:t>The evidence is clear that Constantine did not suddenly set off in a new direction, putting together a new Bible.</a:t>
            </a:r>
          </a:p>
          <a:p>
            <a:pPr>
              <a:lnSpc>
                <a:spcPct val="90000"/>
              </a:lnSpc>
            </a:pPr>
            <a:r>
              <a:rPr lang="en-US" altLang="en-US" sz="2800"/>
              <a:t>Rather, the four Gospels had been recognized by orthodox Christians as authoritative for at least 150 years.</a:t>
            </a:r>
          </a:p>
          <a:p>
            <a:pPr>
              <a:lnSpc>
                <a:spcPct val="90000"/>
              </a:lnSpc>
            </a:pPr>
            <a:r>
              <a:rPr lang="en-US" altLang="en-US" sz="2800"/>
              <a:t>Final decisions on the exact boundaries of the NT canon are made in the generation following Constantine, but this involves only one book that could be called a gospel, the Gospel of the Hebrews, not one used by Dan Brown.</a:t>
            </a:r>
          </a:p>
        </p:txBody>
      </p:sp>
    </p:spTree>
    <p:custDataLst>
      <p:tags r:id="rId1"/>
    </p:custDataLst>
  </p:cSld>
  <p:clrMapOvr>
    <a:masterClrMapping/>
  </p:clrMapOvr>
  <p:transition advTm="2592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3667">
                                            <p:txEl>
                                              <p:pRg st="0" end="0"/>
                                            </p:txEl>
                                          </p:spTgt>
                                        </p:tgtEl>
                                        <p:attrNameLst>
                                          <p:attrName>style.visibility</p:attrName>
                                        </p:attrNameLst>
                                      </p:cBhvr>
                                      <p:to>
                                        <p:strVal val="visible"/>
                                      </p:to>
                                    </p:set>
                                    <p:animEffect transition="in" filter="checkerboard(across)">
                                      <p:cBhvr>
                                        <p:cTn id="7" dur="500"/>
                                        <p:tgtEl>
                                          <p:spTgt spid="1136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3667">
                                            <p:txEl>
                                              <p:pRg st="1" end="1"/>
                                            </p:txEl>
                                          </p:spTgt>
                                        </p:tgtEl>
                                        <p:attrNameLst>
                                          <p:attrName>style.visibility</p:attrName>
                                        </p:attrNameLst>
                                      </p:cBhvr>
                                      <p:to>
                                        <p:strVal val="visible"/>
                                      </p:to>
                                    </p:set>
                                    <p:animEffect transition="in" filter="checkerboard(across)">
                                      <p:cBhvr>
                                        <p:cTn id="12" dur="500"/>
                                        <p:tgtEl>
                                          <p:spTgt spid="1136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3667">
                                            <p:txEl>
                                              <p:pRg st="2" end="2"/>
                                            </p:txEl>
                                          </p:spTgt>
                                        </p:tgtEl>
                                        <p:attrNameLst>
                                          <p:attrName>style.visibility</p:attrName>
                                        </p:attrNameLst>
                                      </p:cBhvr>
                                      <p:to>
                                        <p:strVal val="visible"/>
                                      </p:to>
                                    </p:set>
                                    <p:animEffect transition="in" filter="checkerboard(across)">
                                      <p:cBhvr>
                                        <p:cTn id="17" dur="500"/>
                                        <p:tgtEl>
                                          <p:spTgt spid="1136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7"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r>
              <a:rPr lang="en-US" altLang="en-US"/>
              <a:t>Summary on NT Evidence</a:t>
            </a:r>
          </a:p>
        </p:txBody>
      </p:sp>
      <p:sp>
        <p:nvSpPr>
          <p:cNvPr id="114691" name="Rectangle 3"/>
          <p:cNvSpPr>
            <a:spLocks noGrp="1" noChangeArrowheads="1"/>
          </p:cNvSpPr>
          <p:nvPr>
            <p:ph type="body" idx="1"/>
          </p:nvPr>
        </p:nvSpPr>
        <p:spPr/>
        <p:txBody>
          <a:bodyPr/>
          <a:lstStyle/>
          <a:p>
            <a:r>
              <a:rPr lang="en-US" altLang="en-US"/>
              <a:t>The teaching of the NT does not favor Brown’s views.</a:t>
            </a:r>
          </a:p>
          <a:p>
            <a:r>
              <a:rPr lang="en-US" altLang="en-US"/>
              <a:t>The NT manuscripts give no evidence of the sort of tampering Brown alleges.</a:t>
            </a:r>
          </a:p>
          <a:p>
            <a:r>
              <a:rPr lang="en-US" altLang="en-US"/>
              <a:t>The four canonical Gospels of the NT were recognized by the middle of the 2</a:t>
            </a:r>
            <a:r>
              <a:rPr lang="en-US" altLang="en-US" baseline="30000"/>
              <a:t>nd</a:t>
            </a:r>
            <a:r>
              <a:rPr lang="en-US" altLang="en-US"/>
              <a:t> century at latest, about 150 years before Constantine.</a:t>
            </a:r>
          </a:p>
        </p:txBody>
      </p:sp>
    </p:spTree>
    <p:custDataLst>
      <p:tags r:id="rId1"/>
    </p:custDataLst>
  </p:cSld>
  <p:clrMapOvr>
    <a:masterClrMapping/>
  </p:clrMapOvr>
  <p:transition advTm="1576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4691">
                                            <p:txEl>
                                              <p:pRg st="0" end="0"/>
                                            </p:txEl>
                                          </p:spTgt>
                                        </p:tgtEl>
                                        <p:attrNameLst>
                                          <p:attrName>style.visibility</p:attrName>
                                        </p:attrNameLst>
                                      </p:cBhvr>
                                      <p:to>
                                        <p:strVal val="visible"/>
                                      </p:to>
                                    </p:set>
                                    <p:anim calcmode="lin" valueType="num">
                                      <p:cBhvr additive="base">
                                        <p:cTn id="7" dur="500" fill="hold"/>
                                        <p:tgtEl>
                                          <p:spTgt spid="1146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46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4691">
                                            <p:txEl>
                                              <p:pRg st="1" end="1"/>
                                            </p:txEl>
                                          </p:spTgt>
                                        </p:tgtEl>
                                        <p:attrNameLst>
                                          <p:attrName>style.visibility</p:attrName>
                                        </p:attrNameLst>
                                      </p:cBhvr>
                                      <p:to>
                                        <p:strVal val="visible"/>
                                      </p:to>
                                    </p:set>
                                    <p:anim calcmode="lin" valueType="num">
                                      <p:cBhvr additive="base">
                                        <p:cTn id="13" dur="500" fill="hold"/>
                                        <p:tgtEl>
                                          <p:spTgt spid="1146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46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4691">
                                            <p:txEl>
                                              <p:pRg st="2" end="2"/>
                                            </p:txEl>
                                          </p:spTgt>
                                        </p:tgtEl>
                                        <p:attrNameLst>
                                          <p:attrName>style.visibility</p:attrName>
                                        </p:attrNameLst>
                                      </p:cBhvr>
                                      <p:to>
                                        <p:strVal val="visible"/>
                                      </p:to>
                                    </p:set>
                                    <p:anim calcmode="lin" valueType="num">
                                      <p:cBhvr additive="base">
                                        <p:cTn id="19" dur="500" fill="hold"/>
                                        <p:tgtEl>
                                          <p:spTgt spid="1146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469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r>
              <a:rPr lang="en-US" altLang="en-US" sz="4000"/>
              <a:t>What about the Gnostic Gospels?</a:t>
            </a:r>
          </a:p>
        </p:txBody>
      </p:sp>
      <p:sp>
        <p:nvSpPr>
          <p:cNvPr id="120835" name="Rectangle 3"/>
          <p:cNvSpPr>
            <a:spLocks noGrp="1" noChangeArrowheads="1"/>
          </p:cNvSpPr>
          <p:nvPr>
            <p:ph type="body" idx="1"/>
          </p:nvPr>
        </p:nvSpPr>
        <p:spPr>
          <a:xfrm>
            <a:off x="457200" y="1905000"/>
            <a:ext cx="8229600" cy="4221163"/>
          </a:xfrm>
        </p:spPr>
        <p:txBody>
          <a:bodyPr/>
          <a:lstStyle/>
          <a:p>
            <a:r>
              <a:rPr lang="en-US" altLang="en-US" sz="2800"/>
              <a:t>Good question!</a:t>
            </a:r>
          </a:p>
          <a:p>
            <a:r>
              <a:rPr lang="en-US" altLang="en-US" sz="2800"/>
              <a:t>All of these seem to be much later than our canonical (NT) Gospels, probably none before AD 140.</a:t>
            </a:r>
          </a:p>
          <a:p>
            <a:r>
              <a:rPr lang="en-US" altLang="en-US" sz="2800"/>
              <a:t>None of them picture a “more human” Jesus than do the NT Gospels.</a:t>
            </a:r>
          </a:p>
          <a:p>
            <a:r>
              <a:rPr lang="en-US" altLang="en-US" sz="2800"/>
              <a:t>On the contrary, their picture is less human, though not fully God either (as we use the term). Jesus is some sort of spirit being.</a:t>
            </a:r>
          </a:p>
        </p:txBody>
      </p:sp>
      <p:pic>
        <p:nvPicPr>
          <p:cNvPr id="120836" name="Picture 4" descr="naghammad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087438"/>
            <a:ext cx="31242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advTm="3006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20836"/>
                                        </p:tgtEl>
                                        <p:attrNameLst>
                                          <p:attrName>style.visibility</p:attrName>
                                        </p:attrNameLst>
                                      </p:cBhvr>
                                      <p:to>
                                        <p:strVal val="visible"/>
                                      </p:to>
                                    </p:set>
                                    <p:animEffect transition="in" filter="checkerboard(across)">
                                      <p:cBhvr>
                                        <p:cTn id="7" dur="500"/>
                                        <p:tgtEl>
                                          <p:spTgt spid="1208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0835">
                                            <p:txEl>
                                              <p:pRg st="0" end="0"/>
                                            </p:txEl>
                                          </p:spTgt>
                                        </p:tgtEl>
                                        <p:attrNameLst>
                                          <p:attrName>style.visibility</p:attrName>
                                        </p:attrNameLst>
                                      </p:cBhvr>
                                      <p:to>
                                        <p:strVal val="visible"/>
                                      </p:to>
                                    </p:set>
                                    <p:anim calcmode="lin" valueType="num">
                                      <p:cBhvr additive="base">
                                        <p:cTn id="12" dur="500" fill="hold"/>
                                        <p:tgtEl>
                                          <p:spTgt spid="12083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208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0835">
                                            <p:txEl>
                                              <p:pRg st="1" end="1"/>
                                            </p:txEl>
                                          </p:spTgt>
                                        </p:tgtEl>
                                        <p:attrNameLst>
                                          <p:attrName>style.visibility</p:attrName>
                                        </p:attrNameLst>
                                      </p:cBhvr>
                                      <p:to>
                                        <p:strVal val="visible"/>
                                      </p:to>
                                    </p:set>
                                    <p:anim calcmode="lin" valueType="num">
                                      <p:cBhvr additive="base">
                                        <p:cTn id="18" dur="500" fill="hold"/>
                                        <p:tgtEl>
                                          <p:spTgt spid="12083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208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20835">
                                            <p:txEl>
                                              <p:pRg st="2" end="2"/>
                                            </p:txEl>
                                          </p:spTgt>
                                        </p:tgtEl>
                                        <p:attrNameLst>
                                          <p:attrName>style.visibility</p:attrName>
                                        </p:attrNameLst>
                                      </p:cBhvr>
                                      <p:to>
                                        <p:strVal val="visible"/>
                                      </p:to>
                                    </p:set>
                                    <p:anim calcmode="lin" valueType="num">
                                      <p:cBhvr additive="base">
                                        <p:cTn id="24" dur="500" fill="hold"/>
                                        <p:tgtEl>
                                          <p:spTgt spid="12083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208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20835">
                                            <p:txEl>
                                              <p:pRg st="3" end="3"/>
                                            </p:txEl>
                                          </p:spTgt>
                                        </p:tgtEl>
                                        <p:attrNameLst>
                                          <p:attrName>style.visibility</p:attrName>
                                        </p:attrNameLst>
                                      </p:cBhvr>
                                      <p:to>
                                        <p:strVal val="visible"/>
                                      </p:to>
                                    </p:set>
                                    <p:anim calcmode="lin" valueType="num">
                                      <p:cBhvr additive="base">
                                        <p:cTn id="30" dur="500" fill="hold"/>
                                        <p:tgtEl>
                                          <p:spTgt spid="120835">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2083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5"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sz="half" idx="2"/>
          </p:nvPr>
        </p:nvSpPr>
        <p:spPr>
          <a:xfrm>
            <a:off x="4800600" y="1828800"/>
            <a:ext cx="4038600" cy="4525963"/>
          </a:xfrm>
        </p:spPr>
        <p:txBody>
          <a:bodyPr/>
          <a:lstStyle/>
          <a:p>
            <a:pPr>
              <a:lnSpc>
                <a:spcPct val="90000"/>
              </a:lnSpc>
            </a:pPr>
            <a:endParaRPr lang="en-US" altLang="en-US" sz="2800"/>
          </a:p>
        </p:txBody>
      </p:sp>
      <p:sp>
        <p:nvSpPr>
          <p:cNvPr id="117763" name="Rectangle 3"/>
          <p:cNvSpPr>
            <a:spLocks noGrp="1" noChangeArrowheads="1"/>
          </p:cNvSpPr>
          <p:nvPr>
            <p:ph type="title"/>
          </p:nvPr>
        </p:nvSpPr>
        <p:spPr/>
        <p:txBody>
          <a:bodyPr/>
          <a:lstStyle/>
          <a:p>
            <a:pPr algn="l"/>
            <a:r>
              <a:rPr lang="en-US" altLang="en-US" sz="4000"/>
              <a:t>Questions about </a:t>
            </a:r>
            <a:br>
              <a:rPr lang="en-US" altLang="en-US" sz="4000"/>
            </a:br>
            <a:r>
              <a:rPr lang="en-US" altLang="en-US" sz="4000"/>
              <a:t>Church History</a:t>
            </a:r>
          </a:p>
        </p:txBody>
      </p:sp>
      <p:sp>
        <p:nvSpPr>
          <p:cNvPr id="117764" name="Rectangle 4"/>
          <p:cNvSpPr>
            <a:spLocks noGrp="1" noChangeArrowheads="1"/>
          </p:cNvSpPr>
          <p:nvPr>
            <p:ph type="body" sz="half" idx="1"/>
          </p:nvPr>
        </p:nvSpPr>
        <p:spPr>
          <a:xfrm>
            <a:off x="457200" y="1981200"/>
            <a:ext cx="4876800" cy="4495800"/>
          </a:xfrm>
        </p:spPr>
        <p:txBody>
          <a:bodyPr/>
          <a:lstStyle/>
          <a:p>
            <a:pPr>
              <a:lnSpc>
                <a:spcPct val="90000"/>
              </a:lnSpc>
            </a:pPr>
            <a:r>
              <a:rPr lang="en-US" altLang="en-US" sz="2800"/>
              <a:t>What happened at the Council of Nicea?</a:t>
            </a:r>
          </a:p>
          <a:p>
            <a:pPr>
              <a:lnSpc>
                <a:spcPct val="90000"/>
              </a:lnSpc>
            </a:pPr>
            <a:r>
              <a:rPr lang="en-US" altLang="en-US" sz="2800"/>
              <a:t>Was Constantine a Christian?</a:t>
            </a:r>
          </a:p>
          <a:p>
            <a:pPr>
              <a:lnSpc>
                <a:spcPct val="90000"/>
              </a:lnSpc>
            </a:pPr>
            <a:r>
              <a:rPr lang="en-US" altLang="en-US" sz="2800"/>
              <a:t>Did the Roman Catholic Church adopt many features from paganism?</a:t>
            </a:r>
          </a:p>
          <a:p>
            <a:pPr>
              <a:lnSpc>
                <a:spcPct val="90000"/>
              </a:lnSpc>
            </a:pPr>
            <a:r>
              <a:rPr lang="en-US" altLang="en-US" sz="2800"/>
              <a:t>Has it been covering up a huge secret for nearly 2000 years?</a:t>
            </a:r>
          </a:p>
        </p:txBody>
      </p:sp>
      <p:pic>
        <p:nvPicPr>
          <p:cNvPr id="117765" name="Picture 5" descr="MCj0310062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1905000"/>
            <a:ext cx="3278188" cy="4038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1445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7764">
                                            <p:txEl>
                                              <p:pRg st="0" end="0"/>
                                            </p:txEl>
                                          </p:spTgt>
                                        </p:tgtEl>
                                        <p:attrNameLst>
                                          <p:attrName>style.visibility</p:attrName>
                                        </p:attrNameLst>
                                      </p:cBhvr>
                                      <p:to>
                                        <p:strVal val="visible"/>
                                      </p:to>
                                    </p:set>
                                    <p:anim calcmode="lin" valueType="num">
                                      <p:cBhvr additive="base">
                                        <p:cTn id="7" dur="500" fill="hold"/>
                                        <p:tgtEl>
                                          <p:spTgt spid="11776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776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7764">
                                            <p:txEl>
                                              <p:pRg st="1" end="1"/>
                                            </p:txEl>
                                          </p:spTgt>
                                        </p:tgtEl>
                                        <p:attrNameLst>
                                          <p:attrName>style.visibility</p:attrName>
                                        </p:attrNameLst>
                                      </p:cBhvr>
                                      <p:to>
                                        <p:strVal val="visible"/>
                                      </p:to>
                                    </p:set>
                                    <p:anim calcmode="lin" valueType="num">
                                      <p:cBhvr additive="base">
                                        <p:cTn id="13" dur="500" fill="hold"/>
                                        <p:tgtEl>
                                          <p:spTgt spid="11776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776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7764">
                                            <p:txEl>
                                              <p:pRg st="2" end="2"/>
                                            </p:txEl>
                                          </p:spTgt>
                                        </p:tgtEl>
                                        <p:attrNameLst>
                                          <p:attrName>style.visibility</p:attrName>
                                        </p:attrNameLst>
                                      </p:cBhvr>
                                      <p:to>
                                        <p:strVal val="visible"/>
                                      </p:to>
                                    </p:set>
                                    <p:anim calcmode="lin" valueType="num">
                                      <p:cBhvr additive="base">
                                        <p:cTn id="19" dur="500" fill="hold"/>
                                        <p:tgtEl>
                                          <p:spTgt spid="11776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776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7764">
                                            <p:txEl>
                                              <p:pRg st="3" end="3"/>
                                            </p:txEl>
                                          </p:spTgt>
                                        </p:tgtEl>
                                        <p:attrNameLst>
                                          <p:attrName>style.visibility</p:attrName>
                                        </p:attrNameLst>
                                      </p:cBhvr>
                                      <p:to>
                                        <p:strVal val="visible"/>
                                      </p:to>
                                    </p:set>
                                    <p:anim calcmode="lin" valueType="num">
                                      <p:cBhvr additive="base">
                                        <p:cTn id="25" dur="500" fill="hold"/>
                                        <p:tgtEl>
                                          <p:spTgt spid="11776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776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4"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r>
              <a:rPr lang="en-US" altLang="en-US" sz="4000"/>
              <a:t>What happened at the </a:t>
            </a:r>
            <a:br>
              <a:rPr lang="en-US" altLang="en-US" sz="4000"/>
            </a:br>
            <a:r>
              <a:rPr lang="en-US" altLang="en-US" sz="4000"/>
              <a:t>Council of Nicea?</a:t>
            </a:r>
          </a:p>
        </p:txBody>
      </p:sp>
      <p:sp>
        <p:nvSpPr>
          <p:cNvPr id="116739" name="Rectangle 3"/>
          <p:cNvSpPr>
            <a:spLocks noGrp="1" noChangeArrowheads="1"/>
          </p:cNvSpPr>
          <p:nvPr>
            <p:ph type="body" idx="1"/>
          </p:nvPr>
        </p:nvSpPr>
        <p:spPr>
          <a:xfrm>
            <a:off x="457200" y="1905000"/>
            <a:ext cx="8229600" cy="4525963"/>
          </a:xfrm>
        </p:spPr>
        <p:txBody>
          <a:bodyPr/>
          <a:lstStyle/>
          <a:p>
            <a:r>
              <a:rPr lang="en-US" altLang="en-US" sz="2800"/>
              <a:t>In 325 AD ~300 bishops from all over the Roman Empire gathered at Constantine’s request  to settle a number of disputes.</a:t>
            </a:r>
          </a:p>
          <a:p>
            <a:r>
              <a:rPr lang="en-US" altLang="en-US" sz="2800"/>
              <a:t>The Christological question at this council was not whether Jesus was man or God.</a:t>
            </a:r>
          </a:p>
          <a:p>
            <a:pPr lvl="1"/>
            <a:r>
              <a:rPr lang="en-US" altLang="en-US" sz="2400"/>
              <a:t>All agreed Jesus was human.</a:t>
            </a:r>
          </a:p>
          <a:p>
            <a:pPr lvl="1"/>
            <a:r>
              <a:rPr lang="en-US" altLang="en-US" sz="2400"/>
              <a:t>The dispute was whether he was also uncreated God or a created god.</a:t>
            </a:r>
          </a:p>
          <a:p>
            <a:r>
              <a:rPr lang="en-US" altLang="en-US" sz="2800"/>
              <a:t>That he was uncreated God won by 300 to 2, not exactly “a relatively close vote”!</a:t>
            </a:r>
          </a:p>
        </p:txBody>
      </p:sp>
    </p:spTree>
    <p:custDataLst>
      <p:tags r:id="rId1"/>
    </p:custDataLst>
  </p:cSld>
  <p:clrMapOvr>
    <a:masterClrMapping/>
  </p:clrMapOvr>
  <p:transition advTm="3817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6739">
                                            <p:txEl>
                                              <p:pRg st="0" end="0"/>
                                            </p:txEl>
                                          </p:spTgt>
                                        </p:tgtEl>
                                        <p:attrNameLst>
                                          <p:attrName>style.visibility</p:attrName>
                                        </p:attrNameLst>
                                      </p:cBhvr>
                                      <p:to>
                                        <p:strVal val="visible"/>
                                      </p:to>
                                    </p:set>
                                    <p:anim calcmode="lin" valueType="num">
                                      <p:cBhvr additive="base">
                                        <p:cTn id="7" dur="500" fill="hold"/>
                                        <p:tgtEl>
                                          <p:spTgt spid="1167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67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6739">
                                            <p:txEl>
                                              <p:pRg st="1" end="1"/>
                                            </p:txEl>
                                          </p:spTgt>
                                        </p:tgtEl>
                                        <p:attrNameLst>
                                          <p:attrName>style.visibility</p:attrName>
                                        </p:attrNameLst>
                                      </p:cBhvr>
                                      <p:to>
                                        <p:strVal val="visible"/>
                                      </p:to>
                                    </p:set>
                                    <p:anim calcmode="lin" valueType="num">
                                      <p:cBhvr additive="base">
                                        <p:cTn id="13" dur="500" fill="hold"/>
                                        <p:tgtEl>
                                          <p:spTgt spid="1167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67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6739">
                                            <p:txEl>
                                              <p:pRg st="2" end="2"/>
                                            </p:txEl>
                                          </p:spTgt>
                                        </p:tgtEl>
                                        <p:attrNameLst>
                                          <p:attrName>style.visibility</p:attrName>
                                        </p:attrNameLst>
                                      </p:cBhvr>
                                      <p:to>
                                        <p:strVal val="visible"/>
                                      </p:to>
                                    </p:set>
                                    <p:anim calcmode="lin" valueType="num">
                                      <p:cBhvr additive="base">
                                        <p:cTn id="19" dur="500" fill="hold"/>
                                        <p:tgtEl>
                                          <p:spTgt spid="1167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67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6739">
                                            <p:txEl>
                                              <p:pRg st="3" end="3"/>
                                            </p:txEl>
                                          </p:spTgt>
                                        </p:tgtEl>
                                        <p:attrNameLst>
                                          <p:attrName>style.visibility</p:attrName>
                                        </p:attrNameLst>
                                      </p:cBhvr>
                                      <p:to>
                                        <p:strVal val="visible"/>
                                      </p:to>
                                    </p:set>
                                    <p:anim calcmode="lin" valueType="num">
                                      <p:cBhvr additive="base">
                                        <p:cTn id="25" dur="500" fill="hold"/>
                                        <p:tgtEl>
                                          <p:spTgt spid="1167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673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6739">
                                            <p:txEl>
                                              <p:pRg st="4" end="4"/>
                                            </p:txEl>
                                          </p:spTgt>
                                        </p:tgtEl>
                                        <p:attrNameLst>
                                          <p:attrName>style.visibility</p:attrName>
                                        </p:attrNameLst>
                                      </p:cBhvr>
                                      <p:to>
                                        <p:strVal val="visible"/>
                                      </p:to>
                                    </p:set>
                                    <p:anim calcmode="lin" valueType="num">
                                      <p:cBhvr additive="base">
                                        <p:cTn id="31" dur="500" fill="hold"/>
                                        <p:tgtEl>
                                          <p:spTgt spid="11673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673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9"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r>
              <a:rPr lang="en-US" altLang="en-US"/>
              <a:t>Was Constantine a Christian?</a:t>
            </a:r>
          </a:p>
        </p:txBody>
      </p:sp>
      <p:sp>
        <p:nvSpPr>
          <p:cNvPr id="118787" name="Rectangle 3"/>
          <p:cNvSpPr>
            <a:spLocks noGrp="1" noChangeArrowheads="1"/>
          </p:cNvSpPr>
          <p:nvPr>
            <p:ph type="body" idx="1"/>
          </p:nvPr>
        </p:nvSpPr>
        <p:spPr>
          <a:xfrm>
            <a:off x="457200" y="1600200"/>
            <a:ext cx="8229600" cy="4876800"/>
          </a:xfrm>
        </p:spPr>
        <p:txBody>
          <a:bodyPr/>
          <a:lstStyle/>
          <a:p>
            <a:pPr>
              <a:lnSpc>
                <a:spcPct val="90000"/>
              </a:lnSpc>
            </a:pPr>
            <a:r>
              <a:rPr lang="en-US" altLang="en-US" sz="2800"/>
              <a:t>We cannot see inside people to tell what they really believe.</a:t>
            </a:r>
          </a:p>
          <a:p>
            <a:pPr>
              <a:lnSpc>
                <a:spcPct val="90000"/>
              </a:lnSpc>
            </a:pPr>
            <a:r>
              <a:rPr lang="en-US" altLang="en-US" sz="2800"/>
              <a:t>From external evidence, It looks like he became a Christian, probably after he was emperor.</a:t>
            </a:r>
          </a:p>
          <a:p>
            <a:pPr>
              <a:lnSpc>
                <a:spcPct val="90000"/>
              </a:lnSpc>
            </a:pPr>
            <a:r>
              <a:rPr lang="en-US" altLang="en-US" sz="2800"/>
              <a:t>Only ~10% of the Empire appears to have been Christian by 312 AD, so he was not obviously “backing the winning side.”</a:t>
            </a:r>
          </a:p>
          <a:p>
            <a:pPr>
              <a:lnSpc>
                <a:spcPct val="90000"/>
              </a:lnSpc>
            </a:pPr>
            <a:r>
              <a:rPr lang="en-US" altLang="en-US" sz="2800"/>
              <a:t>His “death-bed” baptism was not uncommon at that time for those who became believers as adults, since there was fear of committing an unpardonable sin after baptism.</a:t>
            </a:r>
          </a:p>
          <a:p>
            <a:pPr>
              <a:lnSpc>
                <a:spcPct val="90000"/>
              </a:lnSpc>
            </a:pPr>
            <a:endParaRPr lang="en-US" altLang="en-US" sz="2800"/>
          </a:p>
        </p:txBody>
      </p:sp>
    </p:spTree>
    <p:custDataLst>
      <p:tags r:id="rId1"/>
    </p:custDataLst>
  </p:cSld>
  <p:clrMapOvr>
    <a:masterClrMapping/>
  </p:clrMapOvr>
  <p:transition advTm="3327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8787">
                                            <p:txEl>
                                              <p:pRg st="0" end="0"/>
                                            </p:txEl>
                                          </p:spTgt>
                                        </p:tgtEl>
                                        <p:attrNameLst>
                                          <p:attrName>style.visibility</p:attrName>
                                        </p:attrNameLst>
                                      </p:cBhvr>
                                      <p:to>
                                        <p:strVal val="visible"/>
                                      </p:to>
                                    </p:set>
                                    <p:anim calcmode="lin" valueType="num">
                                      <p:cBhvr additive="base">
                                        <p:cTn id="7" dur="500" fill="hold"/>
                                        <p:tgtEl>
                                          <p:spTgt spid="1187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87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8787">
                                            <p:txEl>
                                              <p:pRg st="1" end="1"/>
                                            </p:txEl>
                                          </p:spTgt>
                                        </p:tgtEl>
                                        <p:attrNameLst>
                                          <p:attrName>style.visibility</p:attrName>
                                        </p:attrNameLst>
                                      </p:cBhvr>
                                      <p:to>
                                        <p:strVal val="visible"/>
                                      </p:to>
                                    </p:set>
                                    <p:anim calcmode="lin" valueType="num">
                                      <p:cBhvr additive="base">
                                        <p:cTn id="13" dur="5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87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8787">
                                            <p:txEl>
                                              <p:pRg st="2" end="2"/>
                                            </p:txEl>
                                          </p:spTgt>
                                        </p:tgtEl>
                                        <p:attrNameLst>
                                          <p:attrName>style.visibility</p:attrName>
                                        </p:attrNameLst>
                                      </p:cBhvr>
                                      <p:to>
                                        <p:strVal val="visible"/>
                                      </p:to>
                                    </p:set>
                                    <p:anim calcmode="lin" valueType="num">
                                      <p:cBhvr additive="base">
                                        <p:cTn id="19" dur="5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87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8787">
                                            <p:txEl>
                                              <p:pRg st="3" end="3"/>
                                            </p:txEl>
                                          </p:spTgt>
                                        </p:tgtEl>
                                        <p:attrNameLst>
                                          <p:attrName>style.visibility</p:attrName>
                                        </p:attrNameLst>
                                      </p:cBhvr>
                                      <p:to>
                                        <p:strVal val="visible"/>
                                      </p:to>
                                    </p:set>
                                    <p:anim calcmode="lin" valueType="num">
                                      <p:cBhvr additive="base">
                                        <p:cTn id="25" dur="5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878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4"/>
          <p:cNvSpPr>
            <a:spLocks noGrp="1" noChangeArrowheads="1"/>
          </p:cNvSpPr>
          <p:nvPr>
            <p:ph type="ctrTitle"/>
          </p:nvPr>
        </p:nvSpPr>
        <p:spPr/>
        <p:txBody>
          <a:bodyPr/>
          <a:lstStyle/>
          <a:p>
            <a:pPr algn="l"/>
            <a:r>
              <a:rPr lang="en-US" altLang="en-US"/>
              <a:t>The Plot of </a:t>
            </a:r>
            <a:r>
              <a:rPr lang="en-US" altLang="en-US" i="1"/>
              <a:t>The </a:t>
            </a:r>
            <a:br>
              <a:rPr lang="en-US" altLang="en-US" i="1"/>
            </a:br>
            <a:r>
              <a:rPr lang="en-US" altLang="en-US" i="1"/>
              <a:t>Da Vinci Code</a:t>
            </a:r>
            <a:endParaRPr lang="en-US" altLang="en-US"/>
          </a:p>
        </p:txBody>
      </p:sp>
      <p:sp>
        <p:nvSpPr>
          <p:cNvPr id="38917" name="Rectangle 5"/>
          <p:cNvSpPr>
            <a:spLocks noGrp="1" noChangeArrowheads="1"/>
          </p:cNvSpPr>
          <p:nvPr>
            <p:ph type="subTitle" idx="1"/>
          </p:nvPr>
        </p:nvSpPr>
        <p:spPr/>
        <p:txBody>
          <a:bodyPr/>
          <a:lstStyle/>
          <a:p>
            <a:endParaRPr lang="en-US" altLang="en-US"/>
          </a:p>
        </p:txBody>
      </p:sp>
      <p:pic>
        <p:nvPicPr>
          <p:cNvPr id="38918" name="Picture 6" descr="DaVinciCod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609600"/>
            <a:ext cx="3856038" cy="5791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558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8916"/>
                                        </p:tgtEl>
                                        <p:attrNameLst>
                                          <p:attrName>style.visibility</p:attrName>
                                        </p:attrNameLst>
                                      </p:cBhvr>
                                      <p:to>
                                        <p:strVal val="visible"/>
                                      </p:to>
                                    </p:set>
                                    <p:anim calcmode="lin" valueType="num">
                                      <p:cBhvr>
                                        <p:cTn id="7" dur="500" fill="hold"/>
                                        <p:tgtEl>
                                          <p:spTgt spid="38916"/>
                                        </p:tgtEl>
                                        <p:attrNameLst>
                                          <p:attrName>ppt_w</p:attrName>
                                        </p:attrNameLst>
                                      </p:cBhvr>
                                      <p:tavLst>
                                        <p:tav tm="0">
                                          <p:val>
                                            <p:fltVal val="0"/>
                                          </p:val>
                                        </p:tav>
                                        <p:tav tm="100000">
                                          <p:val>
                                            <p:strVal val="#ppt_w"/>
                                          </p:val>
                                        </p:tav>
                                      </p:tavLst>
                                    </p:anim>
                                    <p:anim calcmode="lin" valueType="num">
                                      <p:cBhvr>
                                        <p:cTn id="8" dur="500" fill="hold"/>
                                        <p:tgtEl>
                                          <p:spTgt spid="3891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38918"/>
                                        </p:tgtEl>
                                        <p:attrNameLst>
                                          <p:attrName>style.visibility</p:attrName>
                                        </p:attrNameLst>
                                      </p:cBhvr>
                                      <p:to>
                                        <p:strVal val="visible"/>
                                      </p:to>
                                    </p:set>
                                    <p:animEffect transition="in" filter="checkerboard(across)">
                                      <p:cBhvr>
                                        <p:cTn id="13" dur="500"/>
                                        <p:tgtEl>
                                          <p:spTgt spid="389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r>
              <a:rPr lang="en-US" altLang="en-US" sz="4000"/>
              <a:t>Did the Roman Catholic Church adopt features from paganism?</a:t>
            </a:r>
          </a:p>
        </p:txBody>
      </p:sp>
      <p:sp>
        <p:nvSpPr>
          <p:cNvPr id="119811" name="Rectangle 3"/>
          <p:cNvSpPr>
            <a:spLocks noGrp="1" noChangeArrowheads="1"/>
          </p:cNvSpPr>
          <p:nvPr>
            <p:ph type="body" idx="1"/>
          </p:nvPr>
        </p:nvSpPr>
        <p:spPr/>
        <p:txBody>
          <a:bodyPr/>
          <a:lstStyle/>
          <a:p>
            <a:pPr>
              <a:lnSpc>
                <a:spcPct val="90000"/>
              </a:lnSpc>
            </a:pPr>
            <a:r>
              <a:rPr lang="en-US" altLang="en-US"/>
              <a:t>Yes, Christianity in a culture typically adopts some features from that culture.</a:t>
            </a:r>
          </a:p>
          <a:p>
            <a:pPr>
              <a:lnSpc>
                <a:spcPct val="90000"/>
              </a:lnSpc>
            </a:pPr>
            <a:r>
              <a:rPr lang="en-US" altLang="en-US"/>
              <a:t>Since the Bible is not a picture book, artistic elements came from Roman culture: halos, cherubs, mother &amp; child, good shepherd.</a:t>
            </a:r>
          </a:p>
          <a:p>
            <a:pPr>
              <a:lnSpc>
                <a:spcPct val="90000"/>
              </a:lnSpc>
            </a:pPr>
            <a:r>
              <a:rPr lang="en-US" altLang="en-US"/>
              <a:t>Christianity adopted certain features of liturgical dress, etc. from its culture also.</a:t>
            </a:r>
          </a:p>
          <a:p>
            <a:pPr>
              <a:lnSpc>
                <a:spcPct val="90000"/>
              </a:lnSpc>
            </a:pPr>
            <a:r>
              <a:rPr lang="en-US" altLang="en-US"/>
              <a:t>The same is true of the liturgical calendar.</a:t>
            </a:r>
          </a:p>
        </p:txBody>
      </p:sp>
    </p:spTree>
    <p:custDataLst>
      <p:tags r:id="rId1"/>
    </p:custDataLst>
  </p:cSld>
  <p:clrMapOvr>
    <a:masterClrMapping/>
  </p:clrMapOvr>
  <p:transition advTm="2553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9811">
                                            <p:txEl>
                                              <p:pRg st="0" end="0"/>
                                            </p:txEl>
                                          </p:spTgt>
                                        </p:tgtEl>
                                        <p:attrNameLst>
                                          <p:attrName>style.visibility</p:attrName>
                                        </p:attrNameLst>
                                      </p:cBhvr>
                                      <p:to>
                                        <p:strVal val="visible"/>
                                      </p:to>
                                    </p:set>
                                    <p:anim calcmode="lin" valueType="num">
                                      <p:cBhvr additive="base">
                                        <p:cTn id="7" dur="500" fill="hold"/>
                                        <p:tgtEl>
                                          <p:spTgt spid="1198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98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9811">
                                            <p:txEl>
                                              <p:pRg st="1" end="1"/>
                                            </p:txEl>
                                          </p:spTgt>
                                        </p:tgtEl>
                                        <p:attrNameLst>
                                          <p:attrName>style.visibility</p:attrName>
                                        </p:attrNameLst>
                                      </p:cBhvr>
                                      <p:to>
                                        <p:strVal val="visible"/>
                                      </p:to>
                                    </p:set>
                                    <p:anim calcmode="lin" valueType="num">
                                      <p:cBhvr additive="base">
                                        <p:cTn id="13" dur="500" fill="hold"/>
                                        <p:tgtEl>
                                          <p:spTgt spid="1198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98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9811">
                                            <p:txEl>
                                              <p:pRg st="2" end="2"/>
                                            </p:txEl>
                                          </p:spTgt>
                                        </p:tgtEl>
                                        <p:attrNameLst>
                                          <p:attrName>style.visibility</p:attrName>
                                        </p:attrNameLst>
                                      </p:cBhvr>
                                      <p:to>
                                        <p:strVal val="visible"/>
                                      </p:to>
                                    </p:set>
                                    <p:anim calcmode="lin" valueType="num">
                                      <p:cBhvr additive="base">
                                        <p:cTn id="19" dur="500" fill="hold"/>
                                        <p:tgtEl>
                                          <p:spTgt spid="1198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98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9811">
                                            <p:txEl>
                                              <p:pRg st="3" end="3"/>
                                            </p:txEl>
                                          </p:spTgt>
                                        </p:tgtEl>
                                        <p:attrNameLst>
                                          <p:attrName>style.visibility</p:attrName>
                                        </p:attrNameLst>
                                      </p:cBhvr>
                                      <p:to>
                                        <p:strVal val="visible"/>
                                      </p:to>
                                    </p:set>
                                    <p:anim calcmode="lin" valueType="num">
                                      <p:cBhvr additive="base">
                                        <p:cTn id="25" dur="500" fill="hold"/>
                                        <p:tgtEl>
                                          <p:spTgt spid="1198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98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1"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en-US" altLang="en-US"/>
              <a:t>Miscellaneous questions</a:t>
            </a:r>
          </a:p>
        </p:txBody>
      </p:sp>
      <p:sp>
        <p:nvSpPr>
          <p:cNvPr id="121859" name="Rectangle 3"/>
          <p:cNvSpPr>
            <a:spLocks noGrp="1" noChangeArrowheads="1"/>
          </p:cNvSpPr>
          <p:nvPr>
            <p:ph type="body" sz="half" idx="1"/>
          </p:nvPr>
        </p:nvSpPr>
        <p:spPr>
          <a:xfrm>
            <a:off x="457200" y="1600200"/>
            <a:ext cx="4267200" cy="4876800"/>
          </a:xfrm>
        </p:spPr>
        <p:txBody>
          <a:bodyPr/>
          <a:lstStyle/>
          <a:p>
            <a:r>
              <a:rPr lang="en-US" altLang="en-US" sz="2800"/>
              <a:t>What do we know of Mary Magdalene?</a:t>
            </a:r>
          </a:p>
          <a:p>
            <a:r>
              <a:rPr lang="en-US" altLang="en-US" sz="2800"/>
              <a:t>Did Leonardo Da Vinci hide clues that reveal the secret of the Holy Grail?</a:t>
            </a:r>
          </a:p>
          <a:p>
            <a:r>
              <a:rPr lang="en-US" altLang="en-US" sz="2800"/>
              <a:t>What do we know about the Templars?</a:t>
            </a:r>
          </a:p>
          <a:p>
            <a:r>
              <a:rPr lang="en-US" altLang="en-US" sz="2800"/>
              <a:t>What do we know of the Priory of Sion?</a:t>
            </a:r>
          </a:p>
        </p:txBody>
      </p:sp>
      <p:pic>
        <p:nvPicPr>
          <p:cNvPr id="121862" name="Picture 6" descr="VirginRocks"/>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t="35356"/>
          <a:stretch>
            <a:fillRect/>
          </a:stretch>
        </p:blipFill>
        <p:spPr>
          <a:xfrm>
            <a:off x="4876800" y="1828800"/>
            <a:ext cx="3875088" cy="4144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1373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1859">
                                            <p:txEl>
                                              <p:pRg st="0" end="0"/>
                                            </p:txEl>
                                          </p:spTgt>
                                        </p:tgtEl>
                                        <p:attrNameLst>
                                          <p:attrName>style.visibility</p:attrName>
                                        </p:attrNameLst>
                                      </p:cBhvr>
                                      <p:to>
                                        <p:strVal val="visible"/>
                                      </p:to>
                                    </p:set>
                                    <p:anim calcmode="lin" valueType="num">
                                      <p:cBhvr additive="base">
                                        <p:cTn id="7" dur="500" fill="hold"/>
                                        <p:tgtEl>
                                          <p:spTgt spid="1218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18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1859">
                                            <p:txEl>
                                              <p:pRg st="1" end="1"/>
                                            </p:txEl>
                                          </p:spTgt>
                                        </p:tgtEl>
                                        <p:attrNameLst>
                                          <p:attrName>style.visibility</p:attrName>
                                        </p:attrNameLst>
                                      </p:cBhvr>
                                      <p:to>
                                        <p:strVal val="visible"/>
                                      </p:to>
                                    </p:set>
                                    <p:anim calcmode="lin" valueType="num">
                                      <p:cBhvr additive="base">
                                        <p:cTn id="13" dur="500" fill="hold"/>
                                        <p:tgtEl>
                                          <p:spTgt spid="1218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18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p:cTn id="18" dur="1" fill="hold">
                                          <p:stCondLst>
                                            <p:cond delay="0"/>
                                          </p:stCondLst>
                                        </p:cTn>
                                        <p:tgtEl>
                                          <p:spTgt spid="121862"/>
                                        </p:tgtEl>
                                        <p:attrNameLst>
                                          <p:attrName>style.visibility</p:attrName>
                                        </p:attrNameLst>
                                      </p:cBhvr>
                                      <p:to>
                                        <p:strVal val="visible"/>
                                      </p:to>
                                    </p:set>
                                    <p:animEffect transition="in" filter="checkerboard(across)">
                                      <p:cBhvr>
                                        <p:cTn id="19" dur="500"/>
                                        <p:tgtEl>
                                          <p:spTgt spid="12186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21859">
                                            <p:txEl>
                                              <p:pRg st="2" end="2"/>
                                            </p:txEl>
                                          </p:spTgt>
                                        </p:tgtEl>
                                        <p:attrNameLst>
                                          <p:attrName>style.visibility</p:attrName>
                                        </p:attrNameLst>
                                      </p:cBhvr>
                                      <p:to>
                                        <p:strVal val="visible"/>
                                      </p:to>
                                    </p:set>
                                    <p:anim calcmode="lin" valueType="num">
                                      <p:cBhvr additive="base">
                                        <p:cTn id="24" dur="500" fill="hold"/>
                                        <p:tgtEl>
                                          <p:spTgt spid="121859">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218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21859">
                                            <p:txEl>
                                              <p:pRg st="3" end="3"/>
                                            </p:txEl>
                                          </p:spTgt>
                                        </p:tgtEl>
                                        <p:attrNameLst>
                                          <p:attrName>style.visibility</p:attrName>
                                        </p:attrNameLst>
                                      </p:cBhvr>
                                      <p:to>
                                        <p:strVal val="visible"/>
                                      </p:to>
                                    </p:set>
                                    <p:anim calcmode="lin" valueType="num">
                                      <p:cBhvr additive="base">
                                        <p:cTn id="30" dur="500" fill="hold"/>
                                        <p:tgtEl>
                                          <p:spTgt spid="121859">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2185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9"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r>
              <a:rPr lang="en-US" altLang="en-US" sz="4800"/>
              <a:t>Mary Magdalene</a:t>
            </a:r>
          </a:p>
        </p:txBody>
      </p:sp>
      <p:sp>
        <p:nvSpPr>
          <p:cNvPr id="122883" name="Rectangle 3"/>
          <p:cNvSpPr>
            <a:spLocks noGrp="1" noChangeArrowheads="1"/>
          </p:cNvSpPr>
          <p:nvPr>
            <p:ph type="body" sz="half" idx="1"/>
          </p:nvPr>
        </p:nvSpPr>
        <p:spPr>
          <a:xfrm>
            <a:off x="457200" y="1600200"/>
            <a:ext cx="5029200" cy="4525963"/>
          </a:xfrm>
        </p:spPr>
        <p:txBody>
          <a:bodyPr/>
          <a:lstStyle/>
          <a:p>
            <a:r>
              <a:rPr lang="en-US" altLang="en-US" sz="2800"/>
              <a:t>As noted above, the New Testament gives no reason to believe she was married to Jesus.</a:t>
            </a:r>
          </a:p>
          <a:p>
            <a:r>
              <a:rPr lang="en-US" altLang="en-US" sz="2800"/>
              <a:t>The traditions we have about her differ in Eastern and Western Christendom, but none of them have her married at all, much less to Jesus.</a:t>
            </a:r>
          </a:p>
        </p:txBody>
      </p:sp>
      <p:sp>
        <p:nvSpPr>
          <p:cNvPr id="122884" name="Rectangle 4"/>
          <p:cNvSpPr>
            <a:spLocks noGrp="1" noChangeArrowheads="1"/>
          </p:cNvSpPr>
          <p:nvPr>
            <p:ph sz="half" idx="2"/>
          </p:nvPr>
        </p:nvSpPr>
        <p:spPr/>
        <p:txBody>
          <a:bodyPr/>
          <a:lstStyle/>
          <a:p>
            <a:endParaRPr lang="en-US" altLang="en-US" sz="2800"/>
          </a:p>
        </p:txBody>
      </p:sp>
      <p:pic>
        <p:nvPicPr>
          <p:cNvPr id="122885" name="Picture 5" descr="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828800"/>
            <a:ext cx="2693988" cy="4191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1241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22885"/>
                                        </p:tgtEl>
                                        <p:attrNameLst>
                                          <p:attrName>style.visibility</p:attrName>
                                        </p:attrNameLst>
                                      </p:cBhvr>
                                      <p:to>
                                        <p:strVal val="visible"/>
                                      </p:to>
                                    </p:set>
                                    <p:animEffect transition="in" filter="checkerboard(across)">
                                      <p:cBhvr>
                                        <p:cTn id="7" dur="500"/>
                                        <p:tgtEl>
                                          <p:spTgt spid="1228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2883">
                                            <p:txEl>
                                              <p:pRg st="0" end="0"/>
                                            </p:txEl>
                                          </p:spTgt>
                                        </p:tgtEl>
                                        <p:attrNameLst>
                                          <p:attrName>style.visibility</p:attrName>
                                        </p:attrNameLst>
                                      </p:cBhvr>
                                      <p:to>
                                        <p:strVal val="visible"/>
                                      </p:to>
                                    </p:set>
                                    <p:anim calcmode="lin" valueType="num">
                                      <p:cBhvr additive="base">
                                        <p:cTn id="12" dur="500" fill="hold"/>
                                        <p:tgtEl>
                                          <p:spTgt spid="12288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228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2883">
                                            <p:txEl>
                                              <p:pRg st="1" end="1"/>
                                            </p:txEl>
                                          </p:spTgt>
                                        </p:tgtEl>
                                        <p:attrNameLst>
                                          <p:attrName>style.visibility</p:attrName>
                                        </p:attrNameLst>
                                      </p:cBhvr>
                                      <p:to>
                                        <p:strVal val="visible"/>
                                      </p:to>
                                    </p:set>
                                    <p:anim calcmode="lin" valueType="num">
                                      <p:cBhvr additive="base">
                                        <p:cTn id="18" dur="500" fill="hold"/>
                                        <p:tgtEl>
                                          <p:spTgt spid="12288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2288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en-US" altLang="en-US"/>
              <a:t>Eastern Church Tradition</a:t>
            </a:r>
          </a:p>
        </p:txBody>
      </p:sp>
      <p:sp>
        <p:nvSpPr>
          <p:cNvPr id="123907" name="Rectangle 3"/>
          <p:cNvSpPr>
            <a:spLocks noGrp="1" noChangeArrowheads="1"/>
          </p:cNvSpPr>
          <p:nvPr>
            <p:ph type="body" idx="1"/>
          </p:nvPr>
        </p:nvSpPr>
        <p:spPr/>
        <p:txBody>
          <a:bodyPr/>
          <a:lstStyle/>
          <a:p>
            <a:r>
              <a:rPr lang="en-US" altLang="en-US"/>
              <a:t>Mary followed the apostle John to Ephesus, where she died.</a:t>
            </a:r>
          </a:p>
          <a:p>
            <a:r>
              <a:rPr lang="en-US" altLang="en-US"/>
              <a:t>Modestus (~625) says she was a virgin throughout her life, and that she was martyred.</a:t>
            </a:r>
          </a:p>
          <a:p>
            <a:r>
              <a:rPr lang="en-US" altLang="en-US"/>
              <a:t>Her relics were later transferred to Constantinople by the emperor Leo 6 (ruled 886-912).</a:t>
            </a:r>
          </a:p>
        </p:txBody>
      </p:sp>
    </p:spTree>
    <p:custDataLst>
      <p:tags r:id="rId1"/>
    </p:custDataLst>
  </p:cSld>
  <p:clrMapOvr>
    <a:masterClrMapping/>
  </p:clrMapOvr>
  <p:transition advTm="1731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907">
                                            <p:txEl>
                                              <p:pRg st="0" end="0"/>
                                            </p:txEl>
                                          </p:spTgt>
                                        </p:tgtEl>
                                        <p:attrNameLst>
                                          <p:attrName>style.visibility</p:attrName>
                                        </p:attrNameLst>
                                      </p:cBhvr>
                                      <p:to>
                                        <p:strVal val="visible"/>
                                      </p:to>
                                    </p:set>
                                    <p:anim calcmode="lin" valueType="num">
                                      <p:cBhvr additive="base">
                                        <p:cTn id="7" dur="500" fill="hold"/>
                                        <p:tgtEl>
                                          <p:spTgt spid="1239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39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3907">
                                            <p:txEl>
                                              <p:pRg st="1" end="1"/>
                                            </p:txEl>
                                          </p:spTgt>
                                        </p:tgtEl>
                                        <p:attrNameLst>
                                          <p:attrName>style.visibility</p:attrName>
                                        </p:attrNameLst>
                                      </p:cBhvr>
                                      <p:to>
                                        <p:strVal val="visible"/>
                                      </p:to>
                                    </p:set>
                                    <p:anim calcmode="lin" valueType="num">
                                      <p:cBhvr additive="base">
                                        <p:cTn id="13" dur="500" fill="hold"/>
                                        <p:tgtEl>
                                          <p:spTgt spid="1239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39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3907">
                                            <p:txEl>
                                              <p:pRg st="2" end="2"/>
                                            </p:txEl>
                                          </p:spTgt>
                                        </p:tgtEl>
                                        <p:attrNameLst>
                                          <p:attrName>style.visibility</p:attrName>
                                        </p:attrNameLst>
                                      </p:cBhvr>
                                      <p:to>
                                        <p:strVal val="visible"/>
                                      </p:to>
                                    </p:set>
                                    <p:anim calcmode="lin" valueType="num">
                                      <p:cBhvr additive="base">
                                        <p:cTn id="19" dur="500" fill="hold"/>
                                        <p:tgtEl>
                                          <p:spTgt spid="12390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39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r>
              <a:rPr lang="en-US" altLang="en-US"/>
              <a:t>Western Church Tradition</a:t>
            </a:r>
          </a:p>
        </p:txBody>
      </p:sp>
      <p:sp>
        <p:nvSpPr>
          <p:cNvPr id="124931" name="Rectangle 3"/>
          <p:cNvSpPr>
            <a:spLocks noGrp="1" noChangeArrowheads="1"/>
          </p:cNvSpPr>
          <p:nvPr>
            <p:ph type="body" idx="1"/>
          </p:nvPr>
        </p:nvSpPr>
        <p:spPr/>
        <p:txBody>
          <a:bodyPr/>
          <a:lstStyle/>
          <a:p>
            <a:pPr>
              <a:lnSpc>
                <a:spcPct val="90000"/>
              </a:lnSpc>
            </a:pPr>
            <a:r>
              <a:rPr lang="en-US" altLang="en-US"/>
              <a:t>Mary M belonged to a wealthy family with estates at Magdala &amp; Bethany.</a:t>
            </a:r>
          </a:p>
          <a:p>
            <a:pPr>
              <a:lnSpc>
                <a:spcPct val="90000"/>
              </a:lnSpc>
            </a:pPr>
            <a:r>
              <a:rPr lang="en-US" altLang="en-US"/>
              <a:t>She went astray &amp; tempted others, but was saved by Jesus.</a:t>
            </a:r>
          </a:p>
          <a:p>
            <a:pPr>
              <a:lnSpc>
                <a:spcPct val="90000"/>
              </a:lnSpc>
            </a:pPr>
            <a:r>
              <a:rPr lang="en-US" altLang="en-US"/>
              <a:t>In the persecution over Stephen, she and some others were set adrift in a boat on the Mediterranean.</a:t>
            </a:r>
          </a:p>
          <a:p>
            <a:pPr>
              <a:lnSpc>
                <a:spcPct val="90000"/>
              </a:lnSpc>
            </a:pPr>
            <a:r>
              <a:rPr lang="en-US" altLang="en-US"/>
              <a:t>Without oar or sail, they reached Marseilles, France.</a:t>
            </a:r>
          </a:p>
        </p:txBody>
      </p:sp>
    </p:spTree>
    <p:custDataLst>
      <p:tags r:id="rId1"/>
    </p:custDataLst>
  </p:cSld>
  <p:clrMapOvr>
    <a:masterClrMapping/>
  </p:clrMapOvr>
  <p:transition advTm="1957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4931">
                                            <p:txEl>
                                              <p:pRg st="0" end="0"/>
                                            </p:txEl>
                                          </p:spTgt>
                                        </p:tgtEl>
                                        <p:attrNameLst>
                                          <p:attrName>style.visibility</p:attrName>
                                        </p:attrNameLst>
                                      </p:cBhvr>
                                      <p:to>
                                        <p:strVal val="visible"/>
                                      </p:to>
                                    </p:set>
                                    <p:anim calcmode="lin" valueType="num">
                                      <p:cBhvr additive="base">
                                        <p:cTn id="7" dur="500" fill="hold"/>
                                        <p:tgtEl>
                                          <p:spTgt spid="1249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49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4931">
                                            <p:txEl>
                                              <p:pRg st="1" end="1"/>
                                            </p:txEl>
                                          </p:spTgt>
                                        </p:tgtEl>
                                        <p:attrNameLst>
                                          <p:attrName>style.visibility</p:attrName>
                                        </p:attrNameLst>
                                      </p:cBhvr>
                                      <p:to>
                                        <p:strVal val="visible"/>
                                      </p:to>
                                    </p:set>
                                    <p:anim calcmode="lin" valueType="num">
                                      <p:cBhvr additive="base">
                                        <p:cTn id="13" dur="500" fill="hold"/>
                                        <p:tgtEl>
                                          <p:spTgt spid="1249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49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4931">
                                            <p:txEl>
                                              <p:pRg st="2" end="2"/>
                                            </p:txEl>
                                          </p:spTgt>
                                        </p:tgtEl>
                                        <p:attrNameLst>
                                          <p:attrName>style.visibility</p:attrName>
                                        </p:attrNameLst>
                                      </p:cBhvr>
                                      <p:to>
                                        <p:strVal val="visible"/>
                                      </p:to>
                                    </p:set>
                                    <p:anim calcmode="lin" valueType="num">
                                      <p:cBhvr additive="base">
                                        <p:cTn id="19" dur="500" fill="hold"/>
                                        <p:tgtEl>
                                          <p:spTgt spid="1249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49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4931">
                                            <p:txEl>
                                              <p:pRg st="3" end="3"/>
                                            </p:txEl>
                                          </p:spTgt>
                                        </p:tgtEl>
                                        <p:attrNameLst>
                                          <p:attrName>style.visibility</p:attrName>
                                        </p:attrNameLst>
                                      </p:cBhvr>
                                      <p:to>
                                        <p:strVal val="visible"/>
                                      </p:to>
                                    </p:set>
                                    <p:anim calcmode="lin" valueType="num">
                                      <p:cBhvr additive="base">
                                        <p:cTn id="25" dur="500" fill="hold"/>
                                        <p:tgtEl>
                                          <p:spTgt spid="12493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493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r>
              <a:rPr lang="en-US" altLang="en-US"/>
              <a:t>Western Church Tradition</a:t>
            </a:r>
          </a:p>
        </p:txBody>
      </p:sp>
      <p:sp>
        <p:nvSpPr>
          <p:cNvPr id="125955" name="Rectangle 3"/>
          <p:cNvSpPr>
            <a:spLocks noGrp="1" noChangeArrowheads="1"/>
          </p:cNvSpPr>
          <p:nvPr>
            <p:ph type="body" idx="1"/>
          </p:nvPr>
        </p:nvSpPr>
        <p:spPr/>
        <p:txBody>
          <a:bodyPr/>
          <a:lstStyle/>
          <a:p>
            <a:r>
              <a:rPr lang="en-US" altLang="en-US"/>
              <a:t>In Marseilles, through preaching and miracles, the pagans were saved.</a:t>
            </a:r>
          </a:p>
          <a:p>
            <a:r>
              <a:rPr lang="en-US" altLang="en-US"/>
              <a:t>Lazarus became their first bishop.</a:t>
            </a:r>
          </a:p>
          <a:p>
            <a:r>
              <a:rPr lang="en-US" altLang="en-US"/>
              <a:t>Mary went off to the wilderness and lived a monastic life for 30 years.</a:t>
            </a:r>
          </a:p>
          <a:p>
            <a:r>
              <a:rPr lang="en-US" altLang="en-US"/>
              <a:t>She was carried up to heaven by angels.</a:t>
            </a:r>
          </a:p>
          <a:p>
            <a:r>
              <a:rPr lang="en-US" altLang="en-US"/>
              <a:t>Her relics (!) are venerated at Aix.</a:t>
            </a:r>
          </a:p>
        </p:txBody>
      </p:sp>
    </p:spTree>
    <p:custDataLst>
      <p:tags r:id="rId1"/>
    </p:custDataLst>
  </p:cSld>
  <p:clrMapOvr>
    <a:masterClrMapping/>
  </p:clrMapOvr>
  <p:transition advTm="2464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5955">
                                            <p:txEl>
                                              <p:pRg st="0" end="0"/>
                                            </p:txEl>
                                          </p:spTgt>
                                        </p:tgtEl>
                                        <p:attrNameLst>
                                          <p:attrName>style.visibility</p:attrName>
                                        </p:attrNameLst>
                                      </p:cBhvr>
                                      <p:to>
                                        <p:strVal val="visible"/>
                                      </p:to>
                                    </p:set>
                                    <p:anim calcmode="lin" valueType="num">
                                      <p:cBhvr additive="base">
                                        <p:cTn id="7" dur="500" fill="hold"/>
                                        <p:tgtEl>
                                          <p:spTgt spid="1259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59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5955">
                                            <p:txEl>
                                              <p:pRg st="1" end="1"/>
                                            </p:txEl>
                                          </p:spTgt>
                                        </p:tgtEl>
                                        <p:attrNameLst>
                                          <p:attrName>style.visibility</p:attrName>
                                        </p:attrNameLst>
                                      </p:cBhvr>
                                      <p:to>
                                        <p:strVal val="visible"/>
                                      </p:to>
                                    </p:set>
                                    <p:anim calcmode="lin" valueType="num">
                                      <p:cBhvr additive="base">
                                        <p:cTn id="13" dur="500" fill="hold"/>
                                        <p:tgtEl>
                                          <p:spTgt spid="1259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59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5955">
                                            <p:txEl>
                                              <p:pRg st="2" end="2"/>
                                            </p:txEl>
                                          </p:spTgt>
                                        </p:tgtEl>
                                        <p:attrNameLst>
                                          <p:attrName>style.visibility</p:attrName>
                                        </p:attrNameLst>
                                      </p:cBhvr>
                                      <p:to>
                                        <p:strVal val="visible"/>
                                      </p:to>
                                    </p:set>
                                    <p:anim calcmode="lin" valueType="num">
                                      <p:cBhvr additive="base">
                                        <p:cTn id="19" dur="500" fill="hold"/>
                                        <p:tgtEl>
                                          <p:spTgt spid="12595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59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5955">
                                            <p:txEl>
                                              <p:pRg st="3" end="3"/>
                                            </p:txEl>
                                          </p:spTgt>
                                        </p:tgtEl>
                                        <p:attrNameLst>
                                          <p:attrName>style.visibility</p:attrName>
                                        </p:attrNameLst>
                                      </p:cBhvr>
                                      <p:to>
                                        <p:strVal val="visible"/>
                                      </p:to>
                                    </p:set>
                                    <p:anim calcmode="lin" valueType="num">
                                      <p:cBhvr additive="base">
                                        <p:cTn id="25" dur="500" fill="hold"/>
                                        <p:tgtEl>
                                          <p:spTgt spid="12595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595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5955">
                                            <p:txEl>
                                              <p:pRg st="4" end="4"/>
                                            </p:txEl>
                                          </p:spTgt>
                                        </p:tgtEl>
                                        <p:attrNameLst>
                                          <p:attrName>style.visibility</p:attrName>
                                        </p:attrNameLst>
                                      </p:cBhvr>
                                      <p:to>
                                        <p:strVal val="visible"/>
                                      </p:to>
                                    </p:set>
                                    <p:anim calcmode="lin" valueType="num">
                                      <p:cBhvr additive="base">
                                        <p:cTn id="31" dur="500" fill="hold"/>
                                        <p:tgtEl>
                                          <p:spTgt spid="12595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595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r>
              <a:rPr lang="en-US" altLang="en-US"/>
              <a:t>Leonardo da Vinci</a:t>
            </a:r>
          </a:p>
        </p:txBody>
      </p:sp>
      <p:sp>
        <p:nvSpPr>
          <p:cNvPr id="126979" name="Rectangle 3"/>
          <p:cNvSpPr>
            <a:spLocks noGrp="1" noChangeArrowheads="1"/>
          </p:cNvSpPr>
          <p:nvPr>
            <p:ph type="body" sz="half" idx="1"/>
          </p:nvPr>
        </p:nvSpPr>
        <p:spPr>
          <a:xfrm>
            <a:off x="457200" y="1600200"/>
            <a:ext cx="4267200" cy="4876800"/>
          </a:xfrm>
        </p:spPr>
        <p:txBody>
          <a:bodyPr/>
          <a:lstStyle/>
          <a:p>
            <a:pPr>
              <a:lnSpc>
                <a:spcPct val="90000"/>
              </a:lnSpc>
            </a:pPr>
            <a:r>
              <a:rPr lang="en-US" altLang="en-US" sz="2800"/>
              <a:t>Did he hide clues in his paintings re/ the secret of Jesus’ marriage?</a:t>
            </a:r>
          </a:p>
          <a:p>
            <a:pPr>
              <a:lnSpc>
                <a:spcPct val="90000"/>
              </a:lnSpc>
            </a:pPr>
            <a:r>
              <a:rPr lang="en-US" altLang="en-US" sz="2800"/>
              <a:t>Is the figure to Jesus’ right (our left) in </a:t>
            </a:r>
            <a:r>
              <a:rPr lang="en-US" altLang="en-US" sz="2800" i="1"/>
              <a:t>The Last Supper</a:t>
            </a:r>
            <a:r>
              <a:rPr lang="en-US" altLang="en-US" sz="2800"/>
              <a:t> really a woman?</a:t>
            </a:r>
          </a:p>
          <a:p>
            <a:pPr>
              <a:lnSpc>
                <a:spcPct val="90000"/>
              </a:lnSpc>
            </a:pPr>
            <a:r>
              <a:rPr lang="en-US" altLang="en-US" sz="2800"/>
              <a:t>Was Leonardo a grand master of the Priory of Sion, which guarded this secret?</a:t>
            </a:r>
          </a:p>
        </p:txBody>
      </p:sp>
      <p:pic>
        <p:nvPicPr>
          <p:cNvPr id="126981" name="Picture 5" descr="Leonardo"/>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29213" y="1600200"/>
            <a:ext cx="3076575"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1796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26981"/>
                                        </p:tgtEl>
                                        <p:attrNameLst>
                                          <p:attrName>style.visibility</p:attrName>
                                        </p:attrNameLst>
                                      </p:cBhvr>
                                      <p:to>
                                        <p:strVal val="visible"/>
                                      </p:to>
                                    </p:set>
                                    <p:animEffect transition="in" filter="checkerboard(across)">
                                      <p:cBhvr>
                                        <p:cTn id="7" dur="500"/>
                                        <p:tgtEl>
                                          <p:spTgt spid="1269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6979">
                                            <p:txEl>
                                              <p:pRg st="0" end="0"/>
                                            </p:txEl>
                                          </p:spTgt>
                                        </p:tgtEl>
                                        <p:attrNameLst>
                                          <p:attrName>style.visibility</p:attrName>
                                        </p:attrNameLst>
                                      </p:cBhvr>
                                      <p:to>
                                        <p:strVal val="visible"/>
                                      </p:to>
                                    </p:set>
                                    <p:anim calcmode="lin" valueType="num">
                                      <p:cBhvr additive="base">
                                        <p:cTn id="12" dur="500" fill="hold"/>
                                        <p:tgtEl>
                                          <p:spTgt spid="12697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269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6979">
                                            <p:txEl>
                                              <p:pRg st="1" end="1"/>
                                            </p:txEl>
                                          </p:spTgt>
                                        </p:tgtEl>
                                        <p:attrNameLst>
                                          <p:attrName>style.visibility</p:attrName>
                                        </p:attrNameLst>
                                      </p:cBhvr>
                                      <p:to>
                                        <p:strVal val="visible"/>
                                      </p:to>
                                    </p:set>
                                    <p:anim calcmode="lin" valueType="num">
                                      <p:cBhvr additive="base">
                                        <p:cTn id="18" dur="500" fill="hold"/>
                                        <p:tgtEl>
                                          <p:spTgt spid="126979">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269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26979">
                                            <p:txEl>
                                              <p:pRg st="2" end="2"/>
                                            </p:txEl>
                                          </p:spTgt>
                                        </p:tgtEl>
                                        <p:attrNameLst>
                                          <p:attrName>style.visibility</p:attrName>
                                        </p:attrNameLst>
                                      </p:cBhvr>
                                      <p:to>
                                        <p:strVal val="visible"/>
                                      </p:to>
                                    </p:set>
                                    <p:anim calcmode="lin" valueType="num">
                                      <p:cBhvr additive="base">
                                        <p:cTn id="24" dur="500" fill="hold"/>
                                        <p:tgtEl>
                                          <p:spTgt spid="126979">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2697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9"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r>
              <a:rPr lang="en-US" altLang="en-US"/>
              <a:t>The Last Supper, 1498</a:t>
            </a:r>
          </a:p>
        </p:txBody>
      </p:sp>
      <p:pic>
        <p:nvPicPr>
          <p:cNvPr id="129028" name="Picture 4" descr="DaVinciLSCen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371600"/>
            <a:ext cx="6400800" cy="4686300"/>
          </a:xfrm>
          <a:prstGeom prst="rect">
            <a:avLst/>
          </a:prstGeom>
          <a:noFill/>
          <a:extLst>
            <a:ext uri="{909E8E84-426E-40DD-AFC4-6F175D3DCCD1}">
              <a14:hiddenFill xmlns:a14="http://schemas.microsoft.com/office/drawing/2010/main">
                <a:solidFill>
                  <a:srgbClr val="FFFFFF"/>
                </a:solidFill>
              </a14:hiddenFill>
            </a:ext>
          </a:extLst>
        </p:spPr>
      </p:pic>
      <p:sp>
        <p:nvSpPr>
          <p:cNvPr id="129029" name="Oval 5"/>
          <p:cNvSpPr>
            <a:spLocks noChangeArrowheads="1"/>
          </p:cNvSpPr>
          <p:nvPr/>
        </p:nvSpPr>
        <p:spPr bwMode="auto">
          <a:xfrm>
            <a:off x="2819400" y="3048000"/>
            <a:ext cx="990600" cy="1600200"/>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ustDataLst>
      <p:tags r:id="rId1"/>
    </p:custDataLst>
  </p:cSld>
  <p:clrMapOvr>
    <a:masterClrMapping/>
  </p:clrMapOvr>
  <p:transition advTm="1207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29028"/>
                                        </p:tgtEl>
                                        <p:attrNameLst>
                                          <p:attrName>style.visibility</p:attrName>
                                        </p:attrNameLst>
                                      </p:cBhvr>
                                      <p:to>
                                        <p:strVal val="visible"/>
                                      </p:to>
                                    </p:set>
                                    <p:animEffect transition="in" filter="checkerboard(across)">
                                      <p:cBhvr>
                                        <p:cTn id="7" dur="500"/>
                                        <p:tgtEl>
                                          <p:spTgt spid="1290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29029"/>
                                        </p:tgtEl>
                                        <p:attrNameLst>
                                          <p:attrName>style.visibility</p:attrName>
                                        </p:attrNameLst>
                                      </p:cBhvr>
                                      <p:to>
                                        <p:strVal val="visible"/>
                                      </p:to>
                                    </p:set>
                                    <p:anim calcmode="lin" valueType="num">
                                      <p:cBhvr additive="base">
                                        <p:cTn id="12" dur="500" fill="hold"/>
                                        <p:tgtEl>
                                          <p:spTgt spid="129029"/>
                                        </p:tgtEl>
                                        <p:attrNameLst>
                                          <p:attrName>ppt_x</p:attrName>
                                        </p:attrNameLst>
                                      </p:cBhvr>
                                      <p:tavLst>
                                        <p:tav tm="0">
                                          <p:val>
                                            <p:strVal val="0-#ppt_w/2"/>
                                          </p:val>
                                        </p:tav>
                                        <p:tav tm="100000">
                                          <p:val>
                                            <p:strVal val="#ppt_x"/>
                                          </p:val>
                                        </p:tav>
                                      </p:tavLst>
                                    </p:anim>
                                    <p:anim calcmode="lin" valueType="num">
                                      <p:cBhvr additive="base">
                                        <p:cTn id="13" dur="500" fill="hold"/>
                                        <p:tgtEl>
                                          <p:spTgt spid="1290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6" name="Rectangle 4"/>
          <p:cNvSpPr>
            <a:spLocks noGrp="1" noChangeArrowheads="1"/>
          </p:cNvSpPr>
          <p:nvPr>
            <p:ph type="title"/>
          </p:nvPr>
        </p:nvSpPr>
        <p:spPr/>
        <p:txBody>
          <a:bodyPr/>
          <a:lstStyle/>
          <a:p>
            <a:r>
              <a:rPr lang="en-US" altLang="en-US"/>
              <a:t>Detail before restoration</a:t>
            </a:r>
          </a:p>
        </p:txBody>
      </p:sp>
      <p:pic>
        <p:nvPicPr>
          <p:cNvPr id="131077" name="Picture 5" descr="DaVinciLSDeta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371600"/>
            <a:ext cx="7493000" cy="5130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1986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31077"/>
                                        </p:tgtEl>
                                        <p:attrNameLst>
                                          <p:attrName>style.visibility</p:attrName>
                                        </p:attrNameLst>
                                      </p:cBhvr>
                                      <p:to>
                                        <p:strVal val="visible"/>
                                      </p:to>
                                    </p:set>
                                    <p:animEffect transition="in" filter="checkerboard(across)">
                                      <p:cBhvr>
                                        <p:cTn id="7" dur="500"/>
                                        <p:tgtEl>
                                          <p:spTgt spid="131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4" name="Rectangle 4"/>
          <p:cNvSpPr>
            <a:spLocks noGrp="1" noChangeArrowheads="1"/>
          </p:cNvSpPr>
          <p:nvPr>
            <p:ph type="title"/>
          </p:nvPr>
        </p:nvSpPr>
        <p:spPr/>
        <p:txBody>
          <a:bodyPr/>
          <a:lstStyle/>
          <a:p>
            <a:r>
              <a:rPr lang="en-US" altLang="en-US"/>
              <a:t>Del Castagno, 1447</a:t>
            </a:r>
          </a:p>
        </p:txBody>
      </p:sp>
      <p:pic>
        <p:nvPicPr>
          <p:cNvPr id="133125" name="Picture 5" descr="delcastagno14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3613" y="1371600"/>
            <a:ext cx="2727325" cy="5257800"/>
          </a:xfrm>
          <a:prstGeom prst="rect">
            <a:avLst/>
          </a:prstGeom>
          <a:noFill/>
          <a:extLst>
            <a:ext uri="{909E8E84-426E-40DD-AFC4-6F175D3DCCD1}">
              <a14:hiddenFill xmlns:a14="http://schemas.microsoft.com/office/drawing/2010/main">
                <a:solidFill>
                  <a:srgbClr val="FFFFFF"/>
                </a:solidFill>
              </a14:hiddenFill>
            </a:ext>
          </a:extLst>
        </p:spPr>
      </p:pic>
      <p:sp>
        <p:nvSpPr>
          <p:cNvPr id="133126" name="Text Box 6"/>
          <p:cNvSpPr txBox="1">
            <a:spLocks noChangeArrowheads="1"/>
          </p:cNvSpPr>
          <p:nvPr/>
        </p:nvSpPr>
        <p:spPr bwMode="auto">
          <a:xfrm>
            <a:off x="746125" y="2703513"/>
            <a:ext cx="1997075"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Andrea del</a:t>
            </a:r>
          </a:p>
          <a:p>
            <a:r>
              <a:rPr lang="en-US" altLang="en-US" sz="2400"/>
              <a:t>Castagno,</a:t>
            </a:r>
          </a:p>
          <a:p>
            <a:r>
              <a:rPr lang="en-US" altLang="en-US" sz="2400"/>
              <a:t>1390-1457,</a:t>
            </a:r>
          </a:p>
          <a:p>
            <a:r>
              <a:rPr lang="en-US" altLang="en-US" sz="2400"/>
              <a:t>Florentine </a:t>
            </a:r>
          </a:p>
          <a:p>
            <a:r>
              <a:rPr lang="en-US" altLang="en-US" sz="2400"/>
              <a:t>painter</a:t>
            </a:r>
          </a:p>
        </p:txBody>
      </p:sp>
      <p:sp>
        <p:nvSpPr>
          <p:cNvPr id="133127" name="Oval 7"/>
          <p:cNvSpPr>
            <a:spLocks noChangeArrowheads="1"/>
          </p:cNvSpPr>
          <p:nvPr/>
        </p:nvSpPr>
        <p:spPr bwMode="auto">
          <a:xfrm>
            <a:off x="4267200" y="2438400"/>
            <a:ext cx="2209800" cy="1295400"/>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128" name="Oval 8"/>
          <p:cNvSpPr>
            <a:spLocks noChangeArrowheads="1"/>
          </p:cNvSpPr>
          <p:nvPr/>
        </p:nvSpPr>
        <p:spPr bwMode="auto">
          <a:xfrm>
            <a:off x="4572000" y="6096000"/>
            <a:ext cx="1066800" cy="533400"/>
          </a:xfrm>
          <a:prstGeom prst="ellipse">
            <a:avLst/>
          </a:prstGeom>
          <a:noFill/>
          <a:ln w="3810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ustDataLst>
      <p:tags r:id="rId1"/>
    </p:custDataLst>
  </p:cSld>
  <p:clrMapOvr>
    <a:masterClrMapping/>
  </p:clrMapOvr>
  <p:transition advTm="205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3127"/>
                                        </p:tgtEl>
                                        <p:attrNameLst>
                                          <p:attrName>style.visibility</p:attrName>
                                        </p:attrNameLst>
                                      </p:cBhvr>
                                      <p:to>
                                        <p:strVal val="visible"/>
                                      </p:to>
                                    </p:set>
                                    <p:anim calcmode="lin" valueType="num">
                                      <p:cBhvr additive="base">
                                        <p:cTn id="7" dur="500" fill="hold"/>
                                        <p:tgtEl>
                                          <p:spTgt spid="133127"/>
                                        </p:tgtEl>
                                        <p:attrNameLst>
                                          <p:attrName>ppt_x</p:attrName>
                                        </p:attrNameLst>
                                      </p:cBhvr>
                                      <p:tavLst>
                                        <p:tav tm="0">
                                          <p:val>
                                            <p:strVal val="1+#ppt_w/2"/>
                                          </p:val>
                                        </p:tav>
                                        <p:tav tm="100000">
                                          <p:val>
                                            <p:strVal val="#ppt_x"/>
                                          </p:val>
                                        </p:tav>
                                      </p:tavLst>
                                    </p:anim>
                                    <p:anim calcmode="lin" valueType="num">
                                      <p:cBhvr additive="base">
                                        <p:cTn id="8" dur="500" fill="hold"/>
                                        <p:tgtEl>
                                          <p:spTgt spid="13312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3128"/>
                                        </p:tgtEl>
                                        <p:attrNameLst>
                                          <p:attrName>style.visibility</p:attrName>
                                        </p:attrNameLst>
                                      </p:cBhvr>
                                      <p:to>
                                        <p:strVal val="visible"/>
                                      </p:to>
                                    </p:set>
                                    <p:anim calcmode="lin" valueType="num">
                                      <p:cBhvr additive="base">
                                        <p:cTn id="13" dur="500" fill="hold"/>
                                        <p:tgtEl>
                                          <p:spTgt spid="133128"/>
                                        </p:tgtEl>
                                        <p:attrNameLst>
                                          <p:attrName>ppt_x</p:attrName>
                                        </p:attrNameLst>
                                      </p:cBhvr>
                                      <p:tavLst>
                                        <p:tav tm="0">
                                          <p:val>
                                            <p:strVal val="0-#ppt_w/2"/>
                                          </p:val>
                                        </p:tav>
                                        <p:tav tm="100000">
                                          <p:val>
                                            <p:strVal val="#ppt_x"/>
                                          </p:val>
                                        </p:tav>
                                      </p:tavLst>
                                    </p:anim>
                                    <p:anim calcmode="lin" valueType="num">
                                      <p:cBhvr additive="base">
                                        <p:cTn id="14" dur="500" fill="hold"/>
                                        <p:tgtEl>
                                          <p:spTgt spid="1331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7" grpId="0" animBg="1"/>
      <p:bldP spid="1331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ltLang="en-US"/>
              <a:t>The Murder</a:t>
            </a:r>
          </a:p>
        </p:txBody>
      </p:sp>
      <p:sp>
        <p:nvSpPr>
          <p:cNvPr id="40963" name="Rectangle 3"/>
          <p:cNvSpPr>
            <a:spLocks noGrp="1" noChangeArrowheads="1"/>
          </p:cNvSpPr>
          <p:nvPr>
            <p:ph type="body" sz="half" idx="1"/>
          </p:nvPr>
        </p:nvSpPr>
        <p:spPr/>
        <p:txBody>
          <a:bodyPr/>
          <a:lstStyle/>
          <a:p>
            <a:r>
              <a:rPr lang="en-US" altLang="en-US" sz="2400"/>
              <a:t>Victim: Jacques Sauni</a:t>
            </a:r>
            <a:r>
              <a:rPr lang="en-US" altLang="en-US" sz="2400">
                <a:cs typeface="Arial" charset="0"/>
              </a:rPr>
              <a:t>è</a:t>
            </a:r>
            <a:r>
              <a:rPr lang="en-US" altLang="en-US" sz="2400"/>
              <a:t>re</a:t>
            </a:r>
          </a:p>
          <a:p>
            <a:pPr lvl="1"/>
            <a:r>
              <a:rPr lang="en-US" altLang="en-US" sz="2000"/>
              <a:t>Curator of the Louvre</a:t>
            </a:r>
          </a:p>
          <a:p>
            <a:pPr lvl="1"/>
            <a:r>
              <a:rPr lang="en-US" altLang="en-US" sz="2000"/>
              <a:t>(Secretly) Grand Master of the Priory of Sion</a:t>
            </a:r>
          </a:p>
          <a:p>
            <a:r>
              <a:rPr lang="en-US" altLang="en-US" sz="2400"/>
              <a:t>Murderer: Silas</a:t>
            </a:r>
          </a:p>
          <a:p>
            <a:pPr lvl="1"/>
            <a:r>
              <a:rPr lang="en-US" altLang="en-US" sz="2000"/>
              <a:t>Large albino Monk connected with Opus Dei</a:t>
            </a:r>
          </a:p>
          <a:p>
            <a:r>
              <a:rPr lang="en-US" altLang="en-US" sz="2400"/>
              <a:t>Master Plotter: The Teacher</a:t>
            </a:r>
          </a:p>
          <a:p>
            <a:pPr lvl="1"/>
            <a:r>
              <a:rPr lang="en-US" altLang="en-US" sz="2000"/>
              <a:t>Mysterious, unseen, provides info to Silas</a:t>
            </a:r>
          </a:p>
        </p:txBody>
      </p:sp>
      <p:pic>
        <p:nvPicPr>
          <p:cNvPr id="40965" name="Picture 5" descr="davinci0214060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r="18867"/>
          <a:stretch>
            <a:fillRect/>
          </a:stretch>
        </p:blipFill>
        <p:spPr>
          <a:xfrm>
            <a:off x="4648200" y="1731963"/>
            <a:ext cx="4114800" cy="40370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4261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 calcmode="lin" valueType="num">
                                      <p:cBhvr additive="base">
                                        <p:cTn id="7" dur="500" fill="hold"/>
                                        <p:tgtEl>
                                          <p:spTgt spid="409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9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963">
                                            <p:txEl>
                                              <p:pRg st="1" end="1"/>
                                            </p:txEl>
                                          </p:spTgt>
                                        </p:tgtEl>
                                        <p:attrNameLst>
                                          <p:attrName>style.visibility</p:attrName>
                                        </p:attrNameLst>
                                      </p:cBhvr>
                                      <p:to>
                                        <p:strVal val="visible"/>
                                      </p:to>
                                    </p:set>
                                    <p:anim calcmode="lin" valueType="num">
                                      <p:cBhvr additive="base">
                                        <p:cTn id="13" dur="500" fill="hold"/>
                                        <p:tgtEl>
                                          <p:spTgt spid="409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9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963">
                                            <p:txEl>
                                              <p:pRg st="2" end="2"/>
                                            </p:txEl>
                                          </p:spTgt>
                                        </p:tgtEl>
                                        <p:attrNameLst>
                                          <p:attrName>style.visibility</p:attrName>
                                        </p:attrNameLst>
                                      </p:cBhvr>
                                      <p:to>
                                        <p:strVal val="visible"/>
                                      </p:to>
                                    </p:set>
                                    <p:anim calcmode="lin" valueType="num">
                                      <p:cBhvr additive="base">
                                        <p:cTn id="19" dur="500" fill="hold"/>
                                        <p:tgtEl>
                                          <p:spTgt spid="409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9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0963">
                                            <p:txEl>
                                              <p:pRg st="3" end="3"/>
                                            </p:txEl>
                                          </p:spTgt>
                                        </p:tgtEl>
                                        <p:attrNameLst>
                                          <p:attrName>style.visibility</p:attrName>
                                        </p:attrNameLst>
                                      </p:cBhvr>
                                      <p:to>
                                        <p:strVal val="visible"/>
                                      </p:to>
                                    </p:set>
                                    <p:anim calcmode="lin" valueType="num">
                                      <p:cBhvr additive="base">
                                        <p:cTn id="25" dur="500" fill="hold"/>
                                        <p:tgtEl>
                                          <p:spTgt spid="4096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096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nodeType="clickEffect">
                                  <p:stCondLst>
                                    <p:cond delay="0"/>
                                  </p:stCondLst>
                                  <p:childTnLst>
                                    <p:set>
                                      <p:cBhvr>
                                        <p:cTn id="30" dur="1" fill="hold">
                                          <p:stCondLst>
                                            <p:cond delay="0"/>
                                          </p:stCondLst>
                                        </p:cTn>
                                        <p:tgtEl>
                                          <p:spTgt spid="40965"/>
                                        </p:tgtEl>
                                        <p:attrNameLst>
                                          <p:attrName>style.visibility</p:attrName>
                                        </p:attrNameLst>
                                      </p:cBhvr>
                                      <p:to>
                                        <p:strVal val="visible"/>
                                      </p:to>
                                    </p:set>
                                    <p:animEffect transition="in" filter="checkerboard(across)">
                                      <p:cBhvr>
                                        <p:cTn id="31" dur="500"/>
                                        <p:tgtEl>
                                          <p:spTgt spid="4096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40963">
                                            <p:txEl>
                                              <p:pRg st="4" end="4"/>
                                            </p:txEl>
                                          </p:spTgt>
                                        </p:tgtEl>
                                        <p:attrNameLst>
                                          <p:attrName>style.visibility</p:attrName>
                                        </p:attrNameLst>
                                      </p:cBhvr>
                                      <p:to>
                                        <p:strVal val="visible"/>
                                      </p:to>
                                    </p:set>
                                    <p:anim calcmode="lin" valueType="num">
                                      <p:cBhvr additive="base">
                                        <p:cTn id="36" dur="500" fill="hold"/>
                                        <p:tgtEl>
                                          <p:spTgt spid="40963">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4096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40963">
                                            <p:txEl>
                                              <p:pRg st="5" end="5"/>
                                            </p:txEl>
                                          </p:spTgt>
                                        </p:tgtEl>
                                        <p:attrNameLst>
                                          <p:attrName>style.visibility</p:attrName>
                                        </p:attrNameLst>
                                      </p:cBhvr>
                                      <p:to>
                                        <p:strVal val="visible"/>
                                      </p:to>
                                    </p:set>
                                    <p:anim calcmode="lin" valueType="num">
                                      <p:cBhvr additive="base">
                                        <p:cTn id="42" dur="500" fill="hold"/>
                                        <p:tgtEl>
                                          <p:spTgt spid="40963">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4096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40963">
                                            <p:txEl>
                                              <p:pRg st="6" end="6"/>
                                            </p:txEl>
                                          </p:spTgt>
                                        </p:tgtEl>
                                        <p:attrNameLst>
                                          <p:attrName>style.visibility</p:attrName>
                                        </p:attrNameLst>
                                      </p:cBhvr>
                                      <p:to>
                                        <p:strVal val="visible"/>
                                      </p:to>
                                    </p:set>
                                    <p:anim calcmode="lin" valueType="num">
                                      <p:cBhvr additive="base">
                                        <p:cTn id="48" dur="500" fill="hold"/>
                                        <p:tgtEl>
                                          <p:spTgt spid="40963">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4096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uiExpand="1"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2" name="Rectangle 4"/>
          <p:cNvSpPr>
            <a:spLocks noGrp="1" noChangeArrowheads="1"/>
          </p:cNvSpPr>
          <p:nvPr>
            <p:ph type="title"/>
          </p:nvPr>
        </p:nvSpPr>
        <p:spPr/>
        <p:txBody>
          <a:bodyPr/>
          <a:lstStyle/>
          <a:p>
            <a:r>
              <a:rPr lang="en-US" altLang="en-US"/>
              <a:t>Ghirlandaio, 1486</a:t>
            </a:r>
          </a:p>
        </p:txBody>
      </p:sp>
      <p:pic>
        <p:nvPicPr>
          <p:cNvPr id="135173" name="Picture 5" descr="dghirlandaio148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600200"/>
            <a:ext cx="5486400" cy="4610100"/>
          </a:xfrm>
          <a:prstGeom prst="rect">
            <a:avLst/>
          </a:prstGeom>
          <a:noFill/>
          <a:extLst>
            <a:ext uri="{909E8E84-426E-40DD-AFC4-6F175D3DCCD1}">
              <a14:hiddenFill xmlns:a14="http://schemas.microsoft.com/office/drawing/2010/main">
                <a:solidFill>
                  <a:srgbClr val="FFFFFF"/>
                </a:solidFill>
              </a14:hiddenFill>
            </a:ext>
          </a:extLst>
        </p:spPr>
      </p:pic>
      <p:sp>
        <p:nvSpPr>
          <p:cNvPr id="135174" name="Text Box 6"/>
          <p:cNvSpPr txBox="1">
            <a:spLocks noChangeArrowheads="1"/>
          </p:cNvSpPr>
          <p:nvPr/>
        </p:nvSpPr>
        <p:spPr bwMode="auto">
          <a:xfrm>
            <a:off x="685800" y="2667000"/>
            <a:ext cx="19812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Domenico Ghirlandaio,1449-1494, Florentine painter</a:t>
            </a:r>
          </a:p>
        </p:txBody>
      </p:sp>
      <p:sp>
        <p:nvSpPr>
          <p:cNvPr id="135175" name="Oval 7"/>
          <p:cNvSpPr>
            <a:spLocks noChangeArrowheads="1"/>
          </p:cNvSpPr>
          <p:nvPr/>
        </p:nvSpPr>
        <p:spPr bwMode="auto">
          <a:xfrm>
            <a:off x="4572000" y="3124200"/>
            <a:ext cx="1600200" cy="1143000"/>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ustDataLst>
      <p:tags r:id="rId1"/>
    </p:custDataLst>
  </p:cSld>
  <p:clrMapOvr>
    <a:masterClrMapping/>
  </p:clrMapOvr>
  <p:transition advTm="1375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5175"/>
                                        </p:tgtEl>
                                        <p:attrNameLst>
                                          <p:attrName>style.visibility</p:attrName>
                                        </p:attrNameLst>
                                      </p:cBhvr>
                                      <p:to>
                                        <p:strVal val="visible"/>
                                      </p:to>
                                    </p:set>
                                    <p:anim calcmode="lin" valueType="num">
                                      <p:cBhvr additive="base">
                                        <p:cTn id="7" dur="500" fill="hold"/>
                                        <p:tgtEl>
                                          <p:spTgt spid="135175"/>
                                        </p:tgtEl>
                                        <p:attrNameLst>
                                          <p:attrName>ppt_x</p:attrName>
                                        </p:attrNameLst>
                                      </p:cBhvr>
                                      <p:tavLst>
                                        <p:tav tm="0">
                                          <p:val>
                                            <p:strVal val="1+#ppt_w/2"/>
                                          </p:val>
                                        </p:tav>
                                        <p:tav tm="100000">
                                          <p:val>
                                            <p:strVal val="#ppt_x"/>
                                          </p:val>
                                        </p:tav>
                                      </p:tavLst>
                                    </p:anim>
                                    <p:anim calcmode="lin" valueType="num">
                                      <p:cBhvr additive="base">
                                        <p:cTn id="8" dur="500" fill="hold"/>
                                        <p:tgtEl>
                                          <p:spTgt spid="1351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20" name="Rectangle 4"/>
          <p:cNvSpPr>
            <a:spLocks noGrp="1" noChangeArrowheads="1"/>
          </p:cNvSpPr>
          <p:nvPr>
            <p:ph type="title"/>
          </p:nvPr>
        </p:nvSpPr>
        <p:spPr/>
        <p:txBody>
          <a:bodyPr/>
          <a:lstStyle/>
          <a:p>
            <a:r>
              <a:rPr lang="en-US" altLang="en-US"/>
              <a:t>Da Ponte, 1542</a:t>
            </a:r>
          </a:p>
        </p:txBody>
      </p:sp>
      <p:pic>
        <p:nvPicPr>
          <p:cNvPr id="137221" name="Picture 5" descr="daponte15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752600"/>
            <a:ext cx="3144838" cy="4800600"/>
          </a:xfrm>
          <a:prstGeom prst="rect">
            <a:avLst/>
          </a:prstGeom>
          <a:noFill/>
          <a:extLst>
            <a:ext uri="{909E8E84-426E-40DD-AFC4-6F175D3DCCD1}">
              <a14:hiddenFill xmlns:a14="http://schemas.microsoft.com/office/drawing/2010/main">
                <a:solidFill>
                  <a:srgbClr val="FFFFFF"/>
                </a:solidFill>
              </a14:hiddenFill>
            </a:ext>
          </a:extLst>
        </p:spPr>
      </p:pic>
      <p:sp>
        <p:nvSpPr>
          <p:cNvPr id="137222" name="Text Box 6"/>
          <p:cNvSpPr txBox="1">
            <a:spLocks noChangeArrowheads="1"/>
          </p:cNvSpPr>
          <p:nvPr/>
        </p:nvSpPr>
        <p:spPr bwMode="auto">
          <a:xfrm>
            <a:off x="914400" y="2286000"/>
            <a:ext cx="17526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Giacomo da Ponte, 1510-1592, Venetian painter</a:t>
            </a:r>
          </a:p>
        </p:txBody>
      </p:sp>
      <p:sp>
        <p:nvSpPr>
          <p:cNvPr id="137223" name="Oval 7"/>
          <p:cNvSpPr>
            <a:spLocks noChangeArrowheads="1"/>
          </p:cNvSpPr>
          <p:nvPr/>
        </p:nvSpPr>
        <p:spPr bwMode="auto">
          <a:xfrm>
            <a:off x="4038600" y="3200400"/>
            <a:ext cx="1905000" cy="2743200"/>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ustDataLst>
      <p:tags r:id="rId1"/>
    </p:custDataLst>
  </p:cSld>
  <p:clrMapOvr>
    <a:masterClrMapping/>
  </p:clrMapOvr>
  <p:transition advTm="1307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7223"/>
                                        </p:tgtEl>
                                        <p:attrNameLst>
                                          <p:attrName>style.visibility</p:attrName>
                                        </p:attrNameLst>
                                      </p:cBhvr>
                                      <p:to>
                                        <p:strVal val="visible"/>
                                      </p:to>
                                    </p:set>
                                    <p:anim calcmode="lin" valueType="num">
                                      <p:cBhvr additive="base">
                                        <p:cTn id="7" dur="500" fill="hold"/>
                                        <p:tgtEl>
                                          <p:spTgt spid="137223"/>
                                        </p:tgtEl>
                                        <p:attrNameLst>
                                          <p:attrName>ppt_x</p:attrName>
                                        </p:attrNameLst>
                                      </p:cBhvr>
                                      <p:tavLst>
                                        <p:tav tm="0">
                                          <p:val>
                                            <p:strVal val="1+#ppt_w/2"/>
                                          </p:val>
                                        </p:tav>
                                        <p:tav tm="100000">
                                          <p:val>
                                            <p:strVal val="#ppt_x"/>
                                          </p:val>
                                        </p:tav>
                                      </p:tavLst>
                                    </p:anim>
                                    <p:anim calcmode="lin" valueType="num">
                                      <p:cBhvr additive="base">
                                        <p:cTn id="8" dur="500" fill="hold"/>
                                        <p:tgtEl>
                                          <p:spTgt spid="1372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r>
              <a:rPr lang="en-US" altLang="en-US"/>
              <a:t>The secret of </a:t>
            </a:r>
            <a:r>
              <a:rPr lang="en-US" altLang="en-US" i="1"/>
              <a:t>The Last Supper</a:t>
            </a:r>
            <a:endParaRPr lang="en-US" altLang="en-US"/>
          </a:p>
        </p:txBody>
      </p:sp>
      <p:sp>
        <p:nvSpPr>
          <p:cNvPr id="139267" name="Rectangle 3"/>
          <p:cNvSpPr>
            <a:spLocks noGrp="1" noChangeArrowheads="1"/>
          </p:cNvSpPr>
          <p:nvPr>
            <p:ph type="body" idx="1"/>
          </p:nvPr>
        </p:nvSpPr>
        <p:spPr>
          <a:xfrm>
            <a:off x="457200" y="1600200"/>
            <a:ext cx="8229600" cy="4800600"/>
          </a:xfrm>
        </p:spPr>
        <p:txBody>
          <a:bodyPr/>
          <a:lstStyle/>
          <a:p>
            <a:pPr>
              <a:lnSpc>
                <a:spcPct val="90000"/>
              </a:lnSpc>
            </a:pPr>
            <a:r>
              <a:rPr lang="en-US" altLang="en-US"/>
              <a:t>John is traditionally shown as beardless and somewhat effeminate-looking in paintings of this period.</a:t>
            </a:r>
          </a:p>
          <a:p>
            <a:pPr>
              <a:lnSpc>
                <a:spcPct val="90000"/>
              </a:lnSpc>
            </a:pPr>
            <a:r>
              <a:rPr lang="en-US" altLang="en-US"/>
              <a:t>Leonardo’s painting depicts not the Eucharist, but the moment when Jesus has just said someone will betray him, and Peter is leaning over to John (with a knife in his hand) to find out who it is.</a:t>
            </a:r>
          </a:p>
          <a:p>
            <a:pPr>
              <a:lnSpc>
                <a:spcPct val="90000"/>
              </a:lnSpc>
            </a:pPr>
            <a:r>
              <a:rPr lang="en-US" altLang="en-US"/>
              <a:t>Judas, holding the money bag, is between them, within easy striking distance!</a:t>
            </a:r>
          </a:p>
        </p:txBody>
      </p:sp>
    </p:spTree>
    <p:custDataLst>
      <p:tags r:id="rId1"/>
    </p:custDataLst>
  </p:cSld>
  <p:clrMapOvr>
    <a:masterClrMapping/>
  </p:clrMapOvr>
  <p:transition advTm="3400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9267">
                                            <p:txEl>
                                              <p:pRg st="0" end="0"/>
                                            </p:txEl>
                                          </p:spTgt>
                                        </p:tgtEl>
                                        <p:attrNameLst>
                                          <p:attrName>style.visibility</p:attrName>
                                        </p:attrNameLst>
                                      </p:cBhvr>
                                      <p:to>
                                        <p:strVal val="visible"/>
                                      </p:to>
                                    </p:set>
                                    <p:anim calcmode="lin" valueType="num">
                                      <p:cBhvr additive="base">
                                        <p:cTn id="7" dur="500" fill="hold"/>
                                        <p:tgtEl>
                                          <p:spTgt spid="1392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92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9267">
                                            <p:txEl>
                                              <p:pRg st="1" end="1"/>
                                            </p:txEl>
                                          </p:spTgt>
                                        </p:tgtEl>
                                        <p:attrNameLst>
                                          <p:attrName>style.visibility</p:attrName>
                                        </p:attrNameLst>
                                      </p:cBhvr>
                                      <p:to>
                                        <p:strVal val="visible"/>
                                      </p:to>
                                    </p:set>
                                    <p:anim calcmode="lin" valueType="num">
                                      <p:cBhvr additive="base">
                                        <p:cTn id="13" dur="500" fill="hold"/>
                                        <p:tgtEl>
                                          <p:spTgt spid="1392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92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9267">
                                            <p:txEl>
                                              <p:pRg st="2" end="2"/>
                                            </p:txEl>
                                          </p:spTgt>
                                        </p:tgtEl>
                                        <p:attrNameLst>
                                          <p:attrName>style.visibility</p:attrName>
                                        </p:attrNameLst>
                                      </p:cBhvr>
                                      <p:to>
                                        <p:strVal val="visible"/>
                                      </p:to>
                                    </p:set>
                                    <p:anim calcmode="lin" valueType="num">
                                      <p:cBhvr additive="base">
                                        <p:cTn id="19" dur="500" fill="hold"/>
                                        <p:tgtEl>
                                          <p:spTgt spid="1392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926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7"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r>
              <a:rPr lang="en-US" altLang="en-US"/>
              <a:t>Detail before restoration</a:t>
            </a:r>
          </a:p>
        </p:txBody>
      </p:sp>
      <p:pic>
        <p:nvPicPr>
          <p:cNvPr id="140291" name="Picture 3" descr="DaVinciLSDeta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371600"/>
            <a:ext cx="7493000" cy="5130800"/>
          </a:xfrm>
          <a:prstGeom prst="rect">
            <a:avLst/>
          </a:prstGeom>
          <a:noFill/>
          <a:extLst>
            <a:ext uri="{909E8E84-426E-40DD-AFC4-6F175D3DCCD1}">
              <a14:hiddenFill xmlns:a14="http://schemas.microsoft.com/office/drawing/2010/main">
                <a:solidFill>
                  <a:srgbClr val="FFFFFF"/>
                </a:solidFill>
              </a14:hiddenFill>
            </a:ext>
          </a:extLst>
        </p:spPr>
      </p:pic>
      <p:sp>
        <p:nvSpPr>
          <p:cNvPr id="140292" name="Text Box 4"/>
          <p:cNvSpPr txBox="1">
            <a:spLocks noChangeArrowheads="1"/>
          </p:cNvSpPr>
          <p:nvPr/>
        </p:nvSpPr>
        <p:spPr bwMode="auto">
          <a:xfrm>
            <a:off x="4556125" y="1789113"/>
            <a:ext cx="730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bg1"/>
                </a:solidFill>
              </a:rPr>
              <a:t>Peter</a:t>
            </a:r>
          </a:p>
        </p:txBody>
      </p:sp>
      <p:sp>
        <p:nvSpPr>
          <p:cNvPr id="140293" name="Text Box 5"/>
          <p:cNvSpPr txBox="1">
            <a:spLocks noChangeArrowheads="1"/>
          </p:cNvSpPr>
          <p:nvPr/>
        </p:nvSpPr>
        <p:spPr bwMode="auto">
          <a:xfrm>
            <a:off x="6765925" y="4075113"/>
            <a:ext cx="679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bg1"/>
                </a:solidFill>
              </a:rPr>
              <a:t>John</a:t>
            </a:r>
          </a:p>
        </p:txBody>
      </p:sp>
      <p:sp>
        <p:nvSpPr>
          <p:cNvPr id="140294" name="Text Box 6"/>
          <p:cNvSpPr txBox="1">
            <a:spLocks noChangeArrowheads="1"/>
          </p:cNvSpPr>
          <p:nvPr/>
        </p:nvSpPr>
        <p:spPr bwMode="auto">
          <a:xfrm>
            <a:off x="5334000" y="4343400"/>
            <a:ext cx="793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bg1"/>
                </a:solidFill>
              </a:rPr>
              <a:t>Judas</a:t>
            </a:r>
          </a:p>
        </p:txBody>
      </p:sp>
    </p:spTree>
    <p:custDataLst>
      <p:tags r:id="rId1"/>
    </p:custDataLst>
  </p:cSld>
  <p:clrMapOvr>
    <a:masterClrMapping/>
  </p:clrMapOvr>
  <p:transition advTm="1699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40291"/>
                                        </p:tgtEl>
                                        <p:attrNameLst>
                                          <p:attrName>style.visibility</p:attrName>
                                        </p:attrNameLst>
                                      </p:cBhvr>
                                      <p:to>
                                        <p:strVal val="visible"/>
                                      </p:to>
                                    </p:set>
                                    <p:animEffect transition="in" filter="checkerboard(across)">
                                      <p:cBhvr>
                                        <p:cTn id="7" dur="500"/>
                                        <p:tgtEl>
                                          <p:spTgt spid="140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r>
              <a:rPr lang="en-US" altLang="en-US"/>
              <a:t>The Priory of Sion</a:t>
            </a:r>
          </a:p>
        </p:txBody>
      </p:sp>
      <p:sp>
        <p:nvSpPr>
          <p:cNvPr id="141315" name="Rectangle 3"/>
          <p:cNvSpPr>
            <a:spLocks noGrp="1" noChangeArrowheads="1"/>
          </p:cNvSpPr>
          <p:nvPr>
            <p:ph type="body" idx="1"/>
          </p:nvPr>
        </p:nvSpPr>
        <p:spPr/>
        <p:txBody>
          <a:bodyPr/>
          <a:lstStyle/>
          <a:p>
            <a:r>
              <a:rPr lang="en-US" altLang="en-US"/>
              <a:t>Appears to be a hoax, an up-scaled version of an organization founded in 1956 to provide low-cost housing in France.</a:t>
            </a:r>
          </a:p>
          <a:p>
            <a:r>
              <a:rPr lang="en-US" altLang="en-US"/>
              <a:t>One of the founders, Pierre Plantard, later claimed it was founded in 1099.  He appears to have invented the list of Grand Masters and viewed himself as an heir of the Merovingian line of French kings.</a:t>
            </a:r>
          </a:p>
        </p:txBody>
      </p:sp>
    </p:spTree>
    <p:custDataLst>
      <p:tags r:id="rId1"/>
    </p:custDataLst>
  </p:cSld>
  <p:clrMapOvr>
    <a:masterClrMapping/>
  </p:clrMapOvr>
  <p:transition advTm="2578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315">
                                            <p:txEl>
                                              <p:pRg st="0" end="0"/>
                                            </p:txEl>
                                          </p:spTgt>
                                        </p:tgtEl>
                                        <p:attrNameLst>
                                          <p:attrName>style.visibility</p:attrName>
                                        </p:attrNameLst>
                                      </p:cBhvr>
                                      <p:to>
                                        <p:strVal val="visible"/>
                                      </p:to>
                                    </p:set>
                                    <p:anim calcmode="lin" valueType="num">
                                      <p:cBhvr additive="base">
                                        <p:cTn id="7" dur="500" fill="hold"/>
                                        <p:tgtEl>
                                          <p:spTgt spid="1413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13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1315">
                                            <p:txEl>
                                              <p:pRg st="1" end="1"/>
                                            </p:txEl>
                                          </p:spTgt>
                                        </p:tgtEl>
                                        <p:attrNameLst>
                                          <p:attrName>style.visibility</p:attrName>
                                        </p:attrNameLst>
                                      </p:cBhvr>
                                      <p:to>
                                        <p:strVal val="visible"/>
                                      </p:to>
                                    </p:set>
                                    <p:anim calcmode="lin" valueType="num">
                                      <p:cBhvr additive="base">
                                        <p:cTn id="13" dur="500" fill="hold"/>
                                        <p:tgtEl>
                                          <p:spTgt spid="1413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131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5"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r>
              <a:rPr lang="en-US" altLang="en-US"/>
              <a:t>Summary</a:t>
            </a:r>
          </a:p>
        </p:txBody>
      </p:sp>
      <p:sp>
        <p:nvSpPr>
          <p:cNvPr id="142339" name="Rectangle 3"/>
          <p:cNvSpPr>
            <a:spLocks noGrp="1" noChangeArrowheads="1"/>
          </p:cNvSpPr>
          <p:nvPr>
            <p:ph type="body" idx="1"/>
          </p:nvPr>
        </p:nvSpPr>
        <p:spPr/>
        <p:txBody>
          <a:bodyPr/>
          <a:lstStyle/>
          <a:p>
            <a:pPr>
              <a:lnSpc>
                <a:spcPct val="90000"/>
              </a:lnSpc>
            </a:pPr>
            <a:r>
              <a:rPr lang="en-US" altLang="en-US" i="1"/>
              <a:t>The Da Vinci Code</a:t>
            </a:r>
            <a:r>
              <a:rPr lang="en-US" altLang="en-US"/>
              <a:t> is a complex mixture of fact and fiction that is difficult to untangle without considerable knowledge in many fields.</a:t>
            </a:r>
          </a:p>
          <a:p>
            <a:pPr>
              <a:lnSpc>
                <a:spcPct val="90000"/>
              </a:lnSpc>
            </a:pPr>
            <a:r>
              <a:rPr lang="en-US" altLang="en-US"/>
              <a:t>Were it not for the fact that it tends to turn people away from the real Jesus, there would be no reason to worry about it any more than multitudes of other conspiracy theories.</a:t>
            </a:r>
            <a:endParaRPr lang="en-US" altLang="en-US" i="1"/>
          </a:p>
        </p:txBody>
      </p:sp>
    </p:spTree>
    <p:custDataLst>
      <p:tags r:id="rId1"/>
    </p:custDataLst>
  </p:cSld>
  <p:clrMapOvr>
    <a:masterClrMapping/>
  </p:clrMapOvr>
  <p:transition advTm="1850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2339">
                                            <p:txEl>
                                              <p:pRg st="0" end="0"/>
                                            </p:txEl>
                                          </p:spTgt>
                                        </p:tgtEl>
                                        <p:attrNameLst>
                                          <p:attrName>style.visibility</p:attrName>
                                        </p:attrNameLst>
                                      </p:cBhvr>
                                      <p:to>
                                        <p:strVal val="visible"/>
                                      </p:to>
                                    </p:set>
                                    <p:anim calcmode="lin" valueType="num">
                                      <p:cBhvr additive="base">
                                        <p:cTn id="7" dur="500" fill="hold"/>
                                        <p:tgtEl>
                                          <p:spTgt spid="1423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23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2339">
                                            <p:txEl>
                                              <p:pRg st="1" end="1"/>
                                            </p:txEl>
                                          </p:spTgt>
                                        </p:tgtEl>
                                        <p:attrNameLst>
                                          <p:attrName>style.visibility</p:attrName>
                                        </p:attrNameLst>
                                      </p:cBhvr>
                                      <p:to>
                                        <p:strVal val="visible"/>
                                      </p:to>
                                    </p:set>
                                    <p:anim calcmode="lin" valueType="num">
                                      <p:cBhvr additive="base">
                                        <p:cTn id="13" dur="500" fill="hold"/>
                                        <p:tgtEl>
                                          <p:spTgt spid="1423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233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39"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6" name="Picture 6" descr="DaVinciCode"/>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667000" y="685800"/>
            <a:ext cx="3805238" cy="5715000"/>
          </a:xfrm>
          <a:prstGeom prst="rect">
            <a:avLst/>
          </a:prstGeom>
          <a:noFill/>
          <a:extLst>
            <a:ext uri="{909E8E84-426E-40DD-AFC4-6F175D3DCCD1}">
              <a14:hiddenFill xmlns:a14="http://schemas.microsoft.com/office/drawing/2010/main">
                <a:solidFill>
                  <a:srgbClr val="FFFFFF"/>
                </a:solidFill>
              </a14:hiddenFill>
            </a:ext>
          </a:extLst>
        </p:spPr>
      </p:pic>
      <p:sp>
        <p:nvSpPr>
          <p:cNvPr id="143364" name="Rectangle 4"/>
          <p:cNvSpPr>
            <a:spLocks noGrp="1" noChangeArrowheads="1"/>
          </p:cNvSpPr>
          <p:nvPr>
            <p:ph type="ctrTitle"/>
          </p:nvPr>
        </p:nvSpPr>
        <p:spPr/>
        <p:txBody>
          <a:bodyPr/>
          <a:lstStyle/>
          <a:p>
            <a:r>
              <a:rPr lang="en-US" altLang="en-US" sz="4000" i="1"/>
              <a:t>The Da Vinci Code:</a:t>
            </a:r>
            <a:r>
              <a:rPr lang="en-US" altLang="en-US" sz="4000"/>
              <a:t/>
            </a:r>
            <a:br>
              <a:rPr lang="en-US" altLang="en-US" sz="4000"/>
            </a:br>
            <a:r>
              <a:rPr lang="en-US" altLang="en-US" sz="4000"/>
              <a:t>A Hoax Packaged as an Exciting Mystery Thriller </a:t>
            </a:r>
          </a:p>
        </p:txBody>
      </p:sp>
      <p:sp>
        <p:nvSpPr>
          <p:cNvPr id="143365" name="Rectangle 5"/>
          <p:cNvSpPr>
            <a:spLocks noGrp="1" noChangeArrowheads="1"/>
          </p:cNvSpPr>
          <p:nvPr>
            <p:ph type="subTitle" idx="1"/>
          </p:nvPr>
        </p:nvSpPr>
        <p:spPr>
          <a:xfrm>
            <a:off x="2590800" y="4038600"/>
            <a:ext cx="3810000" cy="1752600"/>
          </a:xfrm>
        </p:spPr>
        <p:txBody>
          <a:bodyPr/>
          <a:lstStyle/>
          <a:p>
            <a:r>
              <a:rPr lang="en-US" altLang="en-US" sz="4000"/>
              <a:t>Don’t let it keep you from the real Jesus!</a:t>
            </a:r>
          </a:p>
        </p:txBody>
      </p:sp>
    </p:spTree>
    <p:custDataLst>
      <p:tags r:id="rId1"/>
    </p:custDataLst>
  </p:cSld>
  <p:clrMapOvr>
    <a:masterClrMapping/>
  </p:clrMapOvr>
  <p:transition advTm="1531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3364"/>
                                        </p:tgtEl>
                                        <p:attrNameLst>
                                          <p:attrName>style.visibility</p:attrName>
                                        </p:attrNameLst>
                                      </p:cBhvr>
                                      <p:to>
                                        <p:strVal val="visible"/>
                                      </p:to>
                                    </p:set>
                                    <p:anim calcmode="lin" valueType="num">
                                      <p:cBhvr>
                                        <p:cTn id="7" dur="500" fill="hold"/>
                                        <p:tgtEl>
                                          <p:spTgt spid="143364"/>
                                        </p:tgtEl>
                                        <p:attrNameLst>
                                          <p:attrName>ppt_w</p:attrName>
                                        </p:attrNameLst>
                                      </p:cBhvr>
                                      <p:tavLst>
                                        <p:tav tm="0">
                                          <p:val>
                                            <p:fltVal val="0"/>
                                          </p:val>
                                        </p:tav>
                                        <p:tav tm="100000">
                                          <p:val>
                                            <p:strVal val="#ppt_w"/>
                                          </p:val>
                                        </p:tav>
                                      </p:tavLst>
                                    </p:anim>
                                    <p:anim calcmode="lin" valueType="num">
                                      <p:cBhvr>
                                        <p:cTn id="8" dur="500" fill="hold"/>
                                        <p:tgtEl>
                                          <p:spTgt spid="14336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43365">
                                            <p:txEl>
                                              <p:pRg st="0" end="0"/>
                                            </p:txEl>
                                          </p:spTgt>
                                        </p:tgtEl>
                                        <p:attrNameLst>
                                          <p:attrName>style.visibility</p:attrName>
                                        </p:attrNameLst>
                                      </p:cBhvr>
                                      <p:to>
                                        <p:strVal val="visible"/>
                                      </p:to>
                                    </p:set>
                                    <p:anim calcmode="lin" valueType="num">
                                      <p:cBhvr>
                                        <p:cTn id="13" dur="500" fill="hold"/>
                                        <p:tgtEl>
                                          <p:spTgt spid="143365">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43365">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4" grpId="0"/>
      <p:bldP spid="14336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ltLang="en-US"/>
              <a:t>The Hero &amp; Heroine</a:t>
            </a:r>
          </a:p>
        </p:txBody>
      </p:sp>
      <p:sp>
        <p:nvSpPr>
          <p:cNvPr id="41987" name="Rectangle 3"/>
          <p:cNvSpPr>
            <a:spLocks noGrp="1" noChangeArrowheads="1"/>
          </p:cNvSpPr>
          <p:nvPr>
            <p:ph type="body" sz="half" idx="1"/>
          </p:nvPr>
        </p:nvSpPr>
        <p:spPr/>
        <p:txBody>
          <a:bodyPr/>
          <a:lstStyle/>
          <a:p>
            <a:r>
              <a:rPr lang="en-US" altLang="en-US" sz="2800"/>
              <a:t>Robert Langdon</a:t>
            </a:r>
          </a:p>
          <a:p>
            <a:pPr lvl="1"/>
            <a:r>
              <a:rPr lang="en-US" altLang="en-US" sz="2400"/>
              <a:t>Prof of Religious Symbology at Harvard</a:t>
            </a:r>
          </a:p>
          <a:p>
            <a:pPr lvl="1"/>
            <a:r>
              <a:rPr lang="en-US" altLang="en-US" sz="2400"/>
              <a:t>In Paris to give a lecture when murder occurs</a:t>
            </a:r>
          </a:p>
          <a:p>
            <a:r>
              <a:rPr lang="en-US" altLang="en-US" sz="2800"/>
              <a:t>Sophie Neveu</a:t>
            </a:r>
          </a:p>
          <a:p>
            <a:pPr lvl="1"/>
            <a:r>
              <a:rPr lang="en-US" altLang="en-US" sz="2400"/>
              <a:t>Cryptographer for French Judicial Police</a:t>
            </a:r>
          </a:p>
          <a:p>
            <a:pPr lvl="1"/>
            <a:r>
              <a:rPr lang="en-US" altLang="en-US" sz="2400"/>
              <a:t>Grand-daughter of murder victim</a:t>
            </a:r>
          </a:p>
        </p:txBody>
      </p:sp>
      <p:pic>
        <p:nvPicPr>
          <p:cNvPr id="41991" name="Picture 7" descr="davinci02140605"/>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7547" r="18553"/>
          <a:stretch>
            <a:fillRect/>
          </a:stretch>
        </p:blipFill>
        <p:spPr>
          <a:xfrm>
            <a:off x="4648200" y="2198688"/>
            <a:ext cx="3962400" cy="36147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2580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1991"/>
                                        </p:tgtEl>
                                        <p:attrNameLst>
                                          <p:attrName>style.visibility</p:attrName>
                                        </p:attrNameLst>
                                      </p:cBhvr>
                                      <p:to>
                                        <p:strVal val="visible"/>
                                      </p:to>
                                    </p:set>
                                    <p:animEffect transition="in" filter="checkerboard(across)">
                                      <p:cBhvr>
                                        <p:cTn id="7" dur="500"/>
                                        <p:tgtEl>
                                          <p:spTgt spid="419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1987">
                                            <p:txEl>
                                              <p:pRg st="0" end="0"/>
                                            </p:txEl>
                                          </p:spTgt>
                                        </p:tgtEl>
                                        <p:attrNameLst>
                                          <p:attrName>style.visibility</p:attrName>
                                        </p:attrNameLst>
                                      </p:cBhvr>
                                      <p:to>
                                        <p:strVal val="visible"/>
                                      </p:to>
                                    </p:set>
                                    <p:anim calcmode="lin" valueType="num">
                                      <p:cBhvr additive="base">
                                        <p:cTn id="12" dur="500" fill="hold"/>
                                        <p:tgtEl>
                                          <p:spTgt spid="4198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19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1987">
                                            <p:txEl>
                                              <p:pRg st="1" end="1"/>
                                            </p:txEl>
                                          </p:spTgt>
                                        </p:tgtEl>
                                        <p:attrNameLst>
                                          <p:attrName>style.visibility</p:attrName>
                                        </p:attrNameLst>
                                      </p:cBhvr>
                                      <p:to>
                                        <p:strVal val="visible"/>
                                      </p:to>
                                    </p:set>
                                    <p:anim calcmode="lin" valueType="num">
                                      <p:cBhvr additive="base">
                                        <p:cTn id="18" dur="500" fill="hold"/>
                                        <p:tgtEl>
                                          <p:spTgt spid="41987">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19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1987">
                                            <p:txEl>
                                              <p:pRg st="2" end="2"/>
                                            </p:txEl>
                                          </p:spTgt>
                                        </p:tgtEl>
                                        <p:attrNameLst>
                                          <p:attrName>style.visibility</p:attrName>
                                        </p:attrNameLst>
                                      </p:cBhvr>
                                      <p:to>
                                        <p:strVal val="visible"/>
                                      </p:to>
                                    </p:set>
                                    <p:anim calcmode="lin" valueType="num">
                                      <p:cBhvr additive="base">
                                        <p:cTn id="24" dur="500" fill="hold"/>
                                        <p:tgtEl>
                                          <p:spTgt spid="41987">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19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1987">
                                            <p:txEl>
                                              <p:pRg st="3" end="3"/>
                                            </p:txEl>
                                          </p:spTgt>
                                        </p:tgtEl>
                                        <p:attrNameLst>
                                          <p:attrName>style.visibility</p:attrName>
                                        </p:attrNameLst>
                                      </p:cBhvr>
                                      <p:to>
                                        <p:strVal val="visible"/>
                                      </p:to>
                                    </p:set>
                                    <p:anim calcmode="lin" valueType="num">
                                      <p:cBhvr additive="base">
                                        <p:cTn id="30" dur="500" fill="hold"/>
                                        <p:tgtEl>
                                          <p:spTgt spid="41987">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198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41987">
                                            <p:txEl>
                                              <p:pRg st="4" end="4"/>
                                            </p:txEl>
                                          </p:spTgt>
                                        </p:tgtEl>
                                        <p:attrNameLst>
                                          <p:attrName>style.visibility</p:attrName>
                                        </p:attrNameLst>
                                      </p:cBhvr>
                                      <p:to>
                                        <p:strVal val="visible"/>
                                      </p:to>
                                    </p:set>
                                    <p:anim calcmode="lin" valueType="num">
                                      <p:cBhvr additive="base">
                                        <p:cTn id="36" dur="500" fill="hold"/>
                                        <p:tgtEl>
                                          <p:spTgt spid="41987">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419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41987">
                                            <p:txEl>
                                              <p:pRg st="5" end="5"/>
                                            </p:txEl>
                                          </p:spTgt>
                                        </p:tgtEl>
                                        <p:attrNameLst>
                                          <p:attrName>style.visibility</p:attrName>
                                        </p:attrNameLst>
                                      </p:cBhvr>
                                      <p:to>
                                        <p:strVal val="visible"/>
                                      </p:to>
                                    </p:set>
                                    <p:anim calcmode="lin" valueType="num">
                                      <p:cBhvr additive="base">
                                        <p:cTn id="42" dur="500" fill="hold"/>
                                        <p:tgtEl>
                                          <p:spTgt spid="41987">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4198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6|5.2|3"/>
</p:tagLst>
</file>

<file path=ppt/tags/tag10.xml><?xml version="1.0" encoding="utf-8"?>
<p:tagLst xmlns:a="http://schemas.openxmlformats.org/drawingml/2006/main" xmlns:r="http://schemas.openxmlformats.org/officeDocument/2006/relationships" xmlns:p="http://schemas.openxmlformats.org/presentationml/2006/main">
  <p:tag name="TIMING" val="|0.3|5.9|5.2|6.5"/>
</p:tagLst>
</file>

<file path=ppt/tags/tag11.xml><?xml version="1.0" encoding="utf-8"?>
<p:tagLst xmlns:a="http://schemas.openxmlformats.org/drawingml/2006/main" xmlns:r="http://schemas.openxmlformats.org/officeDocument/2006/relationships" xmlns:p="http://schemas.openxmlformats.org/presentationml/2006/main">
  <p:tag name="TIMING" val="|0.3|4.3|12.9"/>
</p:tagLst>
</file>

<file path=ppt/tags/tag12.xml><?xml version="1.0" encoding="utf-8"?>
<p:tagLst xmlns:a="http://schemas.openxmlformats.org/drawingml/2006/main" xmlns:r="http://schemas.openxmlformats.org/officeDocument/2006/relationships" xmlns:p="http://schemas.openxmlformats.org/presentationml/2006/main">
  <p:tag name="TIMING" val="|1.4|4.9|2.7|10.8"/>
</p:tagLst>
</file>

<file path=ppt/tags/tag13.xml><?xml version="1.0" encoding="utf-8"?>
<p:tagLst xmlns:a="http://schemas.openxmlformats.org/drawingml/2006/main" xmlns:r="http://schemas.openxmlformats.org/officeDocument/2006/relationships" xmlns:p="http://schemas.openxmlformats.org/presentationml/2006/main">
  <p:tag name="TIMING" val="|1.2|11.5"/>
</p:tagLst>
</file>

<file path=ppt/tags/tag14.xml><?xml version="1.0" encoding="utf-8"?>
<p:tagLst xmlns:a="http://schemas.openxmlformats.org/drawingml/2006/main" xmlns:r="http://schemas.openxmlformats.org/officeDocument/2006/relationships" xmlns:p="http://schemas.openxmlformats.org/presentationml/2006/main">
  <p:tag name="TIMING" val="|4.2|5|2.8|5.3"/>
</p:tagLst>
</file>

<file path=ppt/tags/tag15.xml><?xml version="1.0" encoding="utf-8"?>
<p:tagLst xmlns:a="http://schemas.openxmlformats.org/drawingml/2006/main" xmlns:r="http://schemas.openxmlformats.org/officeDocument/2006/relationships" xmlns:p="http://schemas.openxmlformats.org/presentationml/2006/main">
  <p:tag name="TIMING" val="|0.8|54.3"/>
</p:tagLst>
</file>

<file path=ppt/tags/tag16.xml><?xml version="1.0" encoding="utf-8"?>
<p:tagLst xmlns:a="http://schemas.openxmlformats.org/drawingml/2006/main" xmlns:r="http://schemas.openxmlformats.org/officeDocument/2006/relationships" xmlns:p="http://schemas.openxmlformats.org/presentationml/2006/main">
  <p:tag name="TIMING" val="|0.3|55.9"/>
</p:tagLst>
</file>

<file path=ppt/tags/tag17.xml><?xml version="1.0" encoding="utf-8"?>
<p:tagLst xmlns:a="http://schemas.openxmlformats.org/drawingml/2006/main" xmlns:r="http://schemas.openxmlformats.org/officeDocument/2006/relationships" xmlns:p="http://schemas.openxmlformats.org/presentationml/2006/main">
  <p:tag name="TIMING" val="|0|57"/>
</p:tagLst>
</file>

<file path=ppt/tags/tag18.xml><?xml version="1.0" encoding="utf-8"?>
<p:tagLst xmlns:a="http://schemas.openxmlformats.org/drawingml/2006/main" xmlns:r="http://schemas.openxmlformats.org/officeDocument/2006/relationships" xmlns:p="http://schemas.openxmlformats.org/presentationml/2006/main">
  <p:tag name="TIMING" val="|0.1|59.1"/>
</p:tagLst>
</file>

<file path=ppt/tags/tag19.xml><?xml version="1.0" encoding="utf-8"?>
<p:tagLst xmlns:a="http://schemas.openxmlformats.org/drawingml/2006/main" xmlns:r="http://schemas.openxmlformats.org/officeDocument/2006/relationships" xmlns:p="http://schemas.openxmlformats.org/presentationml/2006/main">
  <p:tag name="TIMING" val="|0.1|73.1|9.2"/>
</p:tagLst>
</file>

<file path=ppt/tags/tag2.xml><?xml version="1.0" encoding="utf-8"?>
<p:tagLst xmlns:a="http://schemas.openxmlformats.org/drawingml/2006/main" xmlns:r="http://schemas.openxmlformats.org/officeDocument/2006/relationships" xmlns:p="http://schemas.openxmlformats.org/presentationml/2006/main">
  <p:tag name="TIMING" val="|1.2|3.5|2.2|4.3|4.9|1.9|4.3|1.4|4.7"/>
</p:tagLst>
</file>

<file path=ppt/tags/tag20.xml><?xml version="1.0" encoding="utf-8"?>
<p:tagLst xmlns:a="http://schemas.openxmlformats.org/drawingml/2006/main" xmlns:r="http://schemas.openxmlformats.org/officeDocument/2006/relationships" xmlns:p="http://schemas.openxmlformats.org/presentationml/2006/main">
  <p:tag name="TIMING" val="|0.4|52.2"/>
</p:tagLst>
</file>

<file path=ppt/tags/tag21.xml><?xml version="1.0" encoding="utf-8"?>
<p:tagLst xmlns:a="http://schemas.openxmlformats.org/drawingml/2006/main" xmlns:r="http://schemas.openxmlformats.org/officeDocument/2006/relationships" xmlns:p="http://schemas.openxmlformats.org/presentationml/2006/main">
  <p:tag name="TIMING" val="|0.1|61.5"/>
</p:tagLst>
</file>

<file path=ppt/tags/tag22.xml><?xml version="1.0" encoding="utf-8"?>
<p:tagLst xmlns:a="http://schemas.openxmlformats.org/drawingml/2006/main" xmlns:r="http://schemas.openxmlformats.org/officeDocument/2006/relationships" xmlns:p="http://schemas.openxmlformats.org/presentationml/2006/main">
  <p:tag name="TIMING" val="|0.3|57.3"/>
</p:tagLst>
</file>

<file path=ppt/tags/tag23.xml><?xml version="1.0" encoding="utf-8"?>
<p:tagLst xmlns:a="http://schemas.openxmlformats.org/drawingml/2006/main" xmlns:r="http://schemas.openxmlformats.org/officeDocument/2006/relationships" xmlns:p="http://schemas.openxmlformats.org/presentationml/2006/main">
  <p:tag name="TIMING" val="|0|68.8"/>
</p:tagLst>
</file>

<file path=ppt/tags/tag24.xml><?xml version="1.0" encoding="utf-8"?>
<p:tagLst xmlns:a="http://schemas.openxmlformats.org/drawingml/2006/main" xmlns:r="http://schemas.openxmlformats.org/officeDocument/2006/relationships" xmlns:p="http://schemas.openxmlformats.org/presentationml/2006/main">
  <p:tag name="TIMING" val="|0|55.4"/>
</p:tagLst>
</file>

<file path=ppt/tags/tag25.xml><?xml version="1.0" encoding="utf-8"?>
<p:tagLst xmlns:a="http://schemas.openxmlformats.org/drawingml/2006/main" xmlns:r="http://schemas.openxmlformats.org/officeDocument/2006/relationships" xmlns:p="http://schemas.openxmlformats.org/presentationml/2006/main">
  <p:tag name="TIMING" val="|1.5|6.3|8|2.2"/>
</p:tagLst>
</file>

<file path=ppt/tags/tag26.xml><?xml version="1.0" encoding="utf-8"?>
<p:tagLst xmlns:a="http://schemas.openxmlformats.org/drawingml/2006/main" xmlns:r="http://schemas.openxmlformats.org/officeDocument/2006/relationships" xmlns:p="http://schemas.openxmlformats.org/presentationml/2006/main">
  <p:tag name="TIMING" val="|0.4|2.7|5.6"/>
</p:tagLst>
</file>

<file path=ppt/tags/tag27.xml><?xml version="1.0" encoding="utf-8"?>
<p:tagLst xmlns:a="http://schemas.openxmlformats.org/drawingml/2006/main" xmlns:r="http://schemas.openxmlformats.org/officeDocument/2006/relationships" xmlns:p="http://schemas.openxmlformats.org/presentationml/2006/main">
  <p:tag name="TIMING" val="|0.5|1.3"/>
</p:tagLst>
</file>

<file path=ppt/tags/tag28.xml><?xml version="1.0" encoding="utf-8"?>
<p:tagLst xmlns:a="http://schemas.openxmlformats.org/drawingml/2006/main" xmlns:r="http://schemas.openxmlformats.org/officeDocument/2006/relationships" xmlns:p="http://schemas.openxmlformats.org/presentationml/2006/main">
  <p:tag name="TIMING" val="|0.5|0.8|1.5|3.4|7.2|1.5|0.6|2.2|2"/>
</p:tagLst>
</file>

<file path=ppt/tags/tag29.xml><?xml version="1.0" encoding="utf-8"?>
<p:tagLst xmlns:a="http://schemas.openxmlformats.org/drawingml/2006/main" xmlns:r="http://schemas.openxmlformats.org/officeDocument/2006/relationships" xmlns:p="http://schemas.openxmlformats.org/presentationml/2006/main">
  <p:tag name="TIMING" val="|2.2|1.6|1.9|2.7|2.6|2.4"/>
</p:tagLst>
</file>

<file path=ppt/tags/tag3.xml><?xml version="1.0" encoding="utf-8"?>
<p:tagLst xmlns:a="http://schemas.openxmlformats.org/drawingml/2006/main" xmlns:r="http://schemas.openxmlformats.org/officeDocument/2006/relationships" xmlns:p="http://schemas.openxmlformats.org/presentationml/2006/main">
  <p:tag name="TIMING" val="|0.1|2.9|5.2|42.9"/>
</p:tagLst>
</file>

<file path=ppt/tags/tag30.xml><?xml version="1.0" encoding="utf-8"?>
<p:tagLst xmlns:a="http://schemas.openxmlformats.org/drawingml/2006/main" xmlns:r="http://schemas.openxmlformats.org/officeDocument/2006/relationships" xmlns:p="http://schemas.openxmlformats.org/presentationml/2006/main">
  <p:tag name="TIMING" val="|1.1|3|2.6|3.4|4"/>
</p:tagLst>
</file>

<file path=ppt/tags/tag31.xml><?xml version="1.0" encoding="utf-8"?>
<p:tagLst xmlns:a="http://schemas.openxmlformats.org/drawingml/2006/main" xmlns:r="http://schemas.openxmlformats.org/officeDocument/2006/relationships" xmlns:p="http://schemas.openxmlformats.org/presentationml/2006/main">
  <p:tag name="TIMING" val="|0.8|2.4|2.3|3.5"/>
</p:tagLst>
</file>

<file path=ppt/tags/tag32.xml><?xml version="1.0" encoding="utf-8"?>
<p:tagLst xmlns:a="http://schemas.openxmlformats.org/drawingml/2006/main" xmlns:r="http://schemas.openxmlformats.org/officeDocument/2006/relationships" xmlns:p="http://schemas.openxmlformats.org/presentationml/2006/main">
  <p:tag name="TIMING" val="|0.8|3.6|2.4|3.4|3.2"/>
</p:tagLst>
</file>

<file path=ppt/tags/tag33.xml><?xml version="1.0" encoding="utf-8"?>
<p:tagLst xmlns:a="http://schemas.openxmlformats.org/drawingml/2006/main" xmlns:r="http://schemas.openxmlformats.org/officeDocument/2006/relationships" xmlns:p="http://schemas.openxmlformats.org/presentationml/2006/main">
  <p:tag name="TIMING" val="|0.4|0.8"/>
</p:tagLst>
</file>

<file path=ppt/tags/tag34.xml><?xml version="1.0" encoding="utf-8"?>
<p:tagLst xmlns:a="http://schemas.openxmlformats.org/drawingml/2006/main" xmlns:r="http://schemas.openxmlformats.org/officeDocument/2006/relationships" xmlns:p="http://schemas.openxmlformats.org/presentationml/2006/main">
  <p:tag name="TIMING" val="|0.1|1.5"/>
</p:tagLst>
</file>

<file path=ppt/tags/tag35.xml><?xml version="1.0" encoding="utf-8"?>
<p:tagLst xmlns:a="http://schemas.openxmlformats.org/drawingml/2006/main" xmlns:r="http://schemas.openxmlformats.org/officeDocument/2006/relationships" xmlns:p="http://schemas.openxmlformats.org/presentationml/2006/main">
  <p:tag name="TIMING" val="|4|0.8|3.3|2.9|3"/>
</p:tagLst>
</file>

<file path=ppt/tags/tag36.xml><?xml version="1.0" encoding="utf-8"?>
<p:tagLst xmlns:a="http://schemas.openxmlformats.org/drawingml/2006/main" xmlns:r="http://schemas.openxmlformats.org/officeDocument/2006/relationships" xmlns:p="http://schemas.openxmlformats.org/presentationml/2006/main">
  <p:tag name="TIMING" val="|5.3|13.9|1.7|18.2|40.4"/>
</p:tagLst>
</file>

<file path=ppt/tags/tag37.xml><?xml version="1.0" encoding="utf-8"?>
<p:tagLst xmlns:a="http://schemas.openxmlformats.org/drawingml/2006/main" xmlns:r="http://schemas.openxmlformats.org/officeDocument/2006/relationships" xmlns:p="http://schemas.openxmlformats.org/presentationml/2006/main">
  <p:tag name="TIMING" val="|2.9|16.3|20.2|16.4"/>
</p:tagLst>
</file>

<file path=ppt/tags/tag38.xml><?xml version="1.0" encoding="utf-8"?>
<p:tagLst xmlns:a="http://schemas.openxmlformats.org/drawingml/2006/main" xmlns:r="http://schemas.openxmlformats.org/officeDocument/2006/relationships" xmlns:p="http://schemas.openxmlformats.org/presentationml/2006/main">
  <p:tag name="TIMING" val="|0.6|23.1|11.8"/>
</p:tagLst>
</file>

<file path=ppt/tags/tag39.xml><?xml version="1.0" encoding="utf-8"?>
<p:tagLst xmlns:a="http://schemas.openxmlformats.org/drawingml/2006/main" xmlns:r="http://schemas.openxmlformats.org/officeDocument/2006/relationships" xmlns:p="http://schemas.openxmlformats.org/presentationml/2006/main">
  <p:tag name="TIMING" val="|4.9|33.6|8.6"/>
</p:tagLst>
</file>

<file path=ppt/tags/tag4.xml><?xml version="1.0" encoding="utf-8"?>
<p:tagLst xmlns:a="http://schemas.openxmlformats.org/drawingml/2006/main" xmlns:r="http://schemas.openxmlformats.org/officeDocument/2006/relationships" xmlns:p="http://schemas.openxmlformats.org/presentationml/2006/main">
  <p:tag name="TIMING" val="|0.3|2.3|5.1|6.3|4.9|17.1|3.8"/>
</p:tagLst>
</file>

<file path=ppt/tags/tag40.xml><?xml version="1.0" encoding="utf-8"?>
<p:tagLst xmlns:a="http://schemas.openxmlformats.org/drawingml/2006/main" xmlns:r="http://schemas.openxmlformats.org/officeDocument/2006/relationships" xmlns:p="http://schemas.openxmlformats.org/presentationml/2006/main">
  <p:tag name="TIMING" val="|0.4|17.9|11.6|4.5"/>
</p:tagLst>
</file>

<file path=ppt/tags/tag41.xml><?xml version="1.0" encoding="utf-8"?>
<p:tagLst xmlns:a="http://schemas.openxmlformats.org/drawingml/2006/main" xmlns:r="http://schemas.openxmlformats.org/officeDocument/2006/relationships" xmlns:p="http://schemas.openxmlformats.org/presentationml/2006/main">
  <p:tag name="TIMING" val="|1.9|36"/>
</p:tagLst>
</file>

<file path=ppt/tags/tag42.xml><?xml version="1.0" encoding="utf-8"?>
<p:tagLst xmlns:a="http://schemas.openxmlformats.org/drawingml/2006/main" xmlns:r="http://schemas.openxmlformats.org/officeDocument/2006/relationships" xmlns:p="http://schemas.openxmlformats.org/presentationml/2006/main">
  <p:tag name="TIMING" val="|1.7|34.8"/>
</p:tagLst>
</file>

<file path=ppt/tags/tag43.xml><?xml version="1.0" encoding="utf-8"?>
<p:tagLst xmlns:a="http://schemas.openxmlformats.org/drawingml/2006/main" xmlns:r="http://schemas.openxmlformats.org/officeDocument/2006/relationships" xmlns:p="http://schemas.openxmlformats.org/presentationml/2006/main">
  <p:tag name="TIMING" val="|1.2|30.4"/>
</p:tagLst>
</file>

<file path=ppt/tags/tag44.xml><?xml version="1.0" encoding="utf-8"?>
<p:tagLst xmlns:a="http://schemas.openxmlformats.org/drawingml/2006/main" xmlns:r="http://schemas.openxmlformats.org/officeDocument/2006/relationships" xmlns:p="http://schemas.openxmlformats.org/presentationml/2006/main">
  <p:tag name="TIMING" val="|2.3|32.4"/>
</p:tagLst>
</file>

<file path=ppt/tags/tag45.xml><?xml version="1.0" encoding="utf-8"?>
<p:tagLst xmlns:a="http://schemas.openxmlformats.org/drawingml/2006/main" xmlns:r="http://schemas.openxmlformats.org/officeDocument/2006/relationships" xmlns:p="http://schemas.openxmlformats.org/presentationml/2006/main">
  <p:tag name="TIMING" val="|1.4|1|1.9|1.9|1.2|2.5"/>
</p:tagLst>
</file>

<file path=ppt/tags/tag46.xml><?xml version="1.0" encoding="utf-8"?>
<p:tagLst xmlns:a="http://schemas.openxmlformats.org/drawingml/2006/main" xmlns:r="http://schemas.openxmlformats.org/officeDocument/2006/relationships" xmlns:p="http://schemas.openxmlformats.org/presentationml/2006/main">
  <p:tag name="TIMING" val="|1.2|3.1|5.6|3.9|4.4"/>
</p:tagLst>
</file>

<file path=ppt/tags/tag47.xml><?xml version="1.0" encoding="utf-8"?>
<p:tagLst xmlns:a="http://schemas.openxmlformats.org/drawingml/2006/main" xmlns:r="http://schemas.openxmlformats.org/officeDocument/2006/relationships" xmlns:p="http://schemas.openxmlformats.org/presentationml/2006/main">
  <p:tag name="TIMING" val="|1.9|5.9|4.7"/>
</p:tagLst>
</file>

<file path=ppt/tags/tag48.xml><?xml version="1.0" encoding="utf-8"?>
<p:tagLst xmlns:a="http://schemas.openxmlformats.org/drawingml/2006/main" xmlns:r="http://schemas.openxmlformats.org/officeDocument/2006/relationships" xmlns:p="http://schemas.openxmlformats.org/presentationml/2006/main">
  <p:tag name="TIMING" val="|0.7|4.9|6.3|7.3|5|8.9|16.9"/>
</p:tagLst>
</file>

<file path=ppt/tags/tag49.xml><?xml version="1.0" encoding="utf-8"?>
<p:tagLst xmlns:a="http://schemas.openxmlformats.org/drawingml/2006/main" xmlns:r="http://schemas.openxmlformats.org/officeDocument/2006/relationships" xmlns:p="http://schemas.openxmlformats.org/presentationml/2006/main">
  <p:tag name="TIMING" val="|0.3|6|10.9|4.7|3.4"/>
</p:tagLst>
</file>

<file path=ppt/tags/tag5.xml><?xml version="1.0" encoding="utf-8"?>
<p:tagLst xmlns:a="http://schemas.openxmlformats.org/drawingml/2006/main" xmlns:r="http://schemas.openxmlformats.org/officeDocument/2006/relationships" xmlns:p="http://schemas.openxmlformats.org/presentationml/2006/main">
  <p:tag name="TIMING" val="|1.6|38.7"/>
</p:tagLst>
</file>

<file path=ppt/tags/tag50.xml><?xml version="1.0" encoding="utf-8"?>
<p:tagLst xmlns:a="http://schemas.openxmlformats.org/drawingml/2006/main" xmlns:r="http://schemas.openxmlformats.org/officeDocument/2006/relationships" xmlns:p="http://schemas.openxmlformats.org/presentationml/2006/main">
  <p:tag name="TIMING" val="|0.6"/>
</p:tagLst>
</file>

<file path=ppt/tags/tag51.xml><?xml version="1.0" encoding="utf-8"?>
<p:tagLst xmlns:a="http://schemas.openxmlformats.org/drawingml/2006/main" xmlns:r="http://schemas.openxmlformats.org/officeDocument/2006/relationships" xmlns:p="http://schemas.openxmlformats.org/presentationml/2006/main">
  <p:tag name="TIMING" val="|2.8|41.2"/>
</p:tagLst>
</file>

<file path=ppt/tags/tag52.xml><?xml version="1.0" encoding="utf-8"?>
<p:tagLst xmlns:a="http://schemas.openxmlformats.org/drawingml/2006/main" xmlns:r="http://schemas.openxmlformats.org/officeDocument/2006/relationships" xmlns:p="http://schemas.openxmlformats.org/presentationml/2006/main">
  <p:tag name="TIMING" val="|1.6|4|4.6"/>
</p:tagLst>
</file>

<file path=ppt/tags/tag53.xml><?xml version="1.0" encoding="utf-8"?>
<p:tagLst xmlns:a="http://schemas.openxmlformats.org/drawingml/2006/main" xmlns:r="http://schemas.openxmlformats.org/officeDocument/2006/relationships" xmlns:p="http://schemas.openxmlformats.org/presentationml/2006/main">
  <p:tag name="TIMING" val="|1.2|8.7|6.4"/>
</p:tagLst>
</file>

<file path=ppt/tags/tag54.xml><?xml version="1.0" encoding="utf-8"?>
<p:tagLst xmlns:a="http://schemas.openxmlformats.org/drawingml/2006/main" xmlns:r="http://schemas.openxmlformats.org/officeDocument/2006/relationships" xmlns:p="http://schemas.openxmlformats.org/presentationml/2006/main">
  <p:tag name="TIMING" val="|1.6|5.8|4"/>
</p:tagLst>
</file>

<file path=ppt/tags/tag55.xml><?xml version="1.0" encoding="utf-8"?>
<p:tagLst xmlns:a="http://schemas.openxmlformats.org/drawingml/2006/main" xmlns:r="http://schemas.openxmlformats.org/officeDocument/2006/relationships" xmlns:p="http://schemas.openxmlformats.org/presentationml/2006/main">
  <p:tag name="TIMING" val="|0.7|3.6|2.1|3.7|3.6"/>
</p:tagLst>
</file>

<file path=ppt/tags/tag56.xml><?xml version="1.0" encoding="utf-8"?>
<p:tagLst xmlns:a="http://schemas.openxmlformats.org/drawingml/2006/main" xmlns:r="http://schemas.openxmlformats.org/officeDocument/2006/relationships" xmlns:p="http://schemas.openxmlformats.org/presentationml/2006/main">
  <p:tag name="TIMING" val="|0.9|1.3|12.1|8"/>
</p:tagLst>
</file>

<file path=ppt/tags/tag57.xml><?xml version="1.0" encoding="utf-8"?>
<p:tagLst xmlns:a="http://schemas.openxmlformats.org/drawingml/2006/main" xmlns:r="http://schemas.openxmlformats.org/officeDocument/2006/relationships" xmlns:p="http://schemas.openxmlformats.org/presentationml/2006/main">
  <p:tag name="TIMING" val="|0.7|5.9|9.3"/>
</p:tagLst>
</file>

<file path=ppt/tags/tag58.xml><?xml version="1.0" encoding="utf-8"?>
<p:tagLst xmlns:a="http://schemas.openxmlformats.org/drawingml/2006/main" xmlns:r="http://schemas.openxmlformats.org/officeDocument/2006/relationships" xmlns:p="http://schemas.openxmlformats.org/presentationml/2006/main">
  <p:tag name="TIMING" val="|0.6|10.9|6.4|4.9"/>
</p:tagLst>
</file>

<file path=ppt/tags/tag59.xml><?xml version="1.0" encoding="utf-8"?>
<p:tagLst xmlns:a="http://schemas.openxmlformats.org/drawingml/2006/main" xmlns:r="http://schemas.openxmlformats.org/officeDocument/2006/relationships" xmlns:p="http://schemas.openxmlformats.org/presentationml/2006/main">
  <p:tag name="TIMING" val="|4.2|9.7|5.5"/>
</p:tagLst>
</file>

<file path=ppt/tags/tag6.xml><?xml version="1.0" encoding="utf-8"?>
<p:tagLst xmlns:a="http://schemas.openxmlformats.org/drawingml/2006/main" xmlns:r="http://schemas.openxmlformats.org/officeDocument/2006/relationships" xmlns:p="http://schemas.openxmlformats.org/presentationml/2006/main">
  <p:tag name="TIMING" val="|0.4|2.7|2.4"/>
</p:tagLst>
</file>

<file path=ppt/tags/tag60.xml><?xml version="1.0" encoding="utf-8"?>
<p:tagLst xmlns:a="http://schemas.openxmlformats.org/drawingml/2006/main" xmlns:r="http://schemas.openxmlformats.org/officeDocument/2006/relationships" xmlns:p="http://schemas.openxmlformats.org/presentationml/2006/main">
  <p:tag name="TIMING" val="|1.7|6.4|5.3"/>
</p:tagLst>
</file>

<file path=ppt/tags/tag61.xml><?xml version="1.0" encoding="utf-8"?>
<p:tagLst xmlns:a="http://schemas.openxmlformats.org/drawingml/2006/main" xmlns:r="http://schemas.openxmlformats.org/officeDocument/2006/relationships" xmlns:p="http://schemas.openxmlformats.org/presentationml/2006/main">
  <p:tag name="TIMING" val="|0.4|6.2|38.5"/>
</p:tagLst>
</file>

<file path=ppt/tags/tag62.xml><?xml version="1.0" encoding="utf-8"?>
<p:tagLst xmlns:a="http://schemas.openxmlformats.org/drawingml/2006/main" xmlns:r="http://schemas.openxmlformats.org/officeDocument/2006/relationships" xmlns:p="http://schemas.openxmlformats.org/presentationml/2006/main">
  <p:tag name="TIMING" val="|2.1|6.3|5.4|5.3|8.8|7.2|5.2|5.4"/>
</p:tagLst>
</file>

<file path=ppt/tags/tag63.xml><?xml version="1.0" encoding="utf-8"?>
<p:tagLst xmlns:a="http://schemas.openxmlformats.org/drawingml/2006/main" xmlns:r="http://schemas.openxmlformats.org/officeDocument/2006/relationships" xmlns:p="http://schemas.openxmlformats.org/presentationml/2006/main">
  <p:tag name="TIMING" val="|2.4|1.2|2.3|2.5|10.1|2.5|6.9|3.6|3.5|4.2|0.9|4.6"/>
</p:tagLst>
</file>

<file path=ppt/tags/tag64.xml><?xml version="1.0" encoding="utf-8"?>
<p:tagLst xmlns:a="http://schemas.openxmlformats.org/drawingml/2006/main" xmlns:r="http://schemas.openxmlformats.org/officeDocument/2006/relationships" xmlns:p="http://schemas.openxmlformats.org/presentationml/2006/main">
  <p:tag name="TIMING" val="|1|4.6|6.5"/>
</p:tagLst>
</file>

<file path=ppt/tags/tag65.xml><?xml version="1.0" encoding="utf-8"?>
<p:tagLst xmlns:a="http://schemas.openxmlformats.org/drawingml/2006/main" xmlns:r="http://schemas.openxmlformats.org/officeDocument/2006/relationships" xmlns:p="http://schemas.openxmlformats.org/presentationml/2006/main">
  <p:tag name="TIMING" val="|1.4|2.6|3.8"/>
</p:tagLst>
</file>

<file path=ppt/tags/tag66.xml><?xml version="1.0" encoding="utf-8"?>
<p:tagLst xmlns:a="http://schemas.openxmlformats.org/drawingml/2006/main" xmlns:r="http://schemas.openxmlformats.org/officeDocument/2006/relationships" xmlns:p="http://schemas.openxmlformats.org/presentationml/2006/main">
  <p:tag name="TIMING" val="|0.6|2.7|2.8|8.2|4.7"/>
</p:tagLst>
</file>

<file path=ppt/tags/tag67.xml><?xml version="1.0" encoding="utf-8"?>
<p:tagLst xmlns:a="http://schemas.openxmlformats.org/drawingml/2006/main" xmlns:r="http://schemas.openxmlformats.org/officeDocument/2006/relationships" xmlns:p="http://schemas.openxmlformats.org/presentationml/2006/main">
  <p:tag name="TIMING" val="|1.3|2.5|2.5|3.2"/>
</p:tagLst>
</file>

<file path=ppt/tags/tag68.xml><?xml version="1.0" encoding="utf-8"?>
<p:tagLst xmlns:a="http://schemas.openxmlformats.org/drawingml/2006/main" xmlns:r="http://schemas.openxmlformats.org/officeDocument/2006/relationships" xmlns:p="http://schemas.openxmlformats.org/presentationml/2006/main">
  <p:tag name="TIMING" val="|2.9|9.2|4.8|2.7|8.8"/>
</p:tagLst>
</file>

<file path=ppt/tags/tag69.xml><?xml version="1.0" encoding="utf-8"?>
<p:tagLst xmlns:a="http://schemas.openxmlformats.org/drawingml/2006/main" xmlns:r="http://schemas.openxmlformats.org/officeDocument/2006/relationships" xmlns:p="http://schemas.openxmlformats.org/presentationml/2006/main">
  <p:tag name="TIMING" val="|2.3|5.9|7|8"/>
</p:tagLst>
</file>

<file path=ppt/tags/tag7.xml><?xml version="1.0" encoding="utf-8"?>
<p:tagLst xmlns:a="http://schemas.openxmlformats.org/drawingml/2006/main" xmlns:r="http://schemas.openxmlformats.org/officeDocument/2006/relationships" xmlns:p="http://schemas.openxmlformats.org/presentationml/2006/main">
  <p:tag name="TIMING" val="|0|1.3"/>
</p:tagLst>
</file>

<file path=ppt/tags/tag70.xml><?xml version="1.0" encoding="utf-8"?>
<p:tagLst xmlns:a="http://schemas.openxmlformats.org/drawingml/2006/main" xmlns:r="http://schemas.openxmlformats.org/officeDocument/2006/relationships" xmlns:p="http://schemas.openxmlformats.org/presentationml/2006/main">
  <p:tag name="TIMING" val="|3.1|4.7|8.3|5.6"/>
</p:tagLst>
</file>

<file path=ppt/tags/tag71.xml><?xml version="1.0" encoding="utf-8"?>
<p:tagLst xmlns:a="http://schemas.openxmlformats.org/drawingml/2006/main" xmlns:r="http://schemas.openxmlformats.org/officeDocument/2006/relationships" xmlns:p="http://schemas.openxmlformats.org/presentationml/2006/main">
  <p:tag name="TIMING" val="|0.8|2.3|4.5|1.4|1.7"/>
</p:tagLst>
</file>

<file path=ppt/tags/tag72.xml><?xml version="1.0" encoding="utf-8"?>
<p:tagLst xmlns:a="http://schemas.openxmlformats.org/drawingml/2006/main" xmlns:r="http://schemas.openxmlformats.org/officeDocument/2006/relationships" xmlns:p="http://schemas.openxmlformats.org/presentationml/2006/main">
  <p:tag name="TIMING" val="|0.4|1.3|2.7"/>
</p:tagLst>
</file>

<file path=ppt/tags/tag73.xml><?xml version="1.0" encoding="utf-8"?>
<p:tagLst xmlns:a="http://schemas.openxmlformats.org/drawingml/2006/main" xmlns:r="http://schemas.openxmlformats.org/officeDocument/2006/relationships" xmlns:p="http://schemas.openxmlformats.org/presentationml/2006/main">
  <p:tag name="TIMING" val="|1.2|4.2|4.9"/>
</p:tagLst>
</file>

<file path=ppt/tags/tag74.xml><?xml version="1.0" encoding="utf-8"?>
<p:tagLst xmlns:a="http://schemas.openxmlformats.org/drawingml/2006/main" xmlns:r="http://schemas.openxmlformats.org/officeDocument/2006/relationships" xmlns:p="http://schemas.openxmlformats.org/presentationml/2006/main">
  <p:tag name="TIMING" val="|2.8|4.4|3.7|4.8"/>
</p:tagLst>
</file>

<file path=ppt/tags/tag75.xml><?xml version="1.0" encoding="utf-8"?>
<p:tagLst xmlns:a="http://schemas.openxmlformats.org/drawingml/2006/main" xmlns:r="http://schemas.openxmlformats.org/officeDocument/2006/relationships" xmlns:p="http://schemas.openxmlformats.org/presentationml/2006/main">
  <p:tag name="TIMING" val="|0.5|3.3|4.8|3.9|3.4"/>
</p:tagLst>
</file>

<file path=ppt/tags/tag76.xml><?xml version="1.0" encoding="utf-8"?>
<p:tagLst xmlns:a="http://schemas.openxmlformats.org/drawingml/2006/main" xmlns:r="http://schemas.openxmlformats.org/officeDocument/2006/relationships" xmlns:p="http://schemas.openxmlformats.org/presentationml/2006/main">
  <p:tag name="TIMING" val="|1.2|1.6|4.1|4.7"/>
</p:tagLst>
</file>

<file path=ppt/tags/tag77.xml><?xml version="1.0" encoding="utf-8"?>
<p:tagLst xmlns:a="http://schemas.openxmlformats.org/drawingml/2006/main" xmlns:r="http://schemas.openxmlformats.org/officeDocument/2006/relationships" xmlns:p="http://schemas.openxmlformats.org/presentationml/2006/main">
  <p:tag name="TIMING" val="|0.2|3.5"/>
</p:tagLst>
</file>

<file path=ppt/tags/tag78.xml><?xml version="1.0" encoding="utf-8"?>
<p:tagLst xmlns:a="http://schemas.openxmlformats.org/drawingml/2006/main" xmlns:r="http://schemas.openxmlformats.org/officeDocument/2006/relationships" xmlns:p="http://schemas.openxmlformats.org/presentationml/2006/main">
  <p:tag name="TIMING" val="|0.1"/>
</p:tagLst>
</file>

<file path=ppt/tags/tag79.xml><?xml version="1.0" encoding="utf-8"?>
<p:tagLst xmlns:a="http://schemas.openxmlformats.org/drawingml/2006/main" xmlns:r="http://schemas.openxmlformats.org/officeDocument/2006/relationships" xmlns:p="http://schemas.openxmlformats.org/presentationml/2006/main">
  <p:tag name="TIMING" val="|3.9|14.3"/>
</p:tagLst>
</file>

<file path=ppt/tags/tag8.xml><?xml version="1.0" encoding="utf-8"?>
<p:tagLst xmlns:a="http://schemas.openxmlformats.org/drawingml/2006/main" xmlns:r="http://schemas.openxmlformats.org/officeDocument/2006/relationships" xmlns:p="http://schemas.openxmlformats.org/presentationml/2006/main">
  <p:tag name="TIMING" val="|0.4|4.7|8.3|6|3.1|1.3|4.2|4.1"/>
</p:tagLst>
</file>

<file path=ppt/tags/tag80.xml><?xml version="1.0" encoding="utf-8"?>
<p:tagLst xmlns:a="http://schemas.openxmlformats.org/drawingml/2006/main" xmlns:r="http://schemas.openxmlformats.org/officeDocument/2006/relationships" xmlns:p="http://schemas.openxmlformats.org/presentationml/2006/main">
  <p:tag name="TIMING" val="|4.1"/>
</p:tagLst>
</file>

<file path=ppt/tags/tag81.xml><?xml version="1.0" encoding="utf-8"?>
<p:tagLst xmlns:a="http://schemas.openxmlformats.org/drawingml/2006/main" xmlns:r="http://schemas.openxmlformats.org/officeDocument/2006/relationships" xmlns:p="http://schemas.openxmlformats.org/presentationml/2006/main">
  <p:tag name="TIMING" val="|6.3"/>
</p:tagLst>
</file>

<file path=ppt/tags/tag82.xml><?xml version="1.0" encoding="utf-8"?>
<p:tagLst xmlns:a="http://schemas.openxmlformats.org/drawingml/2006/main" xmlns:r="http://schemas.openxmlformats.org/officeDocument/2006/relationships" xmlns:p="http://schemas.openxmlformats.org/presentationml/2006/main">
  <p:tag name="TIMING" val="|1.3|7.5|12.6"/>
</p:tagLst>
</file>

<file path=ppt/tags/tag83.xml><?xml version="1.0" encoding="utf-8"?>
<p:tagLst xmlns:a="http://schemas.openxmlformats.org/drawingml/2006/main" xmlns:r="http://schemas.openxmlformats.org/officeDocument/2006/relationships" xmlns:p="http://schemas.openxmlformats.org/presentationml/2006/main">
  <p:tag name="TIMING" val="|0.4"/>
</p:tagLst>
</file>

<file path=ppt/tags/tag84.xml><?xml version="1.0" encoding="utf-8"?>
<p:tagLst xmlns:a="http://schemas.openxmlformats.org/drawingml/2006/main" xmlns:r="http://schemas.openxmlformats.org/officeDocument/2006/relationships" xmlns:p="http://schemas.openxmlformats.org/presentationml/2006/main">
  <p:tag name="TIMING" val="|2.1|9.1"/>
</p:tagLst>
</file>

<file path=ppt/tags/tag85.xml><?xml version="1.0" encoding="utf-8"?>
<p:tagLst xmlns:a="http://schemas.openxmlformats.org/drawingml/2006/main" xmlns:r="http://schemas.openxmlformats.org/officeDocument/2006/relationships" xmlns:p="http://schemas.openxmlformats.org/presentationml/2006/main">
  <p:tag name="TIMING" val="|0.9|7.7"/>
</p:tagLst>
</file>

<file path=ppt/tags/tag86.xml><?xml version="1.0" encoding="utf-8"?>
<p:tagLst xmlns:a="http://schemas.openxmlformats.org/drawingml/2006/main" xmlns:r="http://schemas.openxmlformats.org/officeDocument/2006/relationships" xmlns:p="http://schemas.openxmlformats.org/presentationml/2006/main">
  <p:tag name="TIMING" val="|2|5.2"/>
</p:tagLst>
</file>

<file path=ppt/tags/tag9.xml><?xml version="1.0" encoding="utf-8"?>
<p:tagLst xmlns:a="http://schemas.openxmlformats.org/drawingml/2006/main" xmlns:r="http://schemas.openxmlformats.org/officeDocument/2006/relationships" xmlns:p="http://schemas.openxmlformats.org/presentationml/2006/main">
  <p:tag name="TIMING" val="|1.8|1.2|1.7|2.9|4.4|2.5|5.7"/>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934</TotalTime>
  <Words>4850</Words>
  <Application>Microsoft Office PowerPoint</Application>
  <PresentationFormat>On-screen Show (4:3)</PresentationFormat>
  <Paragraphs>349</Paragraphs>
  <Slides>86</Slides>
  <Notes>0</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86</vt:i4>
      </vt:variant>
    </vt:vector>
  </HeadingPairs>
  <TitlesOfParts>
    <vt:vector size="88" baseType="lpstr">
      <vt:lpstr>Default Design</vt:lpstr>
      <vt:lpstr>Chart</vt:lpstr>
      <vt:lpstr>The Da Vinci Code: What to Make of It?</vt:lpstr>
      <vt:lpstr>What’s the Buzz?</vt:lpstr>
      <vt:lpstr>PowerPoint Presentation</vt:lpstr>
      <vt:lpstr>What’s the Buzz?</vt:lpstr>
      <vt:lpstr>The Book is Controversial</vt:lpstr>
      <vt:lpstr>The Book is Controversial</vt:lpstr>
      <vt:lpstr>The Plot of The  Da Vinci Code</vt:lpstr>
      <vt:lpstr>The Murder</vt:lpstr>
      <vt:lpstr>The Hero &amp; Heroine</vt:lpstr>
      <vt:lpstr>The Plot</vt:lpstr>
      <vt:lpstr>The Murder Scene</vt:lpstr>
      <vt:lpstr>The Plot Thickens</vt:lpstr>
      <vt:lpstr>The Plot Moves On</vt:lpstr>
      <vt:lpstr>Sir Leigh Teabing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 Vinci’s Last Supper</vt:lpstr>
      <vt:lpstr>The Rest of the Plot</vt:lpstr>
      <vt:lpstr>Questions Raised by  The Da Vinci Code</vt:lpstr>
      <vt:lpstr>Questions Raised</vt:lpstr>
      <vt:lpstr>Questions about  Jesus Christ </vt:lpstr>
      <vt:lpstr>Questions about  the Bible</vt:lpstr>
      <vt:lpstr>Questions about  Church History</vt:lpstr>
      <vt:lpstr>Miscellaneous questions</vt:lpstr>
      <vt:lpstr>Let’s Get  Started!</vt:lpstr>
      <vt:lpstr>Evidence from the  New Testament</vt:lpstr>
      <vt:lpstr>Jesus: What Says the Bible?</vt:lpstr>
      <vt:lpstr>Who is Jesus? Mark’s Testimony</vt:lpstr>
      <vt:lpstr>Mark’s Testimony</vt:lpstr>
      <vt:lpstr>Who is this “Son of Man”?</vt:lpstr>
      <vt:lpstr>Who is Jesus?</vt:lpstr>
      <vt:lpstr>John’s Testimony</vt:lpstr>
      <vt:lpstr>Paul’s Testimony</vt:lpstr>
      <vt:lpstr>Paul’s Summary</vt:lpstr>
      <vt:lpstr>The Testimony of Hebrews</vt:lpstr>
      <vt:lpstr>Hebrews on His Humanity</vt:lpstr>
      <vt:lpstr>Jesus: What Says the Bible?</vt:lpstr>
      <vt:lpstr>He Was Raised from the Dead</vt:lpstr>
      <vt:lpstr>Was Jesus Married?</vt:lpstr>
      <vt:lpstr>Was Jesus Married?</vt:lpstr>
      <vt:lpstr>Was Jesus Married?</vt:lpstr>
      <vt:lpstr>Paul on Marriage</vt:lpstr>
      <vt:lpstr>Paul’s List of Married People Doesn’t Include Jesus</vt:lpstr>
      <vt:lpstr>At Jesus’ Crucifixion</vt:lpstr>
      <vt:lpstr>Mary Magdalene?</vt:lpstr>
      <vt:lpstr>Summary on the New Testament</vt:lpstr>
      <vt:lpstr>Questions about  the Bible</vt:lpstr>
      <vt:lpstr>Is Our Bible Very Different?</vt:lpstr>
      <vt:lpstr>Early Manuscripts of the Gospels</vt:lpstr>
      <vt:lpstr>Summary on Gospels</vt:lpstr>
      <vt:lpstr>Summary on Canon</vt:lpstr>
      <vt:lpstr>Irenaeus (~180)</vt:lpstr>
      <vt:lpstr>Irenaeus (~180)</vt:lpstr>
      <vt:lpstr>Origen (~230)</vt:lpstr>
      <vt:lpstr>Eusebius (~325)</vt:lpstr>
      <vt:lpstr>Summary on Canon</vt:lpstr>
      <vt:lpstr>Summary on NT Evidence</vt:lpstr>
      <vt:lpstr>What about the Gnostic Gospels?</vt:lpstr>
      <vt:lpstr>Questions about  Church History</vt:lpstr>
      <vt:lpstr>What happened at the  Council of Nicea?</vt:lpstr>
      <vt:lpstr>Was Constantine a Christian?</vt:lpstr>
      <vt:lpstr>Did the Roman Catholic Church adopt features from paganism?</vt:lpstr>
      <vt:lpstr>Miscellaneous questions</vt:lpstr>
      <vt:lpstr>Mary Magdalene</vt:lpstr>
      <vt:lpstr>Eastern Church Tradition</vt:lpstr>
      <vt:lpstr>Western Church Tradition</vt:lpstr>
      <vt:lpstr>Western Church Tradition</vt:lpstr>
      <vt:lpstr>Leonardo da Vinci</vt:lpstr>
      <vt:lpstr>The Last Supper, 1498</vt:lpstr>
      <vt:lpstr>Detail before restoration</vt:lpstr>
      <vt:lpstr>Del Castagno, 1447</vt:lpstr>
      <vt:lpstr>Ghirlandaio, 1486</vt:lpstr>
      <vt:lpstr>Da Ponte, 1542</vt:lpstr>
      <vt:lpstr>The secret of The Last Supper</vt:lpstr>
      <vt:lpstr>Detail before restoration</vt:lpstr>
      <vt:lpstr>The Priory of Sion</vt:lpstr>
      <vt:lpstr>Summary</vt:lpstr>
      <vt:lpstr>The Da Vinci Code: A Hoax Packaged as an Exciting Mystery Thriller </vt:lpstr>
    </vt:vector>
  </TitlesOfParts>
  <Company>Biblical Theological Seminary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Major Questions about The DaVinci Code</dc:title>
  <dc:creator>Dr. Robert C. Newman</dc:creator>
  <cp:lastModifiedBy>Newman</cp:lastModifiedBy>
  <cp:revision>371</cp:revision>
  <dcterms:created xsi:type="dcterms:W3CDTF">2006-01-25T17:58:30Z</dcterms:created>
  <dcterms:modified xsi:type="dcterms:W3CDTF">2015-07-03T17:15:33Z</dcterms:modified>
</cp:coreProperties>
</file>