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3" r:id="rId8"/>
    <p:sldId id="262"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4801E6-93B9-460F-821A-8C48868CECEA}" type="slidenum">
              <a:rPr lang="en-US" altLang="en-US"/>
              <a:pPr/>
              <a:t>‹#›</a:t>
            </a:fld>
            <a:endParaRPr lang="en-US" altLang="en-US"/>
          </a:p>
        </p:txBody>
      </p:sp>
    </p:spTree>
    <p:extLst>
      <p:ext uri="{BB962C8B-B14F-4D97-AF65-F5344CB8AC3E}">
        <p14:creationId xmlns:p14="http://schemas.microsoft.com/office/powerpoint/2010/main" val="12801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2D5209-8938-46BE-AEE1-A67A8AC425C9}" type="slidenum">
              <a:rPr lang="en-US" altLang="en-US"/>
              <a:pPr/>
              <a:t>‹#›</a:t>
            </a:fld>
            <a:endParaRPr lang="en-US" altLang="en-US"/>
          </a:p>
        </p:txBody>
      </p:sp>
    </p:spTree>
    <p:extLst>
      <p:ext uri="{BB962C8B-B14F-4D97-AF65-F5344CB8AC3E}">
        <p14:creationId xmlns:p14="http://schemas.microsoft.com/office/powerpoint/2010/main" val="417157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B21582-412F-4B60-9783-B479ABEDE015}" type="slidenum">
              <a:rPr lang="en-US" altLang="en-US"/>
              <a:pPr/>
              <a:t>‹#›</a:t>
            </a:fld>
            <a:endParaRPr lang="en-US" altLang="en-US"/>
          </a:p>
        </p:txBody>
      </p:sp>
    </p:spTree>
    <p:extLst>
      <p:ext uri="{BB962C8B-B14F-4D97-AF65-F5344CB8AC3E}">
        <p14:creationId xmlns:p14="http://schemas.microsoft.com/office/powerpoint/2010/main" val="2328884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3CFE75-714A-4C67-A58A-4C0AD55A375D}" type="slidenum">
              <a:rPr lang="en-US" altLang="en-US"/>
              <a:pPr/>
              <a:t>‹#›</a:t>
            </a:fld>
            <a:endParaRPr lang="en-US" altLang="en-US"/>
          </a:p>
        </p:txBody>
      </p:sp>
    </p:spTree>
    <p:extLst>
      <p:ext uri="{BB962C8B-B14F-4D97-AF65-F5344CB8AC3E}">
        <p14:creationId xmlns:p14="http://schemas.microsoft.com/office/powerpoint/2010/main" val="2695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6FD9B4-3C0E-4DFE-ACA4-42BD09A607B6}" type="slidenum">
              <a:rPr lang="en-US" altLang="en-US"/>
              <a:pPr/>
              <a:t>‹#›</a:t>
            </a:fld>
            <a:endParaRPr lang="en-US" altLang="en-US"/>
          </a:p>
        </p:txBody>
      </p:sp>
    </p:spTree>
    <p:extLst>
      <p:ext uri="{BB962C8B-B14F-4D97-AF65-F5344CB8AC3E}">
        <p14:creationId xmlns:p14="http://schemas.microsoft.com/office/powerpoint/2010/main" val="263404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C6D33E-6455-40F4-9B43-A9B7E7610E7E}" type="slidenum">
              <a:rPr lang="en-US" altLang="en-US"/>
              <a:pPr/>
              <a:t>‹#›</a:t>
            </a:fld>
            <a:endParaRPr lang="en-US" altLang="en-US"/>
          </a:p>
        </p:txBody>
      </p:sp>
    </p:spTree>
    <p:extLst>
      <p:ext uri="{BB962C8B-B14F-4D97-AF65-F5344CB8AC3E}">
        <p14:creationId xmlns:p14="http://schemas.microsoft.com/office/powerpoint/2010/main" val="23869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D9F250-10B4-4E46-8C53-F852E6B47412}" type="slidenum">
              <a:rPr lang="en-US" altLang="en-US"/>
              <a:pPr/>
              <a:t>‹#›</a:t>
            </a:fld>
            <a:endParaRPr lang="en-US" altLang="en-US"/>
          </a:p>
        </p:txBody>
      </p:sp>
    </p:spTree>
    <p:extLst>
      <p:ext uri="{BB962C8B-B14F-4D97-AF65-F5344CB8AC3E}">
        <p14:creationId xmlns:p14="http://schemas.microsoft.com/office/powerpoint/2010/main" val="62179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E7187CD-6C60-4A3E-950D-973763CE9D52}" type="slidenum">
              <a:rPr lang="en-US" altLang="en-US"/>
              <a:pPr/>
              <a:t>‹#›</a:t>
            </a:fld>
            <a:endParaRPr lang="en-US" altLang="en-US"/>
          </a:p>
        </p:txBody>
      </p:sp>
    </p:spTree>
    <p:extLst>
      <p:ext uri="{BB962C8B-B14F-4D97-AF65-F5344CB8AC3E}">
        <p14:creationId xmlns:p14="http://schemas.microsoft.com/office/powerpoint/2010/main" val="10580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784DC9C-A926-47B1-9AA6-B82C686D5A19}" type="slidenum">
              <a:rPr lang="en-US" altLang="en-US"/>
              <a:pPr/>
              <a:t>‹#›</a:t>
            </a:fld>
            <a:endParaRPr lang="en-US" altLang="en-US"/>
          </a:p>
        </p:txBody>
      </p:sp>
    </p:spTree>
    <p:extLst>
      <p:ext uri="{BB962C8B-B14F-4D97-AF65-F5344CB8AC3E}">
        <p14:creationId xmlns:p14="http://schemas.microsoft.com/office/powerpoint/2010/main" val="15360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ACD1B4B-32A1-43AF-A17D-62A0DA2A044C}" type="slidenum">
              <a:rPr lang="en-US" altLang="en-US"/>
              <a:pPr/>
              <a:t>‹#›</a:t>
            </a:fld>
            <a:endParaRPr lang="en-US" altLang="en-US"/>
          </a:p>
        </p:txBody>
      </p:sp>
    </p:spTree>
    <p:extLst>
      <p:ext uri="{BB962C8B-B14F-4D97-AF65-F5344CB8AC3E}">
        <p14:creationId xmlns:p14="http://schemas.microsoft.com/office/powerpoint/2010/main" val="161516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D473214-DA56-4434-A1BA-21BCA14F4D94}" type="slidenum">
              <a:rPr lang="en-US" altLang="en-US"/>
              <a:pPr/>
              <a:t>‹#›</a:t>
            </a:fld>
            <a:endParaRPr lang="en-US" altLang="en-US"/>
          </a:p>
        </p:txBody>
      </p:sp>
    </p:spTree>
    <p:extLst>
      <p:ext uri="{BB962C8B-B14F-4D97-AF65-F5344CB8AC3E}">
        <p14:creationId xmlns:p14="http://schemas.microsoft.com/office/powerpoint/2010/main" val="405744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33B977-6C44-47F8-806E-794FB46CE55A}" type="slidenum">
              <a:rPr lang="en-US" altLang="en-US"/>
              <a:pPr/>
              <a:t>‹#›</a:t>
            </a:fld>
            <a:endParaRPr lang="en-US" altLang="en-US"/>
          </a:p>
        </p:txBody>
      </p:sp>
    </p:spTree>
    <p:extLst>
      <p:ext uri="{BB962C8B-B14F-4D97-AF65-F5344CB8AC3E}">
        <p14:creationId xmlns:p14="http://schemas.microsoft.com/office/powerpoint/2010/main" val="315012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83E7AA4-CD1C-4A3C-8959-9F712D38E7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772400" cy="2381250"/>
          </a:xfrm>
        </p:spPr>
        <p:txBody>
          <a:bodyPr/>
          <a:lstStyle/>
          <a:p>
            <a:pPr algn="l"/>
            <a:r>
              <a:rPr lang="en-US" altLang="en-US" i="1"/>
              <a:t>The DaVinci Code:</a:t>
            </a:r>
            <a:r>
              <a:rPr lang="en-US" altLang="en-US"/>
              <a:t/>
            </a:r>
            <a:br>
              <a:rPr lang="en-US" altLang="en-US"/>
            </a:br>
            <a:r>
              <a:rPr lang="en-US" altLang="en-US"/>
              <a:t>Evidence from the </a:t>
            </a:r>
            <a:br>
              <a:rPr lang="en-US" altLang="en-US"/>
            </a:br>
            <a:r>
              <a:rPr lang="en-US" altLang="en-US"/>
              <a:t>New Testament</a:t>
            </a:r>
          </a:p>
        </p:txBody>
      </p:sp>
      <p:sp>
        <p:nvSpPr>
          <p:cNvPr id="2051" name="Rectangle 3"/>
          <p:cNvSpPr>
            <a:spLocks noGrp="1" noChangeArrowheads="1"/>
          </p:cNvSpPr>
          <p:nvPr>
            <p:ph type="subTitle" idx="1"/>
          </p:nvPr>
        </p:nvSpPr>
        <p:spPr/>
        <p:txBody>
          <a:bodyPr/>
          <a:lstStyle/>
          <a:p>
            <a:pPr algn="l"/>
            <a:r>
              <a:rPr lang="en-US" altLang="en-US" i="1"/>
              <a:t>Robert C. Newman</a:t>
            </a:r>
            <a:endParaRPr lang="en-US" altLang="en-US"/>
          </a:p>
        </p:txBody>
      </p:sp>
      <p:pic>
        <p:nvPicPr>
          <p:cNvPr id="2052" name="Picture 4" descr="P6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2667000"/>
            <a:ext cx="3300413" cy="3613150"/>
          </a:xfrm>
          <a:prstGeom prst="rect">
            <a:avLst/>
          </a:prstGeom>
          <a:noFill/>
          <a:extLst>
            <a:ext uri="{909E8E84-426E-40DD-AFC4-6F175D3DCCD1}">
              <a14:hiddenFill xmlns:a14="http://schemas.microsoft.com/office/drawing/2010/main">
                <a:solidFill>
                  <a:srgbClr val="FFFFFF"/>
                </a:solidFill>
              </a14:hiddenFill>
            </a:ext>
          </a:extLst>
        </p:spPr>
      </p:pic>
      <p:pic>
        <p:nvPicPr>
          <p:cNvPr id="2" name="DVCNTEvi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657610"/>
            <a:ext cx="609600" cy="609600"/>
          </a:xfrm>
          <a:prstGeom prst="rect">
            <a:avLst/>
          </a:prstGeom>
        </p:spPr>
      </p:pic>
    </p:spTree>
    <p:custDataLst>
      <p:tags r:id="rId1"/>
    </p:custDataLst>
  </p:cSld>
  <p:clrMapOvr>
    <a:masterClrMapping/>
  </p:clrMapOvr>
  <p:transition advTm="185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 calcmode="lin" valueType="num">
                                      <p:cBhvr additive="base">
                                        <p:cTn id="22"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Paul</a:t>
            </a:r>
            <a:r>
              <a:rPr lang="en-US" altLang="en-US">
                <a:cs typeface="Arial" charset="0"/>
              </a:rPr>
              <a:t>'</a:t>
            </a:r>
            <a:r>
              <a:rPr lang="en-US" altLang="en-US"/>
              <a:t>s Testimony</a:t>
            </a:r>
          </a:p>
        </p:txBody>
      </p:sp>
      <p:sp>
        <p:nvSpPr>
          <p:cNvPr id="16388" name="Text Box 4"/>
          <p:cNvSpPr txBox="1">
            <a:spLocks noChangeArrowheads="1"/>
          </p:cNvSpPr>
          <p:nvPr/>
        </p:nvSpPr>
        <p:spPr bwMode="auto">
          <a:xfrm>
            <a:off x="914400" y="1295400"/>
            <a:ext cx="7315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Col 1:15-20 (NIV) He is the image of the invisible God, the firstborn over all creation. 16 For by him all things were created: things in heaven and on earth, visible and invisible, whether thrones or powers or rulers or authorities; all things were created by him and for him. 17 He is before all things, and in him all things hold together. 18 And he is the head of the body, the church; he is the beginning and the firstborn from among the dead, so that in everything he might have the supremacy. 19 For God was pleased to have all his fullness dwell in him, 20 and through him to reconcile to himself all things, whether things on earth or things in heaven, by making peace through his blood, shed on the cross. </a:t>
            </a:r>
          </a:p>
        </p:txBody>
      </p:sp>
      <p:sp>
        <p:nvSpPr>
          <p:cNvPr id="16389" name="Oval 5"/>
          <p:cNvSpPr>
            <a:spLocks noChangeArrowheads="1"/>
          </p:cNvSpPr>
          <p:nvPr/>
        </p:nvSpPr>
        <p:spPr bwMode="auto">
          <a:xfrm>
            <a:off x="762000" y="1752600"/>
            <a:ext cx="7772400" cy="990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451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additive="base">
                                        <p:cTn id="12" dur="500" fill="hold"/>
                                        <p:tgtEl>
                                          <p:spTgt spid="16389"/>
                                        </p:tgtEl>
                                        <p:attrNameLst>
                                          <p:attrName>ppt_x</p:attrName>
                                        </p:attrNameLst>
                                      </p:cBhvr>
                                      <p:tavLst>
                                        <p:tav tm="0">
                                          <p:val>
                                            <p:strVal val="#ppt_x"/>
                                          </p:val>
                                        </p:tav>
                                        <p:tav tm="100000">
                                          <p:val>
                                            <p:strVal val="#ppt_x"/>
                                          </p:val>
                                        </p:tav>
                                      </p:tavLst>
                                    </p:anim>
                                    <p:anim calcmode="lin" valueType="num">
                                      <p:cBhvr additive="base">
                                        <p:cTn id="13" dur="500" fill="hold"/>
                                        <p:tgtEl>
                                          <p:spTgt spid="163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Paul</a:t>
            </a:r>
            <a:r>
              <a:rPr lang="en-US" altLang="en-US">
                <a:cs typeface="Arial" charset="0"/>
              </a:rPr>
              <a:t>'</a:t>
            </a:r>
            <a:r>
              <a:rPr lang="en-US" altLang="en-US"/>
              <a:t>s Summary</a:t>
            </a:r>
          </a:p>
        </p:txBody>
      </p:sp>
      <p:sp>
        <p:nvSpPr>
          <p:cNvPr id="23555" name="Text Box 3"/>
          <p:cNvSpPr txBox="1">
            <a:spLocks noChangeArrowheads="1"/>
          </p:cNvSpPr>
          <p:nvPr/>
        </p:nvSpPr>
        <p:spPr bwMode="auto">
          <a:xfrm>
            <a:off x="914400" y="15240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Rom 9:3-5 (NIV) For I could wish that I myself were cursed and cut off from Christ for the sake of my brothers, those of my own race, 4 the people of Israel. Theirs is the adoption as sons; theirs the divine glory, the covenants, the receiving of the law, the temple worship and the promises. 5 Theirs are the patriarchs, and from them is traced the human ancestry of Christ, who is God over all, forever praised! {[5] Or Christ, who is over all. God be forever praised! Or Christ. God who is over all be forever praised!} Amen. </a:t>
            </a:r>
          </a:p>
        </p:txBody>
      </p:sp>
      <p:sp>
        <p:nvSpPr>
          <p:cNvPr id="23556" name="Oval 4"/>
          <p:cNvSpPr>
            <a:spLocks noChangeArrowheads="1"/>
          </p:cNvSpPr>
          <p:nvPr/>
        </p:nvSpPr>
        <p:spPr bwMode="auto">
          <a:xfrm>
            <a:off x="838200" y="3429000"/>
            <a:ext cx="7467600" cy="1676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41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checkerboard(across)">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additive="base">
                                        <p:cTn id="12" dur="500" fill="hold"/>
                                        <p:tgtEl>
                                          <p:spTgt spid="23556"/>
                                        </p:tgtEl>
                                        <p:attrNameLst>
                                          <p:attrName>ppt_x</p:attrName>
                                        </p:attrNameLst>
                                      </p:cBhvr>
                                      <p:tavLst>
                                        <p:tav tm="0">
                                          <p:val>
                                            <p:strVal val="#ppt_x"/>
                                          </p:val>
                                        </p:tav>
                                        <p:tav tm="100000">
                                          <p:val>
                                            <p:strVal val="#ppt_x"/>
                                          </p:val>
                                        </p:tav>
                                      </p:tavLst>
                                    </p:anim>
                                    <p:anim calcmode="lin" valueType="num">
                                      <p:cBhvr additive="base">
                                        <p:cTn id="13"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The Testimony of Hebrews</a:t>
            </a:r>
          </a:p>
        </p:txBody>
      </p:sp>
      <p:sp>
        <p:nvSpPr>
          <p:cNvPr id="18436" name="Text Box 4"/>
          <p:cNvSpPr txBox="1">
            <a:spLocks noChangeArrowheads="1"/>
          </p:cNvSpPr>
          <p:nvPr/>
        </p:nvSpPr>
        <p:spPr bwMode="auto">
          <a:xfrm>
            <a:off x="914400" y="15240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Heb 1:1-4 (NIV) In the past God spoke to our forefathers through the prophets at many times and in various ways, 2 but in these last days he has spoken to us by his Son, whom he appointed heir of all things, and through whom he made the universe. </a:t>
            </a:r>
          </a:p>
          <a:p>
            <a:r>
              <a:rPr lang="en-US" altLang="en-US" sz="2400"/>
              <a:t>3 The Son is the radiance of God's glory and the exact representation of his being, sustaining all things by his powerful word. After he had provided purification for sins, he sat down at the right hand of the Majesty in heaven. 4 So he became as much superior to the angels as the name he has inherited is superior to theirs. </a:t>
            </a:r>
          </a:p>
        </p:txBody>
      </p:sp>
      <p:sp>
        <p:nvSpPr>
          <p:cNvPr id="18437" name="Oval 5"/>
          <p:cNvSpPr>
            <a:spLocks noChangeArrowheads="1"/>
          </p:cNvSpPr>
          <p:nvPr/>
        </p:nvSpPr>
        <p:spPr bwMode="auto">
          <a:xfrm>
            <a:off x="457200" y="2362200"/>
            <a:ext cx="7924800" cy="14478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6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additive="base">
                                        <p:cTn id="12" dur="500" fill="hold"/>
                                        <p:tgtEl>
                                          <p:spTgt spid="18437"/>
                                        </p:tgtEl>
                                        <p:attrNameLst>
                                          <p:attrName>ppt_x</p:attrName>
                                        </p:attrNameLst>
                                      </p:cBhvr>
                                      <p:tavLst>
                                        <p:tav tm="0">
                                          <p:val>
                                            <p:strVal val="#ppt_x"/>
                                          </p:val>
                                        </p:tav>
                                        <p:tav tm="100000">
                                          <p:val>
                                            <p:strVal val="#ppt_x"/>
                                          </p:val>
                                        </p:tav>
                                      </p:tavLst>
                                    </p:anim>
                                    <p:anim calcmode="lin" valueType="num">
                                      <p:cBhvr additive="base">
                                        <p:cTn id="13" dur="500" fill="hold"/>
                                        <p:tgtEl>
                                          <p:spTgt spid="184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Hebrews on His Humanity</a:t>
            </a:r>
          </a:p>
        </p:txBody>
      </p:sp>
      <p:sp>
        <p:nvSpPr>
          <p:cNvPr id="24580" name="Text Box 4"/>
          <p:cNvSpPr txBox="1">
            <a:spLocks noChangeArrowheads="1"/>
          </p:cNvSpPr>
          <p:nvPr/>
        </p:nvSpPr>
        <p:spPr bwMode="auto">
          <a:xfrm>
            <a:off x="914400" y="16002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Heb 7:11-14 (NIV) If perfection could have been attained through the Levitical priesthood (for on the basis of it the law was given to the people), why was there still need for another priest to come--one in the order of Melchizedek, not in the order of Aaron? </a:t>
            </a:r>
          </a:p>
          <a:p>
            <a:r>
              <a:rPr lang="en-US" altLang="en-US" sz="2400"/>
              <a:t>12 For when there is a change of the priesthood, there must also be a change of the law. 13 He of whom these things are said belonged to a different tribe, and no one from that tribe has ever served at the altar. 14 For it is clear that our Lord descended from Judah, and in regard to that tribe Moses said nothing about priests. </a:t>
            </a:r>
          </a:p>
        </p:txBody>
      </p:sp>
      <p:sp>
        <p:nvSpPr>
          <p:cNvPr id="24581" name="Oval 5"/>
          <p:cNvSpPr>
            <a:spLocks noChangeArrowheads="1"/>
          </p:cNvSpPr>
          <p:nvPr/>
        </p:nvSpPr>
        <p:spPr bwMode="auto">
          <a:xfrm>
            <a:off x="685800" y="4800600"/>
            <a:ext cx="7848600" cy="1371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98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additive="base">
                                        <p:cTn id="12" dur="500" fill="hold"/>
                                        <p:tgtEl>
                                          <p:spTgt spid="24581"/>
                                        </p:tgtEl>
                                        <p:attrNameLst>
                                          <p:attrName>ppt_x</p:attrName>
                                        </p:attrNameLst>
                                      </p:cBhvr>
                                      <p:tavLst>
                                        <p:tav tm="0">
                                          <p:val>
                                            <p:strVal val="#ppt_x"/>
                                          </p:val>
                                        </p:tav>
                                        <p:tav tm="100000">
                                          <p:val>
                                            <p:strVal val="#ppt_x"/>
                                          </p:val>
                                        </p:tav>
                                      </p:tavLst>
                                    </p:anim>
                                    <p:anim calcmode="lin" valueType="num">
                                      <p:cBhvr additive="base">
                                        <p:cTn id="13" dur="500" fill="hold"/>
                                        <p:tgtEl>
                                          <p:spTgt spid="245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Jesus: What Says the Bible?</a:t>
            </a:r>
          </a:p>
        </p:txBody>
      </p:sp>
      <p:sp>
        <p:nvSpPr>
          <p:cNvPr id="26627" name="Rectangle 3"/>
          <p:cNvSpPr>
            <a:spLocks noGrp="1" noChangeArrowheads="1"/>
          </p:cNvSpPr>
          <p:nvPr>
            <p:ph type="body" idx="1"/>
          </p:nvPr>
        </p:nvSpPr>
        <p:spPr/>
        <p:txBody>
          <a:bodyPr/>
          <a:lstStyle/>
          <a:p>
            <a:r>
              <a:rPr lang="en-US" altLang="en-US">
                <a:solidFill>
                  <a:schemeClr val="hlink"/>
                </a:solidFill>
              </a:rPr>
              <a:t>So, Who is Jesus?</a:t>
            </a:r>
          </a:p>
          <a:p>
            <a:pPr lvl="1"/>
            <a:r>
              <a:rPr lang="en-US" altLang="en-US">
                <a:solidFill>
                  <a:schemeClr val="hlink"/>
                </a:solidFill>
              </a:rPr>
              <a:t>Jesus is human, but not just human.</a:t>
            </a:r>
          </a:p>
          <a:p>
            <a:pPr lvl="1"/>
            <a:r>
              <a:rPr lang="en-US" altLang="en-US">
                <a:solidFill>
                  <a:schemeClr val="hlink"/>
                </a:solidFill>
              </a:rPr>
              <a:t>Jesus is also God.</a:t>
            </a:r>
          </a:p>
          <a:p>
            <a:pPr>
              <a:buFontTx/>
              <a:buNone/>
            </a:pPr>
            <a:r>
              <a:rPr lang="en-US" altLang="en-US"/>
              <a:t>Let us next consider:</a:t>
            </a:r>
          </a:p>
          <a:p>
            <a:r>
              <a:rPr lang="en-US" altLang="en-US"/>
              <a:t>He was raised from the dead after his crucifixion.</a:t>
            </a:r>
          </a:p>
          <a:p>
            <a:r>
              <a:rPr lang="en-US" altLang="en-US"/>
              <a:t>The Bible says nothing about Jesus having married.</a:t>
            </a:r>
          </a:p>
        </p:txBody>
      </p:sp>
    </p:spTree>
    <p:custDataLst>
      <p:tags r:id="rId1"/>
    </p:custDataLst>
  </p:cSld>
  <p:clrMapOvr>
    <a:masterClrMapping/>
  </p:clrMapOvr>
  <p:transition advTm="14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He Was Raised from the Dead</a:t>
            </a:r>
          </a:p>
        </p:txBody>
      </p:sp>
      <p:sp>
        <p:nvSpPr>
          <p:cNvPr id="27651" name="Rectangle 3"/>
          <p:cNvSpPr>
            <a:spLocks noGrp="1" noChangeArrowheads="1"/>
          </p:cNvSpPr>
          <p:nvPr>
            <p:ph type="body" idx="1"/>
          </p:nvPr>
        </p:nvSpPr>
        <p:spPr>
          <a:xfrm>
            <a:off x="457200" y="1600200"/>
            <a:ext cx="8229600" cy="4800600"/>
          </a:xfrm>
        </p:spPr>
        <p:txBody>
          <a:bodyPr/>
          <a:lstStyle/>
          <a:p>
            <a:pPr>
              <a:lnSpc>
                <a:spcPct val="90000"/>
              </a:lnSpc>
              <a:buFontTx/>
              <a:buNone/>
            </a:pPr>
            <a:r>
              <a:rPr lang="en-US" altLang="en-US"/>
              <a:t>This is the uniform testimony of the New Testament:</a:t>
            </a:r>
          </a:p>
          <a:p>
            <a:pPr>
              <a:lnSpc>
                <a:spcPct val="90000"/>
              </a:lnSpc>
            </a:pPr>
            <a:r>
              <a:rPr lang="en-US" altLang="en-US"/>
              <a:t>Post-resurrection appearances are narrated in all four Gospels and Acts.</a:t>
            </a:r>
          </a:p>
          <a:p>
            <a:pPr>
              <a:lnSpc>
                <a:spcPct val="90000"/>
              </a:lnSpc>
            </a:pPr>
            <a:r>
              <a:rPr lang="en-US" altLang="en-US"/>
              <a:t>Post-resurrection appearances are also listed in 1 Corinthians 15.</a:t>
            </a:r>
          </a:p>
          <a:p>
            <a:pPr>
              <a:lnSpc>
                <a:spcPct val="90000"/>
              </a:lnSpc>
            </a:pPr>
            <a:r>
              <a:rPr lang="en-US" altLang="en-US"/>
              <a:t>His resurrection (or second coming) is referred to in nearly all of the other NT books.</a:t>
            </a:r>
          </a:p>
          <a:p>
            <a:pPr lvl="1">
              <a:lnSpc>
                <a:spcPct val="90000"/>
              </a:lnSpc>
            </a:pPr>
            <a:r>
              <a:rPr lang="en-US" altLang="en-US"/>
              <a:t>All but Philemon, 2 John, 3 John</a:t>
            </a:r>
          </a:p>
        </p:txBody>
      </p:sp>
    </p:spTree>
    <p:custDataLst>
      <p:tags r:id="rId1"/>
    </p:custDataLst>
  </p:cSld>
  <p:clrMapOvr>
    <a:masterClrMapping/>
  </p:clrMapOvr>
  <p:transition advTm="23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Was Jesus Married?</a:t>
            </a:r>
          </a:p>
        </p:txBody>
      </p:sp>
      <p:sp>
        <p:nvSpPr>
          <p:cNvPr id="28675"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If he was, this would not be a problem for the orthodox view of Jesus, in spite of the allegations Dan Brown makes.</a:t>
            </a:r>
          </a:p>
          <a:p>
            <a:pPr>
              <a:lnSpc>
                <a:spcPct val="90000"/>
              </a:lnSpc>
            </a:pPr>
            <a:r>
              <a:rPr lang="en-US" altLang="en-US"/>
              <a:t>The Bible teaches that Jesus was fully human, so he certainly </a:t>
            </a:r>
            <a:r>
              <a:rPr lang="en-US" altLang="en-US" i="1">
                <a:solidFill>
                  <a:srgbClr val="FF3300"/>
                </a:solidFill>
              </a:rPr>
              <a:t>could</a:t>
            </a:r>
            <a:r>
              <a:rPr lang="en-US" altLang="en-US" i="1"/>
              <a:t> have</a:t>
            </a:r>
            <a:r>
              <a:rPr lang="en-US" altLang="en-US"/>
              <a:t> married.</a:t>
            </a:r>
          </a:p>
          <a:p>
            <a:pPr>
              <a:lnSpc>
                <a:spcPct val="90000"/>
              </a:lnSpc>
            </a:pPr>
            <a:r>
              <a:rPr lang="en-US" altLang="en-US"/>
              <a:t>There is no specific statement in the Bible one way or the other whether Jesus </a:t>
            </a:r>
            <a:r>
              <a:rPr lang="en-US" altLang="en-US" i="1">
                <a:solidFill>
                  <a:srgbClr val="FF3300"/>
                </a:solidFill>
              </a:rPr>
              <a:t>was</a:t>
            </a:r>
            <a:r>
              <a:rPr lang="en-US" altLang="en-US"/>
              <a:t> married, but the evidence suggests he was not.</a:t>
            </a:r>
          </a:p>
        </p:txBody>
      </p:sp>
    </p:spTree>
    <p:custDataLst>
      <p:tags r:id="rId1"/>
    </p:custDataLst>
  </p:cSld>
  <p:clrMapOvr>
    <a:masterClrMapping/>
  </p:clrMapOvr>
  <p:transition advTm="261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Was Jesus Married?</a:t>
            </a:r>
          </a:p>
        </p:txBody>
      </p:sp>
      <p:sp>
        <p:nvSpPr>
          <p:cNvPr id="29699" name="Rectangle 3"/>
          <p:cNvSpPr>
            <a:spLocks noGrp="1" noChangeArrowheads="1"/>
          </p:cNvSpPr>
          <p:nvPr>
            <p:ph type="body" idx="1"/>
          </p:nvPr>
        </p:nvSpPr>
        <p:spPr/>
        <p:txBody>
          <a:bodyPr/>
          <a:lstStyle/>
          <a:p>
            <a:pPr>
              <a:lnSpc>
                <a:spcPct val="90000"/>
              </a:lnSpc>
            </a:pPr>
            <a:r>
              <a:rPr lang="en-US" altLang="en-US"/>
              <a:t>Some have suggested that the wedding at Cana (John 2) was Jesus</a:t>
            </a:r>
            <a:r>
              <a:rPr lang="en-US" altLang="en-US">
                <a:cs typeface="Arial" charset="0"/>
              </a:rPr>
              <a:t>'</a:t>
            </a:r>
            <a:r>
              <a:rPr lang="en-US" altLang="en-US"/>
              <a:t> wedding:</a:t>
            </a:r>
          </a:p>
          <a:p>
            <a:pPr lvl="1">
              <a:lnSpc>
                <a:spcPct val="90000"/>
              </a:lnSpc>
            </a:pPr>
            <a:r>
              <a:rPr lang="en-US" altLang="en-US"/>
              <a:t>Mormons (Joseph Smith, at least)</a:t>
            </a:r>
          </a:p>
          <a:p>
            <a:pPr lvl="1">
              <a:lnSpc>
                <a:spcPct val="90000"/>
              </a:lnSpc>
            </a:pPr>
            <a:r>
              <a:rPr lang="en-US" altLang="en-US"/>
              <a:t>Authors of </a:t>
            </a:r>
            <a:r>
              <a:rPr lang="en-US" altLang="en-US" i="1"/>
              <a:t>Holy Blood, Holy Grail</a:t>
            </a:r>
          </a:p>
          <a:p>
            <a:pPr>
              <a:lnSpc>
                <a:spcPct val="90000"/>
              </a:lnSpc>
            </a:pPr>
            <a:r>
              <a:rPr lang="en-US" altLang="en-US"/>
              <a:t>This is hardly likely:</a:t>
            </a:r>
          </a:p>
          <a:p>
            <a:pPr lvl="1">
              <a:lnSpc>
                <a:spcPct val="90000"/>
              </a:lnSpc>
            </a:pPr>
            <a:r>
              <a:rPr lang="en-US" altLang="en-US"/>
              <a:t>Jesus is </a:t>
            </a:r>
            <a:r>
              <a:rPr lang="en-US" altLang="en-US" i="1"/>
              <a:t>invited</a:t>
            </a:r>
            <a:r>
              <a:rPr lang="en-US" altLang="en-US"/>
              <a:t> to the wedding!</a:t>
            </a:r>
          </a:p>
          <a:p>
            <a:pPr lvl="1">
              <a:lnSpc>
                <a:spcPct val="90000"/>
              </a:lnSpc>
            </a:pPr>
            <a:r>
              <a:rPr lang="en-US" altLang="en-US"/>
              <a:t>He answers his mother’s request about the lack of wine with, </a:t>
            </a:r>
            <a:r>
              <a:rPr lang="en-US" altLang="en-US">
                <a:cs typeface="Arial" charset="0"/>
              </a:rPr>
              <a:t>"</a:t>
            </a:r>
            <a:r>
              <a:rPr lang="en-US" altLang="en-US"/>
              <a:t>Why involve me?</a:t>
            </a:r>
            <a:r>
              <a:rPr lang="en-US" altLang="en-US">
                <a:cs typeface="Arial" charset="0"/>
              </a:rPr>
              <a:t>"</a:t>
            </a:r>
          </a:p>
          <a:p>
            <a:pPr lvl="1">
              <a:lnSpc>
                <a:spcPct val="90000"/>
              </a:lnSpc>
            </a:pPr>
            <a:r>
              <a:rPr lang="en-US" altLang="en-US"/>
              <a:t>He is distinguished from the bridegroom.</a:t>
            </a:r>
          </a:p>
        </p:txBody>
      </p:sp>
    </p:spTree>
    <p:custDataLst>
      <p:tags r:id="rId1"/>
    </p:custDataLst>
  </p:cSld>
  <p:clrMapOvr>
    <a:masterClrMapping/>
  </p:clrMapOvr>
  <p:transition advTm="303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Was Jesus Married?</a:t>
            </a:r>
          </a:p>
        </p:txBody>
      </p:sp>
      <p:sp>
        <p:nvSpPr>
          <p:cNvPr id="30723" name="Rectangle 3"/>
          <p:cNvSpPr>
            <a:spLocks noGrp="1" noChangeArrowheads="1"/>
          </p:cNvSpPr>
          <p:nvPr>
            <p:ph type="body" idx="1"/>
          </p:nvPr>
        </p:nvSpPr>
        <p:spPr/>
        <p:txBody>
          <a:bodyPr/>
          <a:lstStyle/>
          <a:p>
            <a:r>
              <a:rPr lang="en-US" altLang="en-US" sz="2800"/>
              <a:t>Though marriage was common in Jesus</a:t>
            </a:r>
            <a:r>
              <a:rPr lang="en-US" altLang="en-US" sz="2800">
                <a:cs typeface="Arial" charset="0"/>
              </a:rPr>
              <a:t>'</a:t>
            </a:r>
            <a:r>
              <a:rPr lang="en-US" altLang="en-US" sz="2800"/>
              <a:t> day (especially among Jews), it was not universal:</a:t>
            </a:r>
          </a:p>
          <a:p>
            <a:pPr lvl="1"/>
            <a:r>
              <a:rPr lang="en-US" altLang="en-US" sz="2400"/>
              <a:t>Essenes/Qumran sect</a:t>
            </a:r>
          </a:p>
          <a:p>
            <a:pPr lvl="1"/>
            <a:r>
              <a:rPr lang="en-US" altLang="en-US" sz="2400"/>
              <a:t>Therapeutae</a:t>
            </a:r>
          </a:p>
          <a:p>
            <a:r>
              <a:rPr lang="en-US" altLang="en-US" sz="2800"/>
              <a:t>It does not appear that John the Baptist or Paul were married.</a:t>
            </a:r>
          </a:p>
          <a:p>
            <a:r>
              <a:rPr lang="en-US" altLang="en-US" sz="2800"/>
              <a:t>Paul’s remarks (1 Cor 7) suggest he viewed singleness as more appropriate for special dedicated service to God.</a:t>
            </a:r>
          </a:p>
        </p:txBody>
      </p:sp>
    </p:spTree>
    <p:custDataLst>
      <p:tags r:id="rId1"/>
    </p:custDataLst>
  </p:cSld>
  <p:clrMapOvr>
    <a:masterClrMapping/>
  </p:clrMapOvr>
  <p:transition advTm="280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Paul on Marriage</a:t>
            </a:r>
          </a:p>
        </p:txBody>
      </p:sp>
      <p:sp>
        <p:nvSpPr>
          <p:cNvPr id="31748" name="Text Box 4"/>
          <p:cNvSpPr txBox="1">
            <a:spLocks noChangeArrowheads="1"/>
          </p:cNvSpPr>
          <p:nvPr/>
        </p:nvSpPr>
        <p:spPr bwMode="auto">
          <a:xfrm>
            <a:off x="914400" y="13716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1Cor 7:32 (NIV) I would like you to be free from concern. An unmarried man is concerned about the Lord's affairs--how he can please the Lord. 33 But a married man is concerned about the affairs of this world--how he can please his wife</a:t>
            </a:r>
            <a:r>
              <a:rPr lang="en-US" altLang="en-US" sz="2400">
                <a:cs typeface="Arial" charset="0"/>
              </a:rPr>
              <a:t>–</a:t>
            </a:r>
            <a:r>
              <a:rPr lang="en-US" altLang="en-US" sz="2400"/>
              <a:t> 34 and his interests are divided. An unmarried woman or virgin is concerned about the Lord's affairs: Her aim is to be devoted to the Lord in both body and spirit. But a married woman is concerned about the affairs of this world--how she can please her husband. 35 I am saying this for your own good, not to restrict you, but that you may live in a right way in undivided devotion to the Lord. </a:t>
            </a:r>
          </a:p>
        </p:txBody>
      </p:sp>
    </p:spTree>
    <p:custDataLst>
      <p:tags r:id="rId1"/>
    </p:custDataLst>
  </p:cSld>
  <p:clrMapOvr>
    <a:masterClrMapping/>
  </p:clrMapOvr>
  <p:transition advTm="327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altLang="en-US" sz="4000"/>
              <a:t>Questions about </a:t>
            </a:r>
            <a:br>
              <a:rPr lang="en-US" altLang="en-US" sz="4000"/>
            </a:br>
            <a:r>
              <a:rPr lang="en-US" altLang="en-US" sz="4000"/>
              <a:t>Jesus Christ	</a:t>
            </a:r>
          </a:p>
        </p:txBody>
      </p:sp>
      <p:sp>
        <p:nvSpPr>
          <p:cNvPr id="4099" name="Rectangle 3"/>
          <p:cNvSpPr>
            <a:spLocks noGrp="1" noChangeArrowheads="1"/>
          </p:cNvSpPr>
          <p:nvPr>
            <p:ph type="body" idx="1"/>
          </p:nvPr>
        </p:nvSpPr>
        <p:spPr>
          <a:xfrm>
            <a:off x="457200" y="1905000"/>
            <a:ext cx="8229600" cy="4221163"/>
          </a:xfrm>
        </p:spPr>
        <p:txBody>
          <a:bodyPr/>
          <a:lstStyle/>
          <a:p>
            <a:r>
              <a:rPr lang="en-US" altLang="en-US"/>
              <a:t>Who was Jesus?</a:t>
            </a:r>
          </a:p>
          <a:p>
            <a:pPr lvl="1"/>
            <a:r>
              <a:rPr lang="en-US" altLang="en-US"/>
              <a:t>Was he merely a human?</a:t>
            </a:r>
          </a:p>
          <a:p>
            <a:pPr lvl="1"/>
            <a:r>
              <a:rPr lang="en-US" altLang="en-US"/>
              <a:t>Was his status upgraded by Constantine?</a:t>
            </a:r>
          </a:p>
          <a:p>
            <a:r>
              <a:rPr lang="en-US" altLang="en-US"/>
              <a:t>Was he raised from the dead after his crucifixion?</a:t>
            </a:r>
          </a:p>
          <a:p>
            <a:r>
              <a:rPr lang="en-US" altLang="en-US"/>
              <a:t>Did Jesus really marry?</a:t>
            </a:r>
          </a:p>
          <a:p>
            <a:r>
              <a:rPr lang="en-US" altLang="en-US"/>
              <a:t>Did he &amp; Mary Magdalene have a child?</a:t>
            </a:r>
          </a:p>
        </p:txBody>
      </p:sp>
      <p:pic>
        <p:nvPicPr>
          <p:cNvPr id="4100" name="Picture 4" descr="Christtrium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57200"/>
            <a:ext cx="2486025" cy="2268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4000"/>
              <a:t>Paul</a:t>
            </a:r>
            <a:r>
              <a:rPr lang="en-US" altLang="en-US" sz="4000">
                <a:cs typeface="Arial" charset="0"/>
              </a:rPr>
              <a:t>'</a:t>
            </a:r>
            <a:r>
              <a:rPr lang="en-US" altLang="en-US" sz="4000"/>
              <a:t>s List of Married People</a:t>
            </a:r>
            <a:br>
              <a:rPr lang="en-US" altLang="en-US" sz="4000"/>
            </a:br>
            <a:r>
              <a:rPr lang="en-US" altLang="en-US" sz="4000"/>
              <a:t>Doesn</a:t>
            </a:r>
            <a:r>
              <a:rPr lang="en-US" altLang="en-US" sz="4000">
                <a:cs typeface="Arial" charset="0"/>
              </a:rPr>
              <a:t>'</a:t>
            </a:r>
            <a:r>
              <a:rPr lang="en-US" altLang="en-US" sz="4000"/>
              <a:t>t Include Jesus</a:t>
            </a:r>
          </a:p>
        </p:txBody>
      </p:sp>
      <p:sp>
        <p:nvSpPr>
          <p:cNvPr id="33796" name="Text Box 4"/>
          <p:cNvSpPr txBox="1">
            <a:spLocks noChangeArrowheads="1"/>
          </p:cNvSpPr>
          <p:nvPr/>
        </p:nvSpPr>
        <p:spPr bwMode="auto">
          <a:xfrm>
            <a:off x="914400" y="18288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1Cor 9:1 (NIV) Am I not free? Am I not an apostle? Have I not seen Jesus our Lord? Are you not the result of my work in the Lord? 2 Even though I may not be an apostle to others, surely I am to you! For you are the seal of my apostleship in the Lord. </a:t>
            </a:r>
          </a:p>
          <a:p>
            <a:r>
              <a:rPr lang="en-US" altLang="en-US" sz="2400"/>
              <a:t>3 This is my defense to those who sit in judgment on me. 4 Don't we have the right to food and drink? </a:t>
            </a:r>
          </a:p>
          <a:p>
            <a:r>
              <a:rPr lang="en-US" altLang="en-US" sz="2400"/>
              <a:t>5 Don't we have the right to take a believing wife along with us, as do the other apostles and the Lord's brothers and Cephas {[5] That is, Peter}? </a:t>
            </a:r>
          </a:p>
          <a:p>
            <a:r>
              <a:rPr lang="en-US" altLang="en-US" sz="2400"/>
              <a:t>6 Or is it only I and Barnabas who must work for a living? </a:t>
            </a:r>
          </a:p>
        </p:txBody>
      </p:sp>
      <p:sp>
        <p:nvSpPr>
          <p:cNvPr id="33797" name="Oval 5"/>
          <p:cNvSpPr>
            <a:spLocks noChangeArrowheads="1"/>
          </p:cNvSpPr>
          <p:nvPr/>
        </p:nvSpPr>
        <p:spPr bwMode="auto">
          <a:xfrm>
            <a:off x="914400" y="4343400"/>
            <a:ext cx="6705600" cy="15240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684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 fill="hold"/>
                                        <p:tgtEl>
                                          <p:spTgt spid="33797"/>
                                        </p:tgtEl>
                                        <p:attrNameLst>
                                          <p:attrName>ppt_x</p:attrName>
                                        </p:attrNameLst>
                                      </p:cBhvr>
                                      <p:tavLst>
                                        <p:tav tm="0">
                                          <p:val>
                                            <p:strVal val="#ppt_x"/>
                                          </p:val>
                                        </p:tav>
                                        <p:tav tm="100000">
                                          <p:val>
                                            <p:strVal val="#ppt_x"/>
                                          </p:val>
                                        </p:tav>
                                      </p:tavLst>
                                    </p:anim>
                                    <p:anim calcmode="lin" valueType="num">
                                      <p:cBhvr additive="base">
                                        <p:cTn id="13" dur="500" fill="hold"/>
                                        <p:tgtEl>
                                          <p:spTgt spid="337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Mary Magdalene?</a:t>
            </a:r>
          </a:p>
        </p:txBody>
      </p:sp>
      <p:sp>
        <p:nvSpPr>
          <p:cNvPr id="35843" name="Rectangle 3"/>
          <p:cNvSpPr>
            <a:spLocks noGrp="1" noChangeArrowheads="1"/>
          </p:cNvSpPr>
          <p:nvPr>
            <p:ph type="body" idx="1"/>
          </p:nvPr>
        </p:nvSpPr>
        <p:spPr/>
        <p:txBody>
          <a:bodyPr/>
          <a:lstStyle/>
          <a:p>
            <a:r>
              <a:rPr lang="en-US" altLang="en-US"/>
              <a:t>None of the references to her in the NT suggest she is Jesus</a:t>
            </a:r>
            <a:r>
              <a:rPr lang="en-US" altLang="en-US">
                <a:cs typeface="Arial" charset="0"/>
              </a:rPr>
              <a:t>'</a:t>
            </a:r>
            <a:r>
              <a:rPr lang="en-US" altLang="en-US"/>
              <a:t> wife.</a:t>
            </a:r>
          </a:p>
          <a:p>
            <a:r>
              <a:rPr lang="en-US" altLang="en-US"/>
              <a:t>Nor does the NT say she was a prostitute; this is an guess made later by combining some NT accounts.</a:t>
            </a:r>
          </a:p>
          <a:p>
            <a:r>
              <a:rPr lang="en-US" altLang="en-US"/>
              <a:t>She is pictured as having been delivered from seven demons, though the details of the deliverance are not narrated.</a:t>
            </a:r>
          </a:p>
        </p:txBody>
      </p:sp>
    </p:spTree>
    <p:custDataLst>
      <p:tags r:id="rId1"/>
    </p:custDataLst>
  </p:cSld>
  <p:clrMapOvr>
    <a:masterClrMapping/>
  </p:clrMapOvr>
  <p:transition advTm="196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09600"/>
            <a:ext cx="8229600" cy="1143000"/>
          </a:xfrm>
        </p:spPr>
        <p:txBody>
          <a:bodyPr/>
          <a:lstStyle/>
          <a:p>
            <a:pPr algn="l"/>
            <a:r>
              <a:rPr lang="en-US" altLang="en-US" sz="4000"/>
              <a:t>Summary on the</a:t>
            </a:r>
            <a:br>
              <a:rPr lang="en-US" altLang="en-US" sz="4000"/>
            </a:br>
            <a:r>
              <a:rPr lang="en-US" altLang="en-US" sz="4000"/>
              <a:t>New Testament</a:t>
            </a:r>
          </a:p>
        </p:txBody>
      </p:sp>
      <p:sp>
        <p:nvSpPr>
          <p:cNvPr id="36867" name="Rectangle 3"/>
          <p:cNvSpPr>
            <a:spLocks noGrp="1" noChangeArrowheads="1"/>
          </p:cNvSpPr>
          <p:nvPr>
            <p:ph type="body" idx="1"/>
          </p:nvPr>
        </p:nvSpPr>
        <p:spPr>
          <a:xfrm>
            <a:off x="457200" y="2438400"/>
            <a:ext cx="8229600" cy="3687763"/>
          </a:xfrm>
        </p:spPr>
        <p:txBody>
          <a:bodyPr/>
          <a:lstStyle/>
          <a:p>
            <a:pPr>
              <a:lnSpc>
                <a:spcPct val="90000"/>
              </a:lnSpc>
            </a:pPr>
            <a:r>
              <a:rPr lang="en-US" altLang="en-US"/>
              <a:t>So, the NT, as we have it, does not support Dan Brown</a:t>
            </a:r>
            <a:r>
              <a:rPr lang="en-US" altLang="en-US">
                <a:cs typeface="Arial" charset="0"/>
              </a:rPr>
              <a:t>'</a:t>
            </a:r>
            <a:r>
              <a:rPr lang="en-US" altLang="en-US"/>
              <a:t>s claims about Jesus and Mary Magdalene.</a:t>
            </a:r>
          </a:p>
          <a:p>
            <a:pPr>
              <a:lnSpc>
                <a:spcPct val="90000"/>
              </a:lnSpc>
            </a:pPr>
            <a:r>
              <a:rPr lang="en-US" altLang="en-US">
                <a:solidFill>
                  <a:srgbClr val="FF3300"/>
                </a:solidFill>
              </a:rPr>
              <a:t>But maybe this is part of the church’s cover-up!</a:t>
            </a:r>
          </a:p>
          <a:p>
            <a:pPr>
              <a:lnSpc>
                <a:spcPct val="90000"/>
              </a:lnSpc>
            </a:pPr>
            <a:r>
              <a:rPr lang="en-US" altLang="en-US"/>
              <a:t>This brings us to Brown</a:t>
            </a:r>
            <a:r>
              <a:rPr lang="en-US" altLang="en-US">
                <a:cs typeface="Arial" charset="0"/>
              </a:rPr>
              <a:t>'</a:t>
            </a:r>
            <a:r>
              <a:rPr lang="en-US" altLang="en-US"/>
              <a:t>s allegations about the Bible.</a:t>
            </a:r>
          </a:p>
        </p:txBody>
      </p:sp>
      <p:pic>
        <p:nvPicPr>
          <p:cNvPr id="36868" name="Picture 4" descr="P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813" y="304800"/>
            <a:ext cx="18796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53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altLang="en-US" sz="4000"/>
              <a:t>Questions about </a:t>
            </a:r>
            <a:br>
              <a:rPr lang="en-US" altLang="en-US" sz="4000"/>
            </a:br>
            <a:r>
              <a:rPr lang="en-US" altLang="en-US" sz="4000"/>
              <a:t>the Bible</a:t>
            </a:r>
          </a:p>
        </p:txBody>
      </p:sp>
      <p:sp>
        <p:nvSpPr>
          <p:cNvPr id="37891" name="Rectangle 3"/>
          <p:cNvSpPr>
            <a:spLocks noGrp="1" noChangeArrowheads="1"/>
          </p:cNvSpPr>
          <p:nvPr>
            <p:ph type="body" idx="1"/>
          </p:nvPr>
        </p:nvSpPr>
        <p:spPr>
          <a:xfrm>
            <a:off x="457200" y="1905000"/>
            <a:ext cx="8229600" cy="4495800"/>
          </a:xfrm>
        </p:spPr>
        <p:txBody>
          <a:bodyPr/>
          <a:lstStyle/>
          <a:p>
            <a:r>
              <a:rPr lang="en-US" altLang="en-US"/>
              <a:t>Is our Bible very different from the one the early Christians had?</a:t>
            </a:r>
          </a:p>
          <a:p>
            <a:r>
              <a:rPr lang="en-US" altLang="en-US"/>
              <a:t>Did Constantine prepare a new Bible?</a:t>
            </a:r>
          </a:p>
          <a:p>
            <a:r>
              <a:rPr lang="en-US" altLang="en-US"/>
              <a:t>Did he destroy the Gospels which pictured a merely human Jesus?</a:t>
            </a:r>
          </a:p>
          <a:p>
            <a:r>
              <a:rPr lang="en-US" altLang="en-US"/>
              <a:t>Did he modify the Gospels in our Bible to make Jesus look divine?</a:t>
            </a:r>
          </a:p>
          <a:p>
            <a:r>
              <a:rPr lang="en-US" altLang="en-US"/>
              <a:t>What about the Gnostic Gospels?</a:t>
            </a:r>
          </a:p>
        </p:txBody>
      </p:sp>
      <p:pic>
        <p:nvPicPr>
          <p:cNvPr id="37892" name="Picture 4" descr="MCSO0186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28600"/>
            <a:ext cx="2960688" cy="16271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78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Is Our Bible Very Different?</a:t>
            </a:r>
          </a:p>
        </p:txBody>
      </p:sp>
      <p:sp>
        <p:nvSpPr>
          <p:cNvPr id="38915" name="Rectangle 3"/>
          <p:cNvSpPr>
            <a:spLocks noGrp="1" noChangeArrowheads="1"/>
          </p:cNvSpPr>
          <p:nvPr>
            <p:ph type="body" idx="1"/>
          </p:nvPr>
        </p:nvSpPr>
        <p:spPr/>
        <p:txBody>
          <a:bodyPr/>
          <a:lstStyle/>
          <a:p>
            <a:r>
              <a:rPr lang="en-US" altLang="en-US"/>
              <a:t>Yes and No.</a:t>
            </a:r>
          </a:p>
          <a:p>
            <a:r>
              <a:rPr lang="en-US" altLang="en-US"/>
              <a:t>Yes, the earliest Christians had only the Old Testament until the NT was written.</a:t>
            </a:r>
          </a:p>
          <a:p>
            <a:r>
              <a:rPr lang="en-US" altLang="en-US"/>
              <a:t>No, there is no evidence that the NT books have been tampered with to produce a different Jesus than they originally gave.</a:t>
            </a:r>
          </a:p>
          <a:p>
            <a:r>
              <a:rPr lang="en-US" altLang="en-US"/>
              <a:t>Consider the Gospels:</a:t>
            </a:r>
          </a:p>
        </p:txBody>
      </p:sp>
    </p:spTree>
    <p:custDataLst>
      <p:tags r:id="rId1"/>
    </p:custDataLst>
  </p:cSld>
  <p:clrMapOvr>
    <a:masterClrMapping/>
  </p:clrMapOvr>
  <p:transition advTm="189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a:t>Early Manuscripts of the Gospels</a:t>
            </a:r>
          </a:p>
        </p:txBody>
      </p:sp>
      <p:sp>
        <p:nvSpPr>
          <p:cNvPr id="39939" name="Rectangle 3"/>
          <p:cNvSpPr>
            <a:spLocks noGrp="1" noChangeArrowheads="1"/>
          </p:cNvSpPr>
          <p:nvPr>
            <p:ph type="body" sz="half" idx="1"/>
          </p:nvPr>
        </p:nvSpPr>
        <p:spPr>
          <a:xfrm>
            <a:off x="457200" y="1600200"/>
            <a:ext cx="4033838" cy="4525963"/>
          </a:xfrm>
        </p:spPr>
        <p:txBody>
          <a:bodyPr/>
          <a:lstStyle/>
          <a:p>
            <a:r>
              <a:rPr lang="en-US" altLang="en-US" sz="2400"/>
              <a:t>The graph at right lists the number of surviving manuscripts written on papyrus for the four Gospels.</a:t>
            </a:r>
          </a:p>
          <a:p>
            <a:r>
              <a:rPr lang="en-US" altLang="en-US" sz="2400"/>
              <a:t>The light blue indicates the number from before AD 300, and thus before Constantine.  There are 22 of these.</a:t>
            </a:r>
          </a:p>
        </p:txBody>
      </p:sp>
      <p:graphicFrame>
        <p:nvGraphicFramePr>
          <p:cNvPr id="39940" name="Object 4"/>
          <p:cNvGraphicFramePr>
            <a:graphicFrameLocks noGrp="1" noChangeAspect="1"/>
          </p:cNvGraphicFramePr>
          <p:nvPr>
            <p:ph type="chart" sz="half" idx="2"/>
          </p:nvPr>
        </p:nvGraphicFramePr>
        <p:xfrm>
          <a:off x="4652963" y="1600200"/>
          <a:ext cx="4033837" cy="4525963"/>
        </p:xfrm>
        <a:graphic>
          <a:graphicData uri="http://schemas.openxmlformats.org/presentationml/2006/ole">
            <mc:AlternateContent xmlns:mc="http://schemas.openxmlformats.org/markup-compatibility/2006">
              <mc:Choice xmlns:v="urn:schemas-microsoft-com:vml" Requires="v">
                <p:oleObj spid="_x0000_s39943" name="Chart" r:id="rId4" imgW="3809886" imgH="4114867" progId="MSGraph.Chart.8">
                  <p:embed followColorScheme="full"/>
                </p:oleObj>
              </mc:Choice>
              <mc:Fallback>
                <p:oleObj name="Chart" r:id="rId4" imgW="3809886" imgH="4114867"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2963" y="1600200"/>
                        <a:ext cx="4033837" cy="4525963"/>
                      </a:xfrm>
                      <a:prstGeom prst="rect">
                        <a:avLst/>
                      </a:prstGeom>
                    </p:spPr>
                  </p:pic>
                </p:oleObj>
              </mc:Fallback>
            </mc:AlternateContent>
          </a:graphicData>
        </a:graphic>
      </p:graphicFrame>
      <p:pic>
        <p:nvPicPr>
          <p:cNvPr id="39941" name="Picture 5" descr="papyrusp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219200"/>
            <a:ext cx="1216025" cy="182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par>
                                <p:cTn id="8" presetID="5" presetClass="entr" presetSubtype="10" fill="hold"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checkerboard(across)">
                                      <p:cBhvr>
                                        <p:cTn id="10" dur="5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15" dur="500"/>
                                        <p:tgtEl>
                                          <p:spTgt spid="3993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20"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OleChart spid="399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Summary on Gospels</a:t>
            </a:r>
          </a:p>
        </p:txBody>
      </p:sp>
      <p:sp>
        <p:nvSpPr>
          <p:cNvPr id="40963" name="Rectangle 3"/>
          <p:cNvSpPr>
            <a:spLocks noGrp="1" noChangeArrowheads="1"/>
          </p:cNvSpPr>
          <p:nvPr>
            <p:ph type="body" idx="1"/>
          </p:nvPr>
        </p:nvSpPr>
        <p:spPr/>
        <p:txBody>
          <a:bodyPr/>
          <a:lstStyle/>
          <a:p>
            <a:pPr>
              <a:lnSpc>
                <a:spcPct val="80000"/>
              </a:lnSpc>
            </a:pPr>
            <a:r>
              <a:rPr lang="en-US" altLang="en-US" sz="2800"/>
              <a:t>Comparing these 22 manuscripts and fragments with Gospel manuscripts from Constantine’s time and later, we see no such variations as would make Jesus divine in the later texts but merely human in the earlier ones.</a:t>
            </a:r>
          </a:p>
          <a:p>
            <a:pPr>
              <a:lnSpc>
                <a:spcPct val="80000"/>
              </a:lnSpc>
            </a:pPr>
            <a:r>
              <a:rPr lang="en-US" altLang="en-US" sz="2800"/>
              <a:t>Thus it does not appear that Constantine modified the Gospels in our Bible to make Jesus look divine.</a:t>
            </a:r>
          </a:p>
          <a:p>
            <a:pPr>
              <a:lnSpc>
                <a:spcPct val="80000"/>
              </a:lnSpc>
            </a:pPr>
            <a:r>
              <a:rPr lang="en-US" altLang="en-US" sz="2800"/>
              <a:t>He could at most have selected those which served his purposes. Did he?</a:t>
            </a:r>
          </a:p>
          <a:p>
            <a:pPr>
              <a:lnSpc>
                <a:spcPct val="80000"/>
              </a:lnSpc>
            </a:pPr>
            <a:r>
              <a:rPr lang="en-US" altLang="en-US" sz="2800"/>
              <a:t>Let</a:t>
            </a:r>
            <a:r>
              <a:rPr lang="en-US" altLang="en-US" sz="2800">
                <a:cs typeface="Arial" charset="0"/>
              </a:rPr>
              <a:t>'</a:t>
            </a:r>
            <a:r>
              <a:rPr lang="en-US" altLang="en-US" sz="2800"/>
              <a:t>s see.</a:t>
            </a:r>
          </a:p>
        </p:txBody>
      </p:sp>
    </p:spTree>
    <p:custDataLst>
      <p:tags r:id="rId1"/>
    </p:custDataLst>
  </p:cSld>
  <p:clrMapOvr>
    <a:masterClrMapping/>
  </p:clrMapOvr>
  <p:transition advTm="27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Summary on Canon</a:t>
            </a:r>
          </a:p>
        </p:txBody>
      </p:sp>
      <p:sp>
        <p:nvSpPr>
          <p:cNvPr id="41987" name="Rectangle 3"/>
          <p:cNvSpPr>
            <a:spLocks noGrp="1" noChangeArrowheads="1"/>
          </p:cNvSpPr>
          <p:nvPr>
            <p:ph type="body" idx="1"/>
          </p:nvPr>
        </p:nvSpPr>
        <p:spPr/>
        <p:txBody>
          <a:bodyPr/>
          <a:lstStyle/>
          <a:p>
            <a:pPr>
              <a:lnSpc>
                <a:spcPct val="90000"/>
              </a:lnSpc>
            </a:pPr>
            <a:r>
              <a:rPr lang="en-US" altLang="en-US"/>
              <a:t>The canon of the NT is the list of those books which Christians believe were inspired by God &amp; given by him to his people to tell about Jesus.</a:t>
            </a:r>
          </a:p>
          <a:p>
            <a:pPr>
              <a:lnSpc>
                <a:spcPct val="90000"/>
              </a:lnSpc>
            </a:pPr>
            <a:r>
              <a:rPr lang="en-US" altLang="en-US"/>
              <a:t>Before the time of Constantine, we have abundant evidence that the recognized Gospels included our four Gospels and no others.</a:t>
            </a:r>
          </a:p>
          <a:p>
            <a:pPr>
              <a:lnSpc>
                <a:spcPct val="90000"/>
              </a:lnSpc>
            </a:pPr>
            <a:r>
              <a:rPr lang="en-US" altLang="en-US"/>
              <a:t>Some samples:</a:t>
            </a:r>
          </a:p>
        </p:txBody>
      </p:sp>
    </p:spTree>
    <p:custDataLst>
      <p:tags r:id="rId1"/>
    </p:custDataLst>
  </p:cSld>
  <p:clrMapOvr>
    <a:masterClrMapping/>
  </p:clrMapOvr>
  <p:transition advTm="173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Irenaeus (~180)</a:t>
            </a:r>
          </a:p>
        </p:txBody>
      </p:sp>
      <p:sp>
        <p:nvSpPr>
          <p:cNvPr id="43011" name="Rectangle 3"/>
          <p:cNvSpPr>
            <a:spLocks noGrp="1" noChangeArrowheads="1"/>
          </p:cNvSpPr>
          <p:nvPr>
            <p:ph type="body" idx="1"/>
          </p:nvPr>
        </p:nvSpPr>
        <p:spPr/>
        <p:txBody>
          <a:bodyPr/>
          <a:lstStyle/>
          <a:p>
            <a:r>
              <a:rPr lang="en-US" altLang="en-US" sz="2800"/>
              <a:t>Irenaeus was bishop of Lyons in southern France, but he grew up in Asia Minor, an early stronghold of Christianity.</a:t>
            </a:r>
          </a:p>
          <a:p>
            <a:r>
              <a:rPr lang="en-US" altLang="en-US" sz="2800"/>
              <a:t>He had studied under two students of the apostle John </a:t>
            </a:r>
            <a:r>
              <a:rPr lang="en-US" altLang="en-US" sz="2800">
                <a:cs typeface="Times New Roman" pitchFamily="18" charset="0"/>
              </a:rPr>
              <a:t>—</a:t>
            </a:r>
            <a:r>
              <a:rPr lang="en-US" altLang="en-US" sz="2800"/>
              <a:t> Papias and Polycarp.</a:t>
            </a:r>
          </a:p>
          <a:p>
            <a:r>
              <a:rPr lang="en-US" altLang="en-US" sz="2800"/>
              <a:t>He wrote an extensive book </a:t>
            </a:r>
            <a:r>
              <a:rPr lang="en-US" altLang="en-US" sz="2800" i="1"/>
              <a:t>Against Heresies</a:t>
            </a:r>
            <a:r>
              <a:rPr lang="en-US" altLang="en-US" sz="2800"/>
              <a:t>, responding to the Gnostics, quoting from all the NT but a few of the shorter letters.</a:t>
            </a:r>
          </a:p>
        </p:txBody>
      </p:sp>
    </p:spTree>
    <p:custDataLst>
      <p:tags r:id="rId1"/>
    </p:custDataLst>
  </p:cSld>
  <p:clrMapOvr>
    <a:masterClrMapping/>
  </p:clrMapOvr>
  <p:transition advTm="227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Irenaeus (~180)</a:t>
            </a:r>
          </a:p>
        </p:txBody>
      </p:sp>
      <p:sp>
        <p:nvSpPr>
          <p:cNvPr id="44035" name="Rectangle 3"/>
          <p:cNvSpPr>
            <a:spLocks noGrp="1" noChangeArrowheads="1"/>
          </p:cNvSpPr>
          <p:nvPr>
            <p:ph type="body" idx="1"/>
          </p:nvPr>
        </p:nvSpPr>
        <p:spPr/>
        <p:txBody>
          <a:bodyPr/>
          <a:lstStyle/>
          <a:p>
            <a:pPr>
              <a:lnSpc>
                <a:spcPct val="90000"/>
              </a:lnSpc>
            </a:pPr>
            <a:r>
              <a:rPr lang="en-US" altLang="en-US" sz="2800"/>
              <a:t>Irenaeus takes our four Gospels for granted, and even seeks to give symbolic reasons for why there are exactly four of them.</a:t>
            </a:r>
          </a:p>
          <a:p>
            <a:pPr>
              <a:lnSpc>
                <a:spcPct val="90000"/>
              </a:lnSpc>
            </a:pPr>
            <a:r>
              <a:rPr lang="en-US" altLang="en-US" sz="2800"/>
              <a:t>He also says, </a:t>
            </a:r>
            <a:r>
              <a:rPr lang="en-US" altLang="en-US" sz="2800">
                <a:cs typeface="Arial" charset="0"/>
              </a:rPr>
              <a:t>"</a:t>
            </a:r>
            <a:r>
              <a:rPr lang="en-US" altLang="en-US" sz="2800"/>
              <a:t>So firm is the ground upon which these Gospels rest, that the very heretics themselves bear witness to them, and starting from these documents, each one of them endeavors to establish his own peculiar doctrine.</a:t>
            </a:r>
            <a:r>
              <a:rPr lang="en-US" altLang="en-US" sz="2800">
                <a:cs typeface="Arial" charset="0"/>
              </a:rPr>
              <a:t>"</a:t>
            </a:r>
          </a:p>
          <a:p>
            <a:pPr>
              <a:lnSpc>
                <a:spcPct val="90000"/>
              </a:lnSpc>
            </a:pPr>
            <a:r>
              <a:rPr lang="en-US" altLang="en-US" sz="2800"/>
              <a:t>This is ~145 years before Constantine and the Council of Nicea.</a:t>
            </a:r>
          </a:p>
        </p:txBody>
      </p:sp>
    </p:spTree>
    <p:custDataLst>
      <p:tags r:id="rId1"/>
    </p:custDataLst>
  </p:cSld>
  <p:clrMapOvr>
    <a:masterClrMapping/>
  </p:clrMapOvr>
  <p:transition advTm="284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en-US" altLang="en-US" sz="4000"/>
              <a:t>Questions about </a:t>
            </a:r>
            <a:br>
              <a:rPr lang="en-US" altLang="en-US" sz="4000"/>
            </a:br>
            <a:r>
              <a:rPr lang="en-US" altLang="en-US" sz="4000"/>
              <a:t>the Bible</a:t>
            </a:r>
          </a:p>
        </p:txBody>
      </p:sp>
      <p:sp>
        <p:nvSpPr>
          <p:cNvPr id="5123" name="Rectangle 3"/>
          <p:cNvSpPr>
            <a:spLocks noGrp="1" noChangeArrowheads="1"/>
          </p:cNvSpPr>
          <p:nvPr>
            <p:ph type="body" idx="1"/>
          </p:nvPr>
        </p:nvSpPr>
        <p:spPr>
          <a:xfrm>
            <a:off x="457200" y="1905000"/>
            <a:ext cx="8229600" cy="4495800"/>
          </a:xfrm>
        </p:spPr>
        <p:txBody>
          <a:bodyPr/>
          <a:lstStyle/>
          <a:p>
            <a:r>
              <a:rPr lang="en-US" altLang="en-US"/>
              <a:t>Is our Bible very different from the one the early Christians had?</a:t>
            </a:r>
          </a:p>
          <a:p>
            <a:r>
              <a:rPr lang="en-US" altLang="en-US"/>
              <a:t>Did Constantine prepare a new Bible?</a:t>
            </a:r>
          </a:p>
          <a:p>
            <a:r>
              <a:rPr lang="en-US" altLang="en-US"/>
              <a:t>Did he destroy the Gospels which pictured a merely human Jesus?</a:t>
            </a:r>
          </a:p>
          <a:p>
            <a:r>
              <a:rPr lang="en-US" altLang="en-US"/>
              <a:t>Did he modify the Gospels in our Bible to make Jesus look divine?</a:t>
            </a:r>
          </a:p>
          <a:p>
            <a:r>
              <a:rPr lang="en-US" altLang="en-US"/>
              <a:t>What about the Gnostic Gospels?</a:t>
            </a:r>
          </a:p>
        </p:txBody>
      </p:sp>
      <p:pic>
        <p:nvPicPr>
          <p:cNvPr id="5124" name="Picture 4" descr="MCSO0186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28600"/>
            <a:ext cx="2960688" cy="16271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Origen (~230)</a:t>
            </a:r>
          </a:p>
        </p:txBody>
      </p:sp>
      <p:sp>
        <p:nvSpPr>
          <p:cNvPr id="45059" name="Rectangle 3"/>
          <p:cNvSpPr>
            <a:spLocks noGrp="1" noChangeArrowheads="1"/>
          </p:cNvSpPr>
          <p:nvPr>
            <p:ph type="body" idx="1"/>
          </p:nvPr>
        </p:nvSpPr>
        <p:spPr/>
        <p:txBody>
          <a:bodyPr/>
          <a:lstStyle/>
          <a:p>
            <a:pPr>
              <a:lnSpc>
                <a:spcPct val="90000"/>
              </a:lnSpc>
            </a:pPr>
            <a:r>
              <a:rPr lang="en-US" altLang="en-US" sz="2400"/>
              <a:t>Successor to Clement as head of the Christian school in Alexandria, Origen later moves to Caesarea, where he develops the largest Christian library in antiquity.</a:t>
            </a:r>
          </a:p>
          <a:p>
            <a:pPr>
              <a:lnSpc>
                <a:spcPct val="90000"/>
              </a:lnSpc>
            </a:pPr>
            <a:r>
              <a:rPr lang="en-US" altLang="en-US" sz="2400"/>
              <a:t>Origen gives some insight into the status of the canon question in his time.  He notes that two categories were commonly recognized by the orthodox:</a:t>
            </a:r>
          </a:p>
          <a:p>
            <a:pPr lvl="1">
              <a:lnSpc>
                <a:spcPct val="90000"/>
              </a:lnSpc>
            </a:pPr>
            <a:r>
              <a:rPr lang="en-US" altLang="en-US" sz="2400"/>
              <a:t>Books acknowledged by all Christians (21)</a:t>
            </a:r>
          </a:p>
          <a:p>
            <a:pPr lvl="2">
              <a:lnSpc>
                <a:spcPct val="90000"/>
              </a:lnSpc>
            </a:pPr>
            <a:r>
              <a:rPr lang="en-US" altLang="en-US" sz="2000"/>
              <a:t>4 Gospels, Acts, 13 Paul, 1 Peter, 1 John, Revelation</a:t>
            </a:r>
          </a:p>
          <a:p>
            <a:pPr lvl="1">
              <a:lnSpc>
                <a:spcPct val="90000"/>
              </a:lnSpc>
            </a:pPr>
            <a:r>
              <a:rPr lang="en-US" altLang="en-US" sz="2400"/>
              <a:t>Books disputed by some Christians (10)</a:t>
            </a:r>
          </a:p>
          <a:p>
            <a:pPr lvl="2">
              <a:lnSpc>
                <a:spcPct val="90000"/>
              </a:lnSpc>
            </a:pPr>
            <a:r>
              <a:rPr lang="en-US" altLang="en-US" sz="2000"/>
              <a:t>Hebrews, James, 2 Peter, 2-3 John, Jude,</a:t>
            </a:r>
          </a:p>
          <a:p>
            <a:pPr lvl="2">
              <a:lnSpc>
                <a:spcPct val="90000"/>
              </a:lnSpc>
            </a:pPr>
            <a:r>
              <a:rPr lang="en-US" altLang="en-US" sz="2000"/>
              <a:t>Ps-Barnabas, Hermas, Didache, Gospel of Hebrews</a:t>
            </a:r>
          </a:p>
          <a:p>
            <a:pPr>
              <a:lnSpc>
                <a:spcPct val="90000"/>
              </a:lnSpc>
            </a:pPr>
            <a:r>
              <a:rPr lang="en-US" altLang="en-US" sz="2400"/>
              <a:t>This is a century before Constantine!</a:t>
            </a:r>
          </a:p>
        </p:txBody>
      </p:sp>
    </p:spTree>
    <p:custDataLst>
      <p:tags r:id="rId1"/>
    </p:custDataLst>
  </p:cSld>
  <p:clrMapOvr>
    <a:masterClrMapping/>
  </p:clrMapOvr>
  <p:transition advTm="522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059">
                                            <p:txEl>
                                              <p:pRg st="7" end="7"/>
                                            </p:txEl>
                                          </p:spTgt>
                                        </p:tgtEl>
                                        <p:attrNameLst>
                                          <p:attrName>style.visibility</p:attrName>
                                        </p:attrNameLst>
                                      </p:cBhvr>
                                      <p:to>
                                        <p:strVal val="visible"/>
                                      </p:to>
                                    </p:set>
                                    <p:anim calcmode="lin" valueType="num">
                                      <p:cBhvr additive="base">
                                        <p:cTn id="49" dur="500" fill="hold"/>
                                        <p:tgtEl>
                                          <p:spTgt spid="450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Eusebius (~325)</a:t>
            </a:r>
          </a:p>
        </p:txBody>
      </p:sp>
      <p:sp>
        <p:nvSpPr>
          <p:cNvPr id="46083" name="Rectangle 3"/>
          <p:cNvSpPr>
            <a:spLocks noGrp="1" noChangeArrowheads="1"/>
          </p:cNvSpPr>
          <p:nvPr>
            <p:ph type="body" idx="1"/>
          </p:nvPr>
        </p:nvSpPr>
        <p:spPr>
          <a:xfrm>
            <a:off x="685800" y="1524000"/>
            <a:ext cx="7772400" cy="4572000"/>
          </a:xfrm>
        </p:spPr>
        <p:txBody>
          <a:bodyPr/>
          <a:lstStyle/>
          <a:p>
            <a:pPr>
              <a:lnSpc>
                <a:spcPct val="90000"/>
              </a:lnSpc>
            </a:pPr>
            <a:r>
              <a:rPr lang="en-US" altLang="en-US" sz="2400"/>
              <a:t>Writing at Constantine’s time.</a:t>
            </a:r>
          </a:p>
          <a:p>
            <a:pPr>
              <a:lnSpc>
                <a:spcPct val="90000"/>
              </a:lnSpc>
            </a:pPr>
            <a:r>
              <a:rPr lang="en-US" altLang="en-US" sz="2400"/>
              <a:t>Four categories for canon discussion then:</a:t>
            </a:r>
          </a:p>
          <a:p>
            <a:pPr lvl="1">
              <a:lnSpc>
                <a:spcPct val="90000"/>
              </a:lnSpc>
            </a:pPr>
            <a:r>
              <a:rPr lang="en-US" altLang="en-US" sz="2400"/>
              <a:t>Acknowledged (21-22)</a:t>
            </a:r>
          </a:p>
          <a:p>
            <a:pPr lvl="2">
              <a:lnSpc>
                <a:spcPct val="90000"/>
              </a:lnSpc>
            </a:pPr>
            <a:r>
              <a:rPr lang="en-US" altLang="en-US" sz="2000"/>
              <a:t>Gospels, Acts, Paul + Hebrews, 1 Peter, 1 John, Revelation (?)</a:t>
            </a:r>
          </a:p>
          <a:p>
            <a:pPr lvl="1">
              <a:lnSpc>
                <a:spcPct val="90000"/>
              </a:lnSpc>
            </a:pPr>
            <a:r>
              <a:rPr lang="en-US" altLang="en-US" sz="2400"/>
              <a:t>Disputed but familiar to most (5)</a:t>
            </a:r>
          </a:p>
          <a:p>
            <a:pPr lvl="2">
              <a:lnSpc>
                <a:spcPct val="90000"/>
              </a:lnSpc>
            </a:pPr>
            <a:r>
              <a:rPr lang="en-US" altLang="en-US" sz="2000"/>
              <a:t>James, 2 Peter, 2-3 John, Jude</a:t>
            </a:r>
          </a:p>
          <a:p>
            <a:pPr lvl="1">
              <a:lnSpc>
                <a:spcPct val="90000"/>
              </a:lnSpc>
            </a:pPr>
            <a:r>
              <a:rPr lang="en-US" altLang="en-US" sz="2400"/>
              <a:t>Spurious but orthodox</a:t>
            </a:r>
          </a:p>
          <a:p>
            <a:pPr lvl="2">
              <a:lnSpc>
                <a:spcPct val="90000"/>
              </a:lnSpc>
            </a:pPr>
            <a:r>
              <a:rPr lang="en-US" altLang="en-US" sz="2000"/>
              <a:t>Acts of Paul, Hermas, Apoc of Peter, Ps-Barnabas</a:t>
            </a:r>
          </a:p>
          <a:p>
            <a:pPr lvl="2">
              <a:lnSpc>
                <a:spcPct val="90000"/>
              </a:lnSpc>
            </a:pPr>
            <a:r>
              <a:rPr lang="en-US" altLang="en-US" sz="2000"/>
              <a:t>Didache, Revelation (?), Gospel of Hebrews</a:t>
            </a:r>
          </a:p>
          <a:p>
            <a:pPr lvl="1">
              <a:lnSpc>
                <a:spcPct val="90000"/>
              </a:lnSpc>
            </a:pPr>
            <a:r>
              <a:rPr lang="en-US" altLang="en-US" sz="2400"/>
              <a:t>Heretical</a:t>
            </a:r>
          </a:p>
          <a:p>
            <a:pPr lvl="2">
              <a:lnSpc>
                <a:spcPct val="90000"/>
              </a:lnSpc>
            </a:pPr>
            <a:r>
              <a:rPr lang="en-US" altLang="en-US" sz="2000"/>
              <a:t>Gospels of Peter, Thomas, Matthaias, etc.</a:t>
            </a:r>
          </a:p>
          <a:p>
            <a:pPr lvl="2">
              <a:lnSpc>
                <a:spcPct val="90000"/>
              </a:lnSpc>
            </a:pPr>
            <a:r>
              <a:rPr lang="en-US" altLang="en-US" sz="2000"/>
              <a:t>Acts of Andrew, John, etc.</a:t>
            </a:r>
          </a:p>
        </p:txBody>
      </p:sp>
    </p:spTree>
    <p:custDataLst>
      <p:tags r:id="rId1"/>
    </p:custDataLst>
  </p:cSld>
  <p:clrMapOvr>
    <a:masterClrMapping/>
  </p:clrMapOvr>
  <p:transition advTm="571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 calcmode="lin" valueType="num">
                                      <p:cBhvr additive="base">
                                        <p:cTn id="43"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3">
                                            <p:txEl>
                                              <p:pRg st="7" end="7"/>
                                            </p:txEl>
                                          </p:spTgt>
                                        </p:tgtEl>
                                        <p:attrNameLst>
                                          <p:attrName>style.visibility</p:attrName>
                                        </p:attrNameLst>
                                      </p:cBhvr>
                                      <p:to>
                                        <p:strVal val="visible"/>
                                      </p:to>
                                    </p:set>
                                    <p:anim calcmode="lin" valueType="num">
                                      <p:cBhvr additive="base">
                                        <p:cTn id="49" dur="500" fill="hold"/>
                                        <p:tgtEl>
                                          <p:spTgt spid="460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83">
                                            <p:txEl>
                                              <p:pRg st="8" end="8"/>
                                            </p:txEl>
                                          </p:spTgt>
                                        </p:tgtEl>
                                        <p:attrNameLst>
                                          <p:attrName>style.visibility</p:attrName>
                                        </p:attrNameLst>
                                      </p:cBhvr>
                                      <p:to>
                                        <p:strVal val="visible"/>
                                      </p:to>
                                    </p:set>
                                    <p:anim calcmode="lin" valueType="num">
                                      <p:cBhvr additive="base">
                                        <p:cTn id="55" dur="500" fill="hold"/>
                                        <p:tgtEl>
                                          <p:spTgt spid="4608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60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83">
                                            <p:txEl>
                                              <p:pRg st="9" end="9"/>
                                            </p:txEl>
                                          </p:spTgt>
                                        </p:tgtEl>
                                        <p:attrNameLst>
                                          <p:attrName>style.visibility</p:attrName>
                                        </p:attrNameLst>
                                      </p:cBhvr>
                                      <p:to>
                                        <p:strVal val="visible"/>
                                      </p:to>
                                    </p:set>
                                    <p:anim calcmode="lin" valueType="num">
                                      <p:cBhvr additive="base">
                                        <p:cTn id="61" dur="500" fill="hold"/>
                                        <p:tgtEl>
                                          <p:spTgt spid="4608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608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6083">
                                            <p:txEl>
                                              <p:pRg st="10" end="10"/>
                                            </p:txEl>
                                          </p:spTgt>
                                        </p:tgtEl>
                                        <p:attrNameLst>
                                          <p:attrName>style.visibility</p:attrName>
                                        </p:attrNameLst>
                                      </p:cBhvr>
                                      <p:to>
                                        <p:strVal val="visible"/>
                                      </p:to>
                                    </p:set>
                                    <p:anim calcmode="lin" valueType="num">
                                      <p:cBhvr additive="base">
                                        <p:cTn id="67" dur="500" fill="hold"/>
                                        <p:tgtEl>
                                          <p:spTgt spid="4608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608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6083">
                                            <p:txEl>
                                              <p:pRg st="11" end="11"/>
                                            </p:txEl>
                                          </p:spTgt>
                                        </p:tgtEl>
                                        <p:attrNameLst>
                                          <p:attrName>style.visibility</p:attrName>
                                        </p:attrNameLst>
                                      </p:cBhvr>
                                      <p:to>
                                        <p:strVal val="visible"/>
                                      </p:to>
                                    </p:set>
                                    <p:anim calcmode="lin" valueType="num">
                                      <p:cBhvr additive="base">
                                        <p:cTn id="73" dur="500" fill="hold"/>
                                        <p:tgtEl>
                                          <p:spTgt spid="4608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608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Summary on Canon</a:t>
            </a:r>
          </a:p>
        </p:txBody>
      </p:sp>
      <p:sp>
        <p:nvSpPr>
          <p:cNvPr id="47107" name="Rectangle 3"/>
          <p:cNvSpPr>
            <a:spLocks noGrp="1" noChangeArrowheads="1"/>
          </p:cNvSpPr>
          <p:nvPr>
            <p:ph type="body" idx="1"/>
          </p:nvPr>
        </p:nvSpPr>
        <p:spPr/>
        <p:txBody>
          <a:bodyPr/>
          <a:lstStyle/>
          <a:p>
            <a:pPr>
              <a:lnSpc>
                <a:spcPct val="90000"/>
              </a:lnSpc>
            </a:pPr>
            <a:r>
              <a:rPr lang="en-US" altLang="en-US" sz="2800"/>
              <a:t>Thus the evidence is clear that Constantine did not suddenly set off in a new direction, putting together a new Bible.</a:t>
            </a:r>
          </a:p>
          <a:p>
            <a:pPr>
              <a:lnSpc>
                <a:spcPct val="90000"/>
              </a:lnSpc>
            </a:pPr>
            <a:r>
              <a:rPr lang="en-US" altLang="en-US" sz="2800"/>
              <a:t>Rather, the four Gospels had been recognized by orthodox Christians as authoritative for at least 150 years.</a:t>
            </a:r>
          </a:p>
          <a:p>
            <a:pPr>
              <a:lnSpc>
                <a:spcPct val="90000"/>
              </a:lnSpc>
            </a:pPr>
            <a:r>
              <a:rPr lang="en-US" altLang="en-US" sz="2800"/>
              <a:t>Final decisions on the exact boundaries of the NT canon are made in the generation following Constantine, but this involves only one book that could be called a gospel, the Gospel of the Hebrews.</a:t>
            </a:r>
          </a:p>
        </p:txBody>
      </p:sp>
    </p:spTree>
    <p:custDataLst>
      <p:tags r:id="rId1"/>
    </p:custDataLst>
  </p:cSld>
  <p:clrMapOvr>
    <a:masterClrMapping/>
  </p:clrMapOvr>
  <p:transition advTm="301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checkerboard(across)">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Summary on NT Evidence</a:t>
            </a:r>
          </a:p>
        </p:txBody>
      </p:sp>
      <p:sp>
        <p:nvSpPr>
          <p:cNvPr id="48131" name="Rectangle 3"/>
          <p:cNvSpPr>
            <a:spLocks noGrp="1" noChangeArrowheads="1"/>
          </p:cNvSpPr>
          <p:nvPr>
            <p:ph type="body" idx="1"/>
          </p:nvPr>
        </p:nvSpPr>
        <p:spPr/>
        <p:txBody>
          <a:bodyPr/>
          <a:lstStyle/>
          <a:p>
            <a:r>
              <a:rPr lang="en-US" altLang="en-US"/>
              <a:t>The NT does not favor Brown’s views.</a:t>
            </a:r>
          </a:p>
          <a:p>
            <a:r>
              <a:rPr lang="en-US" altLang="en-US"/>
              <a:t>The NT manuscripts give no evidence of the sort of tampering Brown alleges.</a:t>
            </a:r>
          </a:p>
          <a:p>
            <a:r>
              <a:rPr lang="en-US" altLang="en-US"/>
              <a:t>The four canonical Gospels of the NT were recognized by the middle of the 2</a:t>
            </a:r>
            <a:r>
              <a:rPr lang="en-US" altLang="en-US" baseline="30000"/>
              <a:t>nd</a:t>
            </a:r>
            <a:r>
              <a:rPr lang="en-US" altLang="en-US"/>
              <a:t> century at latest, about 150 years before Constantine.</a:t>
            </a:r>
          </a:p>
        </p:txBody>
      </p:sp>
    </p:spTree>
    <p:custDataLst>
      <p:tags r:id="rId1"/>
    </p:custDataLst>
  </p:cSld>
  <p:clrMapOvr>
    <a:masterClrMapping/>
  </p:clrMapOvr>
  <p:transition advTm="203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DaVinci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762000"/>
            <a:ext cx="3602038" cy="5410200"/>
          </a:xfrm>
          <a:prstGeom prst="rect">
            <a:avLst/>
          </a:prstGeom>
          <a:noFill/>
          <a:extLst>
            <a:ext uri="{909E8E84-426E-40DD-AFC4-6F175D3DCCD1}">
              <a14:hiddenFill xmlns:a14="http://schemas.microsoft.com/office/drawing/2010/main">
                <a:solidFill>
                  <a:srgbClr val="FFFFFF"/>
                </a:solidFill>
              </a14:hiddenFill>
            </a:ext>
          </a:extLst>
        </p:spPr>
      </p:pic>
      <p:sp>
        <p:nvSpPr>
          <p:cNvPr id="49156" name="Rectangle 4"/>
          <p:cNvSpPr>
            <a:spLocks noGrp="1" noChangeArrowheads="1"/>
          </p:cNvSpPr>
          <p:nvPr>
            <p:ph type="ctrTitle"/>
          </p:nvPr>
        </p:nvSpPr>
        <p:spPr/>
        <p:txBody>
          <a:bodyPr/>
          <a:lstStyle/>
          <a:p>
            <a:pPr algn="l"/>
            <a:r>
              <a:rPr lang="en-US" altLang="en-US"/>
              <a:t>The Evidence of </a:t>
            </a:r>
            <a:br>
              <a:rPr lang="en-US" altLang="en-US"/>
            </a:br>
            <a:r>
              <a:rPr lang="en-US" altLang="en-US"/>
              <a:t>the New Testament</a:t>
            </a:r>
          </a:p>
        </p:txBody>
      </p:sp>
      <p:sp>
        <p:nvSpPr>
          <p:cNvPr id="49157" name="Rectangle 5"/>
          <p:cNvSpPr>
            <a:spLocks noGrp="1" noChangeArrowheads="1"/>
          </p:cNvSpPr>
          <p:nvPr>
            <p:ph type="subTitle" idx="1"/>
          </p:nvPr>
        </p:nvSpPr>
        <p:spPr/>
        <p:txBody>
          <a:bodyPr/>
          <a:lstStyle/>
          <a:p>
            <a:pPr algn="l"/>
            <a:r>
              <a:rPr lang="en-US" altLang="en-US"/>
              <a:t>Does not support</a:t>
            </a:r>
          </a:p>
          <a:p>
            <a:pPr algn="l"/>
            <a:r>
              <a:rPr lang="en-US" altLang="en-US" i="1"/>
              <a:t>The DaVinci Code</a:t>
            </a:r>
          </a:p>
        </p:txBody>
      </p:sp>
    </p:spTree>
    <p:custDataLst>
      <p:tags r:id="rId1"/>
    </p:custDataLst>
  </p:cSld>
  <p:clrMapOvr>
    <a:masterClrMapping/>
  </p:clrMapOvr>
  <p:transition advTm="130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checkerboard(across)">
                                      <p:cBhvr>
                                        <p:cTn id="13" dur="500"/>
                                        <p:tgtEl>
                                          <p:spTgt spid="491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9157">
                                            <p:txEl>
                                              <p:pRg st="0" end="0"/>
                                            </p:txEl>
                                          </p:spTgt>
                                        </p:tgtEl>
                                        <p:attrNameLst>
                                          <p:attrName>style.visibility</p:attrName>
                                        </p:attrNameLst>
                                      </p:cBhvr>
                                      <p:to>
                                        <p:strVal val="visible"/>
                                      </p:to>
                                    </p:set>
                                    <p:animEffect transition="in" filter="checkerboard(across)">
                                      <p:cBhvr>
                                        <p:cTn id="18" dur="500"/>
                                        <p:tgtEl>
                                          <p:spTgt spid="4915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9157">
                                            <p:txEl>
                                              <p:pRg st="1" end="1"/>
                                            </p:txEl>
                                          </p:spTgt>
                                        </p:tgtEl>
                                        <p:attrNameLst>
                                          <p:attrName>style.visibility</p:attrName>
                                        </p:attrNameLst>
                                      </p:cBhvr>
                                      <p:to>
                                        <p:strVal val="visible"/>
                                      </p:to>
                                    </p:set>
                                    <p:animEffect transition="in" filter="checkerboard(across)">
                                      <p:cBhvr>
                                        <p:cTn id="23" dur="500"/>
                                        <p:tgtEl>
                                          <p:spTgt spid="491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Jesus: What Says the Bible?</a:t>
            </a:r>
          </a:p>
        </p:txBody>
      </p:sp>
      <p:sp>
        <p:nvSpPr>
          <p:cNvPr id="3075" name="Rectangle 3"/>
          <p:cNvSpPr>
            <a:spLocks noGrp="1" noChangeArrowheads="1"/>
          </p:cNvSpPr>
          <p:nvPr>
            <p:ph type="body" idx="1"/>
          </p:nvPr>
        </p:nvSpPr>
        <p:spPr/>
        <p:txBody>
          <a:bodyPr/>
          <a:lstStyle/>
          <a:p>
            <a:r>
              <a:rPr lang="en-US" altLang="en-US"/>
              <a:t>Who is Jesus?</a:t>
            </a:r>
          </a:p>
          <a:p>
            <a:pPr lvl="1"/>
            <a:r>
              <a:rPr lang="en-US" altLang="en-US"/>
              <a:t>Jesus is human, but not just human.</a:t>
            </a:r>
          </a:p>
          <a:p>
            <a:pPr lvl="1"/>
            <a:r>
              <a:rPr lang="en-US" altLang="en-US"/>
              <a:t>Jesus is also God.</a:t>
            </a:r>
          </a:p>
          <a:p>
            <a:r>
              <a:rPr lang="en-US" altLang="en-US"/>
              <a:t>He was raised from the dead after his crucifixion.</a:t>
            </a:r>
          </a:p>
          <a:p>
            <a:r>
              <a:rPr lang="en-US" altLang="en-US"/>
              <a:t>The Bible says nothing about Jesus having married.</a:t>
            </a:r>
          </a:p>
        </p:txBody>
      </p:sp>
    </p:spTree>
    <p:custDataLst>
      <p:tags r:id="rId1"/>
    </p:custDataLst>
  </p:cSld>
  <p:clrMapOvr>
    <a:masterClrMapping/>
  </p:clrMapOvr>
  <p:transition advTm="182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4000"/>
              <a:t>Who is Jesus? Mark</a:t>
            </a:r>
            <a:r>
              <a:rPr lang="en-US" altLang="en-US" sz="4000">
                <a:cs typeface="Arial" charset="0"/>
              </a:rPr>
              <a:t>'</a:t>
            </a:r>
            <a:r>
              <a:rPr lang="en-US" altLang="en-US" sz="4000"/>
              <a:t>s Testimony</a:t>
            </a:r>
          </a:p>
        </p:txBody>
      </p:sp>
      <p:sp>
        <p:nvSpPr>
          <p:cNvPr id="6148" name="Text Box 4"/>
          <p:cNvSpPr txBox="1">
            <a:spLocks noChangeArrowheads="1"/>
          </p:cNvSpPr>
          <p:nvPr/>
        </p:nvSpPr>
        <p:spPr bwMode="auto">
          <a:xfrm>
            <a:off x="838200" y="13716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1:1 (NIV) The beginning of the gospel about Jesus Christ, the Son of God. {[1] Some manuscripts do not have the Son of God.} </a:t>
            </a:r>
          </a:p>
        </p:txBody>
      </p:sp>
      <p:sp>
        <p:nvSpPr>
          <p:cNvPr id="6149" name="Text Box 5"/>
          <p:cNvSpPr txBox="1">
            <a:spLocks noChangeArrowheads="1"/>
          </p:cNvSpPr>
          <p:nvPr/>
        </p:nvSpPr>
        <p:spPr bwMode="auto">
          <a:xfrm>
            <a:off x="914400" y="2667000"/>
            <a:ext cx="7239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Mark 2:5-12 (NIV) When Jesus saw their faith, he said to the paralytic, "Son, your sins are forgiven." 6 Now some teachers of the law were sitting there, thinking to themselves, 7 "Why does this fellow talk like that? He's blaspheming! Who can forgive sins but God alone?" 8 Immediately Jesus knew in his spirit that this was what they were thinking in their hearts, and he said to them, "Why are you thinking these things? 9 Which is easier: to say to the paralytic, </a:t>
            </a:r>
            <a:r>
              <a:rPr lang="en-US" altLang="en-US">
                <a:cs typeface="Arial" charset="0"/>
              </a:rPr>
              <a:t>'</a:t>
            </a:r>
            <a:r>
              <a:rPr lang="en-US" altLang="en-US"/>
              <a:t>Your sins are forgiven,' or to say, </a:t>
            </a:r>
            <a:r>
              <a:rPr lang="en-US" altLang="en-US">
                <a:cs typeface="Arial" charset="0"/>
              </a:rPr>
              <a:t>'</a:t>
            </a:r>
            <a:r>
              <a:rPr lang="en-US" altLang="en-US"/>
              <a:t>Get up, take your mat and walk'? 10 But that you may know that the Son of Man has authority on earth to forgive sins . . . ." He said to the paralytic, 11 "I tell you, get up, take your mat and go home." 12 He got up, took his mat and walked out in full view of them all. This amazed everyone and they praised God, saying, "We have never seen anything like this!" </a:t>
            </a:r>
          </a:p>
        </p:txBody>
      </p:sp>
      <p:sp>
        <p:nvSpPr>
          <p:cNvPr id="6150" name="Oval 6"/>
          <p:cNvSpPr>
            <a:spLocks noChangeArrowheads="1"/>
          </p:cNvSpPr>
          <p:nvPr/>
        </p:nvSpPr>
        <p:spPr bwMode="auto">
          <a:xfrm>
            <a:off x="3657600" y="4724400"/>
            <a:ext cx="1447800" cy="6096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Oval 7"/>
          <p:cNvSpPr>
            <a:spLocks noChangeArrowheads="1"/>
          </p:cNvSpPr>
          <p:nvPr/>
        </p:nvSpPr>
        <p:spPr bwMode="auto">
          <a:xfrm>
            <a:off x="4191000" y="3429000"/>
            <a:ext cx="3352800" cy="533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Oval 8"/>
          <p:cNvSpPr>
            <a:spLocks noChangeArrowheads="1"/>
          </p:cNvSpPr>
          <p:nvPr/>
        </p:nvSpPr>
        <p:spPr bwMode="auto">
          <a:xfrm>
            <a:off x="3124200" y="1676400"/>
            <a:ext cx="1905000" cy="6096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807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checkerboard(across)">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 calcmode="lin" valueType="num">
                                      <p:cBhvr additive="base">
                                        <p:cTn id="12" dur="500" fill="hold"/>
                                        <p:tgtEl>
                                          <p:spTgt spid="6152"/>
                                        </p:tgtEl>
                                        <p:attrNameLst>
                                          <p:attrName>ppt_x</p:attrName>
                                        </p:attrNameLst>
                                      </p:cBhvr>
                                      <p:tavLst>
                                        <p:tav tm="0">
                                          <p:val>
                                            <p:strVal val="0-#ppt_w/2"/>
                                          </p:val>
                                        </p:tav>
                                        <p:tav tm="100000">
                                          <p:val>
                                            <p:strVal val="#ppt_x"/>
                                          </p:val>
                                        </p:tav>
                                      </p:tavLst>
                                    </p:anim>
                                    <p:anim calcmode="lin" valueType="num">
                                      <p:cBhvr additive="base">
                                        <p:cTn id="13"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checkerboard(across)">
                                      <p:cBhvr>
                                        <p:cTn id="18" dur="500"/>
                                        <p:tgtEl>
                                          <p:spTgt spid="61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additive="base">
                                        <p:cTn id="23" dur="500" fill="hold"/>
                                        <p:tgtEl>
                                          <p:spTgt spid="6151"/>
                                        </p:tgtEl>
                                        <p:attrNameLst>
                                          <p:attrName>ppt_x</p:attrName>
                                        </p:attrNameLst>
                                      </p:cBhvr>
                                      <p:tavLst>
                                        <p:tav tm="0">
                                          <p:val>
                                            <p:strVal val="1+#ppt_w/2"/>
                                          </p:val>
                                        </p:tav>
                                        <p:tav tm="100000">
                                          <p:val>
                                            <p:strVal val="#ppt_x"/>
                                          </p:val>
                                        </p:tav>
                                      </p:tavLst>
                                    </p:anim>
                                    <p:anim calcmode="lin" valueType="num">
                                      <p:cBhvr additive="base">
                                        <p:cTn id="24"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50"/>
                                        </p:tgtEl>
                                        <p:attrNameLst>
                                          <p:attrName>style.visibility</p:attrName>
                                        </p:attrNameLst>
                                      </p:cBhvr>
                                      <p:to>
                                        <p:strVal val="visible"/>
                                      </p:to>
                                    </p:set>
                                    <p:anim calcmode="lin" valueType="num">
                                      <p:cBhvr additive="base">
                                        <p:cTn id="29" dur="500" fill="hold"/>
                                        <p:tgtEl>
                                          <p:spTgt spid="6150"/>
                                        </p:tgtEl>
                                        <p:attrNameLst>
                                          <p:attrName>ppt_x</p:attrName>
                                        </p:attrNameLst>
                                      </p:cBhvr>
                                      <p:tavLst>
                                        <p:tav tm="0">
                                          <p:val>
                                            <p:strVal val="#ppt_x"/>
                                          </p:val>
                                        </p:tav>
                                        <p:tav tm="100000">
                                          <p:val>
                                            <p:strVal val="#ppt_x"/>
                                          </p:val>
                                        </p:tav>
                                      </p:tavLst>
                                    </p:anim>
                                    <p:anim calcmode="lin" valueType="num">
                                      <p:cBhvr additive="base">
                                        <p:cTn id="3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animBg="1"/>
      <p:bldP spid="6151" grpId="0" animBg="1"/>
      <p:bldP spid="61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Mark</a:t>
            </a:r>
            <a:r>
              <a:rPr lang="en-US" altLang="en-US">
                <a:cs typeface="Arial" charset="0"/>
              </a:rPr>
              <a:t>'</a:t>
            </a:r>
            <a:r>
              <a:rPr lang="en-US" altLang="en-US"/>
              <a:t>s Testimony</a:t>
            </a:r>
          </a:p>
        </p:txBody>
      </p:sp>
      <p:sp>
        <p:nvSpPr>
          <p:cNvPr id="8196" name="Text Box 4"/>
          <p:cNvSpPr txBox="1">
            <a:spLocks noChangeArrowheads="1"/>
          </p:cNvSpPr>
          <p:nvPr/>
        </p:nvSpPr>
        <p:spPr bwMode="auto">
          <a:xfrm>
            <a:off x="914400" y="1295400"/>
            <a:ext cx="723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2:27-28 (NIV) Then he said to them, "The Sabbath was made for man, not man for the Sabbath. 28 So the Son of Man is Lord even of the Sabbath." </a:t>
            </a:r>
          </a:p>
        </p:txBody>
      </p:sp>
      <p:sp>
        <p:nvSpPr>
          <p:cNvPr id="8197" name="Text Box 5"/>
          <p:cNvSpPr txBox="1">
            <a:spLocks noChangeArrowheads="1"/>
          </p:cNvSpPr>
          <p:nvPr/>
        </p:nvSpPr>
        <p:spPr bwMode="auto">
          <a:xfrm>
            <a:off x="914400" y="29718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4:41 (NIV) They were terrified and asked each other, "Who is this? Even the wind and the waves obey him!" </a:t>
            </a:r>
          </a:p>
        </p:txBody>
      </p:sp>
      <p:sp>
        <p:nvSpPr>
          <p:cNvPr id="8198" name="Text Box 6"/>
          <p:cNvSpPr txBox="1">
            <a:spLocks noChangeArrowheads="1"/>
          </p:cNvSpPr>
          <p:nvPr/>
        </p:nvSpPr>
        <p:spPr bwMode="auto">
          <a:xfrm>
            <a:off x="914400" y="42672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15:39 (NIV) And when the centurion, who stood there in front of Jesus, heard his cry and {[39] Some manuscripts do not have heard his cry and.}saw how he died, he said, "Surely this man was the Son {[39] Or a son}of God!" </a:t>
            </a:r>
          </a:p>
        </p:txBody>
      </p:sp>
      <p:sp>
        <p:nvSpPr>
          <p:cNvPr id="8199" name="Oval 7"/>
          <p:cNvSpPr>
            <a:spLocks noChangeArrowheads="1"/>
          </p:cNvSpPr>
          <p:nvPr/>
        </p:nvSpPr>
        <p:spPr bwMode="auto">
          <a:xfrm>
            <a:off x="3581400" y="1905000"/>
            <a:ext cx="1828800" cy="7620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36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additive="base">
                                        <p:cTn id="12" dur="500" fill="hold"/>
                                        <p:tgtEl>
                                          <p:spTgt spid="8199"/>
                                        </p:tgtEl>
                                        <p:attrNameLst>
                                          <p:attrName>ppt_x</p:attrName>
                                        </p:attrNameLst>
                                      </p:cBhvr>
                                      <p:tavLst>
                                        <p:tav tm="0">
                                          <p:val>
                                            <p:strVal val="0-#ppt_w/2"/>
                                          </p:val>
                                        </p:tav>
                                        <p:tav tm="100000">
                                          <p:val>
                                            <p:strVal val="#ppt_x"/>
                                          </p:val>
                                        </p:tav>
                                      </p:tavLst>
                                    </p:anim>
                                    <p:anim calcmode="lin" valueType="num">
                                      <p:cBhvr additive="base">
                                        <p:cTn id="13"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checkerboard(across)">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8198">
                                            <p:txEl>
                                              <p:pRg st="0" end="0"/>
                                            </p:txEl>
                                          </p:spTgt>
                                        </p:tgtEl>
                                        <p:attrNameLst>
                                          <p:attrName>style.visibility</p:attrName>
                                        </p:attrNameLst>
                                      </p:cBhvr>
                                      <p:to>
                                        <p:strVal val="visible"/>
                                      </p:to>
                                    </p:set>
                                    <p:animEffect transition="in" filter="checkerboard(across)">
                                      <p:cBhvr>
                                        <p:cTn id="23" dur="500"/>
                                        <p:tgtEl>
                                          <p:spTgt spid="8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altLang="en-US"/>
              <a:t>Who is this </a:t>
            </a:r>
            <a:r>
              <a:rPr lang="en-US" altLang="en-US">
                <a:cs typeface="Arial" charset="0"/>
              </a:rPr>
              <a:t>"</a:t>
            </a:r>
            <a:r>
              <a:rPr lang="en-US" altLang="en-US"/>
              <a:t>Son of Man</a:t>
            </a:r>
            <a:r>
              <a:rPr lang="en-US" altLang="en-US">
                <a:cs typeface="Arial" charset="0"/>
              </a:rPr>
              <a:t>"</a:t>
            </a:r>
            <a:r>
              <a:rPr lang="en-US" altLang="en-US"/>
              <a:t>?</a:t>
            </a:r>
          </a:p>
        </p:txBody>
      </p:sp>
      <p:sp>
        <p:nvSpPr>
          <p:cNvPr id="12293" name="Text Box 5"/>
          <p:cNvSpPr txBox="1">
            <a:spLocks noChangeArrowheads="1"/>
          </p:cNvSpPr>
          <p:nvPr/>
        </p:nvSpPr>
        <p:spPr bwMode="auto">
          <a:xfrm>
            <a:off x="914400" y="1676400"/>
            <a:ext cx="731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Daniel 7:13-14 (NIV) "In my vision at night I looked, and there before me was one like a son of man, coming with the clouds of heaven. He approached the Ancient of Days and was led into his presence. </a:t>
            </a:r>
          </a:p>
          <a:p>
            <a:r>
              <a:rPr lang="en-US" altLang="en-US" sz="2400"/>
              <a:t>14 He was given authority, glory and sovereign power; all peoples, nations and men of every language worshiped him. His dominion is an everlasting dominion that will not pass away, and his kingdom is one that will never be destroyed. </a:t>
            </a:r>
          </a:p>
        </p:txBody>
      </p:sp>
      <p:sp>
        <p:nvSpPr>
          <p:cNvPr id="12294" name="Oval 6"/>
          <p:cNvSpPr>
            <a:spLocks noChangeArrowheads="1"/>
          </p:cNvSpPr>
          <p:nvPr/>
        </p:nvSpPr>
        <p:spPr bwMode="auto">
          <a:xfrm>
            <a:off x="2057400" y="3810000"/>
            <a:ext cx="2514600" cy="6858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Oval 7"/>
          <p:cNvSpPr>
            <a:spLocks noChangeArrowheads="1"/>
          </p:cNvSpPr>
          <p:nvPr/>
        </p:nvSpPr>
        <p:spPr bwMode="auto">
          <a:xfrm>
            <a:off x="5715000" y="2057400"/>
            <a:ext cx="1905000" cy="45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527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additive="base">
                                        <p:cTn id="12" dur="500" fill="hold"/>
                                        <p:tgtEl>
                                          <p:spTgt spid="12295"/>
                                        </p:tgtEl>
                                        <p:attrNameLst>
                                          <p:attrName>ppt_x</p:attrName>
                                        </p:attrNameLst>
                                      </p:cBhvr>
                                      <p:tavLst>
                                        <p:tav tm="0">
                                          <p:val>
                                            <p:strVal val="1+#ppt_w/2"/>
                                          </p:val>
                                        </p:tav>
                                        <p:tav tm="100000">
                                          <p:val>
                                            <p:strVal val="#ppt_x"/>
                                          </p:val>
                                        </p:tav>
                                      </p:tavLst>
                                    </p:anim>
                                    <p:anim calcmode="lin" valueType="num">
                                      <p:cBhvr additive="base">
                                        <p:cTn id="13"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additive="base">
                                        <p:cTn id="18" dur="500" fill="hold"/>
                                        <p:tgtEl>
                                          <p:spTgt spid="12294"/>
                                        </p:tgtEl>
                                        <p:attrNameLst>
                                          <p:attrName>ppt_x</p:attrName>
                                        </p:attrNameLst>
                                      </p:cBhvr>
                                      <p:tavLst>
                                        <p:tav tm="0">
                                          <p:val>
                                            <p:strVal val="#ppt_x"/>
                                          </p:val>
                                        </p:tav>
                                        <p:tav tm="100000">
                                          <p:val>
                                            <p:strVal val="#ppt_x"/>
                                          </p:val>
                                        </p:tav>
                                      </p:tavLst>
                                    </p:anim>
                                    <p:anim calcmode="lin" valueType="num">
                                      <p:cBhvr additive="base">
                                        <p:cTn id="19"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animBg="1"/>
      <p:bldP spid="122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Who is Jesus?</a:t>
            </a:r>
          </a:p>
        </p:txBody>
      </p:sp>
      <p:sp>
        <p:nvSpPr>
          <p:cNvPr id="10244" name="Text Box 4"/>
          <p:cNvSpPr txBox="1">
            <a:spLocks noChangeArrowheads="1"/>
          </p:cNvSpPr>
          <p:nvPr/>
        </p:nvSpPr>
        <p:spPr bwMode="auto">
          <a:xfrm>
            <a:off x="914400" y="14478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14:60 (NIV) Then the high priest stood up before them and asked Jesus, "Are you not going to answer? What is this testimony that these men are bringing against you?" 61 But Jesus remained silent and gave no answer. Again the high priest asked him, "Are you the Christ, {[61] Or Messiah} the Son of the Blessed One?" 62 "I am," said Jesus. "And you will see the Son of Man sitting at the right hand of the Mighty One and coming on the clouds of heaven." 63 The high priest tore his clothes. "Why do we need any more witnesses?" he asked. </a:t>
            </a:r>
          </a:p>
          <a:p>
            <a:r>
              <a:rPr lang="en-US" altLang="en-US" sz="2400"/>
              <a:t>64 "You have heard the blasphemy. What do you think?" They all condemned him as worthy of death. </a:t>
            </a:r>
          </a:p>
        </p:txBody>
      </p:sp>
      <p:sp>
        <p:nvSpPr>
          <p:cNvPr id="10245" name="Oval 5"/>
          <p:cNvSpPr>
            <a:spLocks noChangeArrowheads="1"/>
          </p:cNvSpPr>
          <p:nvPr/>
        </p:nvSpPr>
        <p:spPr bwMode="auto">
          <a:xfrm>
            <a:off x="2362200" y="3886200"/>
            <a:ext cx="1981200" cy="6858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Oval 6"/>
          <p:cNvSpPr>
            <a:spLocks noChangeArrowheads="1"/>
          </p:cNvSpPr>
          <p:nvPr/>
        </p:nvSpPr>
        <p:spPr bwMode="auto">
          <a:xfrm>
            <a:off x="1676400" y="3124200"/>
            <a:ext cx="6781800" cy="10668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641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ppt_x"/>
                                          </p:val>
                                        </p:tav>
                                        <p:tav tm="100000">
                                          <p:val>
                                            <p:strVal val="#ppt_x"/>
                                          </p:val>
                                        </p:tav>
                                      </p:tavLst>
                                    </p:anim>
                                    <p:anim calcmode="lin" valueType="num">
                                      <p:cBhvr additive="base">
                                        <p:cTn id="13" dur="500" fill="hold"/>
                                        <p:tgtEl>
                                          <p:spTgt spid="1024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additive="base">
                                        <p:cTn id="18" dur="500" fill="hold"/>
                                        <p:tgtEl>
                                          <p:spTgt spid="10245"/>
                                        </p:tgtEl>
                                        <p:attrNameLst>
                                          <p:attrName>ppt_x</p:attrName>
                                        </p:attrNameLst>
                                      </p:cBhvr>
                                      <p:tavLst>
                                        <p:tav tm="0">
                                          <p:val>
                                            <p:strVal val="#ppt_x"/>
                                          </p:val>
                                        </p:tav>
                                        <p:tav tm="100000">
                                          <p:val>
                                            <p:strVal val="#ppt_x"/>
                                          </p:val>
                                        </p:tav>
                                      </p:tavLst>
                                    </p:anim>
                                    <p:anim calcmode="lin" valueType="num">
                                      <p:cBhvr additive="base">
                                        <p:cTn id="19"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102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John</a:t>
            </a:r>
            <a:r>
              <a:rPr lang="en-US" altLang="en-US">
                <a:cs typeface="Arial" charset="0"/>
              </a:rPr>
              <a:t>'</a:t>
            </a:r>
            <a:r>
              <a:rPr lang="en-US" altLang="en-US"/>
              <a:t>s Testimony</a:t>
            </a:r>
          </a:p>
        </p:txBody>
      </p:sp>
      <p:sp>
        <p:nvSpPr>
          <p:cNvPr id="14340" name="Text Box 4"/>
          <p:cNvSpPr txBox="1">
            <a:spLocks noChangeArrowheads="1"/>
          </p:cNvSpPr>
          <p:nvPr/>
        </p:nvSpPr>
        <p:spPr bwMode="auto">
          <a:xfrm>
            <a:off x="914400" y="1676400"/>
            <a:ext cx="72390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1:1-4 (NIV) In the beginning was the Word, and the Word was with God, and the Word was God. 2 He was with God in the beginning. 3 Through him all things were made; without him nothing was made that has been made. 4 In him was life, and that life was the light of men.</a:t>
            </a:r>
            <a:r>
              <a:rPr lang="en-US" altLang="en-US" sz="2800"/>
              <a:t> </a:t>
            </a:r>
          </a:p>
        </p:txBody>
      </p:sp>
      <p:sp>
        <p:nvSpPr>
          <p:cNvPr id="14341" name="Text Box 5"/>
          <p:cNvSpPr txBox="1">
            <a:spLocks noChangeArrowheads="1"/>
          </p:cNvSpPr>
          <p:nvPr/>
        </p:nvSpPr>
        <p:spPr bwMode="auto">
          <a:xfrm>
            <a:off x="914400" y="43434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1:14 (NIV) The Word became flesh and made his dwelling among us. We have seen his glory, the glory of the One and Only, {[14] Or the Only Begotten} who came from the Father, full of grace and truth. </a:t>
            </a:r>
          </a:p>
        </p:txBody>
      </p:sp>
      <p:sp>
        <p:nvSpPr>
          <p:cNvPr id="14342" name="Oval 6"/>
          <p:cNvSpPr>
            <a:spLocks noChangeArrowheads="1"/>
          </p:cNvSpPr>
          <p:nvPr/>
        </p:nvSpPr>
        <p:spPr bwMode="auto">
          <a:xfrm>
            <a:off x="914400" y="2133600"/>
            <a:ext cx="6705600" cy="1371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89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checkerboard(across)">
                                      <p:cBhvr>
                                        <p:cTn id="7" dur="5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checkerboard(across)">
                                      <p:cBhvr>
                                        <p:cTn id="12" dur="5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500" fill="hold"/>
                                        <p:tgtEl>
                                          <p:spTgt spid="14342"/>
                                        </p:tgtEl>
                                        <p:attrNameLst>
                                          <p:attrName>ppt_x</p:attrName>
                                        </p:attrNameLst>
                                      </p:cBhvr>
                                      <p:tavLst>
                                        <p:tav tm="0">
                                          <p:val>
                                            <p:strVal val="#ppt_x"/>
                                          </p:val>
                                        </p:tav>
                                        <p:tav tm="100000">
                                          <p:val>
                                            <p:strVal val="#ppt_x"/>
                                          </p:val>
                                        </p:tav>
                                      </p:tavLst>
                                    </p:anim>
                                    <p:anim calcmode="lin" valueType="num">
                                      <p:cBhvr additive="base">
                                        <p:cTn id="18" dur="500" fill="hold"/>
                                        <p:tgtEl>
                                          <p:spTgt spid="143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4.5|2.1"/>
</p:tagLst>
</file>

<file path=ppt/tags/tag10.xml><?xml version="1.0" encoding="utf-8"?>
<p:tagLst xmlns:a="http://schemas.openxmlformats.org/drawingml/2006/main" xmlns:r="http://schemas.openxmlformats.org/officeDocument/2006/relationships" xmlns:p="http://schemas.openxmlformats.org/presentationml/2006/main">
  <p:tag name="TIMING" val="|0.5|36.7"/>
</p:tagLst>
</file>

<file path=ppt/tags/tag11.xml><?xml version="1.0" encoding="utf-8"?>
<p:tagLst xmlns:a="http://schemas.openxmlformats.org/drawingml/2006/main" xmlns:r="http://schemas.openxmlformats.org/officeDocument/2006/relationships" xmlns:p="http://schemas.openxmlformats.org/presentationml/2006/main">
  <p:tag name="TIMING" val="|0.7|31"/>
</p:tagLst>
</file>

<file path=ppt/tags/tag12.xml><?xml version="1.0" encoding="utf-8"?>
<p:tagLst xmlns:a="http://schemas.openxmlformats.org/drawingml/2006/main" xmlns:r="http://schemas.openxmlformats.org/officeDocument/2006/relationships" xmlns:p="http://schemas.openxmlformats.org/presentationml/2006/main">
  <p:tag name="TIMING" val="|0.8|28.6"/>
</p:tagLst>
</file>

<file path=ppt/tags/tag13.xml><?xml version="1.0" encoding="utf-8"?>
<p:tagLst xmlns:a="http://schemas.openxmlformats.org/drawingml/2006/main" xmlns:r="http://schemas.openxmlformats.org/officeDocument/2006/relationships" xmlns:p="http://schemas.openxmlformats.org/presentationml/2006/main">
  <p:tag name="TIMING" val="|3.1|29.2"/>
</p:tagLst>
</file>

<file path=ppt/tags/tag14.xml><?xml version="1.0" encoding="utf-8"?>
<p:tagLst xmlns:a="http://schemas.openxmlformats.org/drawingml/2006/main" xmlns:r="http://schemas.openxmlformats.org/officeDocument/2006/relationships" xmlns:p="http://schemas.openxmlformats.org/presentationml/2006/main">
  <p:tag name="TIMING" val="|0.3|1.7|2.7|2.2|1.5|2.2"/>
</p:tagLst>
</file>

<file path=ppt/tags/tag15.xml><?xml version="1.0" encoding="utf-8"?>
<p:tagLst xmlns:a="http://schemas.openxmlformats.org/drawingml/2006/main" xmlns:r="http://schemas.openxmlformats.org/officeDocument/2006/relationships" xmlns:p="http://schemas.openxmlformats.org/presentationml/2006/main">
  <p:tag name="TIMING" val="|1.1|3|4.5|6.3|3"/>
</p:tagLst>
</file>

<file path=ppt/tags/tag16.xml><?xml version="1.0" encoding="utf-8"?>
<p:tagLst xmlns:a="http://schemas.openxmlformats.org/drawingml/2006/main" xmlns:r="http://schemas.openxmlformats.org/officeDocument/2006/relationships" xmlns:p="http://schemas.openxmlformats.org/presentationml/2006/main">
  <p:tag name="TIMING" val="|5.4|8.3|5"/>
</p:tagLst>
</file>

<file path=ppt/tags/tag17.xml><?xml version="1.0" encoding="utf-8"?>
<p:tagLst xmlns:a="http://schemas.openxmlformats.org/drawingml/2006/main" xmlns:r="http://schemas.openxmlformats.org/officeDocument/2006/relationships" xmlns:p="http://schemas.openxmlformats.org/presentationml/2006/main">
  <p:tag name="TIMING" val="|0.3|2.8|4.6|7|2.3|4.2|4.5"/>
</p:tagLst>
</file>

<file path=ppt/tags/tag18.xml><?xml version="1.0" encoding="utf-8"?>
<p:tagLst xmlns:a="http://schemas.openxmlformats.org/drawingml/2006/main" xmlns:r="http://schemas.openxmlformats.org/officeDocument/2006/relationships" xmlns:p="http://schemas.openxmlformats.org/presentationml/2006/main">
  <p:tag name="TIMING" val="|0.2|2.9|7.3|5.7|3.6"/>
</p:tagLst>
</file>

<file path=ppt/tags/tag19.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9|5.6|3.3|2.8|1.4|2"/>
</p:tagLst>
</file>

<file path=ppt/tags/tag20.xml><?xml version="1.0" encoding="utf-8"?>
<p:tagLst xmlns:a="http://schemas.openxmlformats.org/drawingml/2006/main" xmlns:r="http://schemas.openxmlformats.org/officeDocument/2006/relationships" xmlns:p="http://schemas.openxmlformats.org/presentationml/2006/main">
  <p:tag name="TIMING" val="|2.7|40.9"/>
</p:tagLst>
</file>

<file path=ppt/tags/tag21.xml><?xml version="1.0" encoding="utf-8"?>
<p:tagLst xmlns:a="http://schemas.openxmlformats.org/drawingml/2006/main" xmlns:r="http://schemas.openxmlformats.org/officeDocument/2006/relationships" xmlns:p="http://schemas.openxmlformats.org/presentationml/2006/main">
  <p:tag name="TIMING" val="|1.5|4.9|6.4"/>
</p:tagLst>
</file>

<file path=ppt/tags/tag22.xml><?xml version="1.0" encoding="utf-8"?>
<p:tagLst xmlns:a="http://schemas.openxmlformats.org/drawingml/2006/main" xmlns:r="http://schemas.openxmlformats.org/officeDocument/2006/relationships" xmlns:p="http://schemas.openxmlformats.org/presentationml/2006/main">
  <p:tag name="TIMING" val="|1.1|5.6|4.8"/>
</p:tagLst>
</file>

<file path=ppt/tags/tag23.xml><?xml version="1.0" encoding="utf-8"?>
<p:tagLst xmlns:a="http://schemas.openxmlformats.org/drawingml/2006/main" xmlns:r="http://schemas.openxmlformats.org/officeDocument/2006/relationships" xmlns:p="http://schemas.openxmlformats.org/presentationml/2006/main">
  <p:tag name="TIMING" val="|0.4|2.5|2.1|5.4|3.5"/>
</p:tagLst>
</file>

<file path=ppt/tags/tag24.xml><?xml version="1.0" encoding="utf-8"?>
<p:tagLst xmlns:a="http://schemas.openxmlformats.org/drawingml/2006/main" xmlns:r="http://schemas.openxmlformats.org/officeDocument/2006/relationships" xmlns:p="http://schemas.openxmlformats.org/presentationml/2006/main">
  <p:tag name="TIMING" val="|1.9|1.4|4.9|6.3"/>
</p:tagLst>
</file>

<file path=ppt/tags/tag25.xml><?xml version="1.0" encoding="utf-8"?>
<p:tagLst xmlns:a="http://schemas.openxmlformats.org/drawingml/2006/main" xmlns:r="http://schemas.openxmlformats.org/officeDocument/2006/relationships" xmlns:p="http://schemas.openxmlformats.org/presentationml/2006/main">
  <p:tag name="TIMING" val="|3.5|1.3|8.2"/>
</p:tagLst>
</file>

<file path=ppt/tags/tag26.xml><?xml version="1.0" encoding="utf-8"?>
<p:tagLst xmlns:a="http://schemas.openxmlformats.org/drawingml/2006/main" xmlns:r="http://schemas.openxmlformats.org/officeDocument/2006/relationships" xmlns:p="http://schemas.openxmlformats.org/presentationml/2006/main">
  <p:tag name="TIMING" val="|0.4|11.8|7.3|3.2"/>
</p:tagLst>
</file>

<file path=ppt/tags/tag27.xml><?xml version="1.0" encoding="utf-8"?>
<p:tagLst xmlns:a="http://schemas.openxmlformats.org/drawingml/2006/main" xmlns:r="http://schemas.openxmlformats.org/officeDocument/2006/relationships" xmlns:p="http://schemas.openxmlformats.org/presentationml/2006/main">
  <p:tag name="TIMING" val="|0.3|6.8|8.5"/>
</p:tagLst>
</file>

<file path=ppt/tags/tag28.xml><?xml version="1.0" encoding="utf-8"?>
<p:tagLst xmlns:a="http://schemas.openxmlformats.org/drawingml/2006/main" xmlns:r="http://schemas.openxmlformats.org/officeDocument/2006/relationships" xmlns:p="http://schemas.openxmlformats.org/presentationml/2006/main">
  <p:tag name="TIMING" val="|0.5|8.5|5.1"/>
</p:tagLst>
</file>

<file path=ppt/tags/tag29.xml><?xml version="1.0" encoding="utf-8"?>
<p:tagLst xmlns:a="http://schemas.openxmlformats.org/drawingml/2006/main" xmlns:r="http://schemas.openxmlformats.org/officeDocument/2006/relationships" xmlns:p="http://schemas.openxmlformats.org/presentationml/2006/main">
  <p:tag name="TIMING" val="|0.5|5.9|15.4"/>
</p:tagLst>
</file>

<file path=ppt/tags/tag3.xml><?xml version="1.0" encoding="utf-8"?>
<p:tagLst xmlns:a="http://schemas.openxmlformats.org/drawingml/2006/main" xmlns:r="http://schemas.openxmlformats.org/officeDocument/2006/relationships" xmlns:p="http://schemas.openxmlformats.org/presentationml/2006/main">
  <p:tag name="TIMING" val="|0.5|2.6|2.2|3.3|4.7"/>
</p:tagLst>
</file>

<file path=ppt/tags/tag30.xml><?xml version="1.0" encoding="utf-8"?>
<p:tagLst xmlns:a="http://schemas.openxmlformats.org/drawingml/2006/main" xmlns:r="http://schemas.openxmlformats.org/officeDocument/2006/relationships" xmlns:p="http://schemas.openxmlformats.org/presentationml/2006/main">
  <p:tag name="TIMING" val="|4|8.3|7.1|4.8|5.7|3.7|8.4|4.8"/>
</p:tagLst>
</file>

<file path=ppt/tags/tag31.xml><?xml version="1.0" encoding="utf-8"?>
<p:tagLst xmlns:a="http://schemas.openxmlformats.org/drawingml/2006/main" xmlns:r="http://schemas.openxmlformats.org/officeDocument/2006/relationships" xmlns:p="http://schemas.openxmlformats.org/presentationml/2006/main">
  <p:tag name="TIMING" val="|1.4|6.8|3.5|6.4|6.2|2.6|5.2|2.6|3.3|4.2|1.5|2.5"/>
</p:tagLst>
</file>

<file path=ppt/tags/tag32.xml><?xml version="1.0" encoding="utf-8"?>
<p:tagLst xmlns:a="http://schemas.openxmlformats.org/drawingml/2006/main" xmlns:r="http://schemas.openxmlformats.org/officeDocument/2006/relationships" xmlns:p="http://schemas.openxmlformats.org/presentationml/2006/main">
  <p:tag name="TIMING" val="|0.4|10.8|6.3"/>
</p:tagLst>
</file>

<file path=ppt/tags/tag33.xml><?xml version="1.0" encoding="utf-8"?>
<p:tagLst xmlns:a="http://schemas.openxmlformats.org/drawingml/2006/main" xmlns:r="http://schemas.openxmlformats.org/officeDocument/2006/relationships" xmlns:p="http://schemas.openxmlformats.org/presentationml/2006/main">
  <p:tag name="TIMING" val="|0.9|4.4|4.4"/>
</p:tagLst>
</file>

<file path=ppt/tags/tag34.xml><?xml version="1.0" encoding="utf-8"?>
<p:tagLst xmlns:a="http://schemas.openxmlformats.org/drawingml/2006/main" xmlns:r="http://schemas.openxmlformats.org/officeDocument/2006/relationships" xmlns:p="http://schemas.openxmlformats.org/presentationml/2006/main">
  <p:tag name="TIMING" val="|0.1|1.3|0.8|0.9"/>
</p:tagLst>
</file>

<file path=ppt/tags/tag4.xml><?xml version="1.0" encoding="utf-8"?>
<p:tagLst xmlns:a="http://schemas.openxmlformats.org/drawingml/2006/main" xmlns:r="http://schemas.openxmlformats.org/officeDocument/2006/relationships" xmlns:p="http://schemas.openxmlformats.org/presentationml/2006/main">
  <p:tag name="TIMING" val="|0.5|4.8|3.9|2.1|2.3"/>
</p:tagLst>
</file>

<file path=ppt/tags/tag5.xml><?xml version="1.0" encoding="utf-8"?>
<p:tagLst xmlns:a="http://schemas.openxmlformats.org/drawingml/2006/main" xmlns:r="http://schemas.openxmlformats.org/officeDocument/2006/relationships" xmlns:p="http://schemas.openxmlformats.org/presentationml/2006/main">
  <p:tag name="TIMING" val="|13.2|6.9|2.6|54.6|1.4"/>
</p:tagLst>
</file>

<file path=ppt/tags/tag6.xml><?xml version="1.0" encoding="utf-8"?>
<p:tagLst xmlns:a="http://schemas.openxmlformats.org/drawingml/2006/main" xmlns:r="http://schemas.openxmlformats.org/officeDocument/2006/relationships" xmlns:p="http://schemas.openxmlformats.org/presentationml/2006/main">
  <p:tag name="TIMING" val="|0.3|8.2|1.7|11.3"/>
</p:tagLst>
</file>

<file path=ppt/tags/tag7.xml><?xml version="1.0" encoding="utf-8"?>
<p:tagLst xmlns:a="http://schemas.openxmlformats.org/drawingml/2006/main" xmlns:r="http://schemas.openxmlformats.org/officeDocument/2006/relationships" xmlns:p="http://schemas.openxmlformats.org/presentationml/2006/main">
  <p:tag name="TIMING" val="|0.6|40.3|1.6"/>
</p:tagLst>
</file>

<file path=ppt/tags/tag8.xml><?xml version="1.0" encoding="utf-8"?>
<p:tagLst xmlns:a="http://schemas.openxmlformats.org/drawingml/2006/main" xmlns:r="http://schemas.openxmlformats.org/officeDocument/2006/relationships" xmlns:p="http://schemas.openxmlformats.org/presentationml/2006/main">
  <p:tag name="TIMING" val="|0.4|34.6|7.8"/>
</p:tagLst>
</file>

<file path=ppt/tags/tag9.xml><?xml version="1.0" encoding="utf-8"?>
<p:tagLst xmlns:a="http://schemas.openxmlformats.org/drawingml/2006/main" xmlns:r="http://schemas.openxmlformats.org/officeDocument/2006/relationships" xmlns:p="http://schemas.openxmlformats.org/presentationml/2006/main">
  <p:tag name="TIMING" val="|0.6|17.2|1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349</TotalTime>
  <Words>2931</Words>
  <Application>Microsoft Office PowerPoint</Application>
  <PresentationFormat>On-screen Show (4:3)</PresentationFormat>
  <Paragraphs>157</Paragraphs>
  <Slides>34</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Chart</vt:lpstr>
      <vt:lpstr>The DaVinci Code: Evidence from the  New Testament</vt:lpstr>
      <vt:lpstr>Questions about  Jesus Christ </vt:lpstr>
      <vt:lpstr>Questions about  the Bible</vt:lpstr>
      <vt:lpstr>Jesus: What Says the Bible?</vt:lpstr>
      <vt:lpstr>Who is Jesus? Mark's Testimony</vt:lpstr>
      <vt:lpstr>Mark's Testimony</vt:lpstr>
      <vt:lpstr>Who is this "Son of Man"?</vt:lpstr>
      <vt:lpstr>Who is Jesus?</vt:lpstr>
      <vt:lpstr>John's Testimony</vt:lpstr>
      <vt:lpstr>Paul's Testimony</vt:lpstr>
      <vt:lpstr>Paul's Summary</vt:lpstr>
      <vt:lpstr>The Testimony of Hebrews</vt:lpstr>
      <vt:lpstr>Hebrews on His Humanity</vt:lpstr>
      <vt:lpstr>Jesus: What Says the Bible?</vt:lpstr>
      <vt:lpstr>He Was Raised from the Dead</vt:lpstr>
      <vt:lpstr>Was Jesus Married?</vt:lpstr>
      <vt:lpstr>Was Jesus Married?</vt:lpstr>
      <vt:lpstr>Was Jesus Married?</vt:lpstr>
      <vt:lpstr>Paul on Marriage</vt:lpstr>
      <vt:lpstr>Paul's List of Married People Doesn't Include Jesus</vt:lpstr>
      <vt:lpstr>Mary Magdalene?</vt:lpstr>
      <vt:lpstr>Summary on the New Testament</vt:lpstr>
      <vt:lpstr>Questions about  the Bible</vt:lpstr>
      <vt:lpstr>Is Our Bible Very Different?</vt:lpstr>
      <vt:lpstr>Early Manuscripts of the Gospels</vt:lpstr>
      <vt:lpstr>Summary on Gospels</vt:lpstr>
      <vt:lpstr>Summary on Canon</vt:lpstr>
      <vt:lpstr>Irenaeus (~180)</vt:lpstr>
      <vt:lpstr>Irenaeus (~180)</vt:lpstr>
      <vt:lpstr>Origen (~230)</vt:lpstr>
      <vt:lpstr>Eusebius (~325)</vt:lpstr>
      <vt:lpstr>Summary on Canon</vt:lpstr>
      <vt:lpstr>Summary on NT Evidence</vt:lpstr>
      <vt:lpstr>The Evidence of  the New Testament</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from the  New Testament</dc:title>
  <dc:creator>Dr. Robert C. Newman</dc:creator>
  <cp:lastModifiedBy>Newman</cp:lastModifiedBy>
  <cp:revision>140</cp:revision>
  <dcterms:created xsi:type="dcterms:W3CDTF">2006-02-02T15:23:24Z</dcterms:created>
  <dcterms:modified xsi:type="dcterms:W3CDTF">2015-07-03T15:23:54Z</dcterms:modified>
</cp:coreProperties>
</file>