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6" r:id="rId26"/>
    <p:sldId id="287" r:id="rId27"/>
    <p:sldId id="280" r:id="rId28"/>
    <p:sldId id="281" r:id="rId29"/>
    <p:sldId id="282" r:id="rId30"/>
    <p:sldId id="283" r:id="rId31"/>
    <p:sldId id="284" r:id="rId32"/>
    <p:sldId id="285" r:id="rId33"/>
    <p:sldId id="28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CB49C-E21D-4286-9D12-1680BE63D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32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63EEA-5816-4569-AA4A-EF4CB8316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5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FABC2-EC44-4427-A9D4-0BE9361AA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7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8594F7-E859-4EE0-872E-95A412BAD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75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C6BC-2BB8-44D0-B260-19F64A877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0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021EB-AFFC-434C-B381-25005DF76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89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26EAE-3CD3-4BAA-9AC6-D5DE7B85A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33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B38C8-0527-4A7C-AB5D-B212B17552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51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F954B-BDA1-48A7-8C10-E9C7C8295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5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F43F4-AA9B-4DFE-87D8-8C0F6CF0B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89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EED36-366C-4D84-995D-0EF1C438E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1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7154-D0D8-466D-A45F-CD461DC31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3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D79CD9-0BCE-4A52-B9AF-FFEA75DFE9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aVinciCo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344963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09800"/>
            <a:ext cx="4495800" cy="1470025"/>
          </a:xfrm>
        </p:spPr>
        <p:txBody>
          <a:bodyPr/>
          <a:lstStyle/>
          <a:p>
            <a:r>
              <a:rPr lang="en-US" altLang="en-US" sz="4000" i="1"/>
              <a:t>The Da Vinci Code</a:t>
            </a:r>
            <a:r>
              <a:rPr lang="en-US" altLang="en-US" sz="4000"/>
              <a:t> Introduction &amp;</a:t>
            </a:r>
            <a:br>
              <a:rPr lang="en-US" altLang="en-US" sz="4000"/>
            </a:br>
            <a:r>
              <a:rPr lang="en-US" altLang="en-US" sz="4000"/>
              <a:t>Major Questions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343400"/>
            <a:ext cx="3962400" cy="1752600"/>
          </a:xfrm>
        </p:spPr>
        <p:txBody>
          <a:bodyPr/>
          <a:lstStyle/>
          <a:p>
            <a:pPr algn="l"/>
            <a:r>
              <a:rPr lang="en-US" altLang="en-US"/>
              <a:t>Robert C. Newman</a:t>
            </a:r>
          </a:p>
        </p:txBody>
      </p:sp>
      <p:pic>
        <p:nvPicPr>
          <p:cNvPr id="2" name="DVCIntroductio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4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Plot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Story begins with the murder ~ 11 pm, inside the Louvre.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Langdon is awakened at his hotel an hour &amp; a half later by a phone call from the police.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He is summoned to meet with Bezu Fache, crack investigator of the Judicial Police, at the scene of the crime.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Fache secretly suspects Langdon, as Langdon’s name was in Sauni</a:t>
            </a:r>
            <a:r>
              <a:rPr lang="en-US" altLang="en-US" sz="2800">
                <a:cs typeface="Arial" charset="0"/>
              </a:rPr>
              <a:t>è</a:t>
            </a:r>
            <a:r>
              <a:rPr lang="en-US" altLang="en-US" sz="2800"/>
              <a:t>re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s calendar to meet with Sauni</a:t>
            </a:r>
            <a:r>
              <a:rPr lang="en-US" altLang="en-US" sz="2800">
                <a:cs typeface="Arial" charset="0"/>
              </a:rPr>
              <a:t>è</a:t>
            </a:r>
            <a:r>
              <a:rPr lang="en-US" altLang="en-US" sz="2800"/>
              <a:t>re earlier that evening.</a:t>
            </a:r>
          </a:p>
        </p:txBody>
      </p:sp>
    </p:spTree>
    <p:custDataLst>
      <p:tags r:id="rId1"/>
    </p:custDataLst>
  </p:cSld>
  <p:clrMapOvr>
    <a:masterClrMapping/>
  </p:clrMapOvr>
  <p:transition advTm="245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Murder Scene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Sauni</a:t>
            </a:r>
            <a:r>
              <a:rPr lang="en-US" altLang="en-US" sz="2800">
                <a:cs typeface="Arial" charset="0"/>
              </a:rPr>
              <a:t>è</a:t>
            </a:r>
            <a:r>
              <a:rPr lang="en-US" altLang="en-US" sz="2800"/>
              <a:t>re has been found dead, naked, and lying in a pose that matches that of Da Vinci’s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Vitruvian Man.</a:t>
            </a:r>
            <a:r>
              <a:rPr lang="en-US" altLang="en-US" sz="2800">
                <a:cs typeface="Arial" charset="0"/>
              </a:rPr>
              <a:t>"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 the few minutes between being shot &amp; dying, he managed to leave several cryptic clues about what is going on.</a:t>
            </a:r>
          </a:p>
        </p:txBody>
      </p:sp>
      <p:pic>
        <p:nvPicPr>
          <p:cNvPr id="44041" name="Picture 9" descr="davinci021406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3208"/>
          <a:stretch>
            <a:fillRect/>
          </a:stretch>
        </p:blipFill>
        <p:spPr>
          <a:xfrm>
            <a:off x="4572000" y="1838325"/>
            <a:ext cx="4114800" cy="3903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90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Plot Thickens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As the police  prepare to arrest Langdon, Sophie manages to spirit him away.</a:t>
            </a:r>
          </a:p>
          <a:p>
            <a:r>
              <a:rPr lang="en-US" altLang="en-US" sz="2800"/>
              <a:t>They decipher clues her grandfather has left behind.</a:t>
            </a:r>
          </a:p>
          <a:p>
            <a:r>
              <a:rPr lang="en-US" altLang="en-US" sz="2800"/>
              <a:t>These involve a secret group guarding a devastating secret about the Church.</a:t>
            </a:r>
          </a:p>
        </p:txBody>
      </p:sp>
      <p:pic>
        <p:nvPicPr>
          <p:cNvPr id="46085" name="Picture 5" descr="davinci021406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r="11320"/>
          <a:stretch>
            <a:fillRect/>
          </a:stretch>
        </p:blipFill>
        <p:spPr>
          <a:xfrm>
            <a:off x="4572000" y="2070100"/>
            <a:ext cx="4114800" cy="3519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5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Plot Moves 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rest of the book is a combination of their flight from the French police (and from Silas the murderer), while simultaneously seeking to locate and decipher the clues Sauni</a:t>
            </a:r>
            <a:r>
              <a:rPr lang="en-US" altLang="en-US">
                <a:cs typeface="Arial" charset="0"/>
              </a:rPr>
              <a:t>è</a:t>
            </a:r>
            <a:r>
              <a:rPr lang="en-US" altLang="en-US"/>
              <a:t>re has left behind to direct them to the Grail.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the course of their flight, Sophie and Langdon travel to several places in France, then to London, and finally to Scotland.</a:t>
            </a:r>
          </a:p>
        </p:txBody>
      </p:sp>
    </p:spTree>
    <p:custDataLst>
      <p:tags r:id="rId1"/>
    </p:custDataLst>
  </p:cSld>
  <p:clrMapOvr>
    <a:masterClrMapping/>
  </p:clrMapOvr>
  <p:transition advTm="20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Sir Leigh Teabing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They seek out Leigh Teabing, ex-British Royal Historian, who lives in a chateau outside Paris.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Teabing is one of the world’s experts on the Holy Grail and the Priory of Sion.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Teabing fills them in on the Grail secret.</a:t>
            </a:r>
          </a:p>
        </p:txBody>
      </p:sp>
      <p:pic>
        <p:nvPicPr>
          <p:cNvPr id="48133" name="Picture 5" descr="davinci021406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r="7547"/>
          <a:stretch>
            <a:fillRect/>
          </a:stretch>
        </p:blipFill>
        <p:spPr>
          <a:xfrm>
            <a:off x="4572000" y="1935163"/>
            <a:ext cx="4191000" cy="3719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0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DVCp23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/>
          <a:stretch>
            <a:fillRect/>
          </a:stretch>
        </p:blipFill>
        <p:spPr bwMode="auto">
          <a:xfrm>
            <a:off x="762000" y="381000"/>
            <a:ext cx="7620000" cy="59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17525" y="56991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Page 230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 rot="1284985">
            <a:off x="1981200" y="1371600"/>
            <a:ext cx="3886200" cy="2895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213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What is the Holy Grail?</a:t>
            </a:r>
          </a:p>
        </p:txBody>
      </p:sp>
    </p:spTree>
    <p:custDataLst>
      <p:tags r:id="rId1"/>
    </p:custDataLst>
  </p:cSld>
  <p:clrMapOvr>
    <a:masterClrMapping/>
  </p:clrMapOvr>
  <p:transition advTm="548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DVCp23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92175"/>
            <a:ext cx="7924800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93725" y="41751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Page 230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 rot="880765">
            <a:off x="1600200" y="685800"/>
            <a:ext cx="5867400" cy="3657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819400" y="1600200"/>
            <a:ext cx="2819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Leonardo da Vinci one of the keepers of the secret of the Holy Grail.  He hid clues in his art.</a:t>
            </a:r>
          </a:p>
        </p:txBody>
      </p:sp>
    </p:spTree>
    <p:custDataLst>
      <p:tags r:id="rId1"/>
    </p:custDataLst>
  </p:cSld>
  <p:clrMapOvr>
    <a:masterClrMapping/>
  </p:clrMapOvr>
  <p:transition advTm="565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DVCp231a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79388"/>
            <a:ext cx="6923087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AutoShape 6"/>
          <p:cNvSpPr>
            <a:spLocks noChangeArrowheads="1"/>
          </p:cNvSpPr>
          <p:nvPr/>
        </p:nvSpPr>
        <p:spPr bwMode="auto">
          <a:xfrm rot="851647">
            <a:off x="1981200" y="2362200"/>
            <a:ext cx="5715000" cy="3352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200400" y="3352800"/>
            <a:ext cx="2819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The Bible is a product of man … Not of God.</a:t>
            </a:r>
          </a:p>
        </p:txBody>
      </p:sp>
    </p:spTree>
    <p:custDataLst>
      <p:tags r:id="rId1"/>
    </p:custDataLst>
  </p:cSld>
  <p:clrMapOvr>
    <a:masterClrMapping/>
  </p:clrMapOvr>
  <p:transition advTm="69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DVCp231b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7"/>
          <a:stretch>
            <a:fillRect/>
          </a:stretch>
        </p:blipFill>
        <p:spPr bwMode="auto">
          <a:xfrm>
            <a:off x="914400" y="304800"/>
            <a:ext cx="7943850" cy="62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5125" y="10271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 231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 rot="1026483">
            <a:off x="1958975" y="1538288"/>
            <a:ext cx="5257800" cy="2819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971800" y="2209800"/>
            <a:ext cx="2971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More than 80 Gospels were considered for the New Testament…</a:t>
            </a:r>
          </a:p>
        </p:txBody>
      </p:sp>
    </p:spTree>
    <p:custDataLst>
      <p:tags r:id="rId1"/>
    </p:custDataLst>
  </p:cSld>
  <p:clrMapOvr>
    <a:masterClrMapping/>
  </p:clrMapOvr>
  <p:transition advTm="539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DVCp232a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"/>
          <a:stretch>
            <a:fillRect/>
          </a:stretch>
        </p:blipFill>
        <p:spPr bwMode="auto">
          <a:xfrm>
            <a:off x="914400" y="77788"/>
            <a:ext cx="7277100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AutoShape 5"/>
          <p:cNvSpPr>
            <a:spLocks noChangeArrowheads="1"/>
          </p:cNvSpPr>
          <p:nvPr/>
        </p:nvSpPr>
        <p:spPr bwMode="auto">
          <a:xfrm rot="1024158">
            <a:off x="1752600" y="2514600"/>
            <a:ext cx="5867400" cy="3962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124200" y="3581400"/>
            <a:ext cx="2667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Constantine a lifelong pagan… baptized on his deathbed, too weak to protest</a:t>
            </a:r>
          </a:p>
        </p:txBody>
      </p:sp>
    </p:spTree>
    <p:custDataLst>
      <p:tags r:id="rId1"/>
    </p:custDataLst>
  </p:cSld>
  <p:clrMapOvr>
    <a:masterClrMapping/>
  </p:clrMapOvr>
  <p:transition advTm="820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What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the Buzz?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The Da Vinci Code is a novel that has attracted an enormous amount of attention: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 murder mystery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Of the thriller sort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Containing 454 pages in 105 short chapters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 real page-turner!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Yet it claims to be a sort of historical novel: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Historically accurate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With fictional plot and main characters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Consider this claim it makes:</a:t>
            </a:r>
          </a:p>
        </p:txBody>
      </p:sp>
      <p:pic>
        <p:nvPicPr>
          <p:cNvPr id="32772" name="Picture 4" descr="MCj038417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538288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6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DVCp232b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" r="4637"/>
          <a:stretch>
            <a:fillRect/>
          </a:stretch>
        </p:blipFill>
        <p:spPr bwMode="auto">
          <a:xfrm>
            <a:off x="623888" y="609600"/>
            <a:ext cx="7834312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12725" y="11033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 232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 rot="640820">
            <a:off x="2133600" y="1524000"/>
            <a:ext cx="4419600" cy="2209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124200" y="2057400"/>
            <a:ext cx="2209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Nothing in Christianity is original</a:t>
            </a:r>
          </a:p>
        </p:txBody>
      </p:sp>
    </p:spTree>
    <p:custDataLst>
      <p:tags r:id="rId1"/>
    </p:custDataLst>
  </p:cSld>
  <p:clrMapOvr>
    <a:masterClrMapping/>
  </p:clrMapOvr>
  <p:transition advTm="64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DVCp233a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/>
          <a:stretch>
            <a:fillRect/>
          </a:stretch>
        </p:blipFill>
        <p:spPr bwMode="auto">
          <a:xfrm>
            <a:off x="990600" y="228600"/>
            <a:ext cx="7315200" cy="62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AutoShape 5"/>
          <p:cNvSpPr>
            <a:spLocks noChangeArrowheads="1"/>
          </p:cNvSpPr>
          <p:nvPr/>
        </p:nvSpPr>
        <p:spPr bwMode="auto">
          <a:xfrm rot="1084544">
            <a:off x="2057400" y="1730375"/>
            <a:ext cx="6007100" cy="4078288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276600" y="2895600"/>
            <a:ext cx="3200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Jesus</a:t>
            </a:r>
            <a:r>
              <a:rPr lang="en-US" altLang="en-US" sz="2400">
                <a:cs typeface="Arial" charset="0"/>
              </a:rPr>
              <a:t>'</a:t>
            </a:r>
            <a:r>
              <a:rPr lang="en-US" altLang="en-US" sz="2400"/>
              <a:t> establishment as the Son of God was proposed &amp; voted on by the Council of Nicaea</a:t>
            </a:r>
          </a:p>
        </p:txBody>
      </p:sp>
    </p:spTree>
    <p:custDataLst>
      <p:tags r:id="rId1"/>
    </p:custDataLst>
  </p:cSld>
  <p:clrMapOvr>
    <a:masterClrMapping/>
  </p:clrMapOvr>
  <p:transition advTm="687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DVCp233b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/>
          <a:stretch>
            <a:fillRect/>
          </a:stretch>
        </p:blipFill>
        <p:spPr bwMode="auto">
          <a:xfrm>
            <a:off x="1066800" y="280988"/>
            <a:ext cx="7543800" cy="65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12725" y="16367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 233</a:t>
            </a: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2286000" y="2133600"/>
            <a:ext cx="4419600" cy="2209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A relatively close </a:t>
            </a:r>
          </a:p>
          <a:p>
            <a:pPr algn="ctr"/>
            <a:r>
              <a:rPr lang="en-US" altLang="en-US" sz="2400"/>
              <a:t>vote at that</a:t>
            </a:r>
          </a:p>
        </p:txBody>
      </p:sp>
    </p:spTree>
    <p:custDataLst>
      <p:tags r:id="rId1"/>
    </p:custDataLst>
  </p:cSld>
  <p:clrMapOvr>
    <a:masterClrMapping/>
  </p:clrMapOvr>
  <p:transition advTm="699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DVCp234a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0485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AutoShape 5"/>
          <p:cNvSpPr>
            <a:spLocks noChangeArrowheads="1"/>
          </p:cNvSpPr>
          <p:nvPr/>
        </p:nvSpPr>
        <p:spPr bwMode="auto">
          <a:xfrm rot="973059">
            <a:off x="2286000" y="2057400"/>
            <a:ext cx="4800600" cy="2895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276600" y="2895600"/>
            <a:ext cx="243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Constantine commissioned … a new Bible</a:t>
            </a:r>
          </a:p>
        </p:txBody>
      </p:sp>
    </p:spTree>
    <p:custDataLst>
      <p:tags r:id="rId1"/>
    </p:custDataLst>
  </p:cSld>
  <p:clrMapOvr>
    <a:masterClrMapping/>
  </p:clrMapOvr>
  <p:transition advTm="718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DVCp234b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7620000" cy="62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41325" y="14081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 234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 rot="813118">
            <a:off x="1560513" y="1339850"/>
            <a:ext cx="6564312" cy="382587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971800" y="2362200"/>
            <a:ext cx="3352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Some of the gospels managed to survive … The Dead Sea Scrolls … the Coptic Scrolls at Nag Hammadi</a:t>
            </a:r>
          </a:p>
        </p:txBody>
      </p:sp>
    </p:spTree>
    <p:custDataLst>
      <p:tags r:id="rId1"/>
    </p:custDataLst>
  </p:cSld>
  <p:clrMapOvr>
    <a:masterClrMapping/>
  </p:clrMapOvr>
  <p:transition advTm="67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593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 Vinci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</a:t>
            </a:r>
            <a:r>
              <a:rPr lang="en-US" altLang="en-US" i="1"/>
              <a:t>Last Supper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Teabing goes on to explain how Leonardo Da Vinci has hidden clues in his famous painting.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He says the figure thought to be St John is really Mary Magdalene, Jesus’ wife &amp; mother of his child Sarah.</a:t>
            </a:r>
          </a:p>
        </p:txBody>
      </p:sp>
      <p:pic>
        <p:nvPicPr>
          <p:cNvPr id="70662" name="Picture 6" descr="DaVinciLSCen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r="27083"/>
          <a:stretch>
            <a:fillRect/>
          </a:stretch>
        </p:blipFill>
        <p:spPr>
          <a:xfrm>
            <a:off x="4876800" y="1828800"/>
            <a:ext cx="3398838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5257800" y="3505200"/>
            <a:ext cx="990600" cy="1219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255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uiExpand="1" build="p"/>
      <p:bldP spid="706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Rest of the Plot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won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spoil the story by revealing how the book ends.</a:t>
            </a:r>
          </a:p>
          <a:p>
            <a:r>
              <a:rPr lang="en-US" altLang="en-US"/>
              <a:t>But after Jesus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death, we are told, Mary M &amp; Sarah were hidden away in France.</a:t>
            </a:r>
          </a:p>
          <a:p>
            <a:r>
              <a:rPr lang="en-US" altLang="en-US"/>
              <a:t>The church covered this up, male leadership took over &amp; reconfigured Mary Magdalene as a prostitute, rejecting the sacred feminine.</a:t>
            </a:r>
          </a:p>
        </p:txBody>
      </p:sp>
    </p:spTree>
    <p:custDataLst>
      <p:tags r:id="rId1"/>
    </p:custDataLst>
  </p:cSld>
  <p:clrMapOvr>
    <a:masterClrMapping/>
  </p:clrMapOvr>
  <p:transition advTm="216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DaVinci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85603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en-US"/>
              <a:t>Questions Raised by </a:t>
            </a:r>
            <a:br>
              <a:rPr lang="en-US" altLang="en-US"/>
            </a:br>
            <a:r>
              <a:rPr lang="en-US" altLang="en-US" i="1"/>
              <a:t>The Da Vinci Code</a:t>
            </a:r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6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 Raised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Include topics such as: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Christology</a:t>
            </a:r>
          </a:p>
          <a:p>
            <a:pPr>
              <a:lnSpc>
                <a:spcPct val="90000"/>
              </a:lnSpc>
            </a:pPr>
            <a:r>
              <a:rPr lang="en-US" altLang="en-US"/>
              <a:t>Scripture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Church History</a:t>
            </a:r>
          </a:p>
          <a:p>
            <a:pPr>
              <a:lnSpc>
                <a:spcPct val="90000"/>
              </a:lnSpc>
            </a:pPr>
            <a:r>
              <a:rPr lang="en-US" altLang="en-US"/>
              <a:t>Various others: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Mary Magdalene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Leonardo Da Vinci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Templars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Priory of Sion</a:t>
            </a:r>
          </a:p>
        </p:txBody>
      </p:sp>
      <p:pic>
        <p:nvPicPr>
          <p:cNvPr id="62468" name="Picture 4" descr="DaVinci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1676400"/>
            <a:ext cx="31464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01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/>
              <a:t>Questions about </a:t>
            </a:r>
            <a:br>
              <a:rPr lang="en-US" altLang="en-US" sz="4000"/>
            </a:br>
            <a:r>
              <a:rPr lang="en-US" altLang="en-US" sz="4000"/>
              <a:t>Jesus Christ	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altLang="en-US"/>
              <a:t>Who was Jesus?</a:t>
            </a:r>
          </a:p>
          <a:p>
            <a:pPr lvl="1"/>
            <a:r>
              <a:rPr lang="en-US" altLang="en-US"/>
              <a:t>Was he merely a human?</a:t>
            </a:r>
          </a:p>
          <a:p>
            <a:pPr lvl="1"/>
            <a:r>
              <a:rPr lang="en-US" altLang="en-US"/>
              <a:t>Was his status upgraded by Constantine?</a:t>
            </a:r>
          </a:p>
          <a:p>
            <a:r>
              <a:rPr lang="en-US" altLang="en-US"/>
              <a:t>Was he raised from the dead after his crucifixion?</a:t>
            </a:r>
          </a:p>
          <a:p>
            <a:r>
              <a:rPr lang="en-US" altLang="en-US"/>
              <a:t>Did Jesus really marry?</a:t>
            </a:r>
          </a:p>
          <a:p>
            <a:r>
              <a:rPr lang="en-US" altLang="en-US"/>
              <a:t>Did he &amp; Mary Magdalene have a child?</a:t>
            </a:r>
          </a:p>
        </p:txBody>
      </p:sp>
      <p:pic>
        <p:nvPicPr>
          <p:cNvPr id="63492" name="Picture 4" descr="Christtrium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2486025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4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DVCp001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 b="6673"/>
          <a:stretch>
            <a:fillRect/>
          </a:stretch>
        </p:blipFill>
        <p:spPr bwMode="auto">
          <a:xfrm>
            <a:off x="4800600" y="152400"/>
            <a:ext cx="34988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2667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The complete text of page one of </a:t>
            </a:r>
            <a:r>
              <a:rPr lang="en-US" altLang="en-US" sz="2400" i="1"/>
              <a:t>The Da Vinci Code.</a:t>
            </a:r>
            <a:endParaRPr lang="en-US" altLang="en-US" sz="240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" y="312420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hlink"/>
                </a:solidFill>
              </a:rPr>
              <a:t>The Priory of Sion – a European secret society founded in 1099 – is a real organization.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" y="4648200"/>
            <a:ext cx="4648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3300"/>
                </a:solidFill>
              </a:rPr>
              <a:t>All descriptions of artwork, </a:t>
            </a:r>
          </a:p>
          <a:p>
            <a:r>
              <a:rPr lang="en-US" altLang="en-US" sz="2800">
                <a:solidFill>
                  <a:srgbClr val="FF3300"/>
                </a:solidFill>
              </a:rPr>
              <a:t>architecture, documents, </a:t>
            </a:r>
          </a:p>
          <a:p>
            <a:r>
              <a:rPr lang="en-US" altLang="en-US" sz="2800">
                <a:solidFill>
                  <a:srgbClr val="FF3300"/>
                </a:solidFill>
              </a:rPr>
              <a:t>and secret rituals in this</a:t>
            </a:r>
          </a:p>
          <a:p>
            <a:r>
              <a:rPr lang="en-US" altLang="en-US" sz="2800">
                <a:solidFill>
                  <a:srgbClr val="FF3300"/>
                </a:solidFill>
              </a:rPr>
              <a:t>novel are accurate.</a:t>
            </a:r>
            <a:endParaRPr lang="en-US" altLang="en-US" sz="2800"/>
          </a:p>
        </p:txBody>
      </p:sp>
    </p:spTree>
    <p:custDataLst>
      <p:tags r:id="rId1"/>
    </p:custDataLst>
  </p:cSld>
  <p:clrMapOvr>
    <a:masterClrMapping/>
  </p:clrMapOvr>
  <p:transition advTm="72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79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/>
              <a:t>Questions about </a:t>
            </a:r>
            <a:br>
              <a:rPr lang="en-US" altLang="en-US" sz="4000"/>
            </a:br>
            <a:r>
              <a:rPr lang="en-US" altLang="en-US" sz="4000"/>
              <a:t>the Bible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altLang="en-US"/>
              <a:t>Is our Bible very different from the one the early Christians had?</a:t>
            </a:r>
          </a:p>
          <a:p>
            <a:r>
              <a:rPr lang="en-US" altLang="en-US"/>
              <a:t>Did Constantine prepare a new Bible?</a:t>
            </a:r>
          </a:p>
          <a:p>
            <a:r>
              <a:rPr lang="en-US" altLang="en-US"/>
              <a:t>Did he destroy the Gospels which pictured a merely human Jesus?</a:t>
            </a:r>
          </a:p>
          <a:p>
            <a:r>
              <a:rPr lang="en-US" altLang="en-US"/>
              <a:t>Did he modify the Gospels in our Bible to make Jesus look divine?</a:t>
            </a:r>
          </a:p>
          <a:p>
            <a:r>
              <a:rPr lang="en-US" altLang="en-US"/>
              <a:t>What about the Gnostic Gospels?</a:t>
            </a:r>
          </a:p>
        </p:txBody>
      </p:sp>
      <p:pic>
        <p:nvPicPr>
          <p:cNvPr id="64517" name="Picture 5" descr="MCSO01869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960688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7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800600" y="1828800"/>
            <a:ext cx="4038600" cy="4525963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/>
              <a:t>Questions about </a:t>
            </a:r>
            <a:br>
              <a:rPr lang="en-US" altLang="en-US" sz="4000"/>
            </a:br>
            <a:r>
              <a:rPr lang="en-US" altLang="en-US" sz="4000"/>
              <a:t>Church History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495800" cy="4144963"/>
          </a:xfrm>
        </p:spPr>
        <p:txBody>
          <a:bodyPr/>
          <a:lstStyle/>
          <a:p>
            <a:r>
              <a:rPr lang="en-US" altLang="en-US" sz="2400"/>
              <a:t>What happened at the Council of Nicea?</a:t>
            </a:r>
          </a:p>
          <a:p>
            <a:r>
              <a:rPr lang="en-US" altLang="en-US" sz="2400"/>
              <a:t>Was Constantine a Christian?</a:t>
            </a:r>
          </a:p>
          <a:p>
            <a:r>
              <a:rPr lang="en-US" altLang="en-US" sz="2400"/>
              <a:t>Did the Roman Catholic Church adopt many features from paganism?</a:t>
            </a:r>
          </a:p>
          <a:p>
            <a:r>
              <a:rPr lang="en-US" altLang="en-US" sz="2400"/>
              <a:t>Has it been covering up a huge secret for nearly 2000 years?</a:t>
            </a:r>
          </a:p>
        </p:txBody>
      </p:sp>
      <p:pic>
        <p:nvPicPr>
          <p:cNvPr id="65542" name="Picture 6" descr="MCj031006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2781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5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Miscellaneous questions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What do we know about Mary Magdalene?</a:t>
            </a:r>
          </a:p>
          <a:p>
            <a:r>
              <a:rPr lang="en-US" altLang="en-US" sz="2400"/>
              <a:t>Did Leonardo Da Vinci hide clues in his paintings that reveal the secret of the Holy Grail?</a:t>
            </a:r>
          </a:p>
          <a:p>
            <a:r>
              <a:rPr lang="en-US" altLang="en-US" sz="2400"/>
              <a:t>What do we know about the Templars?</a:t>
            </a:r>
          </a:p>
          <a:p>
            <a:r>
              <a:rPr lang="en-US" altLang="en-US" sz="2400"/>
              <a:t>What do we know about the Priory of Sion?</a:t>
            </a:r>
          </a:p>
          <a:p>
            <a:endParaRPr lang="en-US" altLang="en-US" sz="2400"/>
          </a:p>
        </p:txBody>
      </p:sp>
      <p:pic>
        <p:nvPicPr>
          <p:cNvPr id="66565" name="Picture 5" descr="DilbertMonaLi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r="15096"/>
          <a:stretch>
            <a:fillRect/>
          </a:stretch>
        </p:blipFill>
        <p:spPr>
          <a:xfrm>
            <a:off x="4495800" y="1936750"/>
            <a:ext cx="4114800" cy="4000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7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en-US"/>
              <a:t>Let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Get </a:t>
            </a:r>
            <a:br>
              <a:rPr lang="en-US" altLang="en-US"/>
            </a:br>
            <a:r>
              <a:rPr lang="en-US" altLang="en-US"/>
              <a:t>Started!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3734" name="Picture 6" descr="DaVinci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85603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1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What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the Buzz?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book has sold extremely well.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Published April 2003, immediate best-seller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Sold 40 million copies in hardback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Still on NY Times best-seller list June 2006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movie based on the book was released in May 2006 &amp; did well.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book is exciting &amp; well-written (as this sort of book goes).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book is highly controversial.</a:t>
            </a:r>
          </a:p>
        </p:txBody>
      </p:sp>
      <p:pic>
        <p:nvPicPr>
          <p:cNvPr id="34820" name="Picture 4" descr="MCj038417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538288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91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Book is Controversial</a:t>
            </a:r>
          </a:p>
        </p:txBody>
      </p:sp>
      <p:pic>
        <p:nvPicPr>
          <p:cNvPr id="35846" name="Picture 6" descr="ZippyDaVinci0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10600" cy="38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ZippyDetail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295400"/>
            <a:ext cx="36766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35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572000" y="1524000"/>
            <a:ext cx="4038600" cy="4525963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Book is Controversial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3810000" cy="4373563"/>
          </a:xfrm>
        </p:spPr>
        <p:txBody>
          <a:bodyPr/>
          <a:lstStyle/>
          <a:p>
            <a:r>
              <a:rPr lang="en-US" altLang="en-US" sz="2800"/>
              <a:t>The popularity of the book is not totally about its attraction as a mystery thriller.</a:t>
            </a:r>
          </a:p>
          <a:p>
            <a:r>
              <a:rPr lang="en-US" altLang="en-US" sz="2800"/>
              <a:t>Much of the interest is surely about its claim that traditional Christianity is a hoax.</a:t>
            </a:r>
          </a:p>
        </p:txBody>
      </p:sp>
      <p:pic>
        <p:nvPicPr>
          <p:cNvPr id="37894" name="Picture 6" descr="MCj036213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600200"/>
            <a:ext cx="374808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23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en-US"/>
              <a:t>The Plot of </a:t>
            </a:r>
            <a:r>
              <a:rPr lang="en-US" altLang="en-US" i="1"/>
              <a:t>The </a:t>
            </a:r>
            <a:br>
              <a:rPr lang="en-US" altLang="en-US" i="1"/>
            </a:br>
            <a:r>
              <a:rPr lang="en-US" altLang="en-US" i="1"/>
              <a:t>Da Vinci Code</a:t>
            </a:r>
            <a:endParaRPr lang="en-US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8" name="Picture 6" descr="DaVinci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85603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60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Murder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Victim: Jacques Sauni</a:t>
            </a:r>
            <a:r>
              <a:rPr lang="en-US" altLang="en-US" sz="2400">
                <a:cs typeface="Arial" charset="0"/>
              </a:rPr>
              <a:t>è</a:t>
            </a:r>
            <a:r>
              <a:rPr lang="en-US" altLang="en-US" sz="2400"/>
              <a:t>re</a:t>
            </a:r>
          </a:p>
          <a:p>
            <a:pPr lvl="1"/>
            <a:r>
              <a:rPr lang="en-US" altLang="en-US" sz="2000"/>
              <a:t>Curator of the Louvre</a:t>
            </a:r>
          </a:p>
          <a:p>
            <a:pPr lvl="1"/>
            <a:r>
              <a:rPr lang="en-US" altLang="en-US" sz="2000"/>
              <a:t>(Secretly) Grand Master of the Priory of Sion</a:t>
            </a:r>
          </a:p>
          <a:p>
            <a:r>
              <a:rPr lang="en-US" altLang="en-US" sz="2400"/>
              <a:t>Murderer: Silas</a:t>
            </a:r>
          </a:p>
          <a:p>
            <a:pPr lvl="1"/>
            <a:r>
              <a:rPr lang="en-US" altLang="en-US" sz="2000"/>
              <a:t>Large albino Monk connected with Opus Dei</a:t>
            </a:r>
          </a:p>
          <a:p>
            <a:r>
              <a:rPr lang="en-US" altLang="en-US" sz="2400"/>
              <a:t>Master Plotter: The Teacher</a:t>
            </a:r>
          </a:p>
          <a:p>
            <a:pPr lvl="1"/>
            <a:r>
              <a:rPr lang="en-US" altLang="en-US" sz="2000"/>
              <a:t>Mysterious, unseen, provides info to Silas</a:t>
            </a:r>
          </a:p>
        </p:txBody>
      </p:sp>
      <p:pic>
        <p:nvPicPr>
          <p:cNvPr id="40965" name="Picture 5" descr="davinci021406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7"/>
          <a:stretch>
            <a:fillRect/>
          </a:stretch>
        </p:blipFill>
        <p:spPr>
          <a:xfrm>
            <a:off x="4648200" y="1731963"/>
            <a:ext cx="4114800" cy="4037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68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Hero &amp; Heroine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Robert Langdon</a:t>
            </a:r>
          </a:p>
          <a:p>
            <a:pPr lvl="1"/>
            <a:r>
              <a:rPr lang="en-US" altLang="en-US" sz="2400"/>
              <a:t>Prof of Religious Symbology at Harvard</a:t>
            </a:r>
          </a:p>
          <a:p>
            <a:pPr lvl="1"/>
            <a:r>
              <a:rPr lang="en-US" altLang="en-US" sz="2400"/>
              <a:t>In Paris to give a lecture when murder occurs</a:t>
            </a:r>
          </a:p>
          <a:p>
            <a:r>
              <a:rPr lang="en-US" altLang="en-US" sz="2800"/>
              <a:t>Sophie Neveu</a:t>
            </a:r>
          </a:p>
          <a:p>
            <a:pPr lvl="1"/>
            <a:r>
              <a:rPr lang="en-US" altLang="en-US" sz="2400"/>
              <a:t>Cryptographer for French Judicial Police</a:t>
            </a:r>
          </a:p>
          <a:p>
            <a:pPr lvl="1"/>
            <a:r>
              <a:rPr lang="en-US" altLang="en-US" sz="2400"/>
              <a:t>Grand-daughter of murder victim</a:t>
            </a:r>
          </a:p>
        </p:txBody>
      </p:sp>
      <p:pic>
        <p:nvPicPr>
          <p:cNvPr id="41991" name="Picture 7" descr="davinci021406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18553"/>
          <a:stretch>
            <a:fillRect/>
          </a:stretch>
        </p:blipFill>
        <p:spPr>
          <a:xfrm>
            <a:off x="4648200" y="2198688"/>
            <a:ext cx="3962400" cy="3614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3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1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2|5.4|6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.2|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|1.8|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4|2|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7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6|2.4|0.9|5.7|2|2.7|2.3|2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6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3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2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6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.6|2.3|2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9|5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8|0.6|0.7|1.1|0.6|1|1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|1.8|2.2|3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9|52.8|6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4|2|3.2|3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|2.7|3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3.4|3.7|2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|3.5|3.3|5.9|5.2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6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2|2.2|5|1.3|1.2|4.4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1.5|3.8|4.3|1|6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1040</Words>
  <Application>Microsoft Office PowerPoint</Application>
  <PresentationFormat>On-screen Show (4:3)</PresentationFormat>
  <Paragraphs>124</Paragraphs>
  <Slides>33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The Da Vinci Code Introduction &amp; Major Questions</vt:lpstr>
      <vt:lpstr>What's the Buzz?</vt:lpstr>
      <vt:lpstr>PowerPoint Presentation</vt:lpstr>
      <vt:lpstr>What's the Buzz?</vt:lpstr>
      <vt:lpstr>The Book is Controversial</vt:lpstr>
      <vt:lpstr>The Book is Controversial</vt:lpstr>
      <vt:lpstr>The Plot of The  Da Vinci Code</vt:lpstr>
      <vt:lpstr>The Murder</vt:lpstr>
      <vt:lpstr>The Hero &amp; Heroine</vt:lpstr>
      <vt:lpstr>The Plot</vt:lpstr>
      <vt:lpstr>The Murder Scene</vt:lpstr>
      <vt:lpstr>The Plot Thickens</vt:lpstr>
      <vt:lpstr>The Plot Moves On</vt:lpstr>
      <vt:lpstr>Sir Leigh Teabing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 Vinci's Last Supper</vt:lpstr>
      <vt:lpstr>The Rest of the Plot</vt:lpstr>
      <vt:lpstr>Questions Raised by  The Da Vinci Code</vt:lpstr>
      <vt:lpstr>Questions Raised</vt:lpstr>
      <vt:lpstr>Questions about  Jesus Christ </vt:lpstr>
      <vt:lpstr>Questions about  the Bible</vt:lpstr>
      <vt:lpstr>Questions about  Church History</vt:lpstr>
      <vt:lpstr>Miscellaneous questions</vt:lpstr>
      <vt:lpstr>Let's Get  Started!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Major Questions about The DaVinci Code</dc:title>
  <dc:creator>Dr. Robert C. Newman</dc:creator>
  <cp:lastModifiedBy>Newman</cp:lastModifiedBy>
  <cp:revision>245</cp:revision>
  <dcterms:created xsi:type="dcterms:W3CDTF">2006-01-25T17:58:30Z</dcterms:created>
  <dcterms:modified xsi:type="dcterms:W3CDTF">2015-07-03T15:20:07Z</dcterms:modified>
</cp:coreProperties>
</file>