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9811C-20EF-498F-9D2B-812AEDE9688B}" type="datetimeFigureOut">
              <a:rPr lang="en-US"/>
              <a:pPr>
                <a:defRPr/>
              </a:pPr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294A0-D1D0-4DA0-B133-40A8984C4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3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A96D3-D1E5-4AEC-A668-8D49E3F5577A}" type="datetimeFigureOut">
              <a:rPr lang="en-US"/>
              <a:pPr>
                <a:defRPr/>
              </a:pPr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D2CED-8005-4BED-9390-62044BFDE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18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98996-4753-416E-82D5-ACAD5E2FB56A}" type="datetimeFigureOut">
              <a:rPr lang="en-US"/>
              <a:pPr>
                <a:defRPr/>
              </a:pPr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EF83D-F7E9-4E36-85A9-8BE236660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9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012E7-BD30-4101-BCCC-D1E774F31929}" type="datetimeFigureOut">
              <a:rPr lang="en-US"/>
              <a:pPr>
                <a:defRPr/>
              </a:pPr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0897F-EE9A-4670-94D9-A0346A0A1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0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22342-FE49-4523-B6B7-EB9D2FA978C9}" type="datetimeFigureOut">
              <a:rPr lang="en-US"/>
              <a:pPr>
                <a:defRPr/>
              </a:pPr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2F1C5-CC4B-4C13-8EDE-E65453779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64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5DE78-90B2-4850-AAC9-6C980C17F22D}" type="datetimeFigureOut">
              <a:rPr lang="en-US"/>
              <a:pPr>
                <a:defRPr/>
              </a:pPr>
              <a:t>7/20/2015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2D386-E1BE-46CF-9A27-49268DF44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3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CF68C-4C89-40EB-BA4F-DD79CC4F1CE0}" type="datetimeFigureOut">
              <a:rPr lang="en-US"/>
              <a:pPr>
                <a:defRPr/>
              </a:pPr>
              <a:t>7/20/2015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3866D-90FE-4C87-9941-D6C706C56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6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6F582-3C6A-4C71-868F-D36D1E575640}" type="datetimeFigureOut">
              <a:rPr lang="en-US"/>
              <a:pPr>
                <a:defRPr/>
              </a:pPr>
              <a:t>7/20/2015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1A076-8B75-498A-887E-4B711074E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8654E-D9AB-40EA-A7B8-0153A84CDC92}" type="datetimeFigureOut">
              <a:rPr lang="en-US"/>
              <a:pPr>
                <a:defRPr/>
              </a:pPr>
              <a:t>7/20/2015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A909E-332E-42D2-A5AA-6B690E14C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C9D39-77A0-46D7-B5E8-4AA0813ABBBD}" type="datetimeFigureOut">
              <a:rPr lang="en-US"/>
              <a:pPr>
                <a:defRPr/>
              </a:pPr>
              <a:t>7/20/2015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EA4BB-317D-4463-BB96-673EBE54C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7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72192-2378-4A8C-A9D1-3CC3F157BB28}" type="datetimeFigureOut">
              <a:rPr lang="en-US"/>
              <a:pPr>
                <a:defRPr/>
              </a:pPr>
              <a:t>7/20/2015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27C40-791F-49A8-912A-F58C74750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9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86BC57-FEBB-4EF0-924A-E71278F285DA}" type="datetimeFigureOut">
              <a:rPr lang="en-US"/>
              <a:pPr>
                <a:defRPr/>
              </a:pPr>
              <a:t>7/20/2015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0F6E65-3E2D-4281-9E4F-A86384E1E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8000" smtClean="0"/>
              <a:t>Creation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1"/>
                </a:solidFill>
              </a:rPr>
              <a:t>Robert C. Newman</a:t>
            </a:r>
          </a:p>
        </p:txBody>
      </p:sp>
      <p:pic>
        <p:nvPicPr>
          <p:cNvPr id="4" name="Creation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9600" y="59436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34"/>
    </mc:Choice>
    <mc:Fallback>
      <p:transition spd="slow" advTm="6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  <p:extLst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Trinitarian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Genesis tells us that God created all things by means of His Word ─ His spoken command.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Christians understand this Word (from the beginning of John's Gospel) to be Jesus before He became a human.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We learn also from Genesis that God's Spirit hovers over the waters at creation.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Apparently the Holy Spirit works within nature to carry out God's purposes.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God is thus both within &amp; beyond His creation (immanent &amp; transcendent).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906"/>
    </mc:Choice>
    <mc:Fallback>
      <p:transition spd="slow" advTm="469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God's Purpose in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God's purpose (or one of God's purposes) in creation was to "declare His glory.“</a:t>
            </a:r>
          </a:p>
          <a:p>
            <a:pPr lvl="1" eaLnBrk="1" hangingPunct="1"/>
            <a:r>
              <a:rPr lang="en-US" altLang="en-US" smtClean="0"/>
              <a:t>This means to demonstrate His character…</a:t>
            </a:r>
          </a:p>
          <a:p>
            <a:pPr lvl="1" eaLnBrk="1" hangingPunct="1"/>
            <a:r>
              <a:rPr lang="en-US" altLang="en-US" smtClean="0"/>
              <a:t>… His wisdom, goodness, power, justice, etc.</a:t>
            </a:r>
          </a:p>
          <a:p>
            <a:pPr lvl="1" eaLnBrk="1" hangingPunct="1"/>
            <a:r>
              <a:rPr lang="en-US" altLang="en-US" smtClean="0"/>
              <a:t>… to the personal beings He would create</a:t>
            </a:r>
          </a:p>
          <a:p>
            <a:pPr lvl="1" eaLnBrk="1" hangingPunct="1"/>
            <a:r>
              <a:rPr lang="en-US" altLang="en-US" smtClean="0"/>
              <a:t>… &amp; to share these &amp; other good things with them.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629"/>
    </mc:Choice>
    <mc:Fallback>
      <p:transition spd="slow" advTm="29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God's Creation Initially Good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creation was initially good, in fact, very good.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But God also created free moral agents who could choose either to trust &amp; obey Him, or else doubt &amp; reject Him.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Bible's main plot line tells what happened as a result of the disobedience of the first humans, &amp; how God subsequently reached out to rescue people from the consequences of their own &amp; others' rebellion against Him.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884"/>
    </mc:Choice>
    <mc:Fallback>
      <p:transition spd="slow" advTm="348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Great Dilemma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dilemma of how God can be both a just judge &amp; yet merciful to those who deserve punishment is solved when God Himself suffers their punishment &amp; provides their righteousness.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God does this by becoming a created human being in Jesus of Nazareth, living a life of perfect obedience, &amp; dying a criminal's death nailed to a wooden cross.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875"/>
    </mc:Choice>
    <mc:Fallback>
      <p:transition spd="slow" advTm="358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Created in God's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Humans were created in God's image.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This concept is not explained anywhere in the Bible, but it seems to be intended to contrast with animals being made "according to their kinds."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point seems to be that humans share some features with God that animals do not.</a:t>
            </a: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As animals are called irrational in the NT, rationality is apparently part of this image.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721"/>
    </mc:Choice>
    <mc:Fallback>
      <p:transition spd="slow" advTm="317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Created in God's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Many passages indicate that humans are spirits (personal beings, which can survive death), so this is included in our resemblance to God.</a:t>
            </a:r>
          </a:p>
          <a:p>
            <a:pPr eaLnBrk="1" hangingPunct="1"/>
            <a:r>
              <a:rPr lang="en-US" altLang="en-US" smtClean="0"/>
              <a:t>Other features, such as moral and artistic capabilities, are probably a part of our spirituality.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29"/>
    </mc:Choice>
    <mc:Fallback>
      <p:transition spd="slow" advTm="19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Human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God created humans to have responsibility and rule over at least the earth-bound part of creation.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This means we are responsible under God for how we treat the plants, animals and non-living environment around us, as well as for how we treat one another.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Our ability to do this has been badly disrupted by our rebellion against God, as has our behavior in all of our authority relationships</a:t>
            </a:r>
            <a:r>
              <a:rPr lang="en-US" smtClean="0"/>
              <a:t>: to God</a:t>
            </a:r>
            <a:r>
              <a:rPr lang="en-US" dirty="0" smtClean="0"/>
              <a:t>, government, employment, marriage &amp; family.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218"/>
    </mc:Choice>
    <mc:Fallback>
      <p:transition spd="slow" advTm="34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Importance of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idea that we &amp; the cosmos are created has profound effects on how we view reality, &amp; (if true) on the meaning &amp; value of our lives.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Unlike the other worldviews, creation explains both the real, objective standards of ethics, logic &amp; beauty (along with the fact that we regularly violate these standards), the existence of both good &amp; evil, and why the one is different from &amp; preferable to the other.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742"/>
    </mc:Choice>
    <mc:Fallback>
      <p:transition spd="slow" advTm="337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Importance of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It explains why humans are more valuable than animals…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… why we view cannibalism with horror, but need not (&amp; cannot) extend this to meat-eating and vegetable-eating.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It explains why we have longings for a life beyond this one, and how God can be just even though justice is not always done in this life.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752"/>
    </mc:Choice>
    <mc:Fallback>
      <p:transition spd="slow" advTm="247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End of This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According to the Bible, our cosmos has not always existed, and one day it will come to an end. It is "wearing out.“</a:t>
            </a:r>
          </a:p>
          <a:p>
            <a:pPr eaLnBrk="1" hangingPunct="1"/>
            <a:r>
              <a:rPr lang="en-US" altLang="en-US" smtClean="0"/>
              <a:t>One day, it will be replaced with a new heaven and a new earth, in which all will be well.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135"/>
    </mc:Choice>
    <mc:Fallback>
      <p:transition spd="slow" advTm="181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Creation?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view that everything but God was brought into existence by God, who alone has always existed.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This is in </a:t>
            </a:r>
            <a:r>
              <a:rPr lang="en-US" smtClean="0"/>
              <a:t>contrast to </a:t>
            </a:r>
            <a:r>
              <a:rPr lang="en-US" dirty="0" smtClean="0"/>
              <a:t>various alternative views: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Atheism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Pantheism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Panentheism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Dualism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Polytheism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752"/>
    </mc:Choice>
    <mc:Fallback>
      <p:transition spd="slow" advTm="247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6600" smtClean="0"/>
              <a:t>The End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41"/>
    </mc:Choice>
    <mc:Fallback>
      <p:transition spd="slow" advTm="114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Various Alternatives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Atheism</a:t>
            </a:r>
          </a:p>
          <a:p>
            <a:pPr lvl="1" eaLnBrk="1" hangingPunct="1"/>
            <a:r>
              <a:rPr lang="en-US" altLang="en-US" smtClean="0"/>
              <a:t>The cosmos has always existed.</a:t>
            </a:r>
          </a:p>
          <a:p>
            <a:pPr lvl="1" eaLnBrk="1" hangingPunct="1"/>
            <a:r>
              <a:rPr lang="en-US" altLang="en-US" smtClean="0"/>
              <a:t>There are no gods at all.</a:t>
            </a:r>
          </a:p>
          <a:p>
            <a:pPr eaLnBrk="1" hangingPunct="1"/>
            <a:r>
              <a:rPr lang="en-US" altLang="en-US" smtClean="0"/>
              <a:t>Pantheism</a:t>
            </a:r>
          </a:p>
          <a:p>
            <a:pPr lvl="1" eaLnBrk="1" hangingPunct="1"/>
            <a:r>
              <a:rPr lang="en-US" altLang="en-US" smtClean="0"/>
              <a:t>The cosmos is itself God.</a:t>
            </a:r>
          </a:p>
          <a:p>
            <a:pPr eaLnBrk="1" hangingPunct="1"/>
            <a:r>
              <a:rPr lang="en-US" altLang="en-US" smtClean="0"/>
              <a:t>Panentheism</a:t>
            </a:r>
          </a:p>
          <a:p>
            <a:pPr lvl="1" eaLnBrk="1" hangingPunct="1"/>
            <a:r>
              <a:rPr lang="en-US" altLang="en-US" smtClean="0"/>
              <a:t>The cosmos is God's body.</a:t>
            </a:r>
          </a:p>
          <a:p>
            <a:pPr lvl="1" eaLnBrk="1" hangingPunct="1"/>
            <a:r>
              <a:rPr lang="en-US" altLang="en-US" smtClean="0"/>
              <a:t>God is the cosmos' "spirit." 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491"/>
    </mc:Choice>
    <mc:Fallback>
      <p:transition spd="slow" advTm="31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Various Alternatives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Dualism</a:t>
            </a:r>
          </a:p>
          <a:p>
            <a:pPr lvl="1" eaLnBrk="1" hangingPunct="1"/>
            <a:r>
              <a:rPr lang="en-US" altLang="en-US" smtClean="0"/>
              <a:t>The matter of the cosmos has always existed.</a:t>
            </a:r>
          </a:p>
          <a:p>
            <a:pPr lvl="1" eaLnBrk="1" hangingPunct="1"/>
            <a:r>
              <a:rPr lang="en-US" altLang="en-US" smtClean="0"/>
              <a:t>The cosmos is something shaped by God.</a:t>
            </a:r>
          </a:p>
          <a:p>
            <a:pPr eaLnBrk="1" hangingPunct="1"/>
            <a:r>
              <a:rPr lang="en-US" altLang="en-US" smtClean="0"/>
              <a:t>Polytheism</a:t>
            </a:r>
          </a:p>
          <a:p>
            <a:pPr lvl="1" eaLnBrk="1" hangingPunct="1"/>
            <a:r>
              <a:rPr lang="en-US" altLang="en-US" smtClean="0"/>
              <a:t>The matter of the cosmos has always existed.</a:t>
            </a:r>
          </a:p>
          <a:p>
            <a:pPr lvl="1" eaLnBrk="1" hangingPunct="1"/>
            <a:r>
              <a:rPr lang="en-US" altLang="en-US" smtClean="0"/>
              <a:t>The cosmos is something shaped by a god or the gods.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617"/>
    </mc:Choice>
    <mc:Fallback>
      <p:transition spd="slow" advTm="286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… is the teaching of the Bible and of traditional Judaism, Christianity &amp; Islam.</a:t>
            </a:r>
          </a:p>
          <a:p>
            <a:pPr eaLnBrk="1" hangingPunct="1"/>
            <a:r>
              <a:rPr lang="en-US" altLang="en-US" smtClean="0"/>
              <a:t>Here we sketch the teaching given in the Old Testament and New Testament as understood by evangelical and fundamental Christians. </a:t>
            </a:r>
          </a:p>
          <a:p>
            <a:pPr eaLnBrk="1" hangingPunct="1"/>
            <a:r>
              <a:rPr lang="en-US" altLang="en-US" smtClean="0"/>
              <a:t>Their views of how to relate the idea of creation to scientific data range over a spectrum.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188"/>
    </mc:Choice>
    <mc:Fallback>
      <p:transition spd="slow" advTm="261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Spectrum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Young-earth (or recent) creation</a:t>
            </a:r>
          </a:p>
          <a:p>
            <a:pPr eaLnBrk="1" hangingPunct="1"/>
            <a:r>
              <a:rPr lang="en-US" altLang="en-US" smtClean="0"/>
              <a:t>Old-earth (or progressive) creation</a:t>
            </a:r>
          </a:p>
          <a:p>
            <a:pPr eaLnBrk="1" hangingPunct="1"/>
            <a:r>
              <a:rPr lang="en-US" altLang="en-US" smtClean="0"/>
              <a:t>Theistic evolution (or fully-gifted creation)</a:t>
            </a:r>
          </a:p>
          <a:p>
            <a:pPr eaLnBrk="1" hangingPunct="1"/>
            <a:r>
              <a:rPr lang="en-US" altLang="en-US" smtClean="0"/>
              <a:t>We discuss these in another slide-talk entitled "Creationism."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321"/>
    </mc:Choice>
    <mc:Fallback>
      <p:transition spd="slow" advTm="283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Varieties of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At its most basic level, creation is the bringing into existence of that which did not previously exist, traditionally called </a:t>
            </a:r>
            <a:r>
              <a:rPr lang="en-US" i="1" dirty="0" smtClean="0"/>
              <a:t>ex nihilo</a:t>
            </a:r>
            <a:r>
              <a:rPr lang="en-US" dirty="0" smtClean="0"/>
              <a:t> creation.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Genesis account appears to apply this sort of creation to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The universe as a whole (heaven &amp; earth)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Perhaps to life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Perhaps to the human spirit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But not to the human body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367"/>
    </mc:Choice>
    <mc:Fallback>
      <p:transition spd="slow" advTm="403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Varieties of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God‘s other creative actions in Genesis may have been alternatively:</a:t>
            </a:r>
          </a:p>
          <a:p>
            <a:pPr lvl="1" eaLnBrk="1" hangingPunct="1"/>
            <a:r>
              <a:rPr lang="en-US" altLang="en-US" i="1" smtClean="0"/>
              <a:t>Ex nihilo </a:t>
            </a:r>
            <a:r>
              <a:rPr lang="en-US" altLang="en-US" smtClean="0"/>
              <a:t>creation</a:t>
            </a:r>
          </a:p>
          <a:p>
            <a:pPr lvl="1" eaLnBrk="1" hangingPunct="1"/>
            <a:r>
              <a:rPr lang="en-US" altLang="en-US" smtClean="0"/>
              <a:t>His miraculous working with existing materials</a:t>
            </a:r>
          </a:p>
          <a:p>
            <a:pPr lvl="1" eaLnBrk="1" hangingPunct="1"/>
            <a:r>
              <a:rPr lang="en-US" altLang="en-US" smtClean="0"/>
              <a:t>His non-miraculous (providential) guidance of natural processes</a:t>
            </a:r>
          </a:p>
          <a:p>
            <a:pPr eaLnBrk="1" hangingPunct="1"/>
            <a:r>
              <a:rPr lang="en-US" altLang="en-US" smtClean="0"/>
              <a:t>See our slide-talk "Creationism."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742"/>
    </mc:Choice>
    <mc:Fallback>
      <p:transition spd="slow" advTm="267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Free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God's creation of the cosmos was a free, personal action.</a:t>
            </a:r>
          </a:p>
          <a:p>
            <a:pPr eaLnBrk="1" hangingPunct="1"/>
            <a:r>
              <a:rPr lang="en-US" altLang="en-US" smtClean="0"/>
              <a:t>He was not constrained by any logical necessity or by a need for companionship.</a:t>
            </a:r>
          </a:p>
          <a:p>
            <a:pPr eaLnBrk="1" hangingPunct="1"/>
            <a:r>
              <a:rPr lang="en-US" altLang="en-US" smtClean="0"/>
              <a:t>Christians see God as having always enjoyed companionship because of the three-person nature of His being.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360"/>
    </mc:Choice>
    <mc:Fallback>
      <p:transition spd="slow" advTm="42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2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6.1|13.1|8.2|5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6.3|3.6|5.4|5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5.3|8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6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8|9.9|7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9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6.7|10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0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6|8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8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9.1|2.9|1.5|1.9|1.7|2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4|3.9|2.5|3.3|5.1|3.6|4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7|7.2|5.2|2|4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7.1|9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4|4.7|5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4.4|4.5|3.7|2.2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1|2.8|5.5|6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8.7|22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1068</Words>
  <Application>Microsoft Office PowerPoint</Application>
  <PresentationFormat>On-screen Show (4:3)</PresentationFormat>
  <Paragraphs>94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Creation</vt:lpstr>
      <vt:lpstr>What is Creation?</vt:lpstr>
      <vt:lpstr>Various Alternatives</vt:lpstr>
      <vt:lpstr>Various Alternatives</vt:lpstr>
      <vt:lpstr>Creation</vt:lpstr>
      <vt:lpstr>The Spectrum</vt:lpstr>
      <vt:lpstr>Varieties of Creation</vt:lpstr>
      <vt:lpstr>Varieties of Creation</vt:lpstr>
      <vt:lpstr>A Free Act</vt:lpstr>
      <vt:lpstr>A Trinitarian Act</vt:lpstr>
      <vt:lpstr>God's Purpose in Creation</vt:lpstr>
      <vt:lpstr>God's Creation Initially Good</vt:lpstr>
      <vt:lpstr>The Great Dilemma</vt:lpstr>
      <vt:lpstr>Created in God's Image</vt:lpstr>
      <vt:lpstr>Created in God's Image</vt:lpstr>
      <vt:lpstr>Human Purpose</vt:lpstr>
      <vt:lpstr>Importance of Creation</vt:lpstr>
      <vt:lpstr>Importance of Creation</vt:lpstr>
      <vt:lpstr>The End of This Creation</vt:lpstr>
      <vt:lpstr>The End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Creation</dc:title>
  <dc:creator>Newman</dc:creator>
  <cp:lastModifiedBy>Newman</cp:lastModifiedBy>
  <cp:revision>57</cp:revision>
  <dcterms:created xsi:type="dcterms:W3CDTF">2013-07-22T18:26:20Z</dcterms:created>
  <dcterms:modified xsi:type="dcterms:W3CDTF">2015-07-21T00:39:06Z</dcterms:modified>
</cp:coreProperties>
</file>