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14" r:id="rId1"/>
  </p:sldMasterIdLst>
  <p:sldIdLst>
    <p:sldId id="256" r:id="rId2"/>
    <p:sldId id="257" r:id="rId3"/>
    <p:sldId id="258" r:id="rId4"/>
    <p:sldId id="259" r:id="rId5"/>
    <p:sldId id="260" r:id="rId6"/>
    <p:sldId id="261" r:id="rId7"/>
    <p:sldId id="262" r:id="rId8"/>
    <p:sldId id="263" r:id="rId9"/>
    <p:sldId id="265" r:id="rId10"/>
    <p:sldId id="291" r:id="rId11"/>
    <p:sldId id="266" r:id="rId12"/>
    <p:sldId id="267" r:id="rId13"/>
    <p:sldId id="271" r:id="rId14"/>
    <p:sldId id="268" r:id="rId15"/>
    <p:sldId id="269" r:id="rId16"/>
    <p:sldId id="270" r:id="rId17"/>
    <p:sldId id="264" r:id="rId18"/>
    <p:sldId id="272" r:id="rId19"/>
    <p:sldId id="273" r:id="rId20"/>
    <p:sldId id="274" r:id="rId21"/>
    <p:sldId id="275" r:id="rId22"/>
    <p:sldId id="276" r:id="rId23"/>
    <p:sldId id="277" r:id="rId24"/>
    <p:sldId id="278" r:id="rId25"/>
    <p:sldId id="279" r:id="rId26"/>
    <p:sldId id="281" r:id="rId27"/>
    <p:sldId id="282" r:id="rId28"/>
    <p:sldId id="280" r:id="rId29"/>
    <p:sldId id="283" r:id="rId30"/>
    <p:sldId id="284" r:id="rId31"/>
    <p:sldId id="285" r:id="rId32"/>
    <p:sldId id="286" r:id="rId33"/>
    <p:sldId id="287" r:id="rId34"/>
    <p:sldId id="288" r:id="rId35"/>
    <p:sldId id="292" r:id="rId36"/>
    <p:sldId id="293" r:id="rId37"/>
    <p:sldId id="289" r:id="rId38"/>
    <p:sldId id="290"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99"/>
    <a:srgbClr val="A50021"/>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63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9651" name="Rectangle 3"/>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pic>
        <p:nvPicPr>
          <p:cNvPr id="539655" name="Picture 7"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539667" name="Rectangle 19"/>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9668" name="Rectangle 20"/>
          <p:cNvSpPr>
            <a:spLocks noGrp="1" noChangeArrowheads="1"/>
          </p:cNvSpPr>
          <p:nvPr>
            <p:ph type="ctrTitle"/>
          </p:nvPr>
        </p:nvSpPr>
        <p:spPr>
          <a:xfrm>
            <a:off x="1143000" y="1981200"/>
            <a:ext cx="7772400" cy="1143000"/>
          </a:xfrm>
        </p:spPr>
        <p:txBody>
          <a:bodyPr/>
          <a:lstStyle>
            <a:lvl1pPr>
              <a:defRPr/>
            </a:lvl1pPr>
          </a:lstStyle>
          <a:p>
            <a:pPr lvl="0"/>
            <a:r>
              <a:rPr lang="en-US" altLang="en-US" noProof="0" smtClean="0"/>
              <a:t>Click to edit Master title style</a:t>
            </a:r>
          </a:p>
        </p:txBody>
      </p:sp>
      <p:sp>
        <p:nvSpPr>
          <p:cNvPr id="539669" name="Rectangle 21"/>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539670" name="Rectangle 22"/>
          <p:cNvSpPr>
            <a:spLocks noGrp="1" noChangeArrowheads="1"/>
          </p:cNvSpPr>
          <p:nvPr>
            <p:ph type="dt" sz="half" idx="2"/>
          </p:nvPr>
        </p:nvSpPr>
        <p:spPr>
          <a:xfrm>
            <a:off x="685800" y="6324600"/>
            <a:ext cx="1905000" cy="457200"/>
          </a:xfrm>
        </p:spPr>
        <p:txBody>
          <a:bodyPr/>
          <a:lstStyle>
            <a:lvl1pPr>
              <a:defRPr/>
            </a:lvl1pPr>
          </a:lstStyle>
          <a:p>
            <a:endParaRPr lang="en-US" altLang="en-US"/>
          </a:p>
        </p:txBody>
      </p:sp>
      <p:sp>
        <p:nvSpPr>
          <p:cNvPr id="539671" name="Rectangle 23"/>
          <p:cNvSpPr>
            <a:spLocks noGrp="1" noChangeArrowheads="1"/>
          </p:cNvSpPr>
          <p:nvPr>
            <p:ph type="ftr" sz="quarter" idx="3"/>
          </p:nvPr>
        </p:nvSpPr>
        <p:spPr>
          <a:xfrm>
            <a:off x="3124200" y="6324600"/>
            <a:ext cx="2895600" cy="457200"/>
          </a:xfrm>
        </p:spPr>
        <p:txBody>
          <a:bodyPr/>
          <a:lstStyle>
            <a:lvl1pPr>
              <a:defRPr/>
            </a:lvl1pPr>
          </a:lstStyle>
          <a:p>
            <a:endParaRPr lang="en-US" altLang="en-US"/>
          </a:p>
        </p:txBody>
      </p:sp>
      <p:sp>
        <p:nvSpPr>
          <p:cNvPr id="539672" name="Rectangle 24"/>
          <p:cNvSpPr>
            <a:spLocks noGrp="1" noChangeArrowheads="1"/>
          </p:cNvSpPr>
          <p:nvPr>
            <p:ph type="sldNum" sz="quarter" idx="4"/>
          </p:nvPr>
        </p:nvSpPr>
        <p:spPr>
          <a:xfrm>
            <a:off x="6553200" y="6324600"/>
            <a:ext cx="1905000" cy="457200"/>
          </a:xfrm>
        </p:spPr>
        <p:txBody>
          <a:bodyPr/>
          <a:lstStyle>
            <a:lvl1pPr>
              <a:defRPr sz="1400"/>
            </a:lvl1pPr>
          </a:lstStyle>
          <a:p>
            <a:fld id="{DAD45B3E-871F-40BF-B02C-CD076F5C84F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370800F-83DE-4346-A501-41670E4A609D}" type="slidenum">
              <a:rPr lang="en-US" altLang="en-US"/>
              <a:pPr/>
              <a:t>‹#›</a:t>
            </a:fld>
            <a:endParaRPr lang="en-US" altLang="en-US" sz="1400"/>
          </a:p>
        </p:txBody>
      </p:sp>
    </p:spTree>
    <p:extLst>
      <p:ext uri="{BB962C8B-B14F-4D97-AF65-F5344CB8AC3E}">
        <p14:creationId xmlns:p14="http://schemas.microsoft.com/office/powerpoint/2010/main" val="108062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E4D353-209E-4398-8C8F-26A3C5001402}" type="slidenum">
              <a:rPr lang="en-US" altLang="en-US"/>
              <a:pPr/>
              <a:t>‹#›</a:t>
            </a:fld>
            <a:endParaRPr lang="en-US" altLang="en-US" sz="1400"/>
          </a:p>
        </p:txBody>
      </p:sp>
    </p:spTree>
    <p:extLst>
      <p:ext uri="{BB962C8B-B14F-4D97-AF65-F5344CB8AC3E}">
        <p14:creationId xmlns:p14="http://schemas.microsoft.com/office/powerpoint/2010/main" val="4031119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2101850"/>
            <a:ext cx="3810000" cy="4114800"/>
          </a:xfrm>
        </p:spPr>
        <p:txBody>
          <a:bodyPr/>
          <a:lstStyle/>
          <a:p>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6989F89A-2FF7-484E-8B08-EFE34ED12E8D}" type="slidenum">
              <a:rPr lang="en-US" altLang="en-US"/>
              <a:pPr/>
              <a:t>‹#›</a:t>
            </a:fld>
            <a:endParaRPr lang="en-US" altLang="en-US" sz="1400"/>
          </a:p>
        </p:txBody>
      </p:sp>
    </p:spTree>
    <p:extLst>
      <p:ext uri="{BB962C8B-B14F-4D97-AF65-F5344CB8AC3E}">
        <p14:creationId xmlns:p14="http://schemas.microsoft.com/office/powerpoint/2010/main" val="153215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79B727-08B6-474A-97B4-433E3BDC6E5E}" type="slidenum">
              <a:rPr lang="en-US" altLang="en-US"/>
              <a:pPr/>
              <a:t>‹#›</a:t>
            </a:fld>
            <a:endParaRPr lang="en-US" altLang="en-US" sz="1400"/>
          </a:p>
        </p:txBody>
      </p:sp>
    </p:spTree>
    <p:extLst>
      <p:ext uri="{BB962C8B-B14F-4D97-AF65-F5344CB8AC3E}">
        <p14:creationId xmlns:p14="http://schemas.microsoft.com/office/powerpoint/2010/main" val="394287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016285-604B-45DA-957F-930C9FB8988E}" type="slidenum">
              <a:rPr lang="en-US" altLang="en-US"/>
              <a:pPr/>
              <a:t>‹#›</a:t>
            </a:fld>
            <a:endParaRPr lang="en-US" altLang="en-US" sz="1400"/>
          </a:p>
        </p:txBody>
      </p:sp>
    </p:spTree>
    <p:extLst>
      <p:ext uri="{BB962C8B-B14F-4D97-AF65-F5344CB8AC3E}">
        <p14:creationId xmlns:p14="http://schemas.microsoft.com/office/powerpoint/2010/main" val="238164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CC05B88-D43C-424D-879B-B5C0D23BE909}" type="slidenum">
              <a:rPr lang="en-US" altLang="en-US"/>
              <a:pPr/>
              <a:t>‹#›</a:t>
            </a:fld>
            <a:endParaRPr lang="en-US" altLang="en-US" sz="1400"/>
          </a:p>
        </p:txBody>
      </p:sp>
    </p:spTree>
    <p:extLst>
      <p:ext uri="{BB962C8B-B14F-4D97-AF65-F5344CB8AC3E}">
        <p14:creationId xmlns:p14="http://schemas.microsoft.com/office/powerpoint/2010/main" val="407149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AF13368-5B62-4B39-A973-950B3A48A19F}" type="slidenum">
              <a:rPr lang="en-US" altLang="en-US"/>
              <a:pPr/>
              <a:t>‹#›</a:t>
            </a:fld>
            <a:endParaRPr lang="en-US" altLang="en-US" sz="1400"/>
          </a:p>
        </p:txBody>
      </p:sp>
    </p:spTree>
    <p:extLst>
      <p:ext uri="{BB962C8B-B14F-4D97-AF65-F5344CB8AC3E}">
        <p14:creationId xmlns:p14="http://schemas.microsoft.com/office/powerpoint/2010/main" val="129715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ACAC89E-D9C4-4282-9056-B525FA0AF9E6}" type="slidenum">
              <a:rPr lang="en-US" altLang="en-US"/>
              <a:pPr/>
              <a:t>‹#›</a:t>
            </a:fld>
            <a:endParaRPr lang="en-US" altLang="en-US" sz="1400"/>
          </a:p>
        </p:txBody>
      </p:sp>
    </p:spTree>
    <p:extLst>
      <p:ext uri="{BB962C8B-B14F-4D97-AF65-F5344CB8AC3E}">
        <p14:creationId xmlns:p14="http://schemas.microsoft.com/office/powerpoint/2010/main" val="47700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0B5AC73-7DA4-40D3-A248-27397016306E}" type="slidenum">
              <a:rPr lang="en-US" altLang="en-US"/>
              <a:pPr/>
              <a:t>‹#›</a:t>
            </a:fld>
            <a:endParaRPr lang="en-US" altLang="en-US" sz="1400"/>
          </a:p>
        </p:txBody>
      </p:sp>
    </p:spTree>
    <p:extLst>
      <p:ext uri="{BB962C8B-B14F-4D97-AF65-F5344CB8AC3E}">
        <p14:creationId xmlns:p14="http://schemas.microsoft.com/office/powerpoint/2010/main" val="280978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40571C2-1516-4CCE-A255-FAE6A554CFB0}" type="slidenum">
              <a:rPr lang="en-US" altLang="en-US"/>
              <a:pPr/>
              <a:t>‹#›</a:t>
            </a:fld>
            <a:endParaRPr lang="en-US" altLang="en-US" sz="1400"/>
          </a:p>
        </p:txBody>
      </p:sp>
    </p:spTree>
    <p:extLst>
      <p:ext uri="{BB962C8B-B14F-4D97-AF65-F5344CB8AC3E}">
        <p14:creationId xmlns:p14="http://schemas.microsoft.com/office/powerpoint/2010/main" val="43345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1136DD-8DE5-4FD6-9FCE-53B618C3E4E0}" type="slidenum">
              <a:rPr lang="en-US" altLang="en-US"/>
              <a:pPr/>
              <a:t>‹#›</a:t>
            </a:fld>
            <a:endParaRPr lang="en-US" altLang="en-US" sz="1400"/>
          </a:p>
        </p:txBody>
      </p:sp>
    </p:spTree>
    <p:extLst>
      <p:ext uri="{BB962C8B-B14F-4D97-AF65-F5344CB8AC3E}">
        <p14:creationId xmlns:p14="http://schemas.microsoft.com/office/powerpoint/2010/main" val="67416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8649" name="Rectangle 25"/>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0" name="Rectangle 26"/>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1" name="Rectangle 27" descr="Stationery"/>
          <p:cNvSpPr>
            <a:spLocks noChangeArrowheads="1"/>
          </p:cNvSpPr>
          <p:nvPr/>
        </p:nvSpPr>
        <p:spPr bwMode="auto">
          <a:xfrm>
            <a:off x="457200" y="0"/>
            <a:ext cx="1219200" cy="762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2" name="Rectangle 28" descr="Stationery"/>
          <p:cNvSpPr>
            <a:spLocks noChangeArrowheads="1"/>
          </p:cNvSpPr>
          <p:nvPr/>
        </p:nvSpPr>
        <p:spPr bwMode="auto">
          <a:xfrm>
            <a:off x="0" y="0"/>
            <a:ext cx="457200" cy="6858000"/>
          </a:xfrm>
          <a:prstGeom prst="rect">
            <a:avLst/>
          </a:prstGeom>
          <a:blipFill dpi="0" rotWithShape="0">
            <a:blip r:embed="rId1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3" name="Rectangle 29"/>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38655" name="Rectangle 31"/>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endParaRPr lang="en-US" altLang="en-US"/>
          </a:p>
        </p:txBody>
      </p:sp>
      <p:sp>
        <p:nvSpPr>
          <p:cNvPr id="538656" name="Rectangle 32"/>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endParaRPr lang="en-US" altLang="en-US"/>
          </a:p>
        </p:txBody>
      </p:sp>
      <p:pic>
        <p:nvPicPr>
          <p:cNvPr id="538657" name="Picture 33" descr="anabnr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538658" name="Rectangle 34"/>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38659" name="Rectangle 35"/>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fld id="{D19878AA-48E4-4A81-A487-6CA879B88EE6}" type="slidenum">
              <a:rPr lang="en-US" altLang="en-US"/>
              <a:pPr/>
              <a:t>‹#›</a:t>
            </a:fld>
            <a:endParaRPr lang="en-US" altLang="en-US" sz="1400"/>
          </a:p>
        </p:txBody>
      </p:sp>
      <p:sp>
        <p:nvSpPr>
          <p:cNvPr id="538660" name="Rectangle 36"/>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p:txBody>
          <a:bodyPr/>
          <a:lstStyle/>
          <a:p>
            <a:r>
              <a:rPr lang="en-US" altLang="en-US"/>
              <a:t>The Creation-Evolution Debate</a:t>
            </a:r>
          </a:p>
        </p:txBody>
      </p:sp>
      <p:sp>
        <p:nvSpPr>
          <p:cNvPr id="568323" name="Rectangle 3"/>
          <p:cNvSpPr>
            <a:spLocks noGrp="1" noChangeArrowheads="1"/>
          </p:cNvSpPr>
          <p:nvPr>
            <p:ph type="subTitle" idx="1"/>
          </p:nvPr>
        </p:nvSpPr>
        <p:spPr/>
        <p:txBody>
          <a:bodyPr/>
          <a:lstStyle/>
          <a:p>
            <a:r>
              <a:rPr lang="en-US" altLang="en-US" i="1"/>
              <a:t>Recent Developments</a:t>
            </a:r>
          </a:p>
          <a:p>
            <a:r>
              <a:rPr lang="en-US" altLang="en-US">
                <a:solidFill>
                  <a:schemeClr val="tx2"/>
                </a:solidFill>
              </a:rPr>
              <a:t>Robert C. Newman</a:t>
            </a:r>
          </a:p>
        </p:txBody>
      </p:sp>
      <p:pic>
        <p:nvPicPr>
          <p:cNvPr id="568326" name="Picture 6" descr="WDDet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8600"/>
            <a:ext cx="3905250" cy="2117725"/>
          </a:xfrm>
          <a:prstGeom prst="rect">
            <a:avLst/>
          </a:prstGeom>
          <a:noFill/>
          <a:extLst>
            <a:ext uri="{909E8E84-426E-40DD-AFC4-6F175D3DCCD1}">
              <a14:hiddenFill xmlns:a14="http://schemas.microsoft.com/office/drawing/2010/main">
                <a:solidFill>
                  <a:srgbClr val="FFFFFF"/>
                </a:solidFill>
              </a14:hiddenFill>
            </a:ext>
          </a:extLst>
        </p:spPr>
      </p:pic>
      <p:pic>
        <p:nvPicPr>
          <p:cNvPr id="2" name="CreaEvol.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96200" y="5638800"/>
            <a:ext cx="609600" cy="609600"/>
          </a:xfrm>
          <a:prstGeom prst="rect">
            <a:avLst/>
          </a:prstGeom>
        </p:spPr>
      </p:pic>
    </p:spTree>
    <p:custDataLst>
      <p:tags r:id="rId1"/>
    </p:custDataLst>
  </p:cSld>
  <p:clrMapOvr>
    <a:masterClrMapping/>
  </p:clrMapOvr>
  <p:transition advTm="5706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568322"/>
                                        </p:tgtEl>
                                        <p:attrNameLst>
                                          <p:attrName>style.visibility</p:attrName>
                                        </p:attrNameLst>
                                      </p:cBhvr>
                                      <p:to>
                                        <p:strVal val="visible"/>
                                      </p:to>
                                    </p:set>
                                    <p:anim calcmode="lin" valueType="num">
                                      <p:cBhvr>
                                        <p:cTn id="11" dur="500" fill="hold"/>
                                        <p:tgtEl>
                                          <p:spTgt spid="568322"/>
                                        </p:tgtEl>
                                        <p:attrNameLst>
                                          <p:attrName>ppt_w</p:attrName>
                                        </p:attrNameLst>
                                      </p:cBhvr>
                                      <p:tavLst>
                                        <p:tav tm="0">
                                          <p:val>
                                            <p:fltVal val="0"/>
                                          </p:val>
                                        </p:tav>
                                        <p:tav tm="100000">
                                          <p:val>
                                            <p:strVal val="#ppt_w"/>
                                          </p:val>
                                        </p:tav>
                                      </p:tavLst>
                                    </p:anim>
                                    <p:anim calcmode="lin" valueType="num">
                                      <p:cBhvr>
                                        <p:cTn id="12" dur="500" fill="hold"/>
                                        <p:tgtEl>
                                          <p:spTgt spid="56832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68326"/>
                                        </p:tgtEl>
                                        <p:attrNameLst>
                                          <p:attrName>style.visibility</p:attrName>
                                        </p:attrNameLst>
                                      </p:cBhvr>
                                      <p:to>
                                        <p:strVal val="visible"/>
                                      </p:to>
                                    </p:set>
                                    <p:animEffect transition="in" filter="checkerboard(across)">
                                      <p:cBhvr>
                                        <p:cTn id="17" dur="500"/>
                                        <p:tgtEl>
                                          <p:spTgt spid="5683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8323">
                                            <p:txEl>
                                              <p:pRg st="0" end="0"/>
                                            </p:txEl>
                                          </p:spTgt>
                                        </p:tgtEl>
                                        <p:attrNameLst>
                                          <p:attrName>style.visibility</p:attrName>
                                        </p:attrNameLst>
                                      </p:cBhvr>
                                      <p:to>
                                        <p:strVal val="visible"/>
                                      </p:to>
                                    </p:set>
                                    <p:animEffect transition="in" filter="dissolve">
                                      <p:cBhvr>
                                        <p:cTn id="22" dur="500"/>
                                        <p:tgtEl>
                                          <p:spTgt spid="56832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8323">
                                            <p:txEl>
                                              <p:pRg st="1" end="1"/>
                                            </p:txEl>
                                          </p:spTgt>
                                        </p:tgtEl>
                                        <p:attrNameLst>
                                          <p:attrName>style.visibility</p:attrName>
                                        </p:attrNameLst>
                                      </p:cBhvr>
                                      <p:to>
                                        <p:strVal val="visible"/>
                                      </p:to>
                                    </p:set>
                                    <p:animEffect transition="in" filter="dissolve">
                                      <p:cBhvr>
                                        <p:cTn id="27" dur="500"/>
                                        <p:tgtEl>
                                          <p:spTgt spid="568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fill="hold" display="0">
                  <p:stCondLst>
                    <p:cond delay="indefinite"/>
                  </p:stCondLst>
                  <p:endCondLst>
                    <p:cond evt="onStopAudio" delay="0">
                      <p:tgtEl>
                        <p:sldTgt/>
                      </p:tgtEl>
                    </p:cond>
                  </p:endCondLst>
                </p:cTn>
                <p:tgtEl>
                  <p:spTgt spid="2"/>
                </p:tgtEl>
              </p:cMediaNode>
            </p:audio>
          </p:childTnLst>
        </p:cTn>
      </p:par>
    </p:tnLst>
    <p:bldLst>
      <p:bldP spid="568322" grpId="0"/>
      <p:bldP spid="56832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r>
              <a:rPr lang="en-US" altLang="en-US"/>
              <a:t>The Origin of Life</a:t>
            </a:r>
          </a:p>
        </p:txBody>
      </p:sp>
      <p:sp>
        <p:nvSpPr>
          <p:cNvPr id="606211" name="Rectangle 3"/>
          <p:cNvSpPr>
            <a:spLocks noGrp="1" noChangeArrowheads="1"/>
          </p:cNvSpPr>
          <p:nvPr>
            <p:ph type="body" sz="half" idx="1"/>
          </p:nvPr>
        </p:nvSpPr>
        <p:spPr/>
        <p:txBody>
          <a:bodyPr/>
          <a:lstStyle/>
          <a:p>
            <a:r>
              <a:rPr lang="en-US" altLang="en-US" sz="2800"/>
              <a:t>Computer viruses are the closest things to life that humans have created.</a:t>
            </a:r>
          </a:p>
          <a:p>
            <a:r>
              <a:rPr lang="en-US" altLang="en-US" sz="2800"/>
              <a:t>Even the simplest of these are far too complex to form by chance.</a:t>
            </a:r>
          </a:p>
        </p:txBody>
      </p:sp>
      <p:pic>
        <p:nvPicPr>
          <p:cNvPr id="606214" name="Picture 6" descr="compviruses"/>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581650" y="2101850"/>
            <a:ext cx="27035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9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6214"/>
                                        </p:tgtEl>
                                        <p:attrNameLst>
                                          <p:attrName>style.visibility</p:attrName>
                                        </p:attrNameLst>
                                      </p:cBhvr>
                                      <p:to>
                                        <p:strVal val="visible"/>
                                      </p:to>
                                    </p:set>
                                    <p:animEffect transition="in" filter="checkerboard(across)">
                                      <p:cBhvr>
                                        <p:cTn id="7" dur="500"/>
                                        <p:tgtEl>
                                          <p:spTgt spid="6062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06211">
                                            <p:txEl>
                                              <p:pRg st="0" end="0"/>
                                            </p:txEl>
                                          </p:spTgt>
                                        </p:tgtEl>
                                        <p:attrNameLst>
                                          <p:attrName>style.visibility</p:attrName>
                                        </p:attrNameLst>
                                      </p:cBhvr>
                                      <p:to>
                                        <p:strVal val="visible"/>
                                      </p:to>
                                    </p:set>
                                    <p:anim calcmode="lin" valueType="num">
                                      <p:cBhvr additive="base">
                                        <p:cTn id="12" dur="500" fill="hold"/>
                                        <p:tgtEl>
                                          <p:spTgt spid="6062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06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06211">
                                            <p:txEl>
                                              <p:pRg st="1" end="1"/>
                                            </p:txEl>
                                          </p:spTgt>
                                        </p:tgtEl>
                                        <p:attrNameLst>
                                          <p:attrName>style.visibility</p:attrName>
                                        </p:attrNameLst>
                                      </p:cBhvr>
                                      <p:to>
                                        <p:strVal val="visible"/>
                                      </p:to>
                                    </p:set>
                                    <p:anim calcmode="lin" valueType="num">
                                      <p:cBhvr additive="base">
                                        <p:cTn id="18" dur="500" fill="hold"/>
                                        <p:tgtEl>
                                          <p:spTgt spid="6062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062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ltLang="en-US"/>
              <a:t>The Origin of Biochemicals</a:t>
            </a:r>
          </a:p>
        </p:txBody>
      </p:sp>
      <p:sp>
        <p:nvSpPr>
          <p:cNvPr id="578563" name="Rectangle 3"/>
          <p:cNvSpPr>
            <a:spLocks noGrp="1" noChangeArrowheads="1"/>
          </p:cNvSpPr>
          <p:nvPr>
            <p:ph type="body" sz="half" idx="1"/>
          </p:nvPr>
        </p:nvSpPr>
        <p:spPr/>
        <p:txBody>
          <a:bodyPr/>
          <a:lstStyle/>
          <a:p>
            <a:r>
              <a:rPr lang="en-US" altLang="en-US" sz="2800"/>
              <a:t>Stanley Miller</a:t>
            </a:r>
            <a:r>
              <a:rPr lang="en-US" altLang="en-US" sz="2800">
                <a:cs typeface="Times New Roman" pitchFamily="18" charset="0"/>
              </a:rPr>
              <a:t>'</a:t>
            </a:r>
            <a:r>
              <a:rPr lang="en-US" altLang="en-US" sz="2800"/>
              <a:t>s famous experiment is just a very small first step.</a:t>
            </a:r>
          </a:p>
          <a:p>
            <a:r>
              <a:rPr lang="en-US" altLang="en-US" sz="2800"/>
              <a:t>Functional proteins have over 100 amino acids each, in very specific order.</a:t>
            </a:r>
          </a:p>
        </p:txBody>
      </p:sp>
      <p:pic>
        <p:nvPicPr>
          <p:cNvPr id="578566" name="Picture 6" descr="Miller-Urey"/>
          <p:cNvPicPr>
            <a:picLocks noGrp="1" noChangeAspect="1" noChangeArrowheads="1"/>
          </p:cNvPicPr>
          <p:nvPr>
            <p:ph type="clipArt" sz="half" idx="2"/>
          </p:nvPr>
        </p:nvPicPr>
        <p:blipFill>
          <a:blip r:embed="rId3">
            <a:clrChange>
              <a:clrFrom>
                <a:srgbClr val="EFEFD7"/>
              </a:clrFrom>
              <a:clrTo>
                <a:srgbClr val="EFEFD7">
                  <a:alpha val="0"/>
                </a:srgbClr>
              </a:clrTo>
            </a:clrChange>
            <a:extLst>
              <a:ext uri="{28A0092B-C50C-407E-A947-70E740481C1C}">
                <a14:useLocalDpi xmlns:a14="http://schemas.microsoft.com/office/drawing/2010/main" val="0"/>
              </a:ext>
            </a:extLst>
          </a:blip>
          <a:srcRect/>
          <a:stretch>
            <a:fillRect/>
          </a:stretch>
        </p:blipFill>
        <p:spPr>
          <a:xfrm>
            <a:off x="5708650" y="2101850"/>
            <a:ext cx="2451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643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8566"/>
                                        </p:tgtEl>
                                        <p:attrNameLst>
                                          <p:attrName>style.visibility</p:attrName>
                                        </p:attrNameLst>
                                      </p:cBhvr>
                                      <p:to>
                                        <p:strVal val="visible"/>
                                      </p:to>
                                    </p:set>
                                    <p:animEffect transition="in" filter="checkerboard(across)">
                                      <p:cBhvr>
                                        <p:cTn id="7" dur="500"/>
                                        <p:tgtEl>
                                          <p:spTgt spid="578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8563">
                                            <p:txEl>
                                              <p:pRg st="0" end="0"/>
                                            </p:txEl>
                                          </p:spTgt>
                                        </p:tgtEl>
                                        <p:attrNameLst>
                                          <p:attrName>style.visibility</p:attrName>
                                        </p:attrNameLst>
                                      </p:cBhvr>
                                      <p:to>
                                        <p:strVal val="visible"/>
                                      </p:to>
                                    </p:set>
                                    <p:animEffect transition="in" filter="checkerboard(across)">
                                      <p:cBhvr>
                                        <p:cTn id="12" dur="500"/>
                                        <p:tgtEl>
                                          <p:spTgt spid="5785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8563">
                                            <p:txEl>
                                              <p:pRg st="1" end="1"/>
                                            </p:txEl>
                                          </p:spTgt>
                                        </p:tgtEl>
                                        <p:attrNameLst>
                                          <p:attrName>style.visibility</p:attrName>
                                        </p:attrNameLst>
                                      </p:cBhvr>
                                      <p:to>
                                        <p:strVal val="visible"/>
                                      </p:to>
                                    </p:set>
                                    <p:animEffect transition="in" filter="checkerboard(across)">
                                      <p:cBhvr>
                                        <p:cTn id="17" dur="500"/>
                                        <p:tgtEl>
                                          <p:spTgt spid="578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altLang="en-US"/>
              <a:t>The Origin of Biochemicals</a:t>
            </a:r>
          </a:p>
        </p:txBody>
      </p:sp>
      <p:sp>
        <p:nvSpPr>
          <p:cNvPr id="579587" name="Rectangle 3"/>
          <p:cNvSpPr>
            <a:spLocks noGrp="1" noChangeArrowheads="1"/>
          </p:cNvSpPr>
          <p:nvPr>
            <p:ph type="body" sz="half" idx="1"/>
          </p:nvPr>
        </p:nvSpPr>
        <p:spPr/>
        <p:txBody>
          <a:bodyPr/>
          <a:lstStyle/>
          <a:p>
            <a:pPr>
              <a:lnSpc>
                <a:spcPct val="90000"/>
              </a:lnSpc>
            </a:pPr>
            <a:r>
              <a:rPr lang="en-US" altLang="en-US" sz="2800"/>
              <a:t>Making DNA &amp; RNA is far harder.</a:t>
            </a:r>
          </a:p>
          <a:p>
            <a:pPr>
              <a:lnSpc>
                <a:spcPct val="90000"/>
              </a:lnSpc>
            </a:pPr>
            <a:r>
              <a:rPr lang="en-US" altLang="en-US" sz="2800"/>
              <a:t>These require a number of different environments.</a:t>
            </a:r>
          </a:p>
          <a:p>
            <a:pPr>
              <a:lnSpc>
                <a:spcPct val="90000"/>
              </a:lnSpc>
            </a:pPr>
            <a:r>
              <a:rPr lang="en-US" altLang="en-US" sz="2800"/>
              <a:t>To date they have only been produced using considerable intervention by the experimenter.</a:t>
            </a:r>
          </a:p>
        </p:txBody>
      </p:sp>
      <p:pic>
        <p:nvPicPr>
          <p:cNvPr id="579590" name="Picture 6" descr="Dna"/>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95913" y="2101850"/>
            <a:ext cx="3076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35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9590"/>
                                        </p:tgtEl>
                                        <p:attrNameLst>
                                          <p:attrName>style.visibility</p:attrName>
                                        </p:attrNameLst>
                                      </p:cBhvr>
                                      <p:to>
                                        <p:strVal val="visible"/>
                                      </p:to>
                                    </p:set>
                                    <p:animEffect transition="in" filter="checkerboard(across)">
                                      <p:cBhvr>
                                        <p:cTn id="7" dur="500"/>
                                        <p:tgtEl>
                                          <p:spTgt spid="5795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9587">
                                            <p:txEl>
                                              <p:pRg st="0" end="0"/>
                                            </p:txEl>
                                          </p:spTgt>
                                        </p:tgtEl>
                                        <p:attrNameLst>
                                          <p:attrName>style.visibility</p:attrName>
                                        </p:attrNameLst>
                                      </p:cBhvr>
                                      <p:to>
                                        <p:strVal val="visible"/>
                                      </p:to>
                                    </p:set>
                                    <p:animEffect transition="in" filter="checkerboard(across)">
                                      <p:cBhvr>
                                        <p:cTn id="12" dur="500"/>
                                        <p:tgtEl>
                                          <p:spTgt spid="5795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9587">
                                            <p:txEl>
                                              <p:pRg st="1" end="1"/>
                                            </p:txEl>
                                          </p:spTgt>
                                        </p:tgtEl>
                                        <p:attrNameLst>
                                          <p:attrName>style.visibility</p:attrName>
                                        </p:attrNameLst>
                                      </p:cBhvr>
                                      <p:to>
                                        <p:strVal val="visible"/>
                                      </p:to>
                                    </p:set>
                                    <p:animEffect transition="in" filter="checkerboard(across)">
                                      <p:cBhvr>
                                        <p:cTn id="17" dur="500"/>
                                        <p:tgtEl>
                                          <p:spTgt spid="5795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9587">
                                            <p:txEl>
                                              <p:pRg st="2" end="2"/>
                                            </p:txEl>
                                          </p:spTgt>
                                        </p:tgtEl>
                                        <p:attrNameLst>
                                          <p:attrName>style.visibility</p:attrName>
                                        </p:attrNameLst>
                                      </p:cBhvr>
                                      <p:to>
                                        <p:strVal val="visible"/>
                                      </p:to>
                                    </p:set>
                                    <p:animEffect transition="in" filter="checkerboard(across)">
                                      <p:cBhvr>
                                        <p:cTn id="22" dur="500"/>
                                        <p:tgtEl>
                                          <p:spTgt spid="579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11" name="Rectangle 7"/>
          <p:cNvSpPr>
            <a:spLocks noGrp="1" noChangeArrowheads="1"/>
          </p:cNvSpPr>
          <p:nvPr>
            <p:ph type="title"/>
          </p:nvPr>
        </p:nvSpPr>
        <p:spPr/>
        <p:txBody>
          <a:bodyPr/>
          <a:lstStyle/>
          <a:p>
            <a:r>
              <a:rPr lang="en-US" altLang="en-US"/>
              <a:t>The Problem of Handedness</a:t>
            </a:r>
          </a:p>
        </p:txBody>
      </p:sp>
      <p:sp>
        <p:nvSpPr>
          <p:cNvPr id="584712" name="Rectangle 8"/>
          <p:cNvSpPr>
            <a:spLocks noGrp="1" noChangeArrowheads="1"/>
          </p:cNvSpPr>
          <p:nvPr>
            <p:ph type="body" sz="half" idx="1"/>
          </p:nvPr>
        </p:nvSpPr>
        <p:spPr/>
        <p:txBody>
          <a:bodyPr/>
          <a:lstStyle/>
          <a:p>
            <a:pPr>
              <a:lnSpc>
                <a:spcPct val="90000"/>
              </a:lnSpc>
            </a:pPr>
            <a:r>
              <a:rPr lang="en-US" altLang="en-US" sz="2800"/>
              <a:t>The amino acids in living things are left-handed.</a:t>
            </a:r>
          </a:p>
          <a:p>
            <a:pPr>
              <a:lnSpc>
                <a:spcPct val="90000"/>
              </a:lnSpc>
            </a:pPr>
            <a:r>
              <a:rPr lang="en-US" altLang="en-US" sz="2800"/>
              <a:t>The sugars in DNA and RNA are right-handed.</a:t>
            </a:r>
          </a:p>
          <a:p>
            <a:pPr>
              <a:lnSpc>
                <a:spcPct val="90000"/>
              </a:lnSpc>
            </a:pPr>
            <a:r>
              <a:rPr lang="en-US" altLang="en-US" sz="2800"/>
              <a:t>Undirected chemical processes produce equal numbers of left- and right-handed.</a:t>
            </a:r>
          </a:p>
        </p:txBody>
      </p:sp>
      <p:pic>
        <p:nvPicPr>
          <p:cNvPr id="584716" name="Picture 12" descr="chirality"/>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9200" y="2862263"/>
            <a:ext cx="3810000" cy="2592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929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4716"/>
                                        </p:tgtEl>
                                        <p:attrNameLst>
                                          <p:attrName>style.visibility</p:attrName>
                                        </p:attrNameLst>
                                      </p:cBhvr>
                                      <p:to>
                                        <p:strVal val="visible"/>
                                      </p:to>
                                    </p:set>
                                    <p:animEffect transition="in" filter="checkerboard(across)">
                                      <p:cBhvr>
                                        <p:cTn id="7" dur="500"/>
                                        <p:tgtEl>
                                          <p:spTgt spid="584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4712">
                                            <p:txEl>
                                              <p:pRg st="0" end="0"/>
                                            </p:txEl>
                                          </p:spTgt>
                                        </p:tgtEl>
                                        <p:attrNameLst>
                                          <p:attrName>style.visibility</p:attrName>
                                        </p:attrNameLst>
                                      </p:cBhvr>
                                      <p:to>
                                        <p:strVal val="visible"/>
                                      </p:to>
                                    </p:set>
                                    <p:animEffect transition="in" filter="checkerboard(across)">
                                      <p:cBhvr>
                                        <p:cTn id="12" dur="500"/>
                                        <p:tgtEl>
                                          <p:spTgt spid="5847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84712">
                                            <p:txEl>
                                              <p:pRg st="1" end="1"/>
                                            </p:txEl>
                                          </p:spTgt>
                                        </p:tgtEl>
                                        <p:attrNameLst>
                                          <p:attrName>style.visibility</p:attrName>
                                        </p:attrNameLst>
                                      </p:cBhvr>
                                      <p:to>
                                        <p:strVal val="visible"/>
                                      </p:to>
                                    </p:set>
                                    <p:animEffect transition="in" filter="checkerboard(across)">
                                      <p:cBhvr>
                                        <p:cTn id="17" dur="500"/>
                                        <p:tgtEl>
                                          <p:spTgt spid="5847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84712">
                                            <p:txEl>
                                              <p:pRg st="2" end="2"/>
                                            </p:txEl>
                                          </p:spTgt>
                                        </p:tgtEl>
                                        <p:attrNameLst>
                                          <p:attrName>style.visibility</p:attrName>
                                        </p:attrNameLst>
                                      </p:cBhvr>
                                      <p:to>
                                        <p:strVal val="visible"/>
                                      </p:to>
                                    </p:set>
                                    <p:animEffect transition="in" filter="checkerboard(across)">
                                      <p:cBhvr>
                                        <p:cTn id="22" dur="500"/>
                                        <p:tgtEl>
                                          <p:spTgt spid="5847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1066800" y="990600"/>
            <a:ext cx="7772400" cy="1143000"/>
          </a:xfrm>
        </p:spPr>
        <p:txBody>
          <a:bodyPr/>
          <a:lstStyle/>
          <a:p>
            <a:r>
              <a:rPr lang="en-US" altLang="en-US"/>
              <a:t>Origin of Chemical Processes and Complex Organs</a:t>
            </a:r>
          </a:p>
        </p:txBody>
      </p:sp>
      <p:sp>
        <p:nvSpPr>
          <p:cNvPr id="580611" name="Rectangle 3"/>
          <p:cNvSpPr>
            <a:spLocks noGrp="1" noChangeArrowheads="1"/>
          </p:cNvSpPr>
          <p:nvPr>
            <p:ph type="body" sz="half" idx="1"/>
          </p:nvPr>
        </p:nvSpPr>
        <p:spPr>
          <a:xfrm>
            <a:off x="1066800" y="2101850"/>
            <a:ext cx="3657600" cy="4114800"/>
          </a:xfrm>
        </p:spPr>
        <p:txBody>
          <a:bodyPr/>
          <a:lstStyle/>
          <a:p>
            <a:r>
              <a:rPr lang="en-US" altLang="en-US" sz="2400"/>
              <a:t>The problem of large </a:t>
            </a:r>
            <a:r>
              <a:rPr lang="en-US" altLang="en-US" sz="2400">
                <a:cs typeface="Times New Roman" pitchFamily="18" charset="0"/>
              </a:rPr>
              <a:t>"</a:t>
            </a:r>
            <a:r>
              <a:rPr lang="en-US" altLang="en-US" sz="2400"/>
              <a:t>minimal (irreducible) complexity</a:t>
            </a:r>
            <a:r>
              <a:rPr lang="en-US" altLang="en-US" sz="2400">
                <a:cs typeface="Times New Roman" pitchFamily="18" charset="0"/>
              </a:rPr>
              <a:t>"</a:t>
            </a:r>
          </a:p>
          <a:p>
            <a:r>
              <a:rPr lang="en-US" altLang="en-US" sz="2400"/>
              <a:t>What is </a:t>
            </a:r>
            <a:r>
              <a:rPr lang="en-US" altLang="en-US" sz="2400">
                <a:cs typeface="Times New Roman" pitchFamily="18" charset="0"/>
              </a:rPr>
              <a:t>"</a:t>
            </a:r>
            <a:r>
              <a:rPr lang="en-US" altLang="en-US" sz="2400"/>
              <a:t>minimal complexity</a:t>
            </a:r>
            <a:r>
              <a:rPr lang="en-US" altLang="en-US" sz="2400">
                <a:cs typeface="Times New Roman" pitchFamily="18" charset="0"/>
              </a:rPr>
              <a:t>"</a:t>
            </a:r>
            <a:r>
              <a:rPr lang="en-US" altLang="en-US" sz="2400"/>
              <a:t>?</a:t>
            </a:r>
          </a:p>
          <a:p>
            <a:r>
              <a:rPr lang="en-US" altLang="en-US" sz="2400"/>
              <a:t>Example:  </a:t>
            </a:r>
          </a:p>
          <a:p>
            <a:pPr lvl="1"/>
            <a:r>
              <a:rPr lang="en-US" altLang="en-US" sz="2000"/>
              <a:t>A mouse trap</a:t>
            </a:r>
          </a:p>
          <a:p>
            <a:pPr lvl="1"/>
            <a:r>
              <a:rPr lang="en-US" altLang="en-US" sz="2000"/>
              <a:t>Must have all (irreducible) parts to function</a:t>
            </a:r>
          </a:p>
        </p:txBody>
      </p:sp>
      <p:pic>
        <p:nvPicPr>
          <p:cNvPr id="580616" name="Picture 8" descr="mousetra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4784"/>
          <a:stretch>
            <a:fillRect/>
          </a:stretch>
        </p:blipFill>
        <p:spPr>
          <a:xfrm>
            <a:off x="5033963" y="2101850"/>
            <a:ext cx="3800475" cy="391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624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0611">
                                            <p:txEl>
                                              <p:pRg st="0" end="0"/>
                                            </p:txEl>
                                          </p:spTgt>
                                        </p:tgtEl>
                                        <p:attrNameLst>
                                          <p:attrName>style.visibility</p:attrName>
                                        </p:attrNameLst>
                                      </p:cBhvr>
                                      <p:to>
                                        <p:strVal val="visible"/>
                                      </p:to>
                                    </p:set>
                                    <p:animEffect transition="in" filter="checkerboard(across)">
                                      <p:cBhvr>
                                        <p:cTn id="7" dur="500"/>
                                        <p:tgtEl>
                                          <p:spTgt spid="580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80616"/>
                                        </p:tgtEl>
                                        <p:attrNameLst>
                                          <p:attrName>style.visibility</p:attrName>
                                        </p:attrNameLst>
                                      </p:cBhvr>
                                      <p:to>
                                        <p:strVal val="visible"/>
                                      </p:to>
                                    </p:set>
                                    <p:animEffect transition="in" filter="checkerboard(across)">
                                      <p:cBhvr>
                                        <p:cTn id="12" dur="500"/>
                                        <p:tgtEl>
                                          <p:spTgt spid="5806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80611">
                                            <p:txEl>
                                              <p:pRg st="1" end="1"/>
                                            </p:txEl>
                                          </p:spTgt>
                                        </p:tgtEl>
                                        <p:attrNameLst>
                                          <p:attrName>style.visibility</p:attrName>
                                        </p:attrNameLst>
                                      </p:cBhvr>
                                      <p:to>
                                        <p:strVal val="visible"/>
                                      </p:to>
                                    </p:set>
                                    <p:animEffect transition="in" filter="checkerboard(across)">
                                      <p:cBhvr>
                                        <p:cTn id="17" dur="500"/>
                                        <p:tgtEl>
                                          <p:spTgt spid="5806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80611">
                                            <p:txEl>
                                              <p:pRg st="2" end="2"/>
                                            </p:txEl>
                                          </p:spTgt>
                                        </p:tgtEl>
                                        <p:attrNameLst>
                                          <p:attrName>style.visibility</p:attrName>
                                        </p:attrNameLst>
                                      </p:cBhvr>
                                      <p:to>
                                        <p:strVal val="visible"/>
                                      </p:to>
                                    </p:set>
                                    <p:animEffect transition="in" filter="checkerboard(across)">
                                      <p:cBhvr>
                                        <p:cTn id="22" dur="500"/>
                                        <p:tgtEl>
                                          <p:spTgt spid="5806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80611">
                                            <p:txEl>
                                              <p:pRg st="3" end="3"/>
                                            </p:txEl>
                                          </p:spTgt>
                                        </p:tgtEl>
                                        <p:attrNameLst>
                                          <p:attrName>style.visibility</p:attrName>
                                        </p:attrNameLst>
                                      </p:cBhvr>
                                      <p:to>
                                        <p:strVal val="visible"/>
                                      </p:to>
                                    </p:set>
                                    <p:animEffect transition="in" filter="checkerboard(across)">
                                      <p:cBhvr>
                                        <p:cTn id="27" dur="500"/>
                                        <p:tgtEl>
                                          <p:spTgt spid="5806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80611">
                                            <p:txEl>
                                              <p:pRg st="4" end="4"/>
                                            </p:txEl>
                                          </p:spTgt>
                                        </p:tgtEl>
                                        <p:attrNameLst>
                                          <p:attrName>style.visibility</p:attrName>
                                        </p:attrNameLst>
                                      </p:cBhvr>
                                      <p:to>
                                        <p:strVal val="visible"/>
                                      </p:to>
                                    </p:set>
                                    <p:animEffect transition="in" filter="checkerboard(across)">
                                      <p:cBhvr>
                                        <p:cTn id="32" dur="500"/>
                                        <p:tgtEl>
                                          <p:spTgt spid="580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uiExpand="1"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altLang="en-US"/>
              <a:t>Problem of Processes &amp; Organs</a:t>
            </a:r>
          </a:p>
        </p:txBody>
      </p:sp>
      <p:sp>
        <p:nvSpPr>
          <p:cNvPr id="581635" name="Rectangle 3"/>
          <p:cNvSpPr>
            <a:spLocks noGrp="1" noChangeArrowheads="1"/>
          </p:cNvSpPr>
          <p:nvPr>
            <p:ph type="body" sz="half" idx="1"/>
          </p:nvPr>
        </p:nvSpPr>
        <p:spPr/>
        <p:txBody>
          <a:bodyPr/>
          <a:lstStyle/>
          <a:p>
            <a:r>
              <a:rPr lang="en-US" altLang="en-US" sz="2800"/>
              <a:t>How build a system that requires many features working together to have any function?</a:t>
            </a:r>
          </a:p>
          <a:p>
            <a:r>
              <a:rPr lang="en-US" altLang="en-US" sz="2800"/>
              <a:t>Example: the rotary motor in E. coli flagellium</a:t>
            </a:r>
          </a:p>
        </p:txBody>
      </p:sp>
      <p:pic>
        <p:nvPicPr>
          <p:cNvPr id="581641" name="Picture 9" descr="e-coliflagellum"/>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9200" y="2730500"/>
            <a:ext cx="3810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40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1641"/>
                                        </p:tgtEl>
                                        <p:attrNameLst>
                                          <p:attrName>style.visibility</p:attrName>
                                        </p:attrNameLst>
                                      </p:cBhvr>
                                      <p:to>
                                        <p:strVal val="visible"/>
                                      </p:to>
                                    </p:set>
                                    <p:animEffect transition="in" filter="checkerboard(across)">
                                      <p:cBhvr>
                                        <p:cTn id="7" dur="500"/>
                                        <p:tgtEl>
                                          <p:spTgt spid="5816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1635">
                                            <p:txEl>
                                              <p:pRg st="0" end="0"/>
                                            </p:txEl>
                                          </p:spTgt>
                                        </p:tgtEl>
                                        <p:attrNameLst>
                                          <p:attrName>style.visibility</p:attrName>
                                        </p:attrNameLst>
                                      </p:cBhvr>
                                      <p:to>
                                        <p:strVal val="visible"/>
                                      </p:to>
                                    </p:set>
                                    <p:animEffect transition="in" filter="checkerboard(across)">
                                      <p:cBhvr>
                                        <p:cTn id="12" dur="500"/>
                                        <p:tgtEl>
                                          <p:spTgt spid="5816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81635">
                                            <p:txEl>
                                              <p:pRg st="1" end="1"/>
                                            </p:txEl>
                                          </p:spTgt>
                                        </p:tgtEl>
                                        <p:attrNameLst>
                                          <p:attrName>style.visibility</p:attrName>
                                        </p:attrNameLst>
                                      </p:cBhvr>
                                      <p:to>
                                        <p:strVal val="visible"/>
                                      </p:to>
                                    </p:set>
                                    <p:animEffect transition="in" filter="checkerboard(across)">
                                      <p:cBhvr>
                                        <p:cTn id="17" dur="500"/>
                                        <p:tgtEl>
                                          <p:spTgt spid="581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US" altLang="en-US"/>
              <a:t>Problem of Processes &amp; Organs</a:t>
            </a:r>
          </a:p>
        </p:txBody>
      </p:sp>
      <p:sp>
        <p:nvSpPr>
          <p:cNvPr id="582659" name="Rectangle 3"/>
          <p:cNvSpPr>
            <a:spLocks noGrp="1" noChangeArrowheads="1"/>
          </p:cNvSpPr>
          <p:nvPr>
            <p:ph type="body" sz="half" idx="1"/>
          </p:nvPr>
        </p:nvSpPr>
        <p:spPr/>
        <p:txBody>
          <a:bodyPr/>
          <a:lstStyle/>
          <a:p>
            <a:r>
              <a:rPr lang="en-US" altLang="en-US" sz="2800"/>
              <a:t>Other examples:</a:t>
            </a:r>
          </a:p>
          <a:p>
            <a:pPr lvl="1"/>
            <a:r>
              <a:rPr lang="en-US" altLang="en-US" sz="2400"/>
              <a:t>Blood clotting mechanism</a:t>
            </a:r>
          </a:p>
          <a:p>
            <a:pPr lvl="1"/>
            <a:r>
              <a:rPr lang="en-US" altLang="en-US" sz="2400"/>
              <a:t>Intra-cell transport</a:t>
            </a:r>
          </a:p>
          <a:p>
            <a:pPr lvl="1"/>
            <a:r>
              <a:rPr lang="en-US" altLang="en-US" sz="2400"/>
              <a:t>Vision</a:t>
            </a:r>
          </a:p>
          <a:p>
            <a:r>
              <a:rPr lang="en-US" altLang="en-US" sz="2800"/>
              <a:t>See Michael Behe, </a:t>
            </a:r>
            <a:r>
              <a:rPr lang="en-US" altLang="en-US" sz="2800" i="1"/>
              <a:t>Darwin</a:t>
            </a:r>
            <a:r>
              <a:rPr lang="en-US" altLang="en-US" sz="2800" i="1">
                <a:cs typeface="Times New Roman" pitchFamily="18" charset="0"/>
              </a:rPr>
              <a:t>'</a:t>
            </a:r>
            <a:r>
              <a:rPr lang="en-US" altLang="en-US" sz="2800" i="1"/>
              <a:t>s Black Box</a:t>
            </a:r>
            <a:endParaRPr lang="en-US" altLang="en-US" sz="2800"/>
          </a:p>
        </p:txBody>
      </p:sp>
      <p:pic>
        <p:nvPicPr>
          <p:cNvPr id="582664" name="Picture 8" descr="BeheDBB"/>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65775" y="2101850"/>
            <a:ext cx="27368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92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animEffect transition="in" filter="checkerboard(across)">
                                      <p:cBhvr>
                                        <p:cTn id="7" dur="500"/>
                                        <p:tgtEl>
                                          <p:spTgt spid="582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2659">
                                            <p:txEl>
                                              <p:pRg st="1" end="1"/>
                                            </p:txEl>
                                          </p:spTgt>
                                        </p:tgtEl>
                                        <p:attrNameLst>
                                          <p:attrName>style.visibility</p:attrName>
                                        </p:attrNameLst>
                                      </p:cBhvr>
                                      <p:to>
                                        <p:strVal val="visible"/>
                                      </p:to>
                                    </p:set>
                                    <p:animEffect transition="in" filter="checkerboard(across)">
                                      <p:cBhvr>
                                        <p:cTn id="12" dur="500"/>
                                        <p:tgtEl>
                                          <p:spTgt spid="582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82659">
                                            <p:txEl>
                                              <p:pRg st="2" end="2"/>
                                            </p:txEl>
                                          </p:spTgt>
                                        </p:tgtEl>
                                        <p:attrNameLst>
                                          <p:attrName>style.visibility</p:attrName>
                                        </p:attrNameLst>
                                      </p:cBhvr>
                                      <p:to>
                                        <p:strVal val="visible"/>
                                      </p:to>
                                    </p:set>
                                    <p:animEffect transition="in" filter="checkerboard(across)">
                                      <p:cBhvr>
                                        <p:cTn id="17" dur="500"/>
                                        <p:tgtEl>
                                          <p:spTgt spid="582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82659">
                                            <p:txEl>
                                              <p:pRg st="3" end="3"/>
                                            </p:txEl>
                                          </p:spTgt>
                                        </p:tgtEl>
                                        <p:attrNameLst>
                                          <p:attrName>style.visibility</p:attrName>
                                        </p:attrNameLst>
                                      </p:cBhvr>
                                      <p:to>
                                        <p:strVal val="visible"/>
                                      </p:to>
                                    </p:set>
                                    <p:animEffect transition="in" filter="checkerboard(across)">
                                      <p:cBhvr>
                                        <p:cTn id="22" dur="500"/>
                                        <p:tgtEl>
                                          <p:spTgt spid="5826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82659">
                                            <p:txEl>
                                              <p:pRg st="4" end="4"/>
                                            </p:txEl>
                                          </p:spTgt>
                                        </p:tgtEl>
                                        <p:attrNameLst>
                                          <p:attrName>style.visibility</p:attrName>
                                        </p:attrNameLst>
                                      </p:cBhvr>
                                      <p:to>
                                        <p:strVal val="visible"/>
                                      </p:to>
                                    </p:set>
                                    <p:animEffect transition="in" filter="checkerboard(across)">
                                      <p:cBhvr>
                                        <p:cTn id="27" dur="500"/>
                                        <p:tgtEl>
                                          <p:spTgt spid="5826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582664"/>
                                        </p:tgtEl>
                                        <p:attrNameLst>
                                          <p:attrName>style.visibility</p:attrName>
                                        </p:attrNameLst>
                                      </p:cBhvr>
                                      <p:to>
                                        <p:strVal val="visible"/>
                                      </p:to>
                                    </p:set>
                                    <p:animEffect transition="in" filter="checkerboard(across)">
                                      <p:cBhvr>
                                        <p:cTn id="32" dur="500"/>
                                        <p:tgtEl>
                                          <p:spTgt spid="582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uiExpand="1"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2"/>
          <p:cNvSpPr>
            <a:spLocks noGrp="1" noChangeArrowheads="1"/>
          </p:cNvSpPr>
          <p:nvPr>
            <p:ph type="ctrTitle"/>
          </p:nvPr>
        </p:nvSpPr>
        <p:spPr/>
        <p:txBody>
          <a:bodyPr/>
          <a:lstStyle/>
          <a:p>
            <a:r>
              <a:rPr lang="en-US" altLang="en-US"/>
              <a:t>Problems with the Fossil Record</a:t>
            </a:r>
          </a:p>
        </p:txBody>
      </p:sp>
      <p:sp>
        <p:nvSpPr>
          <p:cNvPr id="576515" name="Rectangle 3"/>
          <p:cNvSpPr>
            <a:spLocks noGrp="1" noChangeArrowheads="1"/>
          </p:cNvSpPr>
          <p:nvPr>
            <p:ph type="subTitle" idx="1"/>
          </p:nvPr>
        </p:nvSpPr>
        <p:spPr/>
        <p:txBody>
          <a:bodyPr/>
          <a:lstStyle/>
          <a:p>
            <a:r>
              <a:rPr lang="en-US" altLang="en-US"/>
              <a:t>Given only purely natural causes</a:t>
            </a:r>
          </a:p>
        </p:txBody>
      </p:sp>
      <p:pic>
        <p:nvPicPr>
          <p:cNvPr id="576516" name="Picture 4" descr="MCNA0017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09600"/>
            <a:ext cx="1987550" cy="1736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10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6514"/>
                                        </p:tgtEl>
                                        <p:attrNameLst>
                                          <p:attrName>style.visibility</p:attrName>
                                        </p:attrNameLst>
                                      </p:cBhvr>
                                      <p:to>
                                        <p:strVal val="visible"/>
                                      </p:to>
                                    </p:set>
                                    <p:anim calcmode="lin" valueType="num">
                                      <p:cBhvr>
                                        <p:cTn id="7" dur="500" fill="hold"/>
                                        <p:tgtEl>
                                          <p:spTgt spid="576514"/>
                                        </p:tgtEl>
                                        <p:attrNameLst>
                                          <p:attrName>ppt_w</p:attrName>
                                        </p:attrNameLst>
                                      </p:cBhvr>
                                      <p:tavLst>
                                        <p:tav tm="0">
                                          <p:val>
                                            <p:fltVal val="0"/>
                                          </p:val>
                                        </p:tav>
                                        <p:tav tm="100000">
                                          <p:val>
                                            <p:strVal val="#ppt_w"/>
                                          </p:val>
                                        </p:tav>
                                      </p:tavLst>
                                    </p:anim>
                                    <p:anim calcmode="lin" valueType="num">
                                      <p:cBhvr>
                                        <p:cTn id="8" dur="500" fill="hold"/>
                                        <p:tgtEl>
                                          <p:spTgt spid="5765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76516"/>
                                        </p:tgtEl>
                                        <p:attrNameLst>
                                          <p:attrName>style.visibility</p:attrName>
                                        </p:attrNameLst>
                                      </p:cBhvr>
                                      <p:to>
                                        <p:strVal val="visible"/>
                                      </p:to>
                                    </p:set>
                                    <p:animEffect transition="in" filter="checkerboard(across)">
                                      <p:cBhvr>
                                        <p:cTn id="13" dur="500"/>
                                        <p:tgtEl>
                                          <p:spTgt spid="5765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76515">
                                            <p:txEl>
                                              <p:pRg st="0" end="0"/>
                                            </p:txEl>
                                          </p:spTgt>
                                        </p:tgtEl>
                                        <p:attrNameLst>
                                          <p:attrName>style.visibility</p:attrName>
                                        </p:attrNameLst>
                                      </p:cBhvr>
                                      <p:to>
                                        <p:strVal val="visible"/>
                                      </p:to>
                                    </p:set>
                                    <p:animEffect transition="in" filter="checkerboard(across)">
                                      <p:cBhvr>
                                        <p:cTn id="18" dur="500"/>
                                        <p:tgtEl>
                                          <p:spTgt spid="576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p:bldP spid="57651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1066800" y="838200"/>
            <a:ext cx="7772400" cy="1447800"/>
          </a:xfrm>
        </p:spPr>
        <p:txBody>
          <a:bodyPr/>
          <a:lstStyle/>
          <a:p>
            <a:r>
              <a:rPr lang="en-US" altLang="en-US"/>
              <a:t>The (Relative) Lack of </a:t>
            </a:r>
            <a:br>
              <a:rPr lang="en-US" altLang="en-US"/>
            </a:br>
            <a:r>
              <a:rPr lang="en-US" altLang="en-US"/>
              <a:t>Transitional Fossils</a:t>
            </a:r>
          </a:p>
        </p:txBody>
      </p:sp>
      <p:sp>
        <p:nvSpPr>
          <p:cNvPr id="585731" name="Text Box 3"/>
          <p:cNvSpPr txBox="1">
            <a:spLocks noChangeArrowheads="1"/>
          </p:cNvSpPr>
          <p:nvPr/>
        </p:nvSpPr>
        <p:spPr bwMode="auto">
          <a:xfrm>
            <a:off x="1676400" y="2362200"/>
            <a:ext cx="65532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The extreme rarity of transitional forms in the fossil record persists as the trade secret of paleontology. The evolutionary trees that adorn our textbooks have data only at the tips and nodes of their branches; the rest is inference, however reasonable, not the evidence of fossils.</a:t>
            </a:r>
            <a:r>
              <a:rPr lang="en-US" altLang="en-US" sz="2800">
                <a:cs typeface="Times New Roman" pitchFamily="18" charset="0"/>
              </a:rPr>
              <a:t>"</a:t>
            </a:r>
          </a:p>
          <a:p>
            <a:pPr>
              <a:spcBef>
                <a:spcPct val="50000"/>
              </a:spcBef>
            </a:pPr>
            <a:r>
              <a:rPr lang="en-US" altLang="en-US"/>
              <a:t>Stephen Jay Gould</a:t>
            </a:r>
          </a:p>
          <a:p>
            <a:pPr>
              <a:spcBef>
                <a:spcPct val="50000"/>
              </a:spcBef>
            </a:pPr>
            <a:r>
              <a:rPr lang="en-US" altLang="en-US" i="1"/>
              <a:t>Natural History</a:t>
            </a:r>
            <a:r>
              <a:rPr lang="en-US" altLang="en-US"/>
              <a:t> 86, #5 (1977): 14</a:t>
            </a:r>
            <a:endParaRPr lang="en-US" altLang="en-US" i="1"/>
          </a:p>
        </p:txBody>
      </p:sp>
    </p:spTree>
    <p:custDataLst>
      <p:tags r:id="rId1"/>
    </p:custDataLst>
  </p:cSld>
  <p:clrMapOvr>
    <a:masterClrMapping/>
  </p:clrMapOvr>
  <p:transition advTm="422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5731"/>
                                        </p:tgtEl>
                                        <p:attrNameLst>
                                          <p:attrName>style.visibility</p:attrName>
                                        </p:attrNameLst>
                                      </p:cBhvr>
                                      <p:to>
                                        <p:strVal val="visible"/>
                                      </p:to>
                                    </p:set>
                                    <p:animEffect transition="in" filter="checkerboard(across)">
                                      <p:cBhvr>
                                        <p:cTn id="7" dur="500"/>
                                        <p:tgtEl>
                                          <p:spTgt spid="585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1066800" y="838200"/>
            <a:ext cx="7772400" cy="1447800"/>
          </a:xfrm>
        </p:spPr>
        <p:txBody>
          <a:bodyPr/>
          <a:lstStyle/>
          <a:p>
            <a:r>
              <a:rPr lang="en-US" altLang="en-US"/>
              <a:t>The (Relative) Lack of </a:t>
            </a:r>
            <a:br>
              <a:rPr lang="en-US" altLang="en-US"/>
            </a:br>
            <a:r>
              <a:rPr lang="en-US" altLang="en-US"/>
              <a:t>Transitional Fossils</a:t>
            </a:r>
          </a:p>
        </p:txBody>
      </p:sp>
      <p:sp>
        <p:nvSpPr>
          <p:cNvPr id="586755" name="Text Box 3"/>
          <p:cNvSpPr txBox="1">
            <a:spLocks noChangeArrowheads="1"/>
          </p:cNvSpPr>
          <p:nvPr/>
        </p:nvSpPr>
        <p:spPr bwMode="auto">
          <a:xfrm>
            <a:off x="1371600" y="2514600"/>
            <a:ext cx="6934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Well, we are now about 120 years after Darwin…  Ironically, we have </a:t>
            </a:r>
            <a:r>
              <a:rPr lang="en-US" altLang="en-US" sz="2800" b="1"/>
              <a:t>even fewer</a:t>
            </a:r>
            <a:r>
              <a:rPr lang="en-US" altLang="en-US" sz="2800"/>
              <a:t> examples of evolutionary transitions than we did in Darwin</a:t>
            </a:r>
            <a:r>
              <a:rPr lang="en-US" altLang="en-US" sz="2800">
                <a:cs typeface="Times New Roman" pitchFamily="18" charset="0"/>
              </a:rPr>
              <a:t>'</a:t>
            </a:r>
            <a:r>
              <a:rPr lang="en-US" altLang="en-US" sz="2800"/>
              <a:t>s time.  By this I mean that some of the classic cases… have had to be discarded or modified…</a:t>
            </a:r>
            <a:r>
              <a:rPr lang="en-US" altLang="en-US" sz="2800">
                <a:cs typeface="Times New Roman" pitchFamily="18" charset="0"/>
              </a:rPr>
              <a:t>"</a:t>
            </a:r>
          </a:p>
          <a:p>
            <a:pPr>
              <a:spcBef>
                <a:spcPct val="50000"/>
              </a:spcBef>
            </a:pPr>
            <a:r>
              <a:rPr lang="en-US" altLang="en-US"/>
              <a:t>David Raup</a:t>
            </a:r>
          </a:p>
          <a:p>
            <a:pPr>
              <a:spcBef>
                <a:spcPct val="50000"/>
              </a:spcBef>
            </a:pPr>
            <a:r>
              <a:rPr lang="en-US" altLang="en-US" i="1"/>
              <a:t>Field Museum Bulletin</a:t>
            </a:r>
            <a:r>
              <a:rPr lang="en-US" altLang="en-US"/>
              <a:t> 30 #1 (1979): 25</a:t>
            </a:r>
            <a:endParaRPr lang="en-US" altLang="en-US" i="1"/>
          </a:p>
        </p:txBody>
      </p:sp>
    </p:spTree>
    <p:custDataLst>
      <p:tags r:id="rId1"/>
    </p:custDataLst>
  </p:cSld>
  <p:clrMapOvr>
    <a:masterClrMapping/>
  </p:clrMapOvr>
  <p:transition advTm="359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6755"/>
                                        </p:tgtEl>
                                        <p:attrNameLst>
                                          <p:attrName>style.visibility</p:attrName>
                                        </p:attrNameLst>
                                      </p:cBhvr>
                                      <p:to>
                                        <p:strVal val="visible"/>
                                      </p:to>
                                    </p:set>
                                    <p:animEffect transition="in" filter="checkerboard(across)">
                                      <p:cBhvr>
                                        <p:cTn id="7" dur="500"/>
                                        <p:tgtEl>
                                          <p:spTgt spid="586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9350" name="Picture 6" descr="WDD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676650" cy="1993900"/>
          </a:xfrm>
          <a:prstGeom prst="rect">
            <a:avLst/>
          </a:prstGeom>
          <a:noFill/>
          <a:extLst>
            <a:ext uri="{909E8E84-426E-40DD-AFC4-6F175D3DCCD1}">
              <a14:hiddenFill xmlns:a14="http://schemas.microsoft.com/office/drawing/2010/main">
                <a:solidFill>
                  <a:srgbClr val="FFFFFF"/>
                </a:solidFill>
              </a14:hiddenFill>
            </a:ext>
          </a:extLst>
        </p:spPr>
      </p:pic>
      <p:sp>
        <p:nvSpPr>
          <p:cNvPr id="569346" name="Rectangle 2"/>
          <p:cNvSpPr>
            <a:spLocks noGrp="1" noChangeArrowheads="1"/>
          </p:cNvSpPr>
          <p:nvPr>
            <p:ph type="title"/>
          </p:nvPr>
        </p:nvSpPr>
        <p:spPr>
          <a:xfrm>
            <a:off x="1066800" y="838200"/>
            <a:ext cx="7772400" cy="1371600"/>
          </a:xfrm>
        </p:spPr>
        <p:txBody>
          <a:bodyPr/>
          <a:lstStyle/>
          <a:p>
            <a:r>
              <a:rPr lang="en-US" altLang="en-US"/>
              <a:t>Some Favorable Evidence </a:t>
            </a:r>
            <a:br>
              <a:rPr lang="en-US" altLang="en-US"/>
            </a:br>
            <a:r>
              <a:rPr lang="en-US" altLang="en-US"/>
              <a:t>for Evolution</a:t>
            </a:r>
          </a:p>
        </p:txBody>
      </p:sp>
      <p:sp>
        <p:nvSpPr>
          <p:cNvPr id="569347" name="Rectangle 3"/>
          <p:cNvSpPr>
            <a:spLocks noGrp="1" noChangeArrowheads="1"/>
          </p:cNvSpPr>
          <p:nvPr>
            <p:ph type="body" idx="1"/>
          </p:nvPr>
        </p:nvSpPr>
        <p:spPr/>
        <p:txBody>
          <a:bodyPr/>
          <a:lstStyle/>
          <a:p>
            <a:r>
              <a:rPr lang="en-US" altLang="en-US" sz="2800"/>
              <a:t>Old earth, some 4-5 billion years</a:t>
            </a:r>
          </a:p>
          <a:p>
            <a:r>
              <a:rPr lang="en-US" altLang="en-US" sz="2800"/>
              <a:t>Initially no life</a:t>
            </a:r>
          </a:p>
          <a:p>
            <a:r>
              <a:rPr lang="en-US" altLang="en-US" sz="2800"/>
              <a:t>Then just simple life</a:t>
            </a:r>
          </a:p>
          <a:p>
            <a:r>
              <a:rPr lang="en-US" altLang="en-US" sz="2800"/>
              <a:t>Then the </a:t>
            </a:r>
            <a:r>
              <a:rPr lang="en-US" altLang="en-US" sz="2800">
                <a:cs typeface="Times New Roman" pitchFamily="18" charset="0"/>
              </a:rPr>
              <a:t>"</a:t>
            </a:r>
            <a:r>
              <a:rPr lang="en-US" altLang="en-US" sz="2800"/>
              <a:t>Cambrian Explosion</a:t>
            </a:r>
            <a:r>
              <a:rPr lang="en-US" altLang="en-US" sz="2800">
                <a:cs typeface="Times New Roman" pitchFamily="18" charset="0"/>
              </a:rPr>
              <a:t>"</a:t>
            </a:r>
          </a:p>
          <a:p>
            <a:r>
              <a:rPr lang="en-US" altLang="en-US" sz="2800"/>
              <a:t>Then fish, amphibians, reptiles, birds &amp; mammals, apes, finally humans</a:t>
            </a:r>
          </a:p>
          <a:p>
            <a:r>
              <a:rPr lang="en-US" altLang="en-US" sz="2800"/>
              <a:t>Similar biochemicals among living things</a:t>
            </a:r>
          </a:p>
          <a:p>
            <a:r>
              <a:rPr lang="en-US" altLang="en-US" sz="2800"/>
              <a:t>Similar bone structures among vertebrates</a:t>
            </a:r>
          </a:p>
        </p:txBody>
      </p:sp>
    </p:spTree>
    <p:custDataLst>
      <p:tags r:id="rId1"/>
    </p:custDataLst>
  </p:cSld>
  <p:clrMapOvr>
    <a:masterClrMapping/>
  </p:clrMapOvr>
  <p:transition advTm="1160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animEffect transition="in" filter="checkerboard(across)">
                                      <p:cBhvr>
                                        <p:cTn id="7" dur="500"/>
                                        <p:tgtEl>
                                          <p:spTgt spid="569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9347">
                                            <p:txEl>
                                              <p:pRg st="1" end="1"/>
                                            </p:txEl>
                                          </p:spTgt>
                                        </p:tgtEl>
                                        <p:attrNameLst>
                                          <p:attrName>style.visibility</p:attrName>
                                        </p:attrNameLst>
                                      </p:cBhvr>
                                      <p:to>
                                        <p:strVal val="visible"/>
                                      </p:to>
                                    </p:set>
                                    <p:animEffect transition="in" filter="checkerboard(across)">
                                      <p:cBhvr>
                                        <p:cTn id="12" dur="500"/>
                                        <p:tgtEl>
                                          <p:spTgt spid="569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69347">
                                            <p:txEl>
                                              <p:pRg st="2" end="2"/>
                                            </p:txEl>
                                          </p:spTgt>
                                        </p:tgtEl>
                                        <p:attrNameLst>
                                          <p:attrName>style.visibility</p:attrName>
                                        </p:attrNameLst>
                                      </p:cBhvr>
                                      <p:to>
                                        <p:strVal val="visible"/>
                                      </p:to>
                                    </p:set>
                                    <p:animEffect transition="in" filter="checkerboard(across)">
                                      <p:cBhvr>
                                        <p:cTn id="17" dur="500"/>
                                        <p:tgtEl>
                                          <p:spTgt spid="569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9347">
                                            <p:txEl>
                                              <p:pRg st="3" end="3"/>
                                            </p:txEl>
                                          </p:spTgt>
                                        </p:tgtEl>
                                        <p:attrNameLst>
                                          <p:attrName>style.visibility</p:attrName>
                                        </p:attrNameLst>
                                      </p:cBhvr>
                                      <p:to>
                                        <p:strVal val="visible"/>
                                      </p:to>
                                    </p:set>
                                    <p:animEffect transition="in" filter="checkerboard(across)">
                                      <p:cBhvr>
                                        <p:cTn id="22" dur="500"/>
                                        <p:tgtEl>
                                          <p:spTgt spid="5693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69347">
                                            <p:txEl>
                                              <p:pRg st="4" end="4"/>
                                            </p:txEl>
                                          </p:spTgt>
                                        </p:tgtEl>
                                        <p:attrNameLst>
                                          <p:attrName>style.visibility</p:attrName>
                                        </p:attrNameLst>
                                      </p:cBhvr>
                                      <p:to>
                                        <p:strVal val="visible"/>
                                      </p:to>
                                    </p:set>
                                    <p:animEffect transition="in" filter="checkerboard(across)">
                                      <p:cBhvr>
                                        <p:cTn id="27" dur="500"/>
                                        <p:tgtEl>
                                          <p:spTgt spid="5693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69347">
                                            <p:txEl>
                                              <p:pRg st="5" end="5"/>
                                            </p:txEl>
                                          </p:spTgt>
                                        </p:tgtEl>
                                        <p:attrNameLst>
                                          <p:attrName>style.visibility</p:attrName>
                                        </p:attrNameLst>
                                      </p:cBhvr>
                                      <p:to>
                                        <p:strVal val="visible"/>
                                      </p:to>
                                    </p:set>
                                    <p:animEffect transition="in" filter="checkerboard(across)">
                                      <p:cBhvr>
                                        <p:cTn id="32" dur="500"/>
                                        <p:tgtEl>
                                          <p:spTgt spid="5693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69347">
                                            <p:txEl>
                                              <p:pRg st="6" end="6"/>
                                            </p:txEl>
                                          </p:spTgt>
                                        </p:tgtEl>
                                        <p:attrNameLst>
                                          <p:attrName>style.visibility</p:attrName>
                                        </p:attrNameLst>
                                      </p:cBhvr>
                                      <p:to>
                                        <p:strVal val="visible"/>
                                      </p:to>
                                    </p:set>
                                    <p:animEffect transition="in" filter="checkerboard(across)">
                                      <p:cBhvr>
                                        <p:cTn id="37" dur="500"/>
                                        <p:tgtEl>
                                          <p:spTgt spid="569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1066800" y="838200"/>
            <a:ext cx="7772400" cy="1447800"/>
          </a:xfrm>
        </p:spPr>
        <p:txBody>
          <a:bodyPr/>
          <a:lstStyle/>
          <a:p>
            <a:r>
              <a:rPr lang="en-US" altLang="en-US"/>
              <a:t>The (Relative) Lack of </a:t>
            </a:r>
            <a:br>
              <a:rPr lang="en-US" altLang="en-US"/>
            </a:br>
            <a:r>
              <a:rPr lang="en-US" altLang="en-US"/>
              <a:t>Transitional Fossils</a:t>
            </a:r>
          </a:p>
        </p:txBody>
      </p:sp>
      <p:sp>
        <p:nvSpPr>
          <p:cNvPr id="587780" name="Text Box 4"/>
          <p:cNvSpPr txBox="1">
            <a:spLocks noChangeArrowheads="1"/>
          </p:cNvSpPr>
          <p:nvPr/>
        </p:nvSpPr>
        <p:spPr bwMode="auto">
          <a:xfrm>
            <a:off x="1371600" y="2514600"/>
            <a:ext cx="7086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cs typeface="Times New Roman" pitchFamily="18" charset="0"/>
              </a:rPr>
              <a:t>"</a:t>
            </a:r>
            <a:r>
              <a:rPr lang="en-US" altLang="en-US" sz="2800"/>
              <a:t>Despite the detailed study of the Pleistocene mammals of Europe, not a single valid example is known of phyletic (gradual) transition from one genus to another.</a:t>
            </a:r>
            <a:r>
              <a:rPr lang="en-US" altLang="en-US" sz="2800">
                <a:cs typeface="Times New Roman" pitchFamily="18" charset="0"/>
              </a:rPr>
              <a:t>"</a:t>
            </a:r>
          </a:p>
          <a:p>
            <a:pPr>
              <a:spcBef>
                <a:spcPct val="50000"/>
              </a:spcBef>
            </a:pPr>
            <a:r>
              <a:rPr lang="en-US" altLang="en-US"/>
              <a:t>Steven M. Stanley</a:t>
            </a:r>
          </a:p>
          <a:p>
            <a:pPr>
              <a:spcBef>
                <a:spcPct val="50000"/>
              </a:spcBef>
            </a:pPr>
            <a:r>
              <a:rPr lang="en-US" altLang="en-US" i="1"/>
              <a:t>Macroevolution:  Patterns &amp; Process</a:t>
            </a:r>
            <a:r>
              <a:rPr lang="en-US" altLang="en-US"/>
              <a:t> (1979), 82</a:t>
            </a:r>
            <a:endParaRPr lang="en-US" altLang="en-US" i="1"/>
          </a:p>
        </p:txBody>
      </p:sp>
    </p:spTree>
    <p:custDataLst>
      <p:tags r:id="rId1"/>
    </p:custDataLst>
  </p:cSld>
  <p:clrMapOvr>
    <a:masterClrMapping/>
  </p:clrMapOvr>
  <p:transition advTm="412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7780"/>
                                        </p:tgtEl>
                                        <p:attrNameLst>
                                          <p:attrName>style.visibility</p:attrName>
                                        </p:attrNameLst>
                                      </p:cBhvr>
                                      <p:to>
                                        <p:strVal val="visible"/>
                                      </p:to>
                                    </p:set>
                                    <p:animEffect transition="in" filter="checkerboard(across)">
                                      <p:cBhvr>
                                        <p:cTn id="7" dur="500"/>
                                        <p:tgtEl>
                                          <p:spTgt spid="587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1066800" y="685800"/>
            <a:ext cx="7772400" cy="1524000"/>
          </a:xfrm>
        </p:spPr>
        <p:txBody>
          <a:bodyPr/>
          <a:lstStyle/>
          <a:p>
            <a:r>
              <a:rPr lang="en-US" altLang="en-US"/>
              <a:t>The (Relative) Lack of </a:t>
            </a:r>
            <a:br>
              <a:rPr lang="en-US" altLang="en-US"/>
            </a:br>
            <a:r>
              <a:rPr lang="en-US" altLang="en-US"/>
              <a:t>Transitional Fossils</a:t>
            </a:r>
          </a:p>
        </p:txBody>
      </p:sp>
      <p:sp>
        <p:nvSpPr>
          <p:cNvPr id="588803" name="Rectangle 3"/>
          <p:cNvSpPr>
            <a:spLocks noGrp="1" noChangeArrowheads="1"/>
          </p:cNvSpPr>
          <p:nvPr>
            <p:ph type="body" idx="1"/>
          </p:nvPr>
        </p:nvSpPr>
        <p:spPr/>
        <p:txBody>
          <a:bodyPr/>
          <a:lstStyle/>
          <a:p>
            <a:pPr>
              <a:lnSpc>
                <a:spcPct val="90000"/>
              </a:lnSpc>
            </a:pPr>
            <a:r>
              <a:rPr lang="en-US" altLang="en-US"/>
              <a:t>Notice we say </a:t>
            </a:r>
            <a:r>
              <a:rPr lang="en-US" altLang="en-US">
                <a:cs typeface="Times New Roman" pitchFamily="18" charset="0"/>
              </a:rPr>
              <a:t>'</a:t>
            </a:r>
            <a:r>
              <a:rPr lang="en-US" altLang="en-US"/>
              <a:t>relative</a:t>
            </a:r>
            <a:r>
              <a:rPr lang="en-US" altLang="en-US">
                <a:cs typeface="Times New Roman" pitchFamily="18" charset="0"/>
              </a:rPr>
              <a:t>'</a:t>
            </a:r>
            <a:r>
              <a:rPr lang="en-US" altLang="en-US"/>
              <a:t> lack.</a:t>
            </a:r>
          </a:p>
          <a:p>
            <a:pPr>
              <a:lnSpc>
                <a:spcPct val="90000"/>
              </a:lnSpc>
            </a:pPr>
            <a:r>
              <a:rPr lang="en-US" altLang="en-US"/>
              <a:t>There is no need to argue that there are no fossils which might be transitional.</a:t>
            </a:r>
          </a:p>
          <a:p>
            <a:pPr>
              <a:lnSpc>
                <a:spcPct val="90000"/>
              </a:lnSpc>
            </a:pPr>
            <a:r>
              <a:rPr lang="en-US" altLang="en-US"/>
              <a:t>The problem is that Darwinian </a:t>
            </a:r>
            <a:r>
              <a:rPr lang="en-US" altLang="en-US">
                <a:cs typeface="Times New Roman" pitchFamily="18" charset="0"/>
              </a:rPr>
              <a:t>'</a:t>
            </a:r>
            <a:r>
              <a:rPr lang="en-US" altLang="en-US"/>
              <a:t>Blind Watchmaker</a:t>
            </a:r>
            <a:r>
              <a:rPr lang="en-US" altLang="en-US">
                <a:cs typeface="Times New Roman" pitchFamily="18" charset="0"/>
              </a:rPr>
              <a:t>'</a:t>
            </a:r>
            <a:r>
              <a:rPr lang="en-US" altLang="en-US"/>
              <a:t> evolution has only a random walk to cross gaps.</a:t>
            </a:r>
          </a:p>
          <a:p>
            <a:pPr>
              <a:lnSpc>
                <a:spcPct val="90000"/>
              </a:lnSpc>
            </a:pPr>
            <a:r>
              <a:rPr lang="en-US" altLang="en-US"/>
              <a:t>But the fossil record looks like the transitions are sudden.</a:t>
            </a:r>
          </a:p>
        </p:txBody>
      </p:sp>
    </p:spTree>
    <p:custDataLst>
      <p:tags r:id="rId1"/>
    </p:custDataLst>
  </p:cSld>
  <p:clrMapOvr>
    <a:masterClrMapping/>
  </p:clrMapOvr>
  <p:transition advTm="605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anim calcmode="lin" valueType="num">
                                      <p:cBhvr additive="base">
                                        <p:cTn id="7" dur="500" fill="hold"/>
                                        <p:tgtEl>
                                          <p:spTgt spid="588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8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8803">
                                            <p:txEl>
                                              <p:pRg st="1" end="1"/>
                                            </p:txEl>
                                          </p:spTgt>
                                        </p:tgtEl>
                                        <p:attrNameLst>
                                          <p:attrName>style.visibility</p:attrName>
                                        </p:attrNameLst>
                                      </p:cBhvr>
                                      <p:to>
                                        <p:strVal val="visible"/>
                                      </p:to>
                                    </p:set>
                                    <p:anim calcmode="lin" valueType="num">
                                      <p:cBhvr additive="base">
                                        <p:cTn id="13" dur="500" fill="hold"/>
                                        <p:tgtEl>
                                          <p:spTgt spid="588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8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8803">
                                            <p:txEl>
                                              <p:pRg st="2" end="2"/>
                                            </p:txEl>
                                          </p:spTgt>
                                        </p:tgtEl>
                                        <p:attrNameLst>
                                          <p:attrName>style.visibility</p:attrName>
                                        </p:attrNameLst>
                                      </p:cBhvr>
                                      <p:to>
                                        <p:strVal val="visible"/>
                                      </p:to>
                                    </p:set>
                                    <p:anim calcmode="lin" valueType="num">
                                      <p:cBhvr additive="base">
                                        <p:cTn id="19" dur="500" fill="hold"/>
                                        <p:tgtEl>
                                          <p:spTgt spid="588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8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8803">
                                            <p:txEl>
                                              <p:pRg st="3" end="3"/>
                                            </p:txEl>
                                          </p:spTgt>
                                        </p:tgtEl>
                                        <p:attrNameLst>
                                          <p:attrName>style.visibility</p:attrName>
                                        </p:attrNameLst>
                                      </p:cBhvr>
                                      <p:to>
                                        <p:strVal val="visible"/>
                                      </p:to>
                                    </p:set>
                                    <p:anim calcmode="lin" valueType="num">
                                      <p:cBhvr additive="base">
                                        <p:cTn id="25" dur="500" fill="hold"/>
                                        <p:tgtEl>
                                          <p:spTgt spid="588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88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US" altLang="en-US"/>
              <a:t>What is a </a:t>
            </a:r>
            <a:r>
              <a:rPr lang="en-US" altLang="en-US">
                <a:cs typeface="Times New Roman" pitchFamily="18" charset="0"/>
              </a:rPr>
              <a:t>'</a:t>
            </a:r>
            <a:r>
              <a:rPr lang="en-US" altLang="en-US"/>
              <a:t>Random Walk</a:t>
            </a:r>
            <a:r>
              <a:rPr lang="en-US" altLang="en-US">
                <a:cs typeface="Times New Roman" pitchFamily="18" charset="0"/>
              </a:rPr>
              <a:t>'</a:t>
            </a:r>
            <a:r>
              <a:rPr lang="en-US" altLang="en-US"/>
              <a:t>?</a:t>
            </a:r>
          </a:p>
        </p:txBody>
      </p:sp>
      <p:sp>
        <p:nvSpPr>
          <p:cNvPr id="589827" name="Rectangle 3"/>
          <p:cNvSpPr>
            <a:spLocks noGrp="1" noChangeArrowheads="1"/>
          </p:cNvSpPr>
          <p:nvPr>
            <p:ph type="body" sz="half" idx="1"/>
          </p:nvPr>
        </p:nvSpPr>
        <p:spPr/>
        <p:txBody>
          <a:bodyPr/>
          <a:lstStyle/>
          <a:p>
            <a:r>
              <a:rPr lang="en-US" altLang="en-US" sz="2800"/>
              <a:t>A movement in which steps are taken in random directions, and often of random length.</a:t>
            </a:r>
          </a:p>
          <a:p>
            <a:r>
              <a:rPr lang="en-US" altLang="en-US" sz="2800"/>
              <a:t>Distance covered = average length of step times </a:t>
            </a:r>
            <a:r>
              <a:rPr lang="en-US" altLang="en-US" sz="2800">
                <a:solidFill>
                  <a:srgbClr val="A50021"/>
                </a:solidFill>
              </a:rPr>
              <a:t>square root</a:t>
            </a:r>
            <a:r>
              <a:rPr lang="en-US" altLang="en-US" sz="2800"/>
              <a:t> of number of steps.</a:t>
            </a:r>
          </a:p>
        </p:txBody>
      </p:sp>
      <p:pic>
        <p:nvPicPr>
          <p:cNvPr id="589831" name="Picture 7" descr="drunkardco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75250" y="2101850"/>
            <a:ext cx="35179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447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9831"/>
                                        </p:tgtEl>
                                        <p:attrNameLst>
                                          <p:attrName>style.visibility</p:attrName>
                                        </p:attrNameLst>
                                      </p:cBhvr>
                                      <p:to>
                                        <p:strVal val="visible"/>
                                      </p:to>
                                    </p:set>
                                    <p:animEffect transition="in" filter="checkerboard(across)">
                                      <p:cBhvr>
                                        <p:cTn id="7" dur="500"/>
                                        <p:tgtEl>
                                          <p:spTgt spid="589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9827">
                                            <p:txEl>
                                              <p:pRg st="0" end="0"/>
                                            </p:txEl>
                                          </p:spTgt>
                                        </p:tgtEl>
                                        <p:attrNameLst>
                                          <p:attrName>style.visibility</p:attrName>
                                        </p:attrNameLst>
                                      </p:cBhvr>
                                      <p:to>
                                        <p:strVal val="visible"/>
                                      </p:to>
                                    </p:set>
                                    <p:anim calcmode="lin" valueType="num">
                                      <p:cBhvr additive="base">
                                        <p:cTn id="12" dur="500" fill="hold"/>
                                        <p:tgtEl>
                                          <p:spTgt spid="5898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9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9827">
                                            <p:txEl>
                                              <p:pRg st="1" end="1"/>
                                            </p:txEl>
                                          </p:spTgt>
                                        </p:tgtEl>
                                        <p:attrNameLst>
                                          <p:attrName>style.visibility</p:attrName>
                                        </p:attrNameLst>
                                      </p:cBhvr>
                                      <p:to>
                                        <p:strVal val="visible"/>
                                      </p:to>
                                    </p:set>
                                    <p:anim calcmode="lin" valueType="num">
                                      <p:cBhvr additive="base">
                                        <p:cTn id="18" dur="500" fill="hold"/>
                                        <p:tgtEl>
                                          <p:spTgt spid="5898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982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altLang="en-US"/>
              <a:t>Fragmentary Fossil Record?</a:t>
            </a:r>
          </a:p>
        </p:txBody>
      </p:sp>
      <p:sp>
        <p:nvSpPr>
          <p:cNvPr id="590851" name="Rectangle 3"/>
          <p:cNvSpPr>
            <a:spLocks noGrp="1" noChangeArrowheads="1"/>
          </p:cNvSpPr>
          <p:nvPr>
            <p:ph type="body" idx="1"/>
          </p:nvPr>
        </p:nvSpPr>
        <p:spPr/>
        <p:txBody>
          <a:bodyPr/>
          <a:lstStyle/>
          <a:p>
            <a:r>
              <a:rPr lang="en-US" altLang="en-US"/>
              <a:t>Darwin (&amp; many since) argued that the lack of transitions is due to the fragmentary nature of the fossil record.</a:t>
            </a:r>
          </a:p>
          <a:p>
            <a:r>
              <a:rPr lang="en-US" altLang="en-US"/>
              <a:t>But there are nearly ¼ billion fossils collected and housed in museums.</a:t>
            </a:r>
          </a:p>
          <a:p>
            <a:r>
              <a:rPr lang="en-US" altLang="en-US"/>
              <a:t>How detailed a picture can one construct with ¼ billion pixels?</a:t>
            </a:r>
          </a:p>
        </p:txBody>
      </p:sp>
    </p:spTree>
    <p:custDataLst>
      <p:tags r:id="rId1"/>
    </p:custDataLst>
  </p:cSld>
  <p:clrMapOvr>
    <a:masterClrMapping/>
  </p:clrMapOvr>
  <p:transition advTm="498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0851">
                                            <p:txEl>
                                              <p:pRg st="0" end="0"/>
                                            </p:txEl>
                                          </p:spTgt>
                                        </p:tgtEl>
                                        <p:attrNameLst>
                                          <p:attrName>style.visibility</p:attrName>
                                        </p:attrNameLst>
                                      </p:cBhvr>
                                      <p:to>
                                        <p:strVal val="visible"/>
                                      </p:to>
                                    </p:set>
                                    <p:anim calcmode="lin" valueType="num">
                                      <p:cBhvr additive="base">
                                        <p:cTn id="7" dur="500" fill="hold"/>
                                        <p:tgtEl>
                                          <p:spTgt spid="590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0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0851">
                                            <p:txEl>
                                              <p:pRg st="1" end="1"/>
                                            </p:txEl>
                                          </p:spTgt>
                                        </p:tgtEl>
                                        <p:attrNameLst>
                                          <p:attrName>style.visibility</p:attrName>
                                        </p:attrNameLst>
                                      </p:cBhvr>
                                      <p:to>
                                        <p:strVal val="visible"/>
                                      </p:to>
                                    </p:set>
                                    <p:anim calcmode="lin" valueType="num">
                                      <p:cBhvr additive="base">
                                        <p:cTn id="13" dur="500" fill="hold"/>
                                        <p:tgtEl>
                                          <p:spTgt spid="590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0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0851">
                                            <p:txEl>
                                              <p:pRg st="2" end="2"/>
                                            </p:txEl>
                                          </p:spTgt>
                                        </p:tgtEl>
                                        <p:attrNameLst>
                                          <p:attrName>style.visibility</p:attrName>
                                        </p:attrNameLst>
                                      </p:cBhvr>
                                      <p:to>
                                        <p:strVal val="visible"/>
                                      </p:to>
                                    </p:set>
                                    <p:anim calcmode="lin" valueType="num">
                                      <p:cBhvr additive="base">
                                        <p:cTn id="19" dur="500" fill="hold"/>
                                        <p:tgtEl>
                                          <p:spTgt spid="590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08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r>
              <a:rPr lang="en-US" altLang="en-US"/>
              <a:t>Fragmentary Fossil Record?</a:t>
            </a:r>
          </a:p>
        </p:txBody>
      </p:sp>
      <p:pic>
        <p:nvPicPr>
          <p:cNvPr id="591875" name="Picture 3" descr="treebl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3448050" cy="2309813"/>
          </a:xfrm>
          <a:prstGeom prst="rect">
            <a:avLst/>
          </a:prstGeom>
          <a:noFill/>
          <a:extLst>
            <a:ext uri="{909E8E84-426E-40DD-AFC4-6F175D3DCCD1}">
              <a14:hiddenFill xmlns:a14="http://schemas.microsoft.com/office/drawing/2010/main">
                <a:solidFill>
                  <a:srgbClr val="FFFFFF"/>
                </a:solidFill>
              </a14:hiddenFill>
            </a:ext>
          </a:extLst>
        </p:spPr>
      </p:pic>
      <p:pic>
        <p:nvPicPr>
          <p:cNvPr id="591876" name="Picture 4" descr="treebl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10025"/>
            <a:ext cx="3419475" cy="2276475"/>
          </a:xfrm>
          <a:prstGeom prst="rect">
            <a:avLst/>
          </a:prstGeom>
          <a:noFill/>
          <a:extLst>
            <a:ext uri="{909E8E84-426E-40DD-AFC4-6F175D3DCCD1}">
              <a14:hiddenFill xmlns:a14="http://schemas.microsoft.com/office/drawing/2010/main">
                <a:solidFill>
                  <a:srgbClr val="FFFFFF"/>
                </a:solidFill>
              </a14:hiddenFill>
            </a:ext>
          </a:extLst>
        </p:spPr>
      </p:pic>
      <p:sp>
        <p:nvSpPr>
          <p:cNvPr id="591877" name="Text Box 5"/>
          <p:cNvSpPr txBox="1">
            <a:spLocks noChangeArrowheads="1"/>
          </p:cNvSpPr>
          <p:nvPr/>
        </p:nvSpPr>
        <p:spPr bwMode="auto">
          <a:xfrm>
            <a:off x="1447800" y="4724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6700 pixels</a:t>
            </a:r>
          </a:p>
        </p:txBody>
      </p:sp>
      <p:sp>
        <p:nvSpPr>
          <p:cNvPr id="591878" name="Text Box 6"/>
          <p:cNvSpPr txBox="1">
            <a:spLocks noChangeArrowheads="1"/>
          </p:cNvSpPr>
          <p:nvPr/>
        </p:nvSpPr>
        <p:spPr bwMode="auto">
          <a:xfrm>
            <a:off x="6096000" y="3352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190,460 pixels</a:t>
            </a:r>
          </a:p>
        </p:txBody>
      </p:sp>
    </p:spTree>
    <p:custDataLst>
      <p:tags r:id="rId1"/>
    </p:custDataLst>
  </p:cSld>
  <p:clrMapOvr>
    <a:masterClrMapping/>
  </p:clrMapOvr>
  <p:transition advTm="601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91875"/>
                                        </p:tgtEl>
                                        <p:attrNameLst>
                                          <p:attrName>style.visibility</p:attrName>
                                        </p:attrNameLst>
                                      </p:cBhvr>
                                      <p:to>
                                        <p:strVal val="visible"/>
                                      </p:to>
                                    </p:set>
                                    <p:animEffect transition="in" filter="checkerboard(across)">
                                      <p:cBhvr>
                                        <p:cTn id="7" dur="500"/>
                                        <p:tgtEl>
                                          <p:spTgt spid="591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1877"/>
                                        </p:tgtEl>
                                        <p:attrNameLst>
                                          <p:attrName>style.visibility</p:attrName>
                                        </p:attrNameLst>
                                      </p:cBhvr>
                                      <p:to>
                                        <p:strVal val="visible"/>
                                      </p:to>
                                    </p:set>
                                    <p:animEffect transition="in" filter="checkerboard(across)">
                                      <p:cBhvr>
                                        <p:cTn id="12" dur="500"/>
                                        <p:tgtEl>
                                          <p:spTgt spid="5918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91876"/>
                                        </p:tgtEl>
                                        <p:attrNameLst>
                                          <p:attrName>style.visibility</p:attrName>
                                        </p:attrNameLst>
                                      </p:cBhvr>
                                      <p:to>
                                        <p:strVal val="visible"/>
                                      </p:to>
                                    </p:set>
                                    <p:animEffect transition="in" filter="checkerboard(across)">
                                      <p:cBhvr>
                                        <p:cTn id="17" dur="500"/>
                                        <p:tgtEl>
                                          <p:spTgt spid="591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91878"/>
                                        </p:tgtEl>
                                        <p:attrNameLst>
                                          <p:attrName>style.visibility</p:attrName>
                                        </p:attrNameLst>
                                      </p:cBhvr>
                                      <p:to>
                                        <p:strVal val="visible"/>
                                      </p:to>
                                    </p:set>
                                    <p:animEffect transition="in" filter="checkerboard(across)">
                                      <p:cBhvr>
                                        <p:cTn id="22" dur="500"/>
                                        <p:tgtEl>
                                          <p:spTgt spid="591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7" grpId="0" autoUpdateAnimBg="0"/>
      <p:bldP spid="59187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r>
              <a:rPr lang="en-US" altLang="en-US"/>
              <a:t>The </a:t>
            </a:r>
            <a:r>
              <a:rPr lang="en-US" altLang="en-US">
                <a:cs typeface="Times New Roman" pitchFamily="18" charset="0"/>
              </a:rPr>
              <a:t>'</a:t>
            </a:r>
            <a:r>
              <a:rPr lang="en-US" altLang="en-US"/>
              <a:t>Shape</a:t>
            </a:r>
            <a:r>
              <a:rPr lang="en-US" altLang="en-US">
                <a:cs typeface="Times New Roman" pitchFamily="18" charset="0"/>
              </a:rPr>
              <a:t>'</a:t>
            </a:r>
            <a:r>
              <a:rPr lang="en-US" altLang="en-US"/>
              <a:t> of the Fossil Record</a:t>
            </a:r>
          </a:p>
        </p:txBody>
      </p:sp>
      <p:sp>
        <p:nvSpPr>
          <p:cNvPr id="592899" name="Rectangle 3"/>
          <p:cNvSpPr>
            <a:spLocks noGrp="1" noChangeArrowheads="1"/>
          </p:cNvSpPr>
          <p:nvPr>
            <p:ph type="body" sz="half" idx="1"/>
          </p:nvPr>
        </p:nvSpPr>
        <p:spPr/>
        <p:txBody>
          <a:bodyPr/>
          <a:lstStyle/>
          <a:p>
            <a:pPr>
              <a:lnSpc>
                <a:spcPct val="90000"/>
              </a:lnSpc>
            </a:pPr>
            <a:r>
              <a:rPr lang="en-US" altLang="en-US" sz="2800"/>
              <a:t>Darwinism predicts a tree of life formed by divergence of species into genera, etc., with the largest differences last.</a:t>
            </a:r>
          </a:p>
          <a:p>
            <a:pPr>
              <a:lnSpc>
                <a:spcPct val="90000"/>
              </a:lnSpc>
            </a:pPr>
            <a:r>
              <a:rPr lang="en-US" altLang="en-US" sz="2800"/>
              <a:t>The actual data shows the largest differences first, at the Cambrian Explosion.</a:t>
            </a:r>
          </a:p>
        </p:txBody>
      </p:sp>
      <p:pic>
        <p:nvPicPr>
          <p:cNvPr id="592905" name="Picture 9" descr="NewPhyla"/>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029200" y="2282825"/>
            <a:ext cx="3810000" cy="3752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2906" name="Picture 10"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163888"/>
            <a:ext cx="3810000" cy="198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362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92905"/>
                                        </p:tgtEl>
                                        <p:attrNameLst>
                                          <p:attrName>style.visibility</p:attrName>
                                        </p:attrNameLst>
                                      </p:cBhvr>
                                      <p:to>
                                        <p:strVal val="visible"/>
                                      </p:to>
                                    </p:set>
                                    <p:animEffect transition="in" filter="checkerboard(across)">
                                      <p:cBhvr>
                                        <p:cTn id="7" dur="500"/>
                                        <p:tgtEl>
                                          <p:spTgt spid="592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2899">
                                            <p:txEl>
                                              <p:pRg st="0" end="0"/>
                                            </p:txEl>
                                          </p:spTgt>
                                        </p:tgtEl>
                                        <p:attrNameLst>
                                          <p:attrName>style.visibility</p:attrName>
                                        </p:attrNameLst>
                                      </p:cBhvr>
                                      <p:to>
                                        <p:strVal val="visible"/>
                                      </p:to>
                                    </p:set>
                                    <p:animEffect transition="in" filter="checkerboard(across)">
                                      <p:cBhvr>
                                        <p:cTn id="12" dur="500"/>
                                        <p:tgtEl>
                                          <p:spTgt spid="5928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92899">
                                            <p:txEl>
                                              <p:pRg st="1" end="1"/>
                                            </p:txEl>
                                          </p:spTgt>
                                        </p:tgtEl>
                                        <p:attrNameLst>
                                          <p:attrName>style.visibility</p:attrName>
                                        </p:attrNameLst>
                                      </p:cBhvr>
                                      <p:to>
                                        <p:strVal val="visible"/>
                                      </p:to>
                                    </p:set>
                                    <p:animEffect transition="in" filter="checkerboard(across)">
                                      <p:cBhvr>
                                        <p:cTn id="17" dur="500"/>
                                        <p:tgtEl>
                                          <p:spTgt spid="5928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92906"/>
                                        </p:tgtEl>
                                        <p:attrNameLst>
                                          <p:attrName>style.visibility</p:attrName>
                                        </p:attrNameLst>
                                      </p:cBhvr>
                                      <p:to>
                                        <p:strVal val="visible"/>
                                      </p:to>
                                    </p:set>
                                    <p:animEffect transition="in" filter="checkerboard(across)">
                                      <p:cBhvr>
                                        <p:cTn id="22" dur="500"/>
                                        <p:tgtEl>
                                          <p:spTgt spid="592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US" altLang="en-US"/>
              <a:t>Effect of Small Populations</a:t>
            </a:r>
          </a:p>
        </p:txBody>
      </p:sp>
      <p:sp>
        <p:nvSpPr>
          <p:cNvPr id="595971" name="Rectangle 3"/>
          <p:cNvSpPr>
            <a:spLocks noGrp="1" noChangeArrowheads="1"/>
          </p:cNvSpPr>
          <p:nvPr>
            <p:ph type="body" idx="1"/>
          </p:nvPr>
        </p:nvSpPr>
        <p:spPr/>
        <p:txBody>
          <a:bodyPr/>
          <a:lstStyle/>
          <a:p>
            <a:r>
              <a:rPr lang="en-US" altLang="en-US"/>
              <a:t>A particular mutation is more likely to become dominant in a small population than a large one.</a:t>
            </a:r>
          </a:p>
          <a:p>
            <a:r>
              <a:rPr lang="en-US" altLang="en-US"/>
              <a:t>This is used by Darwinists today to argue that all the significant transitions took place in small populations, so we would not expect them to show up in the fossil record.</a:t>
            </a:r>
          </a:p>
        </p:txBody>
      </p:sp>
    </p:spTree>
    <p:custDataLst>
      <p:tags r:id="rId1"/>
    </p:custDataLst>
  </p:cSld>
  <p:clrMapOvr>
    <a:masterClrMapping/>
  </p:clrMapOvr>
  <p:transition advTm="1246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5971">
                                            <p:txEl>
                                              <p:pRg st="0" end="0"/>
                                            </p:txEl>
                                          </p:spTgt>
                                        </p:tgtEl>
                                        <p:attrNameLst>
                                          <p:attrName>style.visibility</p:attrName>
                                        </p:attrNameLst>
                                      </p:cBhvr>
                                      <p:to>
                                        <p:strVal val="visible"/>
                                      </p:to>
                                    </p:set>
                                    <p:animEffect transition="in" filter="checkerboard(across)">
                                      <p:cBhvr>
                                        <p:cTn id="7" dur="500"/>
                                        <p:tgtEl>
                                          <p:spTgt spid="595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5971">
                                            <p:txEl>
                                              <p:pRg st="1" end="1"/>
                                            </p:txEl>
                                          </p:spTgt>
                                        </p:tgtEl>
                                        <p:attrNameLst>
                                          <p:attrName>style.visibility</p:attrName>
                                        </p:attrNameLst>
                                      </p:cBhvr>
                                      <p:to>
                                        <p:strVal val="visible"/>
                                      </p:to>
                                    </p:set>
                                    <p:animEffect transition="in" filter="checkerboard(across)">
                                      <p:cBhvr>
                                        <p:cTn id="12" dur="500"/>
                                        <p:tgtEl>
                                          <p:spTgt spid="595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r>
              <a:rPr lang="en-US" altLang="en-US"/>
              <a:t>Effect of Small Populations</a:t>
            </a:r>
          </a:p>
        </p:txBody>
      </p:sp>
      <p:sp>
        <p:nvSpPr>
          <p:cNvPr id="596995" name="Rectangle 3"/>
          <p:cNvSpPr>
            <a:spLocks noGrp="1" noChangeArrowheads="1"/>
          </p:cNvSpPr>
          <p:nvPr>
            <p:ph type="body" idx="1"/>
          </p:nvPr>
        </p:nvSpPr>
        <p:spPr/>
        <p:txBody>
          <a:bodyPr/>
          <a:lstStyle/>
          <a:p>
            <a:r>
              <a:rPr lang="en-US" altLang="en-US" sz="2800"/>
              <a:t>But for transitions across the upper levels of the biological classification system, many mutations would be needed, probably 100s or 1000s.</a:t>
            </a:r>
          </a:p>
          <a:p>
            <a:r>
              <a:rPr lang="en-US" altLang="en-US" sz="2800"/>
              <a:t>The chance of getting 5 (or 10) mutations of the right sort in a population varies with the 5</a:t>
            </a:r>
            <a:r>
              <a:rPr lang="en-US" altLang="en-US" sz="2800" baseline="30000"/>
              <a:t>th</a:t>
            </a:r>
            <a:r>
              <a:rPr lang="en-US" altLang="en-US" sz="2800"/>
              <a:t> (or 10</a:t>
            </a:r>
            <a:r>
              <a:rPr lang="en-US" altLang="en-US" sz="2800" baseline="30000"/>
              <a:t>th</a:t>
            </a:r>
            <a:r>
              <a:rPr lang="en-US" altLang="en-US" sz="2800"/>
              <a:t>) power of the population size, so large populations are heavily favored.</a:t>
            </a:r>
          </a:p>
          <a:p>
            <a:r>
              <a:rPr lang="en-US" altLang="en-US" sz="2800"/>
              <a:t>This more than cancels out the benefit of a small population.</a:t>
            </a:r>
          </a:p>
        </p:txBody>
      </p:sp>
    </p:spTree>
    <p:custDataLst>
      <p:tags r:id="rId1"/>
    </p:custDataLst>
  </p:cSld>
  <p:clrMapOvr>
    <a:masterClrMapping/>
  </p:clrMapOvr>
  <p:transition advTm="575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Effect transition="in" filter="checkerboard(across)">
                                      <p:cBhvr>
                                        <p:cTn id="7" dur="500"/>
                                        <p:tgtEl>
                                          <p:spTgt spid="596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6995">
                                            <p:txEl>
                                              <p:pRg st="1" end="1"/>
                                            </p:txEl>
                                          </p:spTgt>
                                        </p:tgtEl>
                                        <p:attrNameLst>
                                          <p:attrName>style.visibility</p:attrName>
                                        </p:attrNameLst>
                                      </p:cBhvr>
                                      <p:to>
                                        <p:strVal val="visible"/>
                                      </p:to>
                                    </p:set>
                                    <p:animEffect transition="in" filter="checkerboard(across)">
                                      <p:cBhvr>
                                        <p:cTn id="12" dur="500"/>
                                        <p:tgtEl>
                                          <p:spTgt spid="596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96995">
                                            <p:txEl>
                                              <p:pRg st="2" end="2"/>
                                            </p:txEl>
                                          </p:spTgt>
                                        </p:tgtEl>
                                        <p:attrNameLst>
                                          <p:attrName>style.visibility</p:attrName>
                                        </p:attrNameLst>
                                      </p:cBhvr>
                                      <p:to>
                                        <p:strVal val="visible"/>
                                      </p:to>
                                    </p:set>
                                    <p:animEffect transition="in" filter="checkerboard(across)">
                                      <p:cBhvr>
                                        <p:cTn id="17" dur="500"/>
                                        <p:tgtEl>
                                          <p:spTgt spid="596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r>
              <a:rPr lang="en-US" altLang="en-US"/>
              <a:t>Biological Classification</a:t>
            </a:r>
          </a:p>
        </p:txBody>
      </p:sp>
      <p:sp>
        <p:nvSpPr>
          <p:cNvPr id="594947" name="Rectangle 3"/>
          <p:cNvSpPr>
            <a:spLocks noGrp="1" noChangeArrowheads="1"/>
          </p:cNvSpPr>
          <p:nvPr>
            <p:ph type="body" sz="half" idx="1"/>
          </p:nvPr>
        </p:nvSpPr>
        <p:spPr/>
        <p:txBody>
          <a:bodyPr/>
          <a:lstStyle/>
          <a:p>
            <a:r>
              <a:rPr lang="en-US" altLang="en-US" sz="2400"/>
              <a:t>Kingdom: Animals</a:t>
            </a:r>
          </a:p>
          <a:p>
            <a:r>
              <a:rPr lang="en-US" altLang="en-US" sz="2400"/>
              <a:t>Phylum: Chordates</a:t>
            </a:r>
          </a:p>
          <a:p>
            <a:r>
              <a:rPr lang="en-US" altLang="en-US" sz="2400"/>
              <a:t>Subphylum: Vertebrates</a:t>
            </a:r>
          </a:p>
          <a:p>
            <a:r>
              <a:rPr lang="en-US" altLang="en-US" sz="2400"/>
              <a:t>Class: Mammals</a:t>
            </a:r>
          </a:p>
          <a:p>
            <a:r>
              <a:rPr lang="en-US" altLang="en-US" sz="2400"/>
              <a:t>Order: Carnivores</a:t>
            </a:r>
          </a:p>
          <a:p>
            <a:r>
              <a:rPr lang="en-US" altLang="en-US" sz="2400"/>
              <a:t>Family: Canidae</a:t>
            </a:r>
          </a:p>
          <a:p>
            <a:r>
              <a:rPr lang="en-US" altLang="en-US" sz="2400"/>
              <a:t>Genus: Canus</a:t>
            </a:r>
          </a:p>
          <a:p>
            <a:r>
              <a:rPr lang="en-US" altLang="en-US" sz="2400"/>
              <a:t>Species: familiaris</a:t>
            </a:r>
          </a:p>
        </p:txBody>
      </p:sp>
      <p:pic>
        <p:nvPicPr>
          <p:cNvPr id="594950" name="Picture 6" descr="AN02350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029200" y="2212975"/>
            <a:ext cx="3810000" cy="3890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017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94950"/>
                                        </p:tgtEl>
                                        <p:attrNameLst>
                                          <p:attrName>style.visibility</p:attrName>
                                        </p:attrNameLst>
                                      </p:cBhvr>
                                      <p:to>
                                        <p:strVal val="visible"/>
                                      </p:to>
                                    </p:set>
                                    <p:animEffect transition="in" filter="checkerboard(across)">
                                      <p:cBhvr>
                                        <p:cTn id="7" dur="500"/>
                                        <p:tgtEl>
                                          <p:spTgt spid="594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94947">
                                            <p:txEl>
                                              <p:pRg st="0" end="0"/>
                                            </p:txEl>
                                          </p:spTgt>
                                        </p:tgtEl>
                                        <p:attrNameLst>
                                          <p:attrName>style.visibility</p:attrName>
                                        </p:attrNameLst>
                                      </p:cBhvr>
                                      <p:to>
                                        <p:strVal val="visible"/>
                                      </p:to>
                                    </p:set>
                                    <p:anim calcmode="lin" valueType="num">
                                      <p:cBhvr additive="base">
                                        <p:cTn id="12" dur="500" fill="hold"/>
                                        <p:tgtEl>
                                          <p:spTgt spid="5949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94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94947">
                                            <p:txEl>
                                              <p:pRg st="1" end="1"/>
                                            </p:txEl>
                                          </p:spTgt>
                                        </p:tgtEl>
                                        <p:attrNameLst>
                                          <p:attrName>style.visibility</p:attrName>
                                        </p:attrNameLst>
                                      </p:cBhvr>
                                      <p:to>
                                        <p:strVal val="visible"/>
                                      </p:to>
                                    </p:set>
                                    <p:anim calcmode="lin" valueType="num">
                                      <p:cBhvr additive="base">
                                        <p:cTn id="18" dur="500" fill="hold"/>
                                        <p:tgtEl>
                                          <p:spTgt spid="5949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94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94947">
                                            <p:txEl>
                                              <p:pRg st="2" end="2"/>
                                            </p:txEl>
                                          </p:spTgt>
                                        </p:tgtEl>
                                        <p:attrNameLst>
                                          <p:attrName>style.visibility</p:attrName>
                                        </p:attrNameLst>
                                      </p:cBhvr>
                                      <p:to>
                                        <p:strVal val="visible"/>
                                      </p:to>
                                    </p:set>
                                    <p:anim calcmode="lin" valueType="num">
                                      <p:cBhvr additive="base">
                                        <p:cTn id="24" dur="500" fill="hold"/>
                                        <p:tgtEl>
                                          <p:spTgt spid="5949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94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94947">
                                            <p:txEl>
                                              <p:pRg st="3" end="3"/>
                                            </p:txEl>
                                          </p:spTgt>
                                        </p:tgtEl>
                                        <p:attrNameLst>
                                          <p:attrName>style.visibility</p:attrName>
                                        </p:attrNameLst>
                                      </p:cBhvr>
                                      <p:to>
                                        <p:strVal val="visible"/>
                                      </p:to>
                                    </p:set>
                                    <p:anim calcmode="lin" valueType="num">
                                      <p:cBhvr additive="base">
                                        <p:cTn id="30" dur="500" fill="hold"/>
                                        <p:tgtEl>
                                          <p:spTgt spid="59494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94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94947">
                                            <p:txEl>
                                              <p:pRg st="4" end="4"/>
                                            </p:txEl>
                                          </p:spTgt>
                                        </p:tgtEl>
                                        <p:attrNameLst>
                                          <p:attrName>style.visibility</p:attrName>
                                        </p:attrNameLst>
                                      </p:cBhvr>
                                      <p:to>
                                        <p:strVal val="visible"/>
                                      </p:to>
                                    </p:set>
                                    <p:anim calcmode="lin" valueType="num">
                                      <p:cBhvr additive="base">
                                        <p:cTn id="36" dur="500" fill="hold"/>
                                        <p:tgtEl>
                                          <p:spTgt spid="59494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94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94947">
                                            <p:txEl>
                                              <p:pRg st="5" end="5"/>
                                            </p:txEl>
                                          </p:spTgt>
                                        </p:tgtEl>
                                        <p:attrNameLst>
                                          <p:attrName>style.visibility</p:attrName>
                                        </p:attrNameLst>
                                      </p:cBhvr>
                                      <p:to>
                                        <p:strVal val="visible"/>
                                      </p:to>
                                    </p:set>
                                    <p:anim calcmode="lin" valueType="num">
                                      <p:cBhvr additive="base">
                                        <p:cTn id="42" dur="500" fill="hold"/>
                                        <p:tgtEl>
                                          <p:spTgt spid="59494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949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94947">
                                            <p:txEl>
                                              <p:pRg st="6" end="6"/>
                                            </p:txEl>
                                          </p:spTgt>
                                        </p:tgtEl>
                                        <p:attrNameLst>
                                          <p:attrName>style.visibility</p:attrName>
                                        </p:attrNameLst>
                                      </p:cBhvr>
                                      <p:to>
                                        <p:strVal val="visible"/>
                                      </p:to>
                                    </p:set>
                                    <p:anim calcmode="lin" valueType="num">
                                      <p:cBhvr additive="base">
                                        <p:cTn id="48" dur="500" fill="hold"/>
                                        <p:tgtEl>
                                          <p:spTgt spid="59494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949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94947">
                                            <p:txEl>
                                              <p:pRg st="7" end="7"/>
                                            </p:txEl>
                                          </p:spTgt>
                                        </p:tgtEl>
                                        <p:attrNameLst>
                                          <p:attrName>style.visibility</p:attrName>
                                        </p:attrNameLst>
                                      </p:cBhvr>
                                      <p:to>
                                        <p:strVal val="visible"/>
                                      </p:to>
                                    </p:set>
                                    <p:anim calcmode="lin" valueType="num">
                                      <p:cBhvr additive="base">
                                        <p:cTn id="54" dur="500" fill="hold"/>
                                        <p:tgtEl>
                                          <p:spTgt spid="59494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5949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r>
              <a:rPr lang="en-US" altLang="en-US"/>
              <a:t>Punctuation</a:t>
            </a:r>
          </a:p>
        </p:txBody>
      </p:sp>
      <p:sp>
        <p:nvSpPr>
          <p:cNvPr id="598019" name="Rectangle 3"/>
          <p:cNvSpPr>
            <a:spLocks noGrp="1" noChangeArrowheads="1"/>
          </p:cNvSpPr>
          <p:nvPr>
            <p:ph type="body" idx="1"/>
          </p:nvPr>
        </p:nvSpPr>
        <p:spPr/>
        <p:txBody>
          <a:bodyPr/>
          <a:lstStyle/>
          <a:p>
            <a:pPr>
              <a:lnSpc>
                <a:spcPct val="90000"/>
              </a:lnSpc>
            </a:pPr>
            <a:r>
              <a:rPr lang="en-US" altLang="en-US"/>
              <a:t>As Gould, Eldridge &amp; others have noted, the fossil record typically shows sudden transitions to new forms rather than gradual ones.</a:t>
            </a:r>
          </a:p>
          <a:p>
            <a:pPr>
              <a:lnSpc>
                <a:spcPct val="90000"/>
              </a:lnSpc>
            </a:pPr>
            <a:r>
              <a:rPr lang="en-US" altLang="en-US"/>
              <a:t>Geneticists have not been able to figure out how such transitions could occur.</a:t>
            </a:r>
          </a:p>
          <a:p>
            <a:pPr>
              <a:lnSpc>
                <a:spcPct val="90000"/>
              </a:lnSpc>
            </a:pPr>
            <a:r>
              <a:rPr lang="en-US" altLang="en-US"/>
              <a:t>This does not favor evolution as an undirected process.</a:t>
            </a:r>
          </a:p>
        </p:txBody>
      </p:sp>
    </p:spTree>
    <p:custDataLst>
      <p:tags r:id="rId1"/>
    </p:custDataLst>
  </p:cSld>
  <p:clrMapOvr>
    <a:masterClrMapping/>
  </p:clrMapOvr>
  <p:transition advTm="1119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8019">
                                            <p:txEl>
                                              <p:pRg st="0" end="0"/>
                                            </p:txEl>
                                          </p:spTgt>
                                        </p:tgtEl>
                                        <p:attrNameLst>
                                          <p:attrName>style.visibility</p:attrName>
                                        </p:attrNameLst>
                                      </p:cBhvr>
                                      <p:to>
                                        <p:strVal val="visible"/>
                                      </p:to>
                                    </p:set>
                                    <p:anim calcmode="lin" valueType="num">
                                      <p:cBhvr additive="base">
                                        <p:cTn id="7" dur="500" fill="hold"/>
                                        <p:tgtEl>
                                          <p:spTgt spid="598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8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8019">
                                            <p:txEl>
                                              <p:pRg st="1" end="1"/>
                                            </p:txEl>
                                          </p:spTgt>
                                        </p:tgtEl>
                                        <p:attrNameLst>
                                          <p:attrName>style.visibility</p:attrName>
                                        </p:attrNameLst>
                                      </p:cBhvr>
                                      <p:to>
                                        <p:strVal val="visible"/>
                                      </p:to>
                                    </p:set>
                                    <p:anim calcmode="lin" valueType="num">
                                      <p:cBhvr additive="base">
                                        <p:cTn id="13" dur="500" fill="hold"/>
                                        <p:tgtEl>
                                          <p:spTgt spid="598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8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8019">
                                            <p:txEl>
                                              <p:pRg st="2" end="2"/>
                                            </p:txEl>
                                          </p:spTgt>
                                        </p:tgtEl>
                                        <p:attrNameLst>
                                          <p:attrName>style.visibility</p:attrName>
                                        </p:attrNameLst>
                                      </p:cBhvr>
                                      <p:to>
                                        <p:strVal val="visible"/>
                                      </p:to>
                                    </p:set>
                                    <p:anim calcmode="lin" valueType="num">
                                      <p:cBhvr additive="base">
                                        <p:cTn id="19" dur="500" fill="hold"/>
                                        <p:tgtEl>
                                          <p:spTgt spid="598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8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1066800" y="838200"/>
            <a:ext cx="7772400" cy="1371600"/>
          </a:xfrm>
        </p:spPr>
        <p:txBody>
          <a:bodyPr/>
          <a:lstStyle/>
          <a:p>
            <a:r>
              <a:rPr lang="en-US" altLang="en-US"/>
              <a:t>So why doesn</a:t>
            </a:r>
            <a:r>
              <a:rPr lang="en-US" altLang="en-US">
                <a:cs typeface="Times New Roman" pitchFamily="18" charset="0"/>
              </a:rPr>
              <a:t>'</a:t>
            </a:r>
            <a:r>
              <a:rPr lang="en-US" altLang="en-US"/>
              <a:t>t everyone believe in evolution?</a:t>
            </a:r>
          </a:p>
        </p:txBody>
      </p:sp>
      <p:sp>
        <p:nvSpPr>
          <p:cNvPr id="570371" name="Rectangle 3"/>
          <p:cNvSpPr>
            <a:spLocks noGrp="1" noChangeArrowheads="1"/>
          </p:cNvSpPr>
          <p:nvPr>
            <p:ph type="body" idx="1"/>
          </p:nvPr>
        </p:nvSpPr>
        <p:spPr/>
        <p:txBody>
          <a:bodyPr/>
          <a:lstStyle/>
          <a:p>
            <a:pPr>
              <a:lnSpc>
                <a:spcPct val="90000"/>
              </a:lnSpc>
            </a:pPr>
            <a:r>
              <a:rPr lang="en-US" altLang="en-US" sz="2800"/>
              <a:t>Variety of reasons, depending on world-view:</a:t>
            </a:r>
          </a:p>
          <a:p>
            <a:pPr lvl="1">
              <a:lnSpc>
                <a:spcPct val="90000"/>
              </a:lnSpc>
            </a:pPr>
            <a:r>
              <a:rPr lang="en-US" altLang="en-US" sz="2400"/>
              <a:t>Some have other sources of information besides science which raise questions; these are often religious.</a:t>
            </a:r>
          </a:p>
          <a:p>
            <a:pPr lvl="1">
              <a:lnSpc>
                <a:spcPct val="90000"/>
              </a:lnSpc>
            </a:pPr>
            <a:r>
              <a:rPr lang="en-US" altLang="en-US" sz="2400"/>
              <a:t>But not all object for religious reasons:</a:t>
            </a:r>
          </a:p>
          <a:p>
            <a:pPr lvl="2">
              <a:lnSpc>
                <a:spcPct val="90000"/>
              </a:lnSpc>
            </a:pPr>
            <a:r>
              <a:rPr lang="en-US" altLang="en-US" sz="2000"/>
              <a:t>Michael Denton</a:t>
            </a:r>
          </a:p>
          <a:p>
            <a:pPr lvl="2">
              <a:lnSpc>
                <a:spcPct val="90000"/>
              </a:lnSpc>
            </a:pPr>
            <a:r>
              <a:rPr lang="en-US" altLang="en-US" sz="2000"/>
              <a:t>Dean Kenyon</a:t>
            </a:r>
          </a:p>
          <a:p>
            <a:pPr lvl="2">
              <a:lnSpc>
                <a:spcPct val="90000"/>
              </a:lnSpc>
            </a:pPr>
            <a:r>
              <a:rPr lang="en-US" altLang="en-US" sz="2000"/>
              <a:t>Hubert Yockey</a:t>
            </a:r>
          </a:p>
          <a:p>
            <a:pPr>
              <a:lnSpc>
                <a:spcPct val="90000"/>
              </a:lnSpc>
            </a:pPr>
            <a:r>
              <a:rPr lang="en-US" altLang="en-US" sz="2800"/>
              <a:t>Not all who have religious reservations think these are the decisive problems.</a:t>
            </a:r>
          </a:p>
        </p:txBody>
      </p:sp>
    </p:spTree>
    <p:custDataLst>
      <p:tags r:id="rId1"/>
    </p:custDataLst>
  </p:cSld>
  <p:clrMapOvr>
    <a:masterClrMapping/>
  </p:clrMapOvr>
  <p:transition advTm="1612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0371">
                                            <p:txEl>
                                              <p:pRg st="0" end="0"/>
                                            </p:txEl>
                                          </p:spTgt>
                                        </p:tgtEl>
                                        <p:attrNameLst>
                                          <p:attrName>style.visibility</p:attrName>
                                        </p:attrNameLst>
                                      </p:cBhvr>
                                      <p:to>
                                        <p:strVal val="visible"/>
                                      </p:to>
                                    </p:set>
                                    <p:animEffect transition="in" filter="checkerboard(across)">
                                      <p:cBhvr>
                                        <p:cTn id="7" dur="500"/>
                                        <p:tgtEl>
                                          <p:spTgt spid="570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0371">
                                            <p:txEl>
                                              <p:pRg st="1" end="1"/>
                                            </p:txEl>
                                          </p:spTgt>
                                        </p:tgtEl>
                                        <p:attrNameLst>
                                          <p:attrName>style.visibility</p:attrName>
                                        </p:attrNameLst>
                                      </p:cBhvr>
                                      <p:to>
                                        <p:strVal val="visible"/>
                                      </p:to>
                                    </p:set>
                                    <p:animEffect transition="in" filter="checkerboard(across)">
                                      <p:cBhvr>
                                        <p:cTn id="12" dur="500"/>
                                        <p:tgtEl>
                                          <p:spTgt spid="570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0371">
                                            <p:txEl>
                                              <p:pRg st="2" end="2"/>
                                            </p:txEl>
                                          </p:spTgt>
                                        </p:tgtEl>
                                        <p:attrNameLst>
                                          <p:attrName>style.visibility</p:attrName>
                                        </p:attrNameLst>
                                      </p:cBhvr>
                                      <p:to>
                                        <p:strVal val="visible"/>
                                      </p:to>
                                    </p:set>
                                    <p:animEffect transition="in" filter="checkerboard(across)">
                                      <p:cBhvr>
                                        <p:cTn id="17" dur="500"/>
                                        <p:tgtEl>
                                          <p:spTgt spid="570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0371">
                                            <p:txEl>
                                              <p:pRg st="3" end="3"/>
                                            </p:txEl>
                                          </p:spTgt>
                                        </p:tgtEl>
                                        <p:attrNameLst>
                                          <p:attrName>style.visibility</p:attrName>
                                        </p:attrNameLst>
                                      </p:cBhvr>
                                      <p:to>
                                        <p:strVal val="visible"/>
                                      </p:to>
                                    </p:set>
                                    <p:animEffect transition="in" filter="checkerboard(across)">
                                      <p:cBhvr>
                                        <p:cTn id="22" dur="500"/>
                                        <p:tgtEl>
                                          <p:spTgt spid="5703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70371">
                                            <p:txEl>
                                              <p:pRg st="4" end="4"/>
                                            </p:txEl>
                                          </p:spTgt>
                                        </p:tgtEl>
                                        <p:attrNameLst>
                                          <p:attrName>style.visibility</p:attrName>
                                        </p:attrNameLst>
                                      </p:cBhvr>
                                      <p:to>
                                        <p:strVal val="visible"/>
                                      </p:to>
                                    </p:set>
                                    <p:animEffect transition="in" filter="checkerboard(across)">
                                      <p:cBhvr>
                                        <p:cTn id="27" dur="500"/>
                                        <p:tgtEl>
                                          <p:spTgt spid="5703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70371">
                                            <p:txEl>
                                              <p:pRg st="5" end="5"/>
                                            </p:txEl>
                                          </p:spTgt>
                                        </p:tgtEl>
                                        <p:attrNameLst>
                                          <p:attrName>style.visibility</p:attrName>
                                        </p:attrNameLst>
                                      </p:cBhvr>
                                      <p:to>
                                        <p:strVal val="visible"/>
                                      </p:to>
                                    </p:set>
                                    <p:animEffect transition="in" filter="checkerboard(across)">
                                      <p:cBhvr>
                                        <p:cTn id="32" dur="500"/>
                                        <p:tgtEl>
                                          <p:spTgt spid="5703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70371">
                                            <p:txEl>
                                              <p:pRg st="6" end="6"/>
                                            </p:txEl>
                                          </p:spTgt>
                                        </p:tgtEl>
                                        <p:attrNameLst>
                                          <p:attrName>style.visibility</p:attrName>
                                        </p:attrNameLst>
                                      </p:cBhvr>
                                      <p:to>
                                        <p:strVal val="visible"/>
                                      </p:to>
                                    </p:set>
                                    <p:animEffect transition="in" filter="checkerboard(across)">
                                      <p:cBhvr>
                                        <p:cTn id="37" dur="500"/>
                                        <p:tgtEl>
                                          <p:spTgt spid="570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en-US" altLang="en-US"/>
              <a:t>Stasis</a:t>
            </a:r>
          </a:p>
        </p:txBody>
      </p:sp>
      <p:sp>
        <p:nvSpPr>
          <p:cNvPr id="599043" name="Rectangle 3"/>
          <p:cNvSpPr>
            <a:spLocks noGrp="1" noChangeArrowheads="1"/>
          </p:cNvSpPr>
          <p:nvPr>
            <p:ph type="body" idx="1"/>
          </p:nvPr>
        </p:nvSpPr>
        <p:spPr/>
        <p:txBody>
          <a:bodyPr/>
          <a:lstStyle/>
          <a:p>
            <a:pPr>
              <a:lnSpc>
                <a:spcPct val="90000"/>
              </a:lnSpc>
            </a:pPr>
            <a:r>
              <a:rPr lang="en-US" altLang="en-US"/>
              <a:t>Another feature noted by Gould &amp; others is that living forms (after appearing suddenly) typically remain about the same until they become extinct.</a:t>
            </a:r>
          </a:p>
          <a:p>
            <a:pPr>
              <a:lnSpc>
                <a:spcPct val="90000"/>
              </a:lnSpc>
            </a:pPr>
            <a:r>
              <a:rPr lang="en-US" altLang="en-US"/>
              <a:t>This suggests mutation &amp; natural selection is basically a conservative process rather than an innovative one.</a:t>
            </a:r>
          </a:p>
          <a:p>
            <a:pPr>
              <a:lnSpc>
                <a:spcPct val="90000"/>
              </a:lnSpc>
            </a:pPr>
            <a:r>
              <a:rPr lang="en-US" altLang="en-US"/>
              <a:t>This is confirmed by computer simulation.</a:t>
            </a:r>
          </a:p>
        </p:txBody>
      </p:sp>
    </p:spTree>
    <p:custDataLst>
      <p:tags r:id="rId1"/>
    </p:custDataLst>
  </p:cSld>
  <p:clrMapOvr>
    <a:masterClrMapping/>
  </p:clrMapOvr>
  <p:transition advTm="796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 calcmode="lin" valueType="num">
                                      <p:cBhvr additive="base">
                                        <p:cTn id="7" dur="500" fill="hold"/>
                                        <p:tgtEl>
                                          <p:spTgt spid="599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9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9043">
                                            <p:txEl>
                                              <p:pRg st="1" end="1"/>
                                            </p:txEl>
                                          </p:spTgt>
                                        </p:tgtEl>
                                        <p:attrNameLst>
                                          <p:attrName>style.visibility</p:attrName>
                                        </p:attrNameLst>
                                      </p:cBhvr>
                                      <p:to>
                                        <p:strVal val="visible"/>
                                      </p:to>
                                    </p:set>
                                    <p:anim calcmode="lin" valueType="num">
                                      <p:cBhvr additive="base">
                                        <p:cTn id="13" dur="500" fill="hold"/>
                                        <p:tgtEl>
                                          <p:spTgt spid="599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9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9043">
                                            <p:txEl>
                                              <p:pRg st="2" end="2"/>
                                            </p:txEl>
                                          </p:spTgt>
                                        </p:tgtEl>
                                        <p:attrNameLst>
                                          <p:attrName>style.visibility</p:attrName>
                                        </p:attrNameLst>
                                      </p:cBhvr>
                                      <p:to>
                                        <p:strVal val="visible"/>
                                      </p:to>
                                    </p:set>
                                    <p:anim calcmode="lin" valueType="num">
                                      <p:cBhvr additive="base">
                                        <p:cTn id="19" dur="500" fill="hold"/>
                                        <p:tgtEl>
                                          <p:spTgt spid="599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90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en-US" altLang="en-US">
                <a:cs typeface="Times New Roman" pitchFamily="18" charset="0"/>
              </a:rPr>
              <a:t>'</a:t>
            </a:r>
            <a:r>
              <a:rPr lang="en-US" altLang="en-US"/>
              <a:t>Islands</a:t>
            </a:r>
            <a:r>
              <a:rPr lang="en-US" altLang="en-US">
                <a:cs typeface="Times New Roman" pitchFamily="18" charset="0"/>
              </a:rPr>
              <a:t>'</a:t>
            </a:r>
            <a:r>
              <a:rPr lang="en-US" altLang="en-US"/>
              <a:t> of Function</a:t>
            </a:r>
          </a:p>
        </p:txBody>
      </p:sp>
      <p:sp>
        <p:nvSpPr>
          <p:cNvPr id="600067" name="Rectangle 3"/>
          <p:cNvSpPr>
            <a:spLocks noGrp="1" noChangeArrowheads="1"/>
          </p:cNvSpPr>
          <p:nvPr>
            <p:ph type="body" sz="half" idx="1"/>
          </p:nvPr>
        </p:nvSpPr>
        <p:spPr/>
        <p:txBody>
          <a:bodyPr/>
          <a:lstStyle/>
          <a:p>
            <a:pPr>
              <a:lnSpc>
                <a:spcPct val="90000"/>
              </a:lnSpc>
            </a:pPr>
            <a:r>
              <a:rPr lang="en-US" altLang="en-US" sz="2400"/>
              <a:t>Living organisms &amp; the fossil record suggest that each living thing is surrounded by many alternative designs that won’t work.</a:t>
            </a:r>
          </a:p>
          <a:p>
            <a:pPr>
              <a:lnSpc>
                <a:spcPct val="90000"/>
              </a:lnSpc>
            </a:pPr>
            <a:r>
              <a:rPr lang="en-US" altLang="en-US" sz="2400"/>
              <a:t>Undirected evolution must assume all these </a:t>
            </a:r>
            <a:r>
              <a:rPr lang="en-US" altLang="en-US" sz="2400">
                <a:cs typeface="Times New Roman" pitchFamily="18" charset="0"/>
              </a:rPr>
              <a:t>"</a:t>
            </a:r>
            <a:r>
              <a:rPr lang="en-US" altLang="en-US" sz="2400"/>
              <a:t>islands</a:t>
            </a:r>
            <a:r>
              <a:rPr lang="en-US" altLang="en-US" sz="2400">
                <a:cs typeface="Times New Roman" pitchFamily="18" charset="0"/>
              </a:rPr>
              <a:t>"</a:t>
            </a:r>
            <a:r>
              <a:rPr lang="en-US" altLang="en-US" sz="2400"/>
              <a:t> are </a:t>
            </a:r>
            <a:r>
              <a:rPr lang="en-US" altLang="en-US" sz="2400">
                <a:cs typeface="Times New Roman" pitchFamily="18" charset="0"/>
              </a:rPr>
              <a:t>"</a:t>
            </a:r>
            <a:r>
              <a:rPr lang="en-US" altLang="en-US" sz="2400"/>
              <a:t>land bridges</a:t>
            </a:r>
            <a:r>
              <a:rPr lang="en-US" altLang="en-US" sz="2400">
                <a:cs typeface="Times New Roman" pitchFamily="18" charset="0"/>
              </a:rPr>
              <a:t>"</a:t>
            </a:r>
            <a:r>
              <a:rPr lang="en-US" altLang="en-US" sz="2400"/>
              <a:t> or they are close enough that one mutation can jump the gap.</a:t>
            </a:r>
          </a:p>
        </p:txBody>
      </p:sp>
      <p:pic>
        <p:nvPicPr>
          <p:cNvPr id="600075" name="Picture 11" descr="islands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8367"/>
          <a:stretch>
            <a:fillRect/>
          </a:stretch>
        </p:blipFill>
        <p:spPr>
          <a:xfrm>
            <a:off x="5029200" y="2133600"/>
            <a:ext cx="3581400" cy="309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59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0075"/>
                                        </p:tgtEl>
                                        <p:attrNameLst>
                                          <p:attrName>style.visibility</p:attrName>
                                        </p:attrNameLst>
                                      </p:cBhvr>
                                      <p:to>
                                        <p:strVal val="visible"/>
                                      </p:to>
                                    </p:set>
                                    <p:animEffect transition="in" filter="checkerboard(across)">
                                      <p:cBhvr>
                                        <p:cTn id="7" dur="500"/>
                                        <p:tgtEl>
                                          <p:spTgt spid="600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0067">
                                            <p:txEl>
                                              <p:pRg st="0" end="0"/>
                                            </p:txEl>
                                          </p:spTgt>
                                        </p:tgtEl>
                                        <p:attrNameLst>
                                          <p:attrName>style.visibility</p:attrName>
                                        </p:attrNameLst>
                                      </p:cBhvr>
                                      <p:to>
                                        <p:strVal val="visible"/>
                                      </p:to>
                                    </p:set>
                                    <p:animEffect transition="in" filter="checkerboard(across)">
                                      <p:cBhvr>
                                        <p:cTn id="12" dur="500"/>
                                        <p:tgtEl>
                                          <p:spTgt spid="600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0067">
                                            <p:txEl>
                                              <p:pRg st="1" end="1"/>
                                            </p:txEl>
                                          </p:spTgt>
                                        </p:tgtEl>
                                        <p:attrNameLst>
                                          <p:attrName>style.visibility</p:attrName>
                                        </p:attrNameLst>
                                      </p:cBhvr>
                                      <p:to>
                                        <p:strVal val="visible"/>
                                      </p:to>
                                    </p:set>
                                    <p:animEffect transition="in" filter="checkerboard(across)">
                                      <p:cBhvr>
                                        <p:cTn id="17" dur="500"/>
                                        <p:tgtEl>
                                          <p:spTgt spid="600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US" altLang="en-US">
                <a:cs typeface="Times New Roman" pitchFamily="18" charset="0"/>
              </a:rPr>
              <a:t>'</a:t>
            </a:r>
            <a:r>
              <a:rPr lang="en-US" altLang="en-US"/>
              <a:t>Islands</a:t>
            </a:r>
            <a:r>
              <a:rPr lang="en-US" altLang="en-US">
                <a:cs typeface="Times New Roman" pitchFamily="18" charset="0"/>
              </a:rPr>
              <a:t>'</a:t>
            </a:r>
            <a:r>
              <a:rPr lang="en-US" altLang="en-US"/>
              <a:t> of Function</a:t>
            </a:r>
          </a:p>
        </p:txBody>
      </p:sp>
      <p:sp>
        <p:nvSpPr>
          <p:cNvPr id="601091" name="Rectangle 3"/>
          <p:cNvSpPr>
            <a:spLocks noGrp="1" noChangeArrowheads="1"/>
          </p:cNvSpPr>
          <p:nvPr>
            <p:ph type="body" idx="1"/>
          </p:nvPr>
        </p:nvSpPr>
        <p:spPr/>
        <p:txBody>
          <a:bodyPr/>
          <a:lstStyle/>
          <a:p>
            <a:r>
              <a:rPr lang="en-US" altLang="en-US" sz="2800"/>
              <a:t>But how does one reach new innovations?</a:t>
            </a:r>
          </a:p>
          <a:p>
            <a:pPr lvl="1"/>
            <a:r>
              <a:rPr lang="en-US" altLang="en-US" sz="2400"/>
              <a:t>2- to 3- to 4-chambered heart?</a:t>
            </a:r>
          </a:p>
          <a:p>
            <a:pPr lvl="1"/>
            <a:r>
              <a:rPr lang="en-US" altLang="en-US" sz="2400"/>
              <a:t>Push-pull lungs to flow-through lungs?</a:t>
            </a:r>
          </a:p>
          <a:p>
            <a:pPr lvl="1"/>
            <a:r>
              <a:rPr lang="en-US" altLang="en-US" sz="2400"/>
              <a:t>Black &amp; white to color vision?</a:t>
            </a:r>
          </a:p>
          <a:p>
            <a:pPr lvl="1"/>
            <a:r>
              <a:rPr lang="en-US" altLang="en-US" sz="2400"/>
              <a:t>Legs to wings?</a:t>
            </a:r>
          </a:p>
          <a:p>
            <a:pPr lvl="1"/>
            <a:r>
              <a:rPr lang="en-US" altLang="en-US" sz="2400"/>
              <a:t>Scales to feathers?</a:t>
            </a:r>
          </a:p>
          <a:p>
            <a:r>
              <a:rPr lang="en-US" altLang="en-US" sz="2800"/>
              <a:t>Many such items have no intermediate forms, and numerous coordinated changes would be  necessary for each to work.</a:t>
            </a:r>
          </a:p>
        </p:txBody>
      </p:sp>
    </p:spTree>
    <p:custDataLst>
      <p:tags r:id="rId1"/>
    </p:custDataLst>
  </p:cSld>
  <p:clrMapOvr>
    <a:masterClrMapping/>
  </p:clrMapOvr>
  <p:transition advTm="697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1091">
                                            <p:txEl>
                                              <p:pRg st="0" end="0"/>
                                            </p:txEl>
                                          </p:spTgt>
                                        </p:tgtEl>
                                        <p:attrNameLst>
                                          <p:attrName>style.visibility</p:attrName>
                                        </p:attrNameLst>
                                      </p:cBhvr>
                                      <p:to>
                                        <p:strVal val="visible"/>
                                      </p:to>
                                    </p:set>
                                    <p:anim calcmode="lin" valueType="num">
                                      <p:cBhvr additive="base">
                                        <p:cTn id="7" dur="500" fill="hold"/>
                                        <p:tgtEl>
                                          <p:spTgt spid="601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1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1091">
                                            <p:txEl>
                                              <p:pRg st="1" end="1"/>
                                            </p:txEl>
                                          </p:spTgt>
                                        </p:tgtEl>
                                        <p:attrNameLst>
                                          <p:attrName>style.visibility</p:attrName>
                                        </p:attrNameLst>
                                      </p:cBhvr>
                                      <p:to>
                                        <p:strVal val="visible"/>
                                      </p:to>
                                    </p:set>
                                    <p:anim calcmode="lin" valueType="num">
                                      <p:cBhvr additive="base">
                                        <p:cTn id="13" dur="500" fill="hold"/>
                                        <p:tgtEl>
                                          <p:spTgt spid="601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1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1091">
                                            <p:txEl>
                                              <p:pRg st="2" end="2"/>
                                            </p:txEl>
                                          </p:spTgt>
                                        </p:tgtEl>
                                        <p:attrNameLst>
                                          <p:attrName>style.visibility</p:attrName>
                                        </p:attrNameLst>
                                      </p:cBhvr>
                                      <p:to>
                                        <p:strVal val="visible"/>
                                      </p:to>
                                    </p:set>
                                    <p:anim calcmode="lin" valueType="num">
                                      <p:cBhvr additive="base">
                                        <p:cTn id="19" dur="500" fill="hold"/>
                                        <p:tgtEl>
                                          <p:spTgt spid="601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1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1091">
                                            <p:txEl>
                                              <p:pRg st="3" end="3"/>
                                            </p:txEl>
                                          </p:spTgt>
                                        </p:tgtEl>
                                        <p:attrNameLst>
                                          <p:attrName>style.visibility</p:attrName>
                                        </p:attrNameLst>
                                      </p:cBhvr>
                                      <p:to>
                                        <p:strVal val="visible"/>
                                      </p:to>
                                    </p:set>
                                    <p:anim calcmode="lin" valueType="num">
                                      <p:cBhvr additive="base">
                                        <p:cTn id="25" dur="500" fill="hold"/>
                                        <p:tgtEl>
                                          <p:spTgt spid="601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10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1091">
                                            <p:txEl>
                                              <p:pRg st="4" end="4"/>
                                            </p:txEl>
                                          </p:spTgt>
                                        </p:tgtEl>
                                        <p:attrNameLst>
                                          <p:attrName>style.visibility</p:attrName>
                                        </p:attrNameLst>
                                      </p:cBhvr>
                                      <p:to>
                                        <p:strVal val="visible"/>
                                      </p:to>
                                    </p:set>
                                    <p:anim calcmode="lin" valueType="num">
                                      <p:cBhvr additive="base">
                                        <p:cTn id="31" dur="500" fill="hold"/>
                                        <p:tgtEl>
                                          <p:spTgt spid="6010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10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1091">
                                            <p:txEl>
                                              <p:pRg st="5" end="5"/>
                                            </p:txEl>
                                          </p:spTgt>
                                        </p:tgtEl>
                                        <p:attrNameLst>
                                          <p:attrName>style.visibility</p:attrName>
                                        </p:attrNameLst>
                                      </p:cBhvr>
                                      <p:to>
                                        <p:strVal val="visible"/>
                                      </p:to>
                                    </p:set>
                                    <p:anim calcmode="lin" valueType="num">
                                      <p:cBhvr additive="base">
                                        <p:cTn id="37" dur="500" fill="hold"/>
                                        <p:tgtEl>
                                          <p:spTgt spid="6010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010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1091">
                                            <p:txEl>
                                              <p:pRg st="6" end="6"/>
                                            </p:txEl>
                                          </p:spTgt>
                                        </p:tgtEl>
                                        <p:attrNameLst>
                                          <p:attrName>style.visibility</p:attrName>
                                        </p:attrNameLst>
                                      </p:cBhvr>
                                      <p:to>
                                        <p:strVal val="visible"/>
                                      </p:to>
                                    </p:set>
                                    <p:anim calcmode="lin" valueType="num">
                                      <p:cBhvr additive="base">
                                        <p:cTn id="43" dur="500" fill="hold"/>
                                        <p:tgtEl>
                                          <p:spTgt spid="6010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10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r>
              <a:rPr lang="en-US" altLang="en-US"/>
              <a:t>Conclusions</a:t>
            </a:r>
          </a:p>
        </p:txBody>
      </p:sp>
      <p:sp>
        <p:nvSpPr>
          <p:cNvPr id="602115" name="Rectangle 3"/>
          <p:cNvSpPr>
            <a:spLocks noGrp="1" noChangeArrowheads="1"/>
          </p:cNvSpPr>
          <p:nvPr>
            <p:ph type="body" idx="1"/>
          </p:nvPr>
        </p:nvSpPr>
        <p:spPr/>
        <p:txBody>
          <a:bodyPr/>
          <a:lstStyle/>
          <a:p>
            <a:pPr>
              <a:lnSpc>
                <a:spcPct val="90000"/>
              </a:lnSpc>
            </a:pPr>
            <a:r>
              <a:rPr lang="en-US" altLang="en-US" sz="2800"/>
              <a:t>Problems Generating Order</a:t>
            </a:r>
          </a:p>
          <a:p>
            <a:pPr lvl="1">
              <a:lnSpc>
                <a:spcPct val="90000"/>
              </a:lnSpc>
            </a:pPr>
            <a:r>
              <a:rPr lang="en-US" altLang="en-US" sz="2400"/>
              <a:t>Origin of life</a:t>
            </a:r>
          </a:p>
          <a:p>
            <a:pPr lvl="1">
              <a:lnSpc>
                <a:spcPct val="90000"/>
              </a:lnSpc>
            </a:pPr>
            <a:r>
              <a:rPr lang="en-US" altLang="en-US" sz="2400"/>
              <a:t>Origin of specific biochemicals</a:t>
            </a:r>
          </a:p>
          <a:p>
            <a:pPr lvl="1">
              <a:lnSpc>
                <a:spcPct val="90000"/>
              </a:lnSpc>
            </a:pPr>
            <a:r>
              <a:rPr lang="en-US" altLang="en-US" sz="2400"/>
              <a:t>Origin of processes &amp; organs</a:t>
            </a:r>
          </a:p>
          <a:p>
            <a:pPr>
              <a:lnSpc>
                <a:spcPct val="90000"/>
              </a:lnSpc>
            </a:pPr>
            <a:r>
              <a:rPr lang="en-US" altLang="en-US" sz="2800"/>
              <a:t>Problems w/ the Fossil Record</a:t>
            </a:r>
          </a:p>
          <a:p>
            <a:pPr lvl="1">
              <a:lnSpc>
                <a:spcPct val="90000"/>
              </a:lnSpc>
            </a:pPr>
            <a:r>
              <a:rPr lang="en-US" altLang="en-US" sz="2400"/>
              <a:t>Relative lack of transitional fossils</a:t>
            </a:r>
          </a:p>
          <a:p>
            <a:pPr lvl="1">
              <a:lnSpc>
                <a:spcPct val="90000"/>
              </a:lnSpc>
            </a:pPr>
            <a:r>
              <a:rPr lang="en-US" altLang="en-US" sz="2400"/>
              <a:t>Shape of the fossil record</a:t>
            </a:r>
          </a:p>
          <a:p>
            <a:pPr lvl="1">
              <a:lnSpc>
                <a:spcPct val="90000"/>
              </a:lnSpc>
            </a:pPr>
            <a:r>
              <a:rPr lang="en-US" altLang="en-US" sz="2400"/>
              <a:t>Inadequacy of small populations</a:t>
            </a:r>
          </a:p>
          <a:p>
            <a:pPr lvl="1">
              <a:lnSpc>
                <a:spcPct val="90000"/>
              </a:lnSpc>
            </a:pPr>
            <a:r>
              <a:rPr lang="en-US" altLang="en-US" sz="2400"/>
              <a:t>Punctuation &amp; stasis</a:t>
            </a:r>
          </a:p>
          <a:p>
            <a:pPr lvl="1">
              <a:lnSpc>
                <a:spcPct val="90000"/>
              </a:lnSpc>
            </a:pPr>
            <a:r>
              <a:rPr lang="en-US" altLang="en-US" sz="2400"/>
              <a:t>Islands of function</a:t>
            </a:r>
          </a:p>
        </p:txBody>
      </p:sp>
    </p:spTree>
    <p:custDataLst>
      <p:tags r:id="rId1"/>
    </p:custDataLst>
  </p:cSld>
  <p:clrMapOvr>
    <a:masterClrMapping/>
  </p:clrMapOvr>
  <p:transition advTm="1646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anim calcmode="lin" valueType="num">
                                      <p:cBhvr additive="base">
                                        <p:cTn id="7" dur="500" fill="hold"/>
                                        <p:tgtEl>
                                          <p:spTgt spid="602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2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2115">
                                            <p:txEl>
                                              <p:pRg st="1" end="1"/>
                                            </p:txEl>
                                          </p:spTgt>
                                        </p:tgtEl>
                                        <p:attrNameLst>
                                          <p:attrName>style.visibility</p:attrName>
                                        </p:attrNameLst>
                                      </p:cBhvr>
                                      <p:to>
                                        <p:strVal val="visible"/>
                                      </p:to>
                                    </p:set>
                                    <p:anim calcmode="lin" valueType="num">
                                      <p:cBhvr additive="base">
                                        <p:cTn id="13" dur="500" fill="hold"/>
                                        <p:tgtEl>
                                          <p:spTgt spid="602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2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2115">
                                            <p:txEl>
                                              <p:pRg st="2" end="2"/>
                                            </p:txEl>
                                          </p:spTgt>
                                        </p:tgtEl>
                                        <p:attrNameLst>
                                          <p:attrName>style.visibility</p:attrName>
                                        </p:attrNameLst>
                                      </p:cBhvr>
                                      <p:to>
                                        <p:strVal val="visible"/>
                                      </p:to>
                                    </p:set>
                                    <p:anim calcmode="lin" valueType="num">
                                      <p:cBhvr additive="base">
                                        <p:cTn id="19" dur="500" fill="hold"/>
                                        <p:tgtEl>
                                          <p:spTgt spid="6021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2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2115">
                                            <p:txEl>
                                              <p:pRg st="3" end="3"/>
                                            </p:txEl>
                                          </p:spTgt>
                                        </p:tgtEl>
                                        <p:attrNameLst>
                                          <p:attrName>style.visibility</p:attrName>
                                        </p:attrNameLst>
                                      </p:cBhvr>
                                      <p:to>
                                        <p:strVal val="visible"/>
                                      </p:to>
                                    </p:set>
                                    <p:anim calcmode="lin" valueType="num">
                                      <p:cBhvr additive="base">
                                        <p:cTn id="25" dur="500" fill="hold"/>
                                        <p:tgtEl>
                                          <p:spTgt spid="6021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21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2115">
                                            <p:txEl>
                                              <p:pRg st="4" end="4"/>
                                            </p:txEl>
                                          </p:spTgt>
                                        </p:tgtEl>
                                        <p:attrNameLst>
                                          <p:attrName>style.visibility</p:attrName>
                                        </p:attrNameLst>
                                      </p:cBhvr>
                                      <p:to>
                                        <p:strVal val="visible"/>
                                      </p:to>
                                    </p:set>
                                    <p:anim calcmode="lin" valueType="num">
                                      <p:cBhvr additive="base">
                                        <p:cTn id="31" dur="500" fill="hold"/>
                                        <p:tgtEl>
                                          <p:spTgt spid="6021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21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2115">
                                            <p:txEl>
                                              <p:pRg st="5" end="5"/>
                                            </p:txEl>
                                          </p:spTgt>
                                        </p:tgtEl>
                                        <p:attrNameLst>
                                          <p:attrName>style.visibility</p:attrName>
                                        </p:attrNameLst>
                                      </p:cBhvr>
                                      <p:to>
                                        <p:strVal val="visible"/>
                                      </p:to>
                                    </p:set>
                                    <p:anim calcmode="lin" valueType="num">
                                      <p:cBhvr additive="base">
                                        <p:cTn id="37" dur="500" fill="hold"/>
                                        <p:tgtEl>
                                          <p:spTgt spid="6021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021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2115">
                                            <p:txEl>
                                              <p:pRg st="6" end="6"/>
                                            </p:txEl>
                                          </p:spTgt>
                                        </p:tgtEl>
                                        <p:attrNameLst>
                                          <p:attrName>style.visibility</p:attrName>
                                        </p:attrNameLst>
                                      </p:cBhvr>
                                      <p:to>
                                        <p:strVal val="visible"/>
                                      </p:to>
                                    </p:set>
                                    <p:anim calcmode="lin" valueType="num">
                                      <p:cBhvr additive="base">
                                        <p:cTn id="43" dur="500" fill="hold"/>
                                        <p:tgtEl>
                                          <p:spTgt spid="6021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21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02115">
                                            <p:txEl>
                                              <p:pRg st="7" end="7"/>
                                            </p:txEl>
                                          </p:spTgt>
                                        </p:tgtEl>
                                        <p:attrNameLst>
                                          <p:attrName>style.visibility</p:attrName>
                                        </p:attrNameLst>
                                      </p:cBhvr>
                                      <p:to>
                                        <p:strVal val="visible"/>
                                      </p:to>
                                    </p:set>
                                    <p:anim calcmode="lin" valueType="num">
                                      <p:cBhvr additive="base">
                                        <p:cTn id="49" dur="500" fill="hold"/>
                                        <p:tgtEl>
                                          <p:spTgt spid="60211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021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02115">
                                            <p:txEl>
                                              <p:pRg st="8" end="8"/>
                                            </p:txEl>
                                          </p:spTgt>
                                        </p:tgtEl>
                                        <p:attrNameLst>
                                          <p:attrName>style.visibility</p:attrName>
                                        </p:attrNameLst>
                                      </p:cBhvr>
                                      <p:to>
                                        <p:strVal val="visible"/>
                                      </p:to>
                                    </p:set>
                                    <p:anim calcmode="lin" valueType="num">
                                      <p:cBhvr additive="base">
                                        <p:cTn id="55" dur="500" fill="hold"/>
                                        <p:tgtEl>
                                          <p:spTgt spid="60211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021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02115">
                                            <p:txEl>
                                              <p:pRg st="9" end="9"/>
                                            </p:txEl>
                                          </p:spTgt>
                                        </p:tgtEl>
                                        <p:attrNameLst>
                                          <p:attrName>style.visibility</p:attrName>
                                        </p:attrNameLst>
                                      </p:cBhvr>
                                      <p:to>
                                        <p:strVal val="visible"/>
                                      </p:to>
                                    </p:set>
                                    <p:anim calcmode="lin" valueType="num">
                                      <p:cBhvr additive="base">
                                        <p:cTn id="61" dur="500" fill="hold"/>
                                        <p:tgtEl>
                                          <p:spTgt spid="60211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021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r>
              <a:rPr lang="en-US" altLang="en-US"/>
              <a:t>Conclusions</a:t>
            </a:r>
          </a:p>
        </p:txBody>
      </p:sp>
      <p:sp>
        <p:nvSpPr>
          <p:cNvPr id="603139" name="Rectangle 3"/>
          <p:cNvSpPr>
            <a:spLocks noGrp="1" noChangeArrowheads="1"/>
          </p:cNvSpPr>
          <p:nvPr>
            <p:ph type="body" idx="1"/>
          </p:nvPr>
        </p:nvSpPr>
        <p:spPr/>
        <p:txBody>
          <a:bodyPr/>
          <a:lstStyle/>
          <a:p>
            <a:r>
              <a:rPr lang="en-US" altLang="en-US"/>
              <a:t>If you are determined to hold onto a world-view in which there is no God, undirected evolution must be your explanation, no matter how badly it works.</a:t>
            </a:r>
          </a:p>
          <a:p>
            <a:r>
              <a:rPr lang="en-US" altLang="en-US"/>
              <a:t>Consider for example this remark by noted evolutionist Richard Lewontin:</a:t>
            </a:r>
          </a:p>
        </p:txBody>
      </p:sp>
    </p:spTree>
    <p:custDataLst>
      <p:tags r:id="rId1"/>
    </p:custDataLst>
  </p:cSld>
  <p:clrMapOvr>
    <a:masterClrMapping/>
  </p:clrMapOvr>
  <p:transition advTm="264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3139">
                                            <p:txEl>
                                              <p:pRg st="0" end="0"/>
                                            </p:txEl>
                                          </p:spTgt>
                                        </p:tgtEl>
                                        <p:attrNameLst>
                                          <p:attrName>style.visibility</p:attrName>
                                        </p:attrNameLst>
                                      </p:cBhvr>
                                      <p:to>
                                        <p:strVal val="visible"/>
                                      </p:to>
                                    </p:set>
                                    <p:anim calcmode="lin" valueType="num">
                                      <p:cBhvr additive="base">
                                        <p:cTn id="7" dur="500" fill="hold"/>
                                        <p:tgtEl>
                                          <p:spTgt spid="603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3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3139">
                                            <p:txEl>
                                              <p:pRg st="1" end="1"/>
                                            </p:txEl>
                                          </p:spTgt>
                                        </p:tgtEl>
                                        <p:attrNameLst>
                                          <p:attrName>style.visibility</p:attrName>
                                        </p:attrNameLst>
                                      </p:cBhvr>
                                      <p:to>
                                        <p:strVal val="visible"/>
                                      </p:to>
                                    </p:set>
                                    <p:anim calcmode="lin" valueType="num">
                                      <p:cBhvr additive="base">
                                        <p:cTn id="13" dur="500" fill="hold"/>
                                        <p:tgtEl>
                                          <p:spTgt spid="603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31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idx="4294967295"/>
          </p:nvPr>
        </p:nvSpPr>
        <p:spPr>
          <a:xfrm>
            <a:off x="1371600" y="838200"/>
            <a:ext cx="7772400" cy="1143000"/>
          </a:xfrm>
        </p:spPr>
        <p:txBody>
          <a:bodyPr/>
          <a:lstStyle/>
          <a:p>
            <a:endParaRPr lang="en-US" altLang="en-US"/>
          </a:p>
        </p:txBody>
      </p:sp>
      <p:sp>
        <p:nvSpPr>
          <p:cNvPr id="608260" name="Text Box 4"/>
          <p:cNvSpPr txBox="1">
            <a:spLocks noChangeArrowheads="1"/>
          </p:cNvSpPr>
          <p:nvPr/>
        </p:nvSpPr>
        <p:spPr bwMode="auto">
          <a:xfrm>
            <a:off x="914400" y="1219200"/>
            <a:ext cx="79248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cs typeface="Times New Roman" pitchFamily="18" charset="0"/>
              </a:rPr>
              <a:t>"</a:t>
            </a:r>
            <a:r>
              <a:rPr lang="en-US" altLang="en-US"/>
              <a:t>We take the side of science in spite of the patent absurdity of some of its constructs … in spite of the tolerance of the scientific community for unsubstantiated just-so stories, because we have a prior commitment, a commitment to materialism.  It is not that the methods and institutions somehow compel us to accept a material explanation of the phenomenal world, but, on the contrary, that we are forced by our </a:t>
            </a:r>
            <a:r>
              <a:rPr lang="en-US" altLang="en-US" i="1"/>
              <a:t>a priori</a:t>
            </a:r>
            <a:r>
              <a:rPr lang="en-US" altLang="en-US"/>
              <a:t> adherence to material causes to create an apparatus of investigation and a set of concepts that produce material explanations, no matter how counterintuitive, no matter how mystifying to the uninitiated.  Moreover, that materialism is absolute, for we cannot allow a Divine Foot in the door.</a:t>
            </a:r>
            <a:r>
              <a:rPr lang="en-US" altLang="en-US">
                <a:cs typeface="Times New Roman" pitchFamily="18" charset="0"/>
              </a:rPr>
              <a:t>"</a:t>
            </a:r>
          </a:p>
          <a:p>
            <a:r>
              <a:rPr lang="en-US" altLang="en-US"/>
              <a:t>Richard Lewontin, </a:t>
            </a:r>
            <a:r>
              <a:rPr lang="en-US" altLang="en-US" i="1"/>
              <a:t>NY Review of Books</a:t>
            </a:r>
            <a:r>
              <a:rPr lang="en-US" altLang="en-US"/>
              <a:t> (9 Jan 97)</a:t>
            </a:r>
          </a:p>
          <a:p>
            <a:pPr>
              <a:spcBef>
                <a:spcPct val="50000"/>
              </a:spcBef>
            </a:pPr>
            <a:endParaRPr lang="en-US" altLang="en-US"/>
          </a:p>
        </p:txBody>
      </p:sp>
    </p:spTree>
  </p:cSld>
  <p:clrMapOvr>
    <a:masterClrMapping/>
  </p:clrMapOvr>
  <p:transition advTm="7836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r>
              <a:rPr lang="en-US" altLang="en-US"/>
              <a:t>Conclusions</a:t>
            </a:r>
          </a:p>
        </p:txBody>
      </p:sp>
      <p:sp>
        <p:nvSpPr>
          <p:cNvPr id="610307" name="Rectangle 3"/>
          <p:cNvSpPr>
            <a:spLocks noGrp="1" noChangeArrowheads="1"/>
          </p:cNvSpPr>
          <p:nvPr>
            <p:ph type="body" idx="1"/>
          </p:nvPr>
        </p:nvSpPr>
        <p:spPr/>
        <p:txBody>
          <a:bodyPr/>
          <a:lstStyle/>
          <a:p>
            <a:r>
              <a:rPr lang="en-US" altLang="en-US" sz="2800"/>
              <a:t>If you are determined to hold onto a world-view in which there is no God, undirected evolution must be your explanation, no matter how badly it works.</a:t>
            </a:r>
          </a:p>
          <a:p>
            <a:r>
              <a:rPr lang="en-US" altLang="en-US" sz="2800"/>
              <a:t>But if you admit these problems indicate a Mind behind the universe, then that Mind may have worked by natural processes or abrupt means.</a:t>
            </a:r>
          </a:p>
          <a:p>
            <a:r>
              <a:rPr lang="en-US" altLang="en-US" sz="2800"/>
              <a:t>But having a God raises the question of what life is all about, and what I am going to do about it.</a:t>
            </a:r>
          </a:p>
        </p:txBody>
      </p:sp>
    </p:spTree>
    <p:custDataLst>
      <p:tags r:id="rId1"/>
    </p:custDataLst>
  </p:cSld>
  <p:clrMapOvr>
    <a:masterClrMapping/>
  </p:clrMapOvr>
  <p:transition advTm="417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anim calcmode="lin" valueType="num">
                                      <p:cBhvr additive="base">
                                        <p:cTn id="7" dur="500" fill="hold"/>
                                        <p:tgtEl>
                                          <p:spTgt spid="610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0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0307">
                                            <p:txEl>
                                              <p:pRg st="1" end="1"/>
                                            </p:txEl>
                                          </p:spTgt>
                                        </p:tgtEl>
                                        <p:attrNameLst>
                                          <p:attrName>style.visibility</p:attrName>
                                        </p:attrNameLst>
                                      </p:cBhvr>
                                      <p:to>
                                        <p:strVal val="visible"/>
                                      </p:to>
                                    </p:set>
                                    <p:anim calcmode="lin" valueType="num">
                                      <p:cBhvr additive="base">
                                        <p:cTn id="13" dur="500" fill="hold"/>
                                        <p:tgtEl>
                                          <p:spTgt spid="610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0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0307">
                                            <p:txEl>
                                              <p:pRg st="2" end="2"/>
                                            </p:txEl>
                                          </p:spTgt>
                                        </p:tgtEl>
                                        <p:attrNameLst>
                                          <p:attrName>style.visibility</p:attrName>
                                        </p:attrNameLst>
                                      </p:cBhvr>
                                      <p:to>
                                        <p:strVal val="visible"/>
                                      </p:to>
                                    </p:set>
                                    <p:anim calcmode="lin" valueType="num">
                                      <p:cBhvr additive="base">
                                        <p:cTn id="19" dur="500" fill="hold"/>
                                        <p:tgtEl>
                                          <p:spTgt spid="610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03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en-US" altLang="en-US"/>
              <a:t>For Further Reading</a:t>
            </a:r>
          </a:p>
        </p:txBody>
      </p:sp>
      <p:sp>
        <p:nvSpPr>
          <p:cNvPr id="604163" name="Rectangle 3"/>
          <p:cNvSpPr>
            <a:spLocks noGrp="1" noChangeArrowheads="1"/>
          </p:cNvSpPr>
          <p:nvPr>
            <p:ph type="body" idx="1"/>
          </p:nvPr>
        </p:nvSpPr>
        <p:spPr/>
        <p:txBody>
          <a:bodyPr/>
          <a:lstStyle/>
          <a:p>
            <a:r>
              <a:rPr lang="en-US" altLang="en-US"/>
              <a:t>Michael Behe, </a:t>
            </a:r>
            <a:r>
              <a:rPr lang="en-US" altLang="en-US" i="1"/>
              <a:t>Darwin’s Black Box</a:t>
            </a:r>
          </a:p>
          <a:p>
            <a:r>
              <a:rPr lang="en-US" altLang="en-US"/>
              <a:t>William Dembski, </a:t>
            </a:r>
            <a:r>
              <a:rPr lang="en-US" altLang="en-US" i="1"/>
              <a:t>Intelligent Design</a:t>
            </a:r>
          </a:p>
          <a:p>
            <a:r>
              <a:rPr lang="en-US" altLang="en-US"/>
              <a:t>Michael Denton, </a:t>
            </a:r>
            <a:r>
              <a:rPr lang="en-US" altLang="en-US" i="1"/>
              <a:t>Nature’s Destiny</a:t>
            </a:r>
          </a:p>
          <a:p>
            <a:r>
              <a:rPr lang="en-US" altLang="en-US"/>
              <a:t>J. P. Moreland, </a:t>
            </a:r>
            <a:r>
              <a:rPr lang="en-US" altLang="en-US" i="1"/>
              <a:t>Mere Creation</a:t>
            </a:r>
          </a:p>
          <a:p>
            <a:r>
              <a:rPr lang="en-US" altLang="en-US"/>
              <a:t>Hugh Ross, </a:t>
            </a:r>
            <a:r>
              <a:rPr lang="en-US" altLang="en-US" i="1"/>
              <a:t>The Creator &amp; the Cosmos</a:t>
            </a:r>
          </a:p>
          <a:p>
            <a:r>
              <a:rPr lang="en-US" altLang="en-US"/>
              <a:t>Hubert Yockey, </a:t>
            </a:r>
            <a:r>
              <a:rPr lang="en-US" altLang="en-US" i="1"/>
              <a:t>Information Theory &amp; Molecular Biology</a:t>
            </a:r>
          </a:p>
        </p:txBody>
      </p:sp>
    </p:spTree>
    <p:custDataLst>
      <p:tags r:id="rId1"/>
    </p:custDataLst>
  </p:cSld>
  <p:clrMapOvr>
    <a:masterClrMapping/>
  </p:clrMapOvr>
  <p:transition advTm="301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63">
                                            <p:txEl>
                                              <p:pRg st="0" end="0"/>
                                            </p:txEl>
                                          </p:spTgt>
                                        </p:tgtEl>
                                        <p:attrNameLst>
                                          <p:attrName>style.visibility</p:attrName>
                                        </p:attrNameLst>
                                      </p:cBhvr>
                                      <p:to>
                                        <p:strVal val="visible"/>
                                      </p:to>
                                    </p:set>
                                    <p:animEffect transition="in" filter="checkerboard(across)">
                                      <p:cBhvr>
                                        <p:cTn id="7" dur="500"/>
                                        <p:tgtEl>
                                          <p:spTgt spid="604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163">
                                            <p:txEl>
                                              <p:pRg st="1" end="1"/>
                                            </p:txEl>
                                          </p:spTgt>
                                        </p:tgtEl>
                                        <p:attrNameLst>
                                          <p:attrName>style.visibility</p:attrName>
                                        </p:attrNameLst>
                                      </p:cBhvr>
                                      <p:to>
                                        <p:strVal val="visible"/>
                                      </p:to>
                                    </p:set>
                                    <p:animEffect transition="in" filter="checkerboard(across)">
                                      <p:cBhvr>
                                        <p:cTn id="12" dur="500"/>
                                        <p:tgtEl>
                                          <p:spTgt spid="604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4163">
                                            <p:txEl>
                                              <p:pRg st="2" end="2"/>
                                            </p:txEl>
                                          </p:spTgt>
                                        </p:tgtEl>
                                        <p:attrNameLst>
                                          <p:attrName>style.visibility</p:attrName>
                                        </p:attrNameLst>
                                      </p:cBhvr>
                                      <p:to>
                                        <p:strVal val="visible"/>
                                      </p:to>
                                    </p:set>
                                    <p:animEffect transition="in" filter="checkerboard(across)">
                                      <p:cBhvr>
                                        <p:cTn id="17" dur="500"/>
                                        <p:tgtEl>
                                          <p:spTgt spid="6041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4163">
                                            <p:txEl>
                                              <p:pRg st="3" end="3"/>
                                            </p:txEl>
                                          </p:spTgt>
                                        </p:tgtEl>
                                        <p:attrNameLst>
                                          <p:attrName>style.visibility</p:attrName>
                                        </p:attrNameLst>
                                      </p:cBhvr>
                                      <p:to>
                                        <p:strVal val="visible"/>
                                      </p:to>
                                    </p:set>
                                    <p:animEffect transition="in" filter="checkerboard(across)">
                                      <p:cBhvr>
                                        <p:cTn id="22" dur="500"/>
                                        <p:tgtEl>
                                          <p:spTgt spid="6041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04163">
                                            <p:txEl>
                                              <p:pRg st="4" end="4"/>
                                            </p:txEl>
                                          </p:spTgt>
                                        </p:tgtEl>
                                        <p:attrNameLst>
                                          <p:attrName>style.visibility</p:attrName>
                                        </p:attrNameLst>
                                      </p:cBhvr>
                                      <p:to>
                                        <p:strVal val="visible"/>
                                      </p:to>
                                    </p:set>
                                    <p:animEffect transition="in" filter="checkerboard(across)">
                                      <p:cBhvr>
                                        <p:cTn id="27" dur="500"/>
                                        <p:tgtEl>
                                          <p:spTgt spid="6041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04163">
                                            <p:txEl>
                                              <p:pRg st="5" end="5"/>
                                            </p:txEl>
                                          </p:spTgt>
                                        </p:tgtEl>
                                        <p:attrNameLst>
                                          <p:attrName>style.visibility</p:attrName>
                                        </p:attrNameLst>
                                      </p:cBhvr>
                                      <p:to>
                                        <p:strVal val="visible"/>
                                      </p:to>
                                    </p:set>
                                    <p:animEffect transition="in" filter="checkerboard(across)">
                                      <p:cBhvr>
                                        <p:cTn id="32" dur="500"/>
                                        <p:tgtEl>
                                          <p:spTgt spid="604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r>
              <a:rPr lang="en-US" altLang="en-US"/>
              <a:t>For Further Reading</a:t>
            </a:r>
          </a:p>
        </p:txBody>
      </p:sp>
      <p:pic>
        <p:nvPicPr>
          <p:cNvPr id="605188" name="Picture 4" descr="WDGTDWICover"/>
          <p:cNvPicPr>
            <a:picLocks noChangeAspect="1" noChangeArrowheads="1"/>
          </p:cNvPicPr>
          <p:nvPr/>
        </p:nvPicPr>
        <p:blipFill>
          <a:blip r:embed="rId3" cstate="print">
            <a:extLst>
              <a:ext uri="{28A0092B-C50C-407E-A947-70E740481C1C}">
                <a14:useLocalDpi xmlns:a14="http://schemas.microsoft.com/office/drawing/2010/main" val="0"/>
              </a:ext>
            </a:extLst>
          </a:blip>
          <a:srcRect t="1627" b="746"/>
          <a:stretch>
            <a:fillRect/>
          </a:stretch>
        </p:blipFill>
        <p:spPr bwMode="auto">
          <a:xfrm>
            <a:off x="3581400" y="2057400"/>
            <a:ext cx="3071813" cy="457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268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05188"/>
                                        </p:tgtEl>
                                        <p:attrNameLst>
                                          <p:attrName>style.visibility</p:attrName>
                                        </p:attrNameLst>
                                      </p:cBhvr>
                                      <p:to>
                                        <p:strVal val="visible"/>
                                      </p:to>
                                    </p:set>
                                    <p:anim calcmode="lin" valueType="num">
                                      <p:cBhvr>
                                        <p:cTn id="7" dur="500" fill="hold"/>
                                        <p:tgtEl>
                                          <p:spTgt spid="605188"/>
                                        </p:tgtEl>
                                        <p:attrNameLst>
                                          <p:attrName>ppt_w</p:attrName>
                                        </p:attrNameLst>
                                      </p:cBhvr>
                                      <p:tavLst>
                                        <p:tav tm="0">
                                          <p:val>
                                            <p:fltVal val="0"/>
                                          </p:val>
                                        </p:tav>
                                        <p:tav tm="100000">
                                          <p:val>
                                            <p:strVal val="#ppt_w"/>
                                          </p:val>
                                        </p:tav>
                                      </p:tavLst>
                                    </p:anim>
                                    <p:anim calcmode="lin" valueType="num">
                                      <p:cBhvr>
                                        <p:cTn id="8" dur="500" fill="hold"/>
                                        <p:tgtEl>
                                          <p:spTgt spid="6051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1066800" y="838200"/>
            <a:ext cx="7772400" cy="1371600"/>
          </a:xfrm>
        </p:spPr>
        <p:txBody>
          <a:bodyPr/>
          <a:lstStyle/>
          <a:p>
            <a:r>
              <a:rPr lang="en-US" altLang="en-US"/>
              <a:t>Could so many scientists be wrong?</a:t>
            </a:r>
          </a:p>
        </p:txBody>
      </p:sp>
      <p:sp>
        <p:nvSpPr>
          <p:cNvPr id="571395" name="Rectangle 3"/>
          <p:cNvSpPr>
            <a:spLocks noGrp="1" noChangeArrowheads="1"/>
          </p:cNvSpPr>
          <p:nvPr>
            <p:ph type="body" sz="half" idx="1"/>
          </p:nvPr>
        </p:nvSpPr>
        <p:spPr/>
        <p:txBody>
          <a:bodyPr/>
          <a:lstStyle/>
          <a:p>
            <a:r>
              <a:rPr lang="en-US" altLang="en-US" sz="2400"/>
              <a:t>Science must finally depend on evidence, not on opinion, even that of experts.</a:t>
            </a:r>
          </a:p>
          <a:p>
            <a:r>
              <a:rPr lang="en-US" altLang="en-US" sz="2400"/>
              <a:t>Thomas Kuhn, </a:t>
            </a:r>
            <a:r>
              <a:rPr lang="en-US" altLang="en-US" sz="2400" i="1"/>
              <a:t>Structure of Scientific Revolutions</a:t>
            </a:r>
            <a:r>
              <a:rPr lang="en-US" altLang="en-US" sz="2400"/>
              <a:t>, describes the sociology of paradigm changes.</a:t>
            </a:r>
          </a:p>
          <a:p>
            <a:r>
              <a:rPr lang="en-US" altLang="en-US" sz="2400"/>
              <a:t>Consider the case of continental drift.</a:t>
            </a:r>
          </a:p>
        </p:txBody>
      </p:sp>
      <p:pic>
        <p:nvPicPr>
          <p:cNvPr id="571397" name="Picture 5" descr="BD05502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029200" y="2441575"/>
            <a:ext cx="3810000" cy="3433763"/>
          </a:xfrm>
        </p:spPr>
      </p:pic>
    </p:spTree>
    <p:custDataLst>
      <p:tags r:id="rId1"/>
    </p:custDataLst>
  </p:cSld>
  <p:clrMapOvr>
    <a:masterClrMapping/>
  </p:clrMapOvr>
  <p:transition advTm="671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1394"/>
                                        </p:tgtEl>
                                        <p:attrNameLst>
                                          <p:attrName>style.visibility</p:attrName>
                                        </p:attrNameLst>
                                      </p:cBhvr>
                                      <p:to>
                                        <p:strVal val="visible"/>
                                      </p:to>
                                    </p:set>
                                    <p:animEffect transition="in" filter="checkerboard(across)">
                                      <p:cBhvr>
                                        <p:cTn id="7" dur="500"/>
                                        <p:tgtEl>
                                          <p:spTgt spid="571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71397"/>
                                        </p:tgtEl>
                                        <p:attrNameLst>
                                          <p:attrName>style.visibility</p:attrName>
                                        </p:attrNameLst>
                                      </p:cBhvr>
                                      <p:to>
                                        <p:strVal val="visible"/>
                                      </p:to>
                                    </p:set>
                                    <p:animEffect transition="in" filter="checkerboard(across)">
                                      <p:cBhvr>
                                        <p:cTn id="12" dur="500"/>
                                        <p:tgtEl>
                                          <p:spTgt spid="5713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1395">
                                            <p:txEl>
                                              <p:pRg st="0" end="0"/>
                                            </p:txEl>
                                          </p:spTgt>
                                        </p:tgtEl>
                                        <p:attrNameLst>
                                          <p:attrName>style.visibility</p:attrName>
                                        </p:attrNameLst>
                                      </p:cBhvr>
                                      <p:to>
                                        <p:strVal val="visible"/>
                                      </p:to>
                                    </p:set>
                                    <p:animEffect transition="in" filter="checkerboard(across)">
                                      <p:cBhvr>
                                        <p:cTn id="17" dur="500"/>
                                        <p:tgtEl>
                                          <p:spTgt spid="57139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1395">
                                            <p:txEl>
                                              <p:pRg st="1" end="1"/>
                                            </p:txEl>
                                          </p:spTgt>
                                        </p:tgtEl>
                                        <p:attrNameLst>
                                          <p:attrName>style.visibility</p:attrName>
                                        </p:attrNameLst>
                                      </p:cBhvr>
                                      <p:to>
                                        <p:strVal val="visible"/>
                                      </p:to>
                                    </p:set>
                                    <p:animEffect transition="in" filter="checkerboard(across)">
                                      <p:cBhvr>
                                        <p:cTn id="22" dur="500"/>
                                        <p:tgtEl>
                                          <p:spTgt spid="57139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71395">
                                            <p:txEl>
                                              <p:pRg st="2" end="2"/>
                                            </p:txEl>
                                          </p:spTgt>
                                        </p:tgtEl>
                                        <p:attrNameLst>
                                          <p:attrName>style.visibility</p:attrName>
                                        </p:attrNameLst>
                                      </p:cBhvr>
                                      <p:to>
                                        <p:strVal val="visible"/>
                                      </p:to>
                                    </p:set>
                                    <p:animEffect transition="in" filter="checkerboard(across)">
                                      <p:cBhvr>
                                        <p:cTn id="27" dur="500"/>
                                        <p:tgtEl>
                                          <p:spTgt spid="571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4" grpId="0" autoUpdateAnimBg="0"/>
      <p:bldP spid="57139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ltLang="en-US"/>
              <a:t>The Case of Continental Drift</a:t>
            </a:r>
          </a:p>
        </p:txBody>
      </p:sp>
      <p:sp>
        <p:nvSpPr>
          <p:cNvPr id="572419" name="Rectangle 3"/>
          <p:cNvSpPr>
            <a:spLocks noGrp="1" noChangeArrowheads="1"/>
          </p:cNvSpPr>
          <p:nvPr>
            <p:ph type="body" sz="half" idx="1"/>
          </p:nvPr>
        </p:nvSpPr>
        <p:spPr/>
        <p:txBody>
          <a:bodyPr/>
          <a:lstStyle/>
          <a:p>
            <a:pPr>
              <a:lnSpc>
                <a:spcPct val="90000"/>
              </a:lnSpc>
            </a:pPr>
            <a:r>
              <a:rPr lang="en-US" altLang="en-US" sz="2400"/>
              <a:t>Till the 1950s, most geologists considered moving continents a wacko idea, since they could not imagine any mechanism to do this.</a:t>
            </a:r>
          </a:p>
          <a:p>
            <a:pPr>
              <a:lnSpc>
                <a:spcPct val="90000"/>
              </a:lnSpc>
            </a:pPr>
            <a:r>
              <a:rPr lang="en-US" altLang="en-US" sz="2400"/>
              <a:t>As evidence piled up, a rather dramatic paradigm shift occurred, even though the mechanism has still not been fully worked out.</a:t>
            </a:r>
          </a:p>
        </p:txBody>
      </p:sp>
      <p:pic>
        <p:nvPicPr>
          <p:cNvPr id="572422" name="Picture 6" descr="condrift"/>
          <p:cNvPicPr>
            <a:picLocks noGrp="1" noChangeAspect="1" noChangeArrowheads="1"/>
          </p:cNvPicPr>
          <p:nvPr>
            <p:ph type="clipArt" sz="half" idx="2"/>
          </p:nvPr>
        </p:nvPicPr>
        <p:blipFill>
          <a:blip r:embed="rId3">
            <a:clrChange>
              <a:clrFrom>
                <a:srgbClr val="FFFFC3"/>
              </a:clrFrom>
              <a:clrTo>
                <a:srgbClr val="FFFFC3">
                  <a:alpha val="0"/>
                </a:srgbClr>
              </a:clrTo>
            </a:clrChange>
            <a:extLst>
              <a:ext uri="{28A0092B-C50C-407E-A947-70E740481C1C}">
                <a14:useLocalDpi xmlns:a14="http://schemas.microsoft.com/office/drawing/2010/main" val="0"/>
              </a:ext>
            </a:extLst>
          </a:blip>
          <a:srcRect/>
          <a:stretch>
            <a:fillRect/>
          </a:stretch>
        </p:blipFill>
        <p:spPr>
          <a:xfrm>
            <a:off x="5297488" y="2101850"/>
            <a:ext cx="32718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933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2422"/>
                                        </p:tgtEl>
                                        <p:attrNameLst>
                                          <p:attrName>style.visibility</p:attrName>
                                        </p:attrNameLst>
                                      </p:cBhvr>
                                      <p:to>
                                        <p:strVal val="visible"/>
                                      </p:to>
                                    </p:set>
                                    <p:animEffect transition="in" filter="checkerboard(across)">
                                      <p:cBhvr>
                                        <p:cTn id="7" dur="500"/>
                                        <p:tgtEl>
                                          <p:spTgt spid="572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2419">
                                            <p:txEl>
                                              <p:pRg st="0" end="0"/>
                                            </p:txEl>
                                          </p:spTgt>
                                        </p:tgtEl>
                                        <p:attrNameLst>
                                          <p:attrName>style.visibility</p:attrName>
                                        </p:attrNameLst>
                                      </p:cBhvr>
                                      <p:to>
                                        <p:strVal val="visible"/>
                                      </p:to>
                                    </p:set>
                                    <p:animEffect transition="in" filter="checkerboard(across)">
                                      <p:cBhvr>
                                        <p:cTn id="12" dur="500"/>
                                        <p:tgtEl>
                                          <p:spTgt spid="5724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2419">
                                            <p:txEl>
                                              <p:pRg st="1" end="1"/>
                                            </p:txEl>
                                          </p:spTgt>
                                        </p:tgtEl>
                                        <p:attrNameLst>
                                          <p:attrName>style.visibility</p:attrName>
                                        </p:attrNameLst>
                                      </p:cBhvr>
                                      <p:to>
                                        <p:strVal val="visible"/>
                                      </p:to>
                                    </p:set>
                                    <p:animEffect transition="in" filter="checkerboard(across)">
                                      <p:cBhvr>
                                        <p:cTn id="17" dur="500"/>
                                        <p:tgtEl>
                                          <p:spTgt spid="572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ltLang="en-US"/>
              <a:t>Some Problems for Evolution</a:t>
            </a:r>
          </a:p>
        </p:txBody>
      </p:sp>
      <p:sp>
        <p:nvSpPr>
          <p:cNvPr id="573443" name="Rectangle 3"/>
          <p:cNvSpPr>
            <a:spLocks noGrp="1" noChangeArrowheads="1"/>
          </p:cNvSpPr>
          <p:nvPr>
            <p:ph type="body" idx="1"/>
          </p:nvPr>
        </p:nvSpPr>
        <p:spPr/>
        <p:txBody>
          <a:bodyPr/>
          <a:lstStyle/>
          <a:p>
            <a:pPr>
              <a:lnSpc>
                <a:spcPct val="90000"/>
              </a:lnSpc>
            </a:pPr>
            <a:r>
              <a:rPr lang="en-US" altLang="en-US"/>
              <a:t>Concerned here with scientific problems, rather than philosophical or theological</a:t>
            </a:r>
          </a:p>
          <a:p>
            <a:pPr>
              <a:lnSpc>
                <a:spcPct val="90000"/>
              </a:lnSpc>
            </a:pPr>
            <a:r>
              <a:rPr lang="en-US" altLang="en-US"/>
              <a:t>Concerned especially with problems facing naturalistic, rather the theistic evolution, that is, the sort espoused by:</a:t>
            </a:r>
          </a:p>
          <a:p>
            <a:pPr lvl="1">
              <a:lnSpc>
                <a:spcPct val="90000"/>
              </a:lnSpc>
            </a:pPr>
            <a:r>
              <a:rPr lang="en-US" altLang="en-US"/>
              <a:t>Charles Darwin, </a:t>
            </a:r>
            <a:r>
              <a:rPr lang="en-US" altLang="en-US" i="1"/>
              <a:t>Origin of Species</a:t>
            </a:r>
          </a:p>
          <a:p>
            <a:pPr lvl="1">
              <a:lnSpc>
                <a:spcPct val="90000"/>
              </a:lnSpc>
            </a:pPr>
            <a:r>
              <a:rPr lang="en-US" altLang="en-US"/>
              <a:t>Richard Dawkins, </a:t>
            </a:r>
            <a:r>
              <a:rPr lang="en-US" altLang="en-US" i="1"/>
              <a:t>Blind Watchmaker</a:t>
            </a:r>
          </a:p>
          <a:p>
            <a:pPr lvl="1">
              <a:lnSpc>
                <a:spcPct val="90000"/>
              </a:lnSpc>
            </a:pPr>
            <a:r>
              <a:rPr lang="en-US" altLang="en-US"/>
              <a:t>Daniel Dennett, </a:t>
            </a:r>
            <a:r>
              <a:rPr lang="en-US" altLang="en-US" i="1"/>
              <a:t>Darwin’s Dangerous Idea</a:t>
            </a:r>
          </a:p>
        </p:txBody>
      </p:sp>
    </p:spTree>
    <p:custDataLst>
      <p:tags r:id="rId1"/>
    </p:custDataLst>
  </p:cSld>
  <p:clrMapOvr>
    <a:masterClrMapping/>
  </p:clrMapOvr>
  <p:transition advTm="777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checkerboard(across)">
                                      <p:cBhvr>
                                        <p:cTn id="7" dur="500"/>
                                        <p:tgtEl>
                                          <p:spTgt spid="573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43">
                                            <p:txEl>
                                              <p:pRg st="1" end="1"/>
                                            </p:txEl>
                                          </p:spTgt>
                                        </p:tgtEl>
                                        <p:attrNameLst>
                                          <p:attrName>style.visibility</p:attrName>
                                        </p:attrNameLst>
                                      </p:cBhvr>
                                      <p:to>
                                        <p:strVal val="visible"/>
                                      </p:to>
                                    </p:set>
                                    <p:animEffect transition="in" filter="checkerboard(across)">
                                      <p:cBhvr>
                                        <p:cTn id="12" dur="500"/>
                                        <p:tgtEl>
                                          <p:spTgt spid="573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3443">
                                            <p:txEl>
                                              <p:pRg st="2" end="2"/>
                                            </p:txEl>
                                          </p:spTgt>
                                        </p:tgtEl>
                                        <p:attrNameLst>
                                          <p:attrName>style.visibility</p:attrName>
                                        </p:attrNameLst>
                                      </p:cBhvr>
                                      <p:to>
                                        <p:strVal val="visible"/>
                                      </p:to>
                                    </p:set>
                                    <p:animEffect transition="in" filter="checkerboard(across)">
                                      <p:cBhvr>
                                        <p:cTn id="17" dur="500"/>
                                        <p:tgtEl>
                                          <p:spTgt spid="573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3443">
                                            <p:txEl>
                                              <p:pRg st="3" end="3"/>
                                            </p:txEl>
                                          </p:spTgt>
                                        </p:tgtEl>
                                        <p:attrNameLst>
                                          <p:attrName>style.visibility</p:attrName>
                                        </p:attrNameLst>
                                      </p:cBhvr>
                                      <p:to>
                                        <p:strVal val="visible"/>
                                      </p:to>
                                    </p:set>
                                    <p:animEffect transition="in" filter="checkerboard(across)">
                                      <p:cBhvr>
                                        <p:cTn id="22" dur="500"/>
                                        <p:tgtEl>
                                          <p:spTgt spid="5734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73443">
                                            <p:txEl>
                                              <p:pRg st="4" end="4"/>
                                            </p:txEl>
                                          </p:spTgt>
                                        </p:tgtEl>
                                        <p:attrNameLst>
                                          <p:attrName>style.visibility</p:attrName>
                                        </p:attrNameLst>
                                      </p:cBhvr>
                                      <p:to>
                                        <p:strVal val="visible"/>
                                      </p:to>
                                    </p:set>
                                    <p:animEffect transition="in" filter="checkerboard(across)">
                                      <p:cBhvr>
                                        <p:cTn id="27" dur="500"/>
                                        <p:tgtEl>
                                          <p:spTgt spid="573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ltLang="en-US"/>
              <a:t>Some Problems for Evolution</a:t>
            </a:r>
          </a:p>
        </p:txBody>
      </p:sp>
      <p:sp>
        <p:nvSpPr>
          <p:cNvPr id="574467" name="Rectangle 3"/>
          <p:cNvSpPr>
            <a:spLocks noGrp="1" noChangeArrowheads="1"/>
          </p:cNvSpPr>
          <p:nvPr>
            <p:ph type="body" idx="1"/>
          </p:nvPr>
        </p:nvSpPr>
        <p:spPr/>
        <p:txBody>
          <a:bodyPr/>
          <a:lstStyle/>
          <a:p>
            <a:pPr>
              <a:buFont typeface="Wingdings" pitchFamily="2" charset="2"/>
              <a:buNone/>
            </a:pPr>
            <a:r>
              <a:rPr lang="en-US" altLang="en-US"/>
              <a:t>Will deal with two main problems, which include various sub-problems:</a:t>
            </a:r>
          </a:p>
          <a:p>
            <a:r>
              <a:rPr lang="en-US" altLang="en-US"/>
              <a:t>(1) Problems with generating the observed level of order, given only random events and selection for survival to produce this</a:t>
            </a:r>
          </a:p>
          <a:p>
            <a:r>
              <a:rPr lang="en-US" altLang="en-US"/>
              <a:t>(2) Problems with the observed fossil record compared to expectations</a:t>
            </a:r>
          </a:p>
        </p:txBody>
      </p:sp>
    </p:spTree>
    <p:custDataLst>
      <p:tags r:id="rId1"/>
    </p:custDataLst>
  </p:cSld>
  <p:clrMapOvr>
    <a:masterClrMapping/>
  </p:clrMapOvr>
  <p:transition advTm="416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animEffect transition="in" filter="checkerboard(across)">
                                      <p:cBhvr>
                                        <p:cTn id="7" dur="500"/>
                                        <p:tgtEl>
                                          <p:spTgt spid="574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4467">
                                            <p:txEl>
                                              <p:pRg st="1" end="1"/>
                                            </p:txEl>
                                          </p:spTgt>
                                        </p:tgtEl>
                                        <p:attrNameLst>
                                          <p:attrName>style.visibility</p:attrName>
                                        </p:attrNameLst>
                                      </p:cBhvr>
                                      <p:to>
                                        <p:strVal val="visible"/>
                                      </p:to>
                                    </p:set>
                                    <p:animEffect transition="in" filter="checkerboard(across)">
                                      <p:cBhvr>
                                        <p:cTn id="12" dur="500"/>
                                        <p:tgtEl>
                                          <p:spTgt spid="5744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4467">
                                            <p:txEl>
                                              <p:pRg st="2" end="2"/>
                                            </p:txEl>
                                          </p:spTgt>
                                        </p:tgtEl>
                                        <p:attrNameLst>
                                          <p:attrName>style.visibility</p:attrName>
                                        </p:attrNameLst>
                                      </p:cBhvr>
                                      <p:to>
                                        <p:strVal val="visible"/>
                                      </p:to>
                                    </p:set>
                                    <p:animEffect transition="in" filter="checkerboard(across)">
                                      <p:cBhvr>
                                        <p:cTn id="17" dur="500"/>
                                        <p:tgtEl>
                                          <p:spTgt spid="574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p:txBody>
          <a:bodyPr/>
          <a:lstStyle/>
          <a:p>
            <a:r>
              <a:rPr lang="en-US" altLang="en-US"/>
              <a:t>Problems Generating Order</a:t>
            </a:r>
          </a:p>
        </p:txBody>
      </p:sp>
      <p:sp>
        <p:nvSpPr>
          <p:cNvPr id="575491" name="Rectangle 3"/>
          <p:cNvSpPr>
            <a:spLocks noGrp="1" noChangeArrowheads="1"/>
          </p:cNvSpPr>
          <p:nvPr>
            <p:ph type="subTitle" idx="1"/>
          </p:nvPr>
        </p:nvSpPr>
        <p:spPr/>
        <p:txBody>
          <a:bodyPr/>
          <a:lstStyle/>
          <a:p>
            <a:r>
              <a:rPr lang="en-US" altLang="en-US"/>
              <a:t>Using Merely Random Phenomena Selected for Survival</a:t>
            </a:r>
          </a:p>
        </p:txBody>
      </p:sp>
      <p:pic>
        <p:nvPicPr>
          <p:cNvPr id="575492" name="Picture 4" descr="MCj03963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6588" y="533400"/>
            <a:ext cx="1697037" cy="1752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8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5490"/>
                                        </p:tgtEl>
                                        <p:attrNameLst>
                                          <p:attrName>style.visibility</p:attrName>
                                        </p:attrNameLst>
                                      </p:cBhvr>
                                      <p:to>
                                        <p:strVal val="visible"/>
                                      </p:to>
                                    </p:set>
                                    <p:anim calcmode="lin" valueType="num">
                                      <p:cBhvr>
                                        <p:cTn id="7" dur="500" fill="hold"/>
                                        <p:tgtEl>
                                          <p:spTgt spid="575490"/>
                                        </p:tgtEl>
                                        <p:attrNameLst>
                                          <p:attrName>ppt_w</p:attrName>
                                        </p:attrNameLst>
                                      </p:cBhvr>
                                      <p:tavLst>
                                        <p:tav tm="0">
                                          <p:val>
                                            <p:fltVal val="0"/>
                                          </p:val>
                                        </p:tav>
                                        <p:tav tm="100000">
                                          <p:val>
                                            <p:strVal val="#ppt_w"/>
                                          </p:val>
                                        </p:tav>
                                      </p:tavLst>
                                    </p:anim>
                                    <p:anim calcmode="lin" valueType="num">
                                      <p:cBhvr>
                                        <p:cTn id="8" dur="500" fill="hold"/>
                                        <p:tgtEl>
                                          <p:spTgt spid="5754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75492"/>
                                        </p:tgtEl>
                                        <p:attrNameLst>
                                          <p:attrName>style.visibility</p:attrName>
                                        </p:attrNameLst>
                                      </p:cBhvr>
                                      <p:to>
                                        <p:strVal val="visible"/>
                                      </p:to>
                                    </p:set>
                                    <p:animEffect transition="in" filter="checkerboard(across)">
                                      <p:cBhvr>
                                        <p:cTn id="13" dur="500"/>
                                        <p:tgtEl>
                                          <p:spTgt spid="57549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75491">
                                            <p:txEl>
                                              <p:pRg st="0" end="0"/>
                                            </p:txEl>
                                          </p:spTgt>
                                        </p:tgtEl>
                                        <p:attrNameLst>
                                          <p:attrName>style.visibility</p:attrName>
                                        </p:attrNameLst>
                                      </p:cBhvr>
                                      <p:to>
                                        <p:strVal val="visible"/>
                                      </p:to>
                                    </p:set>
                                    <p:animEffect transition="in" filter="checkerboard(across)">
                                      <p:cBhvr>
                                        <p:cTn id="18" dur="500"/>
                                        <p:tgtEl>
                                          <p:spTgt spid="575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0" grpId="0"/>
      <p:bldP spid="5754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ltLang="en-US"/>
              <a:t>The Origin of Life</a:t>
            </a:r>
          </a:p>
        </p:txBody>
      </p:sp>
      <p:sp>
        <p:nvSpPr>
          <p:cNvPr id="577539" name="Rectangle 3"/>
          <p:cNvSpPr>
            <a:spLocks noGrp="1" noChangeArrowheads="1"/>
          </p:cNvSpPr>
          <p:nvPr>
            <p:ph type="body" idx="1"/>
          </p:nvPr>
        </p:nvSpPr>
        <p:spPr/>
        <p:txBody>
          <a:bodyPr/>
          <a:lstStyle/>
          <a:p>
            <a:r>
              <a:rPr lang="en-US" altLang="en-US"/>
              <a:t>Mutation &amp; natural selection will not work until there is something capable of reproducing for them to work upon.</a:t>
            </a:r>
          </a:p>
          <a:p>
            <a:r>
              <a:rPr lang="en-US" altLang="en-US"/>
              <a:t>The minimal complexity of self-replicating automata is beyond the capability of chance over the entire history of the universe.</a:t>
            </a:r>
          </a:p>
        </p:txBody>
      </p:sp>
    </p:spTree>
    <p:custDataLst>
      <p:tags r:id="rId1"/>
    </p:custDataLst>
  </p:cSld>
  <p:clrMapOvr>
    <a:masterClrMapping/>
  </p:clrMapOvr>
  <p:transition advTm="676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animEffect transition="in" filter="checkerboard(across)">
                                      <p:cBhvr>
                                        <p:cTn id="7" dur="500"/>
                                        <p:tgtEl>
                                          <p:spTgt spid="577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7539">
                                            <p:txEl>
                                              <p:pRg st="1" end="1"/>
                                            </p:txEl>
                                          </p:spTgt>
                                        </p:tgtEl>
                                        <p:attrNameLst>
                                          <p:attrName>style.visibility</p:attrName>
                                        </p:attrNameLst>
                                      </p:cBhvr>
                                      <p:to>
                                        <p:strVal val="visible"/>
                                      </p:to>
                                    </p:set>
                                    <p:animEffect transition="in" filter="checkerboard(across)">
                                      <p:cBhvr>
                                        <p:cTn id="12" dur="500"/>
                                        <p:tgtEl>
                                          <p:spTgt spid="577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8|1.6|1.2"/>
</p:tagLst>
</file>

<file path=ppt/tags/tag10.xml><?xml version="1.0" encoding="utf-8"?>
<p:tagLst xmlns:a="http://schemas.openxmlformats.org/drawingml/2006/main" xmlns:r="http://schemas.openxmlformats.org/officeDocument/2006/relationships" xmlns:p="http://schemas.openxmlformats.org/presentationml/2006/main">
  <p:tag name="TIMING" val="|0.2|1.6|11.6"/>
</p:tagLst>
</file>

<file path=ppt/tags/tag11.xml><?xml version="1.0" encoding="utf-8"?>
<p:tagLst xmlns:a="http://schemas.openxmlformats.org/drawingml/2006/main" xmlns:r="http://schemas.openxmlformats.org/officeDocument/2006/relationships" xmlns:p="http://schemas.openxmlformats.org/presentationml/2006/main">
  <p:tag name="TIMING" val="|7.2|4.5|118.2"/>
</p:tagLst>
</file>

<file path=ppt/tags/tag12.xml><?xml version="1.0" encoding="utf-8"?>
<p:tagLst xmlns:a="http://schemas.openxmlformats.org/drawingml/2006/main" xmlns:r="http://schemas.openxmlformats.org/officeDocument/2006/relationships" xmlns:p="http://schemas.openxmlformats.org/presentationml/2006/main">
  <p:tag name="TIMING" val="|0.6|1.2|9.6|48.9"/>
</p:tagLst>
</file>

<file path=ppt/tags/tag13.xml><?xml version="1.0" encoding="utf-8"?>
<p:tagLst xmlns:a="http://schemas.openxmlformats.org/drawingml/2006/main" xmlns:r="http://schemas.openxmlformats.org/officeDocument/2006/relationships" xmlns:p="http://schemas.openxmlformats.org/presentationml/2006/main">
  <p:tag name="TIMING" val="|1.1|2.7|31.1|16.7"/>
</p:tagLst>
</file>

<file path=ppt/tags/tag14.xml><?xml version="1.0" encoding="utf-8"?>
<p:tagLst xmlns:a="http://schemas.openxmlformats.org/drawingml/2006/main" xmlns:r="http://schemas.openxmlformats.org/officeDocument/2006/relationships" xmlns:p="http://schemas.openxmlformats.org/presentationml/2006/main">
  <p:tag name="TIMING" val="|10.7|11.2|6.8|6.5|2|63.9"/>
</p:tagLst>
</file>

<file path=ppt/tags/tag15.xml><?xml version="1.0" encoding="utf-8"?>
<p:tagLst xmlns:a="http://schemas.openxmlformats.org/drawingml/2006/main" xmlns:r="http://schemas.openxmlformats.org/officeDocument/2006/relationships" xmlns:p="http://schemas.openxmlformats.org/presentationml/2006/main">
  <p:tag name="TIMING" val="|5.7|4.4|8"/>
</p:tagLst>
</file>

<file path=ppt/tags/tag16.xml><?xml version="1.0" encoding="utf-8"?>
<p:tagLst xmlns:a="http://schemas.openxmlformats.org/drawingml/2006/main" xmlns:r="http://schemas.openxmlformats.org/officeDocument/2006/relationships" xmlns:p="http://schemas.openxmlformats.org/presentationml/2006/main">
  <p:tag name="TIMING" val="|0.1|1.8|3.4|1.7|12|1.7"/>
</p:tagLst>
</file>

<file path=ppt/tags/tag17.xml><?xml version="1.0" encoding="utf-8"?>
<p:tagLst xmlns:a="http://schemas.openxmlformats.org/drawingml/2006/main" xmlns:r="http://schemas.openxmlformats.org/officeDocument/2006/relationships" xmlns:p="http://schemas.openxmlformats.org/presentationml/2006/main">
  <p:tag name="TIMING" val="|19.2|4.8|1.5"/>
</p:tagLst>
</file>

<file path=ppt/tags/tag18.xml><?xml version="1.0" encoding="utf-8"?>
<p:tagLst xmlns:a="http://schemas.openxmlformats.org/drawingml/2006/main" xmlns:r="http://schemas.openxmlformats.org/officeDocument/2006/relationships" xmlns:p="http://schemas.openxmlformats.org/presentationml/2006/main">
  <p:tag name="TIMING" val="|7"/>
</p:tagLst>
</file>

<file path=ppt/tags/tag19.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9.8|7.4|3.5|3.3|8|13.8|12.5"/>
</p:tagLst>
</file>

<file path=ppt/tags/tag20.xml><?xml version="1.0" encoding="utf-8"?>
<p:tagLst xmlns:a="http://schemas.openxmlformats.org/drawingml/2006/main" xmlns:r="http://schemas.openxmlformats.org/officeDocument/2006/relationships" xmlns:p="http://schemas.openxmlformats.org/presentationml/2006/main">
  <p:tag name="TIMING" val="|0.3"/>
</p:tagLst>
</file>

<file path=ppt/tags/tag21.xml><?xml version="1.0" encoding="utf-8"?>
<p:tagLst xmlns:a="http://schemas.openxmlformats.org/drawingml/2006/main" xmlns:r="http://schemas.openxmlformats.org/officeDocument/2006/relationships" xmlns:p="http://schemas.openxmlformats.org/presentationml/2006/main">
  <p:tag name="TIMING" val="|0.5|6|20.2|17.4"/>
</p:tagLst>
</file>

<file path=ppt/tags/tag22.xml><?xml version="1.0" encoding="utf-8"?>
<p:tagLst xmlns:a="http://schemas.openxmlformats.org/drawingml/2006/main" xmlns:r="http://schemas.openxmlformats.org/officeDocument/2006/relationships" xmlns:p="http://schemas.openxmlformats.org/presentationml/2006/main">
  <p:tag name="TIMING" val="|0.9|13|59.4"/>
</p:tagLst>
</file>

<file path=ppt/tags/tag23.xml><?xml version="1.0" encoding="utf-8"?>
<p:tagLst xmlns:a="http://schemas.openxmlformats.org/drawingml/2006/main" xmlns:r="http://schemas.openxmlformats.org/officeDocument/2006/relationships" xmlns:p="http://schemas.openxmlformats.org/presentationml/2006/main">
  <p:tag name="TIMING" val="|2.1|15.5|21.9"/>
</p:tagLst>
</file>

<file path=ppt/tags/tag24.xml><?xml version="1.0" encoding="utf-8"?>
<p:tagLst xmlns:a="http://schemas.openxmlformats.org/drawingml/2006/main" xmlns:r="http://schemas.openxmlformats.org/officeDocument/2006/relationships" xmlns:p="http://schemas.openxmlformats.org/presentationml/2006/main">
  <p:tag name="TIMING" val="|0.8|9.7|14.5|4"/>
</p:tagLst>
</file>

<file path=ppt/tags/tag25.xml><?xml version="1.0" encoding="utf-8"?>
<p:tagLst xmlns:a="http://schemas.openxmlformats.org/drawingml/2006/main" xmlns:r="http://schemas.openxmlformats.org/officeDocument/2006/relationships" xmlns:p="http://schemas.openxmlformats.org/presentationml/2006/main">
  <p:tag name="TIMING" val="|3.5|1.5|75|16"/>
</p:tagLst>
</file>

<file path=ppt/tags/tag26.xml><?xml version="1.0" encoding="utf-8"?>
<p:tagLst xmlns:a="http://schemas.openxmlformats.org/drawingml/2006/main" xmlns:r="http://schemas.openxmlformats.org/officeDocument/2006/relationships" xmlns:p="http://schemas.openxmlformats.org/presentationml/2006/main">
  <p:tag name="TIMING" val="|10.2|103"/>
</p:tagLst>
</file>

<file path=ppt/tags/tag27.xml><?xml version="1.0" encoding="utf-8"?>
<p:tagLst xmlns:a="http://schemas.openxmlformats.org/drawingml/2006/main" xmlns:r="http://schemas.openxmlformats.org/officeDocument/2006/relationships" xmlns:p="http://schemas.openxmlformats.org/presentationml/2006/main">
  <p:tag name="TIMING" val="|0.4|22.8|25.3"/>
</p:tagLst>
</file>

<file path=ppt/tags/tag28.xml><?xml version="1.0" encoding="utf-8"?>
<p:tagLst xmlns:a="http://schemas.openxmlformats.org/drawingml/2006/main" xmlns:r="http://schemas.openxmlformats.org/officeDocument/2006/relationships" xmlns:p="http://schemas.openxmlformats.org/presentationml/2006/main">
  <p:tag name="TIMING" val="|1.1|11.9|7.2|19.2|4.3|11.5|12.2|6|6"/>
</p:tagLst>
</file>

<file path=ppt/tags/tag29.xml><?xml version="1.0" encoding="utf-8"?>
<p:tagLst xmlns:a="http://schemas.openxmlformats.org/drawingml/2006/main" xmlns:r="http://schemas.openxmlformats.org/officeDocument/2006/relationships" xmlns:p="http://schemas.openxmlformats.org/presentationml/2006/main">
  <p:tag name="TIMING" val="|1.3|47.3|38.8"/>
</p:tagLst>
</file>

<file path=ppt/tags/tag3.xml><?xml version="1.0" encoding="utf-8"?>
<p:tagLst xmlns:a="http://schemas.openxmlformats.org/drawingml/2006/main" xmlns:r="http://schemas.openxmlformats.org/officeDocument/2006/relationships" xmlns:p="http://schemas.openxmlformats.org/presentationml/2006/main">
  <p:tag name="TIMING" val="|3|7.3|8.8|4.9|19.7|37.6|28.2"/>
</p:tagLst>
</file>

<file path=ppt/tags/tag30.xml><?xml version="1.0" encoding="utf-8"?>
<p:tagLst xmlns:a="http://schemas.openxmlformats.org/drawingml/2006/main" xmlns:r="http://schemas.openxmlformats.org/officeDocument/2006/relationships" xmlns:p="http://schemas.openxmlformats.org/presentationml/2006/main">
  <p:tag name="TIMING" val="|1.2|11.6|8.3"/>
</p:tagLst>
</file>

<file path=ppt/tags/tag31.xml><?xml version="1.0" encoding="utf-8"?>
<p:tagLst xmlns:a="http://schemas.openxmlformats.org/drawingml/2006/main" xmlns:r="http://schemas.openxmlformats.org/officeDocument/2006/relationships" xmlns:p="http://schemas.openxmlformats.org/presentationml/2006/main">
  <p:tag name="TIMING" val="|25|7.3|16.7"/>
</p:tagLst>
</file>

<file path=ppt/tags/tag32.xml><?xml version="1.0" encoding="utf-8"?>
<p:tagLst xmlns:a="http://schemas.openxmlformats.org/drawingml/2006/main" xmlns:r="http://schemas.openxmlformats.org/officeDocument/2006/relationships" xmlns:p="http://schemas.openxmlformats.org/presentationml/2006/main">
  <p:tag name="TIMING" val="|0.3|3.8|13.4|16.5|3|7.3|4.5"/>
</p:tagLst>
</file>

<file path=ppt/tags/tag33.xml><?xml version="1.0" encoding="utf-8"?>
<p:tagLst xmlns:a="http://schemas.openxmlformats.org/drawingml/2006/main" xmlns:r="http://schemas.openxmlformats.org/officeDocument/2006/relationships" xmlns:p="http://schemas.openxmlformats.org/presentationml/2006/main">
  <p:tag name="TIMING" val="|4.4|3.7|1|1.9|32.3|3.7|15.1|28.5|15.8|31"/>
</p:tagLst>
</file>

<file path=ppt/tags/tag34.xml><?xml version="1.0" encoding="utf-8"?>
<p:tagLst xmlns:a="http://schemas.openxmlformats.org/drawingml/2006/main" xmlns:r="http://schemas.openxmlformats.org/officeDocument/2006/relationships" xmlns:p="http://schemas.openxmlformats.org/presentationml/2006/main">
  <p:tag name="TIMING" val="|0.7|18.5"/>
</p:tagLst>
</file>

<file path=ppt/tags/tag35.xml><?xml version="1.0" encoding="utf-8"?>
<p:tagLst xmlns:a="http://schemas.openxmlformats.org/drawingml/2006/main" xmlns:r="http://schemas.openxmlformats.org/officeDocument/2006/relationships" xmlns:p="http://schemas.openxmlformats.org/presentationml/2006/main">
  <p:tag name="TIMING" val="|0.6|12.6|14.4"/>
</p:tagLst>
</file>

<file path=ppt/tags/tag36.xml><?xml version="1.0" encoding="utf-8"?>
<p:tagLst xmlns:a="http://schemas.openxmlformats.org/drawingml/2006/main" xmlns:r="http://schemas.openxmlformats.org/officeDocument/2006/relationships" xmlns:p="http://schemas.openxmlformats.org/presentationml/2006/main">
  <p:tag name="TIMING" val="|3.6|7.5|3.1|3.7|3.1|3.4"/>
</p:tagLst>
</file>

<file path=ppt/tags/tag37.xml><?xml version="1.0" encoding="utf-8"?>
<p:tagLst xmlns:a="http://schemas.openxmlformats.org/drawingml/2006/main" xmlns:r="http://schemas.openxmlformats.org/officeDocument/2006/relationships" xmlns:p="http://schemas.openxmlformats.org/presentationml/2006/main">
  <p:tag name="TIMING" val="|4.6"/>
</p:tagLst>
</file>

<file path=ppt/tags/tag4.xml><?xml version="1.0" encoding="utf-8"?>
<p:tagLst xmlns:a="http://schemas.openxmlformats.org/drawingml/2006/main" xmlns:r="http://schemas.openxmlformats.org/officeDocument/2006/relationships" xmlns:p="http://schemas.openxmlformats.org/presentationml/2006/main">
  <p:tag name="TIMING" val="|0.3|8.5|6.9|10.7|35.3"/>
</p:tagLst>
</file>

<file path=ppt/tags/tag5.xml><?xml version="1.0" encoding="utf-8"?>
<p:tagLst xmlns:a="http://schemas.openxmlformats.org/drawingml/2006/main" xmlns:r="http://schemas.openxmlformats.org/officeDocument/2006/relationships" xmlns:p="http://schemas.openxmlformats.org/presentationml/2006/main">
  <p:tag name="TIMING" val="|0.4|0.9|38.9"/>
</p:tagLst>
</file>

<file path=ppt/tags/tag6.xml><?xml version="1.0" encoding="utf-8"?>
<p:tagLst xmlns:a="http://schemas.openxmlformats.org/drawingml/2006/main" xmlns:r="http://schemas.openxmlformats.org/officeDocument/2006/relationships" xmlns:p="http://schemas.openxmlformats.org/presentationml/2006/main">
  <p:tag name="TIMING" val="|3.2|7.9|7.9|33.7|12"/>
</p:tagLst>
</file>

<file path=ppt/tags/tag7.xml><?xml version="1.0" encoding="utf-8"?>
<p:tagLst xmlns:a="http://schemas.openxmlformats.org/drawingml/2006/main" xmlns:r="http://schemas.openxmlformats.org/officeDocument/2006/relationships" xmlns:p="http://schemas.openxmlformats.org/presentationml/2006/main">
  <p:tag name="TIMING" val="|0.7|6.1|22.9"/>
</p:tagLst>
</file>

<file path=ppt/tags/tag8.xml><?xml version="1.0" encoding="utf-8"?>
<p:tagLst xmlns:a="http://schemas.openxmlformats.org/drawingml/2006/main" xmlns:r="http://schemas.openxmlformats.org/officeDocument/2006/relationships" xmlns:p="http://schemas.openxmlformats.org/presentationml/2006/main">
  <p:tag name="TIMING" val="|0.4|2.8|1.5"/>
</p:tagLst>
</file>

<file path=ppt/tags/tag9.xml><?xml version="1.0" encoding="utf-8"?>
<p:tagLst xmlns:a="http://schemas.openxmlformats.org/drawingml/2006/main" xmlns:r="http://schemas.openxmlformats.org/officeDocument/2006/relationships" xmlns:p="http://schemas.openxmlformats.org/presentationml/2006/main">
  <p:tag name="TIMING" val="|2.4|31.2"/>
</p:tagLst>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401</TotalTime>
  <Words>1709</Words>
  <Application>Microsoft Office PowerPoint</Application>
  <PresentationFormat>On-screen Show (4:3)</PresentationFormat>
  <Paragraphs>165</Paragraphs>
  <Slides>38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Wingdings</vt:lpstr>
      <vt:lpstr>Times New Roman</vt:lpstr>
      <vt:lpstr>Nature</vt:lpstr>
      <vt:lpstr>The Creation-Evolution Debate</vt:lpstr>
      <vt:lpstr>Some Favorable Evidence  for Evolution</vt:lpstr>
      <vt:lpstr>So why doesn't everyone believe in evolution?</vt:lpstr>
      <vt:lpstr>Could so many scientists be wrong?</vt:lpstr>
      <vt:lpstr>The Case of Continental Drift</vt:lpstr>
      <vt:lpstr>Some Problems for Evolution</vt:lpstr>
      <vt:lpstr>Some Problems for Evolution</vt:lpstr>
      <vt:lpstr>Problems Generating Order</vt:lpstr>
      <vt:lpstr>The Origin of Life</vt:lpstr>
      <vt:lpstr>The Origin of Life</vt:lpstr>
      <vt:lpstr>The Origin of Biochemicals</vt:lpstr>
      <vt:lpstr>The Origin of Biochemicals</vt:lpstr>
      <vt:lpstr>The Problem of Handedness</vt:lpstr>
      <vt:lpstr>Origin of Chemical Processes and Complex Organs</vt:lpstr>
      <vt:lpstr>Problem of Processes &amp; Organs</vt:lpstr>
      <vt:lpstr>Problem of Processes &amp; Organs</vt:lpstr>
      <vt:lpstr>Problems with the Fossil Record</vt:lpstr>
      <vt:lpstr>The (Relative) Lack of  Transitional Fossils</vt:lpstr>
      <vt:lpstr>The (Relative) Lack of  Transitional Fossils</vt:lpstr>
      <vt:lpstr>The (Relative) Lack of  Transitional Fossils</vt:lpstr>
      <vt:lpstr>The (Relative) Lack of  Transitional Fossils</vt:lpstr>
      <vt:lpstr>What is a 'Random Walk'?</vt:lpstr>
      <vt:lpstr>Fragmentary Fossil Record?</vt:lpstr>
      <vt:lpstr>Fragmentary Fossil Record?</vt:lpstr>
      <vt:lpstr>The 'Shape' of the Fossil Record</vt:lpstr>
      <vt:lpstr>Effect of Small Populations</vt:lpstr>
      <vt:lpstr>Effect of Small Populations</vt:lpstr>
      <vt:lpstr>Biological Classification</vt:lpstr>
      <vt:lpstr>Punctuation</vt:lpstr>
      <vt:lpstr>Stasis</vt:lpstr>
      <vt:lpstr>'Islands' of Function</vt:lpstr>
      <vt:lpstr>'Islands' of Function</vt:lpstr>
      <vt:lpstr>Conclusions</vt:lpstr>
      <vt:lpstr>Conclusions</vt:lpstr>
      <vt:lpstr>PowerPoint Presentation</vt:lpstr>
      <vt:lpstr>Conclusions</vt:lpstr>
      <vt:lpstr>For Further Reading</vt:lpstr>
      <vt:lpstr>For Further Reading</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Creation-Evolution Debate</dc:title>
  <dc:creator>RC Newman</dc:creator>
  <cp:lastModifiedBy>Newman</cp:lastModifiedBy>
  <cp:revision>217</cp:revision>
  <cp:lastPrinted>1601-01-01T00:00:00Z</cp:lastPrinted>
  <dcterms:created xsi:type="dcterms:W3CDTF">2002-10-23T17:36:16Z</dcterms:created>
  <dcterms:modified xsi:type="dcterms:W3CDTF">2015-07-03T14:29:48Z</dcterms:modified>
</cp:coreProperties>
</file>