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293" r:id="rId33"/>
    <p:sldId id="288" r:id="rId34"/>
    <p:sldId id="289" r:id="rId35"/>
    <p:sldId id="290" r:id="rId36"/>
    <p:sldId id="262" r:id="rId37"/>
    <p:sldId id="291" r:id="rId38"/>
    <p:sldId id="292" r:id="rId39"/>
    <p:sldId id="294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996600"/>
    <a:srgbClr val="FF9900"/>
    <a:srgbClr val="663300"/>
    <a:srgbClr val="894400"/>
    <a:srgbClr val="A45100"/>
    <a:srgbClr val="B75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55" autoAdjust="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1026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64515" name="Rectangle 1027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516" name="Group 1028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64517" name="Rectangle 1029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18" name="Rectangle 1030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19" name="Rectangle 1031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0" name="Rectangle 1032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1" name="Rectangle 1033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2" name="Rectangle 1034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3" name="Rectangle 1035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4" name="Rectangle 1036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5" name="Rectangle 1037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6" name="Rectangle 1038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7" name="Rectangle 1039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8" name="Rectangle 1040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9" name="Rectangle 1041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0" name="Rectangle 1042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1" name="Rectangle 1043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2" name="Rectangle 1044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3" name="Rectangle 1045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4" name="Rectangle 1046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5" name="Rectangle 1047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6" name="Rectangle 1048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7" name="Rectangle 1049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8" name="Rectangle 1050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9" name="Rectangle 1051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0" name="Rectangle 1052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1" name="Rectangle 1053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2" name="Rectangle 1054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3" name="Rectangle 1055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4" name="Rectangle 1056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5" name="Rectangle 1057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4546" name="Rectangle 1058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4547" name="Rectangle 105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4548" name="Rectangle 106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4549" name="Rectangle 106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4550" name="Rectangle 106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0DF4BC-C9C2-46D3-A564-8B854901CB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8DBB5-0B38-4E93-9337-EBBFCCD00C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66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C7B32-BA3E-46A3-BFAC-F740D8F221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130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349BDC7-AE11-4E36-A4AE-C6C675C072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142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ACD315-BBDC-496F-B564-4CD13B1094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65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867C0-864D-44B3-AB8A-97489D7017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20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1AA41-77F0-4D1F-A9BB-81B781F1EC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27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8BA6C-D717-4375-9662-533CD7BFA0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76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FD48F-9926-4CD0-ADE2-A5F49FE2B1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13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F4694-2B17-46C3-B653-9714B76468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67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CF692-DB23-4A54-948F-A7714735E1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816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181DB-899B-448A-A186-4E9BD5912C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67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4ED6D-59E9-433B-96C8-F34ECAB94B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94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6349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492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6349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9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9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9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9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9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9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0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0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0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0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0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0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0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0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0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0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1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1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1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1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1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1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1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1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1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1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352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3523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63524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63525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C738DF-A561-40E0-8A69-6BC69121E94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352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NGC33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5681663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219200"/>
            <a:ext cx="7772400" cy="1600200"/>
          </a:xfrm>
        </p:spPr>
        <p:txBody>
          <a:bodyPr/>
          <a:lstStyle/>
          <a:p>
            <a:r>
              <a:rPr lang="en-US" altLang="en-US"/>
              <a:t>Cosmos &amp; Contact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Evidence of Design</a:t>
            </a:r>
          </a:p>
          <a:p>
            <a:r>
              <a:rPr lang="en-US" altLang="en-US"/>
              <a:t>in the Universe</a:t>
            </a:r>
          </a:p>
          <a:p>
            <a:r>
              <a:rPr lang="en-US" altLang="en-US" i="1"/>
              <a:t>Robert C. Newman</a:t>
            </a:r>
          </a:p>
        </p:txBody>
      </p:sp>
      <p:pic>
        <p:nvPicPr>
          <p:cNvPr id="2" name="CosmCont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" y="603274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13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555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film doesn</a:t>
            </a:r>
            <a:r>
              <a:rPr lang="en-US" altLang="en-US">
                <a:cs typeface="Times New Roman" pitchFamily="18" charset="0"/>
              </a:rPr>
              <a:t>'</a:t>
            </a:r>
            <a:r>
              <a:rPr lang="en-US" altLang="en-US"/>
              <a:t>t end this way…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No message from God in the film!</a:t>
            </a:r>
          </a:p>
          <a:p>
            <a:r>
              <a:rPr lang="en-US" altLang="en-US" sz="2800"/>
              <a:t>Why not?</a:t>
            </a:r>
          </a:p>
          <a:p>
            <a:pPr lvl="1"/>
            <a:r>
              <a:rPr lang="en-US" altLang="en-US" sz="2800"/>
              <a:t>Did Hollywood veto this ending?</a:t>
            </a:r>
          </a:p>
          <a:p>
            <a:pPr lvl="1"/>
            <a:r>
              <a:rPr lang="en-US" altLang="en-US" sz="2800"/>
              <a:t>Did Sagan back away from </a:t>
            </a:r>
            <a:r>
              <a:rPr lang="en-US" altLang="en-US" sz="2800">
                <a:cs typeface="Times New Roman" pitchFamily="18" charset="0"/>
              </a:rPr>
              <a:t>"</a:t>
            </a:r>
            <a:r>
              <a:rPr lang="en-US" altLang="en-US" sz="2800"/>
              <a:t>the precipice of theism</a:t>
            </a:r>
            <a:r>
              <a:rPr lang="en-US" altLang="en-US" sz="2800">
                <a:cs typeface="Times New Roman" pitchFamily="18" charset="0"/>
              </a:rPr>
              <a:t>"</a:t>
            </a:r>
            <a:r>
              <a:rPr lang="en-US" altLang="en-US" sz="2800"/>
              <a:t> in his last years?</a:t>
            </a:r>
          </a:p>
          <a:p>
            <a:r>
              <a:rPr lang="en-US" altLang="en-US" sz="2800"/>
              <a:t>Don</a:t>
            </a:r>
            <a:r>
              <a:rPr lang="en-US" altLang="en-US" sz="2800">
                <a:cs typeface="Times New Roman" pitchFamily="18" charset="0"/>
              </a:rPr>
              <a:t>'</a:t>
            </a:r>
            <a:r>
              <a:rPr lang="en-US" altLang="en-US" sz="2800"/>
              <a:t>t know</a:t>
            </a:r>
          </a:p>
          <a:p>
            <a:pPr lvl="1"/>
            <a:r>
              <a:rPr lang="en-US" altLang="en-US" sz="2800"/>
              <a:t>Sagan</a:t>
            </a:r>
            <a:r>
              <a:rPr lang="en-US" altLang="en-US" sz="2800">
                <a:cs typeface="Times New Roman" pitchFamily="18" charset="0"/>
              </a:rPr>
              <a:t>'</a:t>
            </a:r>
            <a:r>
              <a:rPr lang="en-US" altLang="en-US" sz="2800"/>
              <a:t>s novel </a:t>
            </a:r>
            <a:r>
              <a:rPr lang="en-US" altLang="en-US" sz="2800" i="1"/>
              <a:t>Contact</a:t>
            </a:r>
            <a:r>
              <a:rPr lang="en-US" altLang="en-US" sz="2800"/>
              <a:t> is more open to theism than his last book </a:t>
            </a:r>
            <a:r>
              <a:rPr lang="en-US" altLang="en-US" sz="2800" i="1"/>
              <a:t>Demon Haunted World</a:t>
            </a:r>
            <a:r>
              <a:rPr lang="en-US" altLang="en-US" sz="2800"/>
              <a:t> is.</a:t>
            </a:r>
          </a:p>
        </p:txBody>
      </p:sp>
    </p:spTree>
    <p:custDataLst>
      <p:tags r:id="rId1"/>
    </p:custDataLst>
  </p:cSld>
  <p:clrMapOvr>
    <a:masterClrMapping/>
  </p:clrMapOvr>
  <p:transition advTm="1012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Could God Do </a:t>
            </a:r>
            <a:br>
              <a:rPr lang="en-US" altLang="en-US"/>
            </a:br>
            <a:r>
              <a:rPr lang="en-US" altLang="en-US"/>
              <a:t>Something Like This?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Could God put a message in the digits of pi?</a:t>
            </a:r>
          </a:p>
          <a:p>
            <a:pPr>
              <a:lnSpc>
                <a:spcPct val="90000"/>
              </a:lnSpc>
            </a:pPr>
            <a:r>
              <a:rPr lang="en-US" altLang="en-US"/>
              <a:t>Seems doubtful God could put a message there: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Pi is built into the structure of logic and so not variable.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God cannot do what is contradictory.</a:t>
            </a:r>
          </a:p>
          <a:p>
            <a:pPr>
              <a:lnSpc>
                <a:spcPct val="90000"/>
              </a:lnSpc>
            </a:pPr>
            <a:r>
              <a:rPr lang="en-US" altLang="en-US"/>
              <a:t>Could God send us some other message?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Why not?</a:t>
            </a:r>
          </a:p>
        </p:txBody>
      </p:sp>
    </p:spTree>
    <p:custDataLst>
      <p:tags r:id="rId1"/>
    </p:custDataLst>
  </p:cSld>
  <p:clrMapOvr>
    <a:masterClrMapping/>
  </p:clrMapOvr>
  <p:transition advTm="50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Where Might God </a:t>
            </a:r>
            <a:br>
              <a:rPr lang="en-US" altLang="en-US"/>
            </a:br>
            <a:r>
              <a:rPr lang="en-US" altLang="en-US"/>
              <a:t>Put Such a Message?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He could put it in something He has created.</a:t>
            </a:r>
          </a:p>
          <a:p>
            <a:r>
              <a:rPr lang="en-US" altLang="en-US"/>
              <a:t>Do we have any candidates for such a medium and such a message?</a:t>
            </a:r>
          </a:p>
          <a:p>
            <a:r>
              <a:rPr lang="en-US" altLang="en-US"/>
              <a:t>Yes, several.  Here we consider three:</a:t>
            </a:r>
          </a:p>
          <a:p>
            <a:pPr lvl="1"/>
            <a:r>
              <a:rPr lang="en-US" altLang="en-US"/>
              <a:t>The universe itself</a:t>
            </a:r>
          </a:p>
          <a:p>
            <a:pPr lvl="1"/>
            <a:r>
              <a:rPr lang="en-US" altLang="en-US"/>
              <a:t>Our place in the universe</a:t>
            </a:r>
          </a:p>
          <a:p>
            <a:pPr lvl="1"/>
            <a:r>
              <a:rPr lang="en-US" altLang="en-US"/>
              <a:t>Living things</a:t>
            </a:r>
          </a:p>
        </p:txBody>
      </p:sp>
    </p:spTree>
    <p:custDataLst>
      <p:tags r:id="rId1"/>
    </p:custDataLst>
  </p:cSld>
  <p:clrMapOvr>
    <a:masterClrMapping/>
  </p:clrMapOvr>
  <p:transition advTm="463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deepf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14400"/>
            <a:ext cx="2655888" cy="189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Message in the Universe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Seen in its </a:t>
            </a:r>
            <a:r>
              <a:rPr lang="en-US" altLang="en-US" sz="2800">
                <a:cs typeface="Times New Roman" pitchFamily="18" charset="0"/>
              </a:rPr>
              <a:t>"</a:t>
            </a:r>
            <a:r>
              <a:rPr lang="en-US" altLang="en-US" sz="2800"/>
              <a:t>fine-tuning</a:t>
            </a:r>
            <a:r>
              <a:rPr lang="en-US" altLang="en-US" sz="2800">
                <a:cs typeface="Times New Roman" pitchFamily="18" charset="0"/>
              </a:rPr>
              <a:t>"</a:t>
            </a:r>
          </a:p>
          <a:p>
            <a:r>
              <a:rPr lang="en-US" altLang="en-US" sz="2800"/>
              <a:t>Some bibliography:</a:t>
            </a:r>
          </a:p>
          <a:p>
            <a:pPr lvl="1"/>
            <a:r>
              <a:rPr lang="en-US" altLang="en-US" sz="2800"/>
              <a:t>L.J. Henderson, </a:t>
            </a:r>
            <a:r>
              <a:rPr lang="en-US" altLang="en-US" sz="2800" i="1"/>
              <a:t>The Fitness of the Environment</a:t>
            </a:r>
          </a:p>
          <a:p>
            <a:pPr lvl="1"/>
            <a:r>
              <a:rPr lang="en-US" altLang="en-US" sz="2800"/>
              <a:t>Paul Davies, </a:t>
            </a:r>
            <a:r>
              <a:rPr lang="en-US" altLang="en-US" sz="2800" i="1"/>
              <a:t>The Accidental Universe</a:t>
            </a:r>
            <a:endParaRPr lang="en-US" altLang="en-US" sz="2800"/>
          </a:p>
          <a:p>
            <a:pPr lvl="1"/>
            <a:r>
              <a:rPr lang="en-US" altLang="en-US" sz="2800"/>
              <a:t>John Barrow &amp; Frank Tipler, </a:t>
            </a:r>
            <a:r>
              <a:rPr lang="en-US" altLang="en-US" sz="2800" i="1"/>
              <a:t>The Anthropic Cosmological Principle</a:t>
            </a:r>
            <a:endParaRPr lang="en-US" altLang="en-US" sz="2800"/>
          </a:p>
          <a:p>
            <a:pPr lvl="1"/>
            <a:r>
              <a:rPr lang="en-US" altLang="en-US" sz="2800"/>
              <a:t>Hugh Ross, </a:t>
            </a:r>
            <a:r>
              <a:rPr lang="en-US" altLang="en-US" sz="2800" i="1"/>
              <a:t>The Creator &amp; the Cosmos</a:t>
            </a:r>
            <a:endParaRPr lang="en-US" altLang="en-US" sz="2800"/>
          </a:p>
          <a:p>
            <a:pPr lvl="1"/>
            <a:r>
              <a:rPr lang="en-US" altLang="en-US" sz="2800"/>
              <a:t>Michael Denton, </a:t>
            </a:r>
            <a:r>
              <a:rPr lang="en-US" altLang="en-US" sz="2800" i="1"/>
              <a:t>Nature</a:t>
            </a:r>
            <a:r>
              <a:rPr lang="en-US" altLang="en-US" sz="2800" i="1">
                <a:cs typeface="Times New Roman" pitchFamily="18" charset="0"/>
              </a:rPr>
              <a:t>'</a:t>
            </a:r>
            <a:r>
              <a:rPr lang="en-US" altLang="en-US" sz="2800" i="1"/>
              <a:t>s Destiny</a:t>
            </a:r>
            <a:endParaRPr lang="en-US" altLang="en-US" sz="2800"/>
          </a:p>
        </p:txBody>
      </p:sp>
    </p:spTree>
    <p:custDataLst>
      <p:tags r:id="rId1"/>
    </p:custDataLst>
  </p:cSld>
  <p:clrMapOvr>
    <a:masterClrMapping/>
  </p:clrMapOvr>
  <p:transition advTm="1288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Fine-Tuning the Basic Forces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752600"/>
            <a:ext cx="7772400" cy="4308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Strong Force </a:t>
            </a:r>
          </a:p>
          <a:p>
            <a:pPr lvl="1">
              <a:lnSpc>
                <a:spcPct val="90000"/>
              </a:lnSpc>
            </a:pPr>
            <a:r>
              <a:rPr lang="en-US" altLang="en-US" sz="2800"/>
              <a:t>short range, strength 1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Electromagnetism </a:t>
            </a:r>
          </a:p>
          <a:p>
            <a:pPr lvl="1">
              <a:lnSpc>
                <a:spcPct val="90000"/>
              </a:lnSpc>
            </a:pPr>
            <a:r>
              <a:rPr lang="en-US" altLang="en-US" sz="2800"/>
              <a:t>long range, strength 1/100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Weak Force </a:t>
            </a:r>
          </a:p>
          <a:p>
            <a:pPr lvl="1">
              <a:lnSpc>
                <a:spcPct val="90000"/>
              </a:lnSpc>
            </a:pPr>
            <a:r>
              <a:rPr lang="en-US" altLang="en-US" sz="2800"/>
              <a:t>very short, strength 1/100,000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Gravity </a:t>
            </a:r>
          </a:p>
          <a:p>
            <a:pPr lvl="1">
              <a:lnSpc>
                <a:spcPct val="90000"/>
              </a:lnSpc>
            </a:pPr>
            <a:r>
              <a:rPr lang="en-US" altLang="en-US" sz="2800"/>
              <a:t>long range, strength 1/10</a:t>
            </a:r>
            <a:r>
              <a:rPr lang="en-US" altLang="en-US" sz="2800" baseline="30000"/>
              <a:t>39</a:t>
            </a: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As divergent in strength as these forces are, very slight changes in any would be disastrous.</a:t>
            </a:r>
          </a:p>
        </p:txBody>
      </p:sp>
    </p:spTree>
    <p:custDataLst>
      <p:tags r:id="rId1"/>
    </p:custDataLst>
  </p:cSld>
  <p:clrMapOvr>
    <a:masterClrMapping/>
  </p:clrMapOvr>
  <p:transition advTm="1409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Strong Force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Holds nucleus together.</a:t>
            </a:r>
          </a:p>
          <a:p>
            <a:r>
              <a:rPr lang="en-US" altLang="en-US"/>
              <a:t>50% weaker, no stable elements but H</a:t>
            </a:r>
          </a:p>
          <a:p>
            <a:r>
              <a:rPr lang="en-US" altLang="en-US"/>
              <a:t>5% weaker, no deuterium, stars won’t burn</a:t>
            </a:r>
          </a:p>
          <a:p>
            <a:r>
              <a:rPr lang="en-US" altLang="en-US"/>
              <a:t>5% stronger, diproton stable, stars explode</a:t>
            </a:r>
          </a:p>
          <a:p>
            <a:r>
              <a:rPr lang="en-US" altLang="en-US"/>
              <a:t>The strong force is tuned to </a:t>
            </a:r>
            <a:r>
              <a:rPr lang="en-US" altLang="en-US">
                <a:cs typeface="Times New Roman" pitchFamily="18" charset="0"/>
              </a:rPr>
              <a:t>±5% on the basis of these considerations alone.</a:t>
            </a:r>
            <a:endParaRPr lang="en-US" altLang="en-US"/>
          </a:p>
        </p:txBody>
      </p:sp>
      <p:pic>
        <p:nvPicPr>
          <p:cNvPr id="37892" name="Picture 4" descr="nucleus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9600"/>
            <a:ext cx="1454150" cy="16637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</p:pic>
    </p:spTree>
    <p:custDataLst>
      <p:tags r:id="rId1"/>
    </p:custDataLst>
  </p:cSld>
  <p:clrMapOvr>
    <a:masterClrMapping/>
  </p:clrMapOvr>
  <p:transition advTm="1386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Weak Force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Holds neutron together.</a:t>
            </a:r>
          </a:p>
          <a:p>
            <a:pPr lvl="1">
              <a:lnSpc>
                <a:spcPct val="90000"/>
              </a:lnSpc>
            </a:pPr>
            <a:r>
              <a:rPr lang="en-US" altLang="en-US" sz="2800"/>
              <a:t>Neutron decay: half-life 13 minutes</a:t>
            </a:r>
          </a:p>
          <a:p>
            <a:pPr lvl="1">
              <a:lnSpc>
                <a:spcPct val="90000"/>
              </a:lnSpc>
            </a:pPr>
            <a:r>
              <a:rPr lang="en-US" altLang="en-US" sz="2800"/>
              <a:t>Neutron </a:t>
            </a:r>
            <a:r>
              <a:rPr lang="en-US" altLang="en-US" sz="2800">
                <a:sym typeface="Symbol" pitchFamily="18" charset="2"/>
              </a:rPr>
              <a:t> Proton + Electron + Antineutrino</a:t>
            </a: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Few % weaker, then few n, little He, few heavy elements; even these stay trapped in stars.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Few % stronger, then many n, too much He, too many heavy elements; but these, too, stay trapped in stars.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weak force is tuned to a few percent.</a:t>
            </a:r>
          </a:p>
        </p:txBody>
      </p:sp>
      <p:pic>
        <p:nvPicPr>
          <p:cNvPr id="38916" name="Picture 4" descr="neutronquar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9600"/>
            <a:ext cx="1470025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337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Electromagnetism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Holds atom together, also molecules.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Both repulsive &amp; attractive, due to existence of positive &amp; negative charges.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+ and – charges must be almost exactly equal in number, to better than one part in 10</a:t>
            </a:r>
            <a:r>
              <a:rPr lang="en-US" altLang="en-US" sz="2400" baseline="30000"/>
              <a:t>40</a:t>
            </a:r>
            <a:r>
              <a:rPr lang="en-US" altLang="en-US" sz="240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Yet protons (+) and electrons (-) drastically different in mass, and froze out at quite different times in the early universe.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If not for this equality, e-m would dominate gravity, so no galaxies, no stars, no planets.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E-m is tuned to one part in 10</a:t>
            </a:r>
            <a:r>
              <a:rPr lang="en-US" altLang="en-US" sz="2400" baseline="30000"/>
              <a:t>40</a:t>
            </a:r>
            <a:r>
              <a:rPr lang="en-US" altLang="en-US" sz="2400"/>
              <a:t>.</a:t>
            </a:r>
          </a:p>
        </p:txBody>
      </p:sp>
      <p:pic>
        <p:nvPicPr>
          <p:cNvPr id="39940" name="Picture 4" descr="atom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533400"/>
            <a:ext cx="15017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123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Gravity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Dominant force on astronomical size scale. </a:t>
            </a:r>
          </a:p>
          <a:p>
            <a:r>
              <a:rPr lang="en-US" altLang="en-US" sz="2800"/>
              <a:t>Need very close balance of gravity and cosmic expansion for stable universe.</a:t>
            </a:r>
          </a:p>
          <a:p>
            <a:pPr lvl="1"/>
            <a:r>
              <a:rPr lang="en-US" altLang="en-US" sz="2800"/>
              <a:t>If gravity weaker by 1 in 10</a:t>
            </a:r>
            <a:r>
              <a:rPr lang="en-US" altLang="en-US" sz="2800" baseline="30000"/>
              <a:t>60</a:t>
            </a:r>
            <a:r>
              <a:rPr lang="en-US" altLang="en-US" sz="2800"/>
              <a:t>, universe expands too quickly, no galaxies or stars formed.</a:t>
            </a:r>
          </a:p>
          <a:p>
            <a:pPr lvl="1"/>
            <a:r>
              <a:rPr lang="en-US" altLang="en-US" sz="2800"/>
              <a:t>If gravity stronger by 1 in 10</a:t>
            </a:r>
            <a:r>
              <a:rPr lang="en-US" altLang="en-US" sz="2800" baseline="30000"/>
              <a:t>60</a:t>
            </a:r>
            <a:r>
              <a:rPr lang="en-US" altLang="en-US" sz="2800"/>
              <a:t>, universe collapses without forming galaxies or stars.</a:t>
            </a:r>
          </a:p>
          <a:p>
            <a:r>
              <a:rPr lang="en-US" altLang="en-US" sz="2800"/>
              <a:t>Gravity is fine-tuned to 1 part in 10</a:t>
            </a:r>
            <a:r>
              <a:rPr lang="en-US" altLang="en-US" sz="2800" baseline="30000"/>
              <a:t>60.</a:t>
            </a:r>
          </a:p>
        </p:txBody>
      </p:sp>
      <p:pic>
        <p:nvPicPr>
          <p:cNvPr id="40964" name="Picture 4" descr="outerplane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25177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691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 on Fine-Tuning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Combining these cases gives fine-tuning of better than one part in 10</a:t>
            </a:r>
            <a:r>
              <a:rPr lang="en-US" altLang="en-US" sz="2800" baseline="30000"/>
              <a:t>100</a:t>
            </a:r>
            <a:r>
              <a:rPr lang="en-US" altLang="en-US" sz="2800"/>
              <a:t>.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How big is 10</a:t>
            </a:r>
            <a:r>
              <a:rPr lang="en-US" altLang="en-US" sz="2800" baseline="30000"/>
              <a:t>100</a:t>
            </a:r>
            <a:r>
              <a:rPr lang="en-US" altLang="en-US" sz="2800"/>
              <a:t>?</a:t>
            </a:r>
          </a:p>
          <a:p>
            <a:pPr lvl="1">
              <a:lnSpc>
                <a:spcPct val="80000"/>
              </a:lnSpc>
            </a:pPr>
            <a:r>
              <a:rPr lang="en-US" altLang="en-US" sz="2800"/>
              <a:t>1 with 100 zeroes after it.</a:t>
            </a:r>
          </a:p>
          <a:p>
            <a:pPr lvl="1">
              <a:lnSpc>
                <a:spcPct val="80000"/>
              </a:lnSpc>
            </a:pPr>
            <a:r>
              <a:rPr lang="en-US" altLang="en-US" sz="2800"/>
              <a:t>There are estimated to be some 10</a:t>
            </a:r>
            <a:r>
              <a:rPr lang="en-US" altLang="en-US" sz="2800" baseline="30000"/>
              <a:t>80</a:t>
            </a:r>
            <a:r>
              <a:rPr lang="en-US" altLang="en-US" sz="2800"/>
              <a:t> elementary particles in our universe.</a:t>
            </a:r>
          </a:p>
          <a:p>
            <a:pPr lvl="1">
              <a:lnSpc>
                <a:spcPct val="80000"/>
              </a:lnSpc>
            </a:pPr>
            <a:r>
              <a:rPr lang="en-US" altLang="en-US" sz="2800"/>
              <a:t>So we need to 10</a:t>
            </a:r>
            <a:r>
              <a:rPr lang="en-US" altLang="en-US" sz="2800" baseline="30000"/>
              <a:t>20</a:t>
            </a:r>
            <a:r>
              <a:rPr lang="en-US" altLang="en-US" sz="2800"/>
              <a:t> universes to get 10</a:t>
            </a:r>
            <a:r>
              <a:rPr lang="en-US" altLang="en-US" sz="2800" baseline="30000"/>
              <a:t>100</a:t>
            </a:r>
            <a:r>
              <a:rPr lang="en-US" altLang="en-US" sz="2800"/>
              <a:t> particles!</a:t>
            </a:r>
          </a:p>
          <a:p>
            <a:pPr lvl="1">
              <a:lnSpc>
                <a:spcPct val="80000"/>
              </a:lnSpc>
            </a:pPr>
            <a:r>
              <a:rPr lang="en-US" altLang="en-US" sz="2800"/>
              <a:t>Imagine the chances of randomly picking one marked particle from all these universes!</a:t>
            </a:r>
            <a:endParaRPr lang="en-US" altLang="en-US" sz="2800" baseline="30000"/>
          </a:p>
        </p:txBody>
      </p:sp>
    </p:spTree>
    <p:custDataLst>
      <p:tags r:id="rId1"/>
    </p:custDataLst>
  </p:cSld>
  <p:clrMapOvr>
    <a:masterClrMapping/>
  </p:clrMapOvr>
  <p:transition advTm="1110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Carl Sagan</a:t>
            </a:r>
            <a:r>
              <a:rPr lang="en-US" altLang="en-US" sz="4000">
                <a:cs typeface="Times New Roman" pitchFamily="18" charset="0"/>
              </a:rPr>
              <a:t>'</a:t>
            </a:r>
            <a:r>
              <a:rPr lang="en-US" altLang="en-US" sz="4000"/>
              <a:t>s Opening Statement in his PBS Series </a:t>
            </a:r>
            <a:r>
              <a:rPr lang="en-US" altLang="en-US" sz="4000" i="1"/>
              <a:t>Cosmos</a:t>
            </a:r>
            <a:endParaRPr lang="en-US" altLang="en-US" sz="400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69988" y="2514600"/>
            <a:ext cx="3810000" cy="3546475"/>
          </a:xfrm>
        </p:spPr>
        <p:txBody>
          <a:bodyPr/>
          <a:lstStyle/>
          <a:p>
            <a:endParaRPr lang="en-US" altLang="en-US" sz="2800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143000" y="2590800"/>
            <a:ext cx="37338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/>
              <a:t>The cosmos is all that is,</a:t>
            </a:r>
          </a:p>
          <a:p>
            <a:pPr algn="ctr">
              <a:spcBef>
                <a:spcPct val="50000"/>
              </a:spcBef>
            </a:pPr>
            <a:r>
              <a:rPr lang="en-US" altLang="en-US" sz="3600"/>
              <a:t>or ever was,</a:t>
            </a:r>
          </a:p>
          <a:p>
            <a:pPr algn="ctr">
              <a:spcBef>
                <a:spcPct val="50000"/>
              </a:spcBef>
            </a:pPr>
            <a:r>
              <a:rPr lang="en-US" altLang="en-US" sz="3600"/>
              <a:t>or ever will be.</a:t>
            </a:r>
          </a:p>
        </p:txBody>
      </p:sp>
      <p:pic>
        <p:nvPicPr>
          <p:cNvPr id="24582" name="Picture 6" descr="sagan_c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0838" y="2555875"/>
            <a:ext cx="32131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569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 on Fine-Tuning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Fine-tuning of universe is about 1 part in 10</a:t>
            </a:r>
            <a:r>
              <a:rPr lang="en-US" altLang="en-US" sz="2800" baseline="30000"/>
              <a:t>100</a:t>
            </a:r>
            <a:r>
              <a:rPr lang="en-US" altLang="en-US" sz="2800"/>
              <a:t> for the cases we have examined.</a:t>
            </a:r>
          </a:p>
          <a:p>
            <a:r>
              <a:rPr lang="en-US" altLang="en-US" sz="2800"/>
              <a:t>Hugh Ross, in </a:t>
            </a:r>
            <a:r>
              <a:rPr lang="en-US" altLang="en-US" sz="2800" i="1"/>
              <a:t>The Creator &amp; the Cosmos</a:t>
            </a:r>
            <a:r>
              <a:rPr lang="en-US" altLang="en-US" sz="2800"/>
              <a:t>, lists 22 more items besides these four.</a:t>
            </a:r>
          </a:p>
          <a:p>
            <a:r>
              <a:rPr lang="en-US" altLang="en-US" sz="2800"/>
              <a:t>Do we really have any evidence for even 10</a:t>
            </a:r>
            <a:r>
              <a:rPr lang="en-US" altLang="en-US" sz="2800" baseline="30000"/>
              <a:t>100</a:t>
            </a:r>
            <a:r>
              <a:rPr lang="en-US" altLang="en-US" sz="2800"/>
              <a:t> universes to make this likely merely by chance?</a:t>
            </a:r>
          </a:p>
          <a:p>
            <a:r>
              <a:rPr lang="en-US" altLang="en-US" sz="2800"/>
              <a:t>The universe looks designed.</a:t>
            </a:r>
          </a:p>
          <a:p>
            <a:r>
              <a:rPr lang="en-US" altLang="en-US" sz="2800"/>
              <a:t>It seems to be sending us a message to this effect.</a:t>
            </a:r>
          </a:p>
        </p:txBody>
      </p:sp>
    </p:spTree>
    <p:custDataLst>
      <p:tags r:id="rId1"/>
    </p:custDataLst>
  </p:cSld>
  <p:clrMapOvr>
    <a:masterClrMapping/>
  </p:clrMapOvr>
  <p:transition advTm="932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oyle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457200"/>
            <a:ext cx="369093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752600"/>
          </a:xfrm>
        </p:spPr>
        <p:txBody>
          <a:bodyPr/>
          <a:lstStyle/>
          <a:p>
            <a:r>
              <a:rPr lang="en-US" altLang="en-US"/>
              <a:t>Sir Fred Hoyle </a:t>
            </a:r>
            <a:br>
              <a:rPr lang="en-US" altLang="en-US"/>
            </a:br>
            <a:r>
              <a:rPr lang="en-US" altLang="en-US"/>
              <a:t>on Fine-Tuning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752600" y="3810000"/>
            <a:ext cx="48768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cs typeface="Times New Roman" pitchFamily="18" charset="0"/>
              </a:rPr>
              <a:t>"</a:t>
            </a:r>
            <a:r>
              <a:rPr lang="en-US" altLang="en-US" sz="3200"/>
              <a:t>… a superintellect has monkeyed with physics, as well as with chemistry and biology.</a:t>
            </a:r>
            <a:r>
              <a:rPr lang="en-US" altLang="en-US" sz="3200">
                <a:cs typeface="Times New Roman" pitchFamily="18" charset="0"/>
              </a:rPr>
              <a:t>"</a:t>
            </a:r>
          </a:p>
        </p:txBody>
      </p:sp>
    </p:spTree>
    <p:custDataLst>
      <p:tags r:id="rId1"/>
    </p:custDataLst>
  </p:cSld>
  <p:clrMapOvr>
    <a:masterClrMapping/>
  </p:clrMapOvr>
  <p:transition advTm="684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apollo08_earthrise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304800"/>
            <a:ext cx="3124200" cy="2424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Our Place in the Universe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Besides fine-tuning of basic forces, our particular location in the universe is quite special, a matter of many features being just right.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 his 1995 edition, Ross lists over 33 of these drawn from the scientific literature.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Let’s look at a few of these in this presentation.</a:t>
            </a:r>
          </a:p>
        </p:txBody>
      </p:sp>
    </p:spTree>
    <p:custDataLst>
      <p:tags r:id="rId1"/>
    </p:custDataLst>
  </p:cSld>
  <p:clrMapOvr>
    <a:masterClrMapping/>
  </p:clrMapOvr>
  <p:transition advTm="42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Right Planet:  Temperature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69988" y="1752600"/>
            <a:ext cx="3810000" cy="4308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Varies from place to place on Earth, but: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Few above boiling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Some below freezing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Contrast Venus, about 900 </a:t>
            </a:r>
            <a:r>
              <a:rPr lang="en-US" altLang="en-US" sz="2400" baseline="30000"/>
              <a:t>o</a:t>
            </a:r>
            <a:r>
              <a:rPr lang="en-US" altLang="en-US" sz="2400"/>
              <a:t>F (500 </a:t>
            </a:r>
            <a:r>
              <a:rPr lang="en-US" altLang="en-US" sz="2400" baseline="30000"/>
              <a:t>o</a:t>
            </a:r>
            <a:r>
              <a:rPr lang="en-US" altLang="en-US" sz="2400"/>
              <a:t>C).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Contrast Mars, barely gets above freezing in midsummer at the equator.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Earth is warm enough for water to be liquid, cool enough not to destroy biomolecules.</a:t>
            </a:r>
          </a:p>
        </p:txBody>
      </p:sp>
      <p:pic>
        <p:nvPicPr>
          <p:cNvPr id="72710" name="Picture 6" descr="NA00844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2388" y="2668588"/>
            <a:ext cx="3810000" cy="2668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960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Right Planet:  Water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Much water is needed to support life, though a few organisms have techniques to conserve it and can live in arid regions.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Water on Venus and Mars is infinitesimal by comparison.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Earth</a:t>
            </a:r>
            <a:r>
              <a:rPr lang="en-US" altLang="en-US" sz="2400">
                <a:cs typeface="Times New Roman" pitchFamily="18" charset="0"/>
              </a:rPr>
              <a:t>'</a:t>
            </a:r>
            <a:r>
              <a:rPr lang="en-US" altLang="en-US" sz="2400"/>
              <a:t>s water is also concentrated at the surface.</a:t>
            </a:r>
          </a:p>
        </p:txBody>
      </p:sp>
      <p:pic>
        <p:nvPicPr>
          <p:cNvPr id="73734" name="Picture 6" descr="BD04874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2388" y="2343150"/>
            <a:ext cx="3810000" cy="3319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50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Right Planet: Atmosphere</a:t>
            </a:r>
          </a:p>
        </p:txBody>
      </p:sp>
      <p:sp>
        <p:nvSpPr>
          <p:cNvPr id="74755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Balance of oxygen and </a:t>
            </a:r>
            <a:r>
              <a:rPr lang="en-US" altLang="en-US" sz="2400">
                <a:cs typeface="Times New Roman" pitchFamily="18" charset="0"/>
              </a:rPr>
              <a:t>"</a:t>
            </a:r>
            <a:r>
              <a:rPr lang="en-US" altLang="en-US" sz="2400"/>
              <a:t>inert</a:t>
            </a:r>
            <a:r>
              <a:rPr lang="en-US" altLang="en-US" sz="2400">
                <a:cs typeface="Times New Roman" pitchFamily="18" charset="0"/>
              </a:rPr>
              <a:t>"</a:t>
            </a:r>
            <a:r>
              <a:rPr lang="en-US" altLang="en-US" sz="2400"/>
              <a:t> gases:</a:t>
            </a:r>
          </a:p>
          <a:p>
            <a:pPr lvl="1"/>
            <a:r>
              <a:rPr lang="en-US" altLang="en-US" sz="2400"/>
              <a:t>Few % less oxygen and animals can’t breathe</a:t>
            </a:r>
          </a:p>
          <a:p>
            <a:pPr lvl="1"/>
            <a:r>
              <a:rPr lang="en-US" altLang="en-US" sz="2400"/>
              <a:t>Few % more oxygen and plants burn up</a:t>
            </a:r>
          </a:p>
          <a:p>
            <a:r>
              <a:rPr lang="en-US" altLang="en-US" sz="2400"/>
              <a:t>Mars and Venus have virtually no free oxygen.</a:t>
            </a:r>
          </a:p>
        </p:txBody>
      </p:sp>
      <p:pic>
        <p:nvPicPr>
          <p:cNvPr id="74758" name="Picture 1030" descr="earth0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2388" y="2189163"/>
            <a:ext cx="3810000" cy="3629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494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Right Planet:  Mass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If Earth were ¼ as massive, atmospheric pressure would be too low for life.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If Earth were twice as massive, atmospheric pressure would be too high, producing a greenhouse effect and killing all life.</a:t>
            </a:r>
          </a:p>
        </p:txBody>
      </p:sp>
      <p:pic>
        <p:nvPicPr>
          <p:cNvPr id="75782" name="Picture 6" descr="ss27larges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2388" y="2293938"/>
            <a:ext cx="3810000" cy="3417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807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Right Moon: Size &amp; Distance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Our Moon is unique in the Solar System, by far the largest compared with its planet.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If it were smaller (or further away), Earth’s climate would be unstable,  tides too small for mixing.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If it were larger (or closer), tidal effects on Earth’s rotation, ocean &amp; atmosphere too large.</a:t>
            </a:r>
          </a:p>
        </p:txBody>
      </p:sp>
      <p:pic>
        <p:nvPicPr>
          <p:cNvPr id="76806" name="Picture 6" descr="gal_earth_moo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8463" y="1946275"/>
            <a:ext cx="3116262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106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Right Moon &amp; Earth</a:t>
            </a:r>
            <a:r>
              <a:rPr lang="en-US" altLang="en-US">
                <a:cs typeface="Times New Roman" pitchFamily="18" charset="0"/>
              </a:rPr>
              <a:t>'</a:t>
            </a:r>
            <a:r>
              <a:rPr lang="en-US" altLang="en-US"/>
              <a:t>s Crust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If Earth</a:t>
            </a:r>
            <a:r>
              <a:rPr lang="en-US" altLang="en-US" sz="2400">
                <a:cs typeface="Times New Roman" pitchFamily="18" charset="0"/>
              </a:rPr>
              <a:t>'</a:t>
            </a:r>
            <a:r>
              <a:rPr lang="en-US" altLang="en-US" sz="2400"/>
              <a:t>s crust thicker, it would eat up the atmospheric oxygen.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If Earth</a:t>
            </a:r>
            <a:r>
              <a:rPr lang="en-US" altLang="en-US" sz="2400">
                <a:cs typeface="Times New Roman" pitchFamily="18" charset="0"/>
              </a:rPr>
              <a:t>'</a:t>
            </a:r>
            <a:r>
              <a:rPr lang="en-US" altLang="en-US" sz="2400"/>
              <a:t>s crust thinner, too much volcanism and plate movement.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The Moon apparently formed from the Earth</a:t>
            </a:r>
            <a:r>
              <a:rPr lang="en-US" altLang="en-US" sz="2400">
                <a:cs typeface="Times New Roman" pitchFamily="18" charset="0"/>
              </a:rPr>
              <a:t>'</a:t>
            </a:r>
            <a:r>
              <a:rPr lang="en-US" altLang="en-US" sz="2400"/>
              <a:t>s crust, when we were struck by a Mars-sized planet, a very fluky event!</a:t>
            </a:r>
          </a:p>
        </p:txBody>
      </p:sp>
      <p:pic>
        <p:nvPicPr>
          <p:cNvPr id="77830" name="Picture 6" descr="ormoo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1175" y="1946275"/>
            <a:ext cx="28924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487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Right Sun:  Character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69988" y="1676400"/>
            <a:ext cx="3810000" cy="4384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Mass in right range: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Heavier – luminosity changes too quickly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Lighter – life zone too narrow, tides too large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Temperature (color) in right range: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Redder – insufficient photosynthesis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Bluer – ditto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The Sun</a:t>
            </a:r>
            <a:r>
              <a:rPr lang="en-US" altLang="en-US" sz="2400">
                <a:cs typeface="Times New Roman" pitchFamily="18" charset="0"/>
              </a:rPr>
              <a:t>'</a:t>
            </a:r>
            <a:r>
              <a:rPr lang="en-US" altLang="en-US" sz="2400"/>
              <a:t>s radiation is right where our atmosphere is transparent.</a:t>
            </a:r>
          </a:p>
        </p:txBody>
      </p:sp>
      <p:pic>
        <p:nvPicPr>
          <p:cNvPr id="78854" name="Picture 6" descr="hrdiagram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3025" y="1946275"/>
            <a:ext cx="37687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855" name="Oval 7"/>
          <p:cNvSpPr>
            <a:spLocks noChangeArrowheads="1"/>
          </p:cNvSpPr>
          <p:nvPr/>
        </p:nvSpPr>
        <p:spPr bwMode="auto">
          <a:xfrm>
            <a:off x="7467600" y="4038600"/>
            <a:ext cx="228600" cy="228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1875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bldLvl="2" autoUpdateAnimBg="0"/>
      <p:bldP spid="788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Carl Sagan on </a:t>
            </a:r>
            <a:br>
              <a:rPr lang="en-US" altLang="en-US" sz="4000"/>
            </a:br>
            <a:r>
              <a:rPr lang="en-US" altLang="en-US" sz="4000"/>
              <a:t>Extra-Terrestrial Life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2438400"/>
            <a:ext cx="7772400" cy="3622675"/>
          </a:xfrm>
        </p:spPr>
        <p:txBody>
          <a:bodyPr/>
          <a:lstStyle/>
          <a:p>
            <a:r>
              <a:rPr lang="en-US" altLang="en-US" sz="2800"/>
              <a:t>Sagan doubts that God exists.</a:t>
            </a:r>
          </a:p>
          <a:p>
            <a:r>
              <a:rPr lang="en-US" altLang="en-US" sz="2800"/>
              <a:t>Yet he believes life exists elsewhere in the universe, in spite of life</a:t>
            </a:r>
            <a:r>
              <a:rPr lang="en-US" altLang="en-US" sz="2800">
                <a:cs typeface="Times New Roman" pitchFamily="18" charset="0"/>
              </a:rPr>
              <a:t>'</a:t>
            </a:r>
            <a:r>
              <a:rPr lang="en-US" altLang="en-US" sz="2800"/>
              <a:t>s enormous complexity.</a:t>
            </a:r>
          </a:p>
          <a:p>
            <a:r>
              <a:rPr lang="en-US" altLang="en-US" sz="2800"/>
              <a:t>He believes that (in some places) this life must include very advanced life forms.</a:t>
            </a:r>
          </a:p>
          <a:p>
            <a:r>
              <a:rPr lang="en-US" altLang="en-US" sz="2800"/>
              <a:t>He believes such advanced life is common enough to be worth searching for.</a:t>
            </a:r>
          </a:p>
        </p:txBody>
      </p:sp>
      <p:pic>
        <p:nvPicPr>
          <p:cNvPr id="25604" name="Picture 4" descr="Sag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381000"/>
            <a:ext cx="1803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561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Right Sun:  Location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69988" y="1676400"/>
            <a:ext cx="3810000" cy="4384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Distance from center of galaxy: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Closer – gravity, radiation disruptive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Further – too few heavy elements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Right for supernovae: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More or closer – exterminate life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Less or further – too few heavy elements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Right number of stars in system, namely one!</a:t>
            </a:r>
          </a:p>
        </p:txBody>
      </p:sp>
      <p:pic>
        <p:nvPicPr>
          <p:cNvPr id="79878" name="Picture 6" descr="NGC331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7313" y="1946275"/>
            <a:ext cx="374015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954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Right Galaxy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Our galaxy is a spiral, which produces stars over much of its history.</a:t>
            </a:r>
          </a:p>
          <a:p>
            <a:r>
              <a:rPr lang="en-US" altLang="en-US" sz="2400"/>
              <a:t>Not an elliptical, where star formation ends before there are many heavy elements.</a:t>
            </a:r>
          </a:p>
          <a:p>
            <a:r>
              <a:rPr lang="en-US" altLang="en-US" sz="2400"/>
              <a:t>Not an irregular, where radiation events would have destroyed life.</a:t>
            </a:r>
          </a:p>
        </p:txBody>
      </p:sp>
      <p:pic>
        <p:nvPicPr>
          <p:cNvPr id="80902" name="Picture 6" descr="hubbled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2388" y="2124075"/>
            <a:ext cx="3810000" cy="3759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676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Our Place in the Universe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Right Planet:</a:t>
            </a:r>
          </a:p>
          <a:p>
            <a:pPr lvl="1"/>
            <a:r>
              <a:rPr lang="en-US" altLang="en-US"/>
              <a:t>Temperature, Water, Atmosphere, Mass</a:t>
            </a:r>
          </a:p>
          <a:p>
            <a:r>
              <a:rPr lang="en-US" altLang="en-US"/>
              <a:t>Right Moon:</a:t>
            </a:r>
          </a:p>
          <a:p>
            <a:pPr lvl="1"/>
            <a:r>
              <a:rPr lang="en-US" altLang="en-US"/>
              <a:t>Size, Distance, Earth</a:t>
            </a:r>
            <a:r>
              <a:rPr lang="en-US" altLang="en-US">
                <a:cs typeface="Times New Roman" pitchFamily="18" charset="0"/>
              </a:rPr>
              <a:t>'</a:t>
            </a:r>
            <a:r>
              <a:rPr lang="en-US" altLang="en-US"/>
              <a:t>s Crust</a:t>
            </a:r>
          </a:p>
          <a:p>
            <a:r>
              <a:rPr lang="en-US" altLang="en-US"/>
              <a:t>Right Sun:</a:t>
            </a:r>
          </a:p>
          <a:p>
            <a:pPr lvl="1"/>
            <a:r>
              <a:rPr lang="en-US" altLang="en-US"/>
              <a:t>Character, Location</a:t>
            </a:r>
          </a:p>
          <a:p>
            <a:r>
              <a:rPr lang="en-US" altLang="en-US"/>
              <a:t>Right Galaxy</a:t>
            </a:r>
          </a:p>
        </p:txBody>
      </p:sp>
    </p:spTree>
    <p:custDataLst>
      <p:tags r:id="rId1"/>
    </p:custDataLst>
  </p:cSld>
  <p:clrMapOvr>
    <a:masterClrMapping/>
  </p:clrMapOvr>
  <p:transition advTm="253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Our Place in the Universe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Ross calculates the probability of accidentally getting his 33 items in the right range as 1 chance in 10</a:t>
            </a:r>
            <a:r>
              <a:rPr lang="en-US" altLang="en-US" sz="2800" baseline="30000"/>
              <a:t>53</a:t>
            </a:r>
            <a:r>
              <a:rPr lang="en-US" altLang="en-US" sz="280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What does this mean for the chances of finding an earth-like planet in our universe?</a:t>
            </a:r>
          </a:p>
          <a:p>
            <a:pPr lvl="1">
              <a:lnSpc>
                <a:spcPct val="90000"/>
              </a:lnSpc>
            </a:pPr>
            <a:r>
              <a:rPr lang="en-US" altLang="en-US" sz="2800"/>
              <a:t>Surely not more than 10 planets per star.</a:t>
            </a:r>
          </a:p>
          <a:p>
            <a:pPr lvl="1">
              <a:lnSpc>
                <a:spcPct val="90000"/>
              </a:lnSpc>
            </a:pPr>
            <a:r>
              <a:rPr lang="en-US" altLang="en-US" sz="2800"/>
              <a:t>If so, only 10</a:t>
            </a:r>
            <a:r>
              <a:rPr lang="en-US" altLang="en-US" sz="2800" baseline="30000"/>
              <a:t>24</a:t>
            </a:r>
            <a:r>
              <a:rPr lang="en-US" altLang="en-US" sz="2800"/>
              <a:t> planets in the Hubble volume.</a:t>
            </a:r>
          </a:p>
          <a:p>
            <a:pPr lvl="1">
              <a:lnSpc>
                <a:spcPct val="90000"/>
              </a:lnSpc>
            </a:pPr>
            <a:r>
              <a:rPr lang="en-US" altLang="en-US" sz="2800"/>
              <a:t>Thus only 1 chance in 10</a:t>
            </a:r>
            <a:r>
              <a:rPr lang="en-US" altLang="en-US" sz="2800" baseline="30000"/>
              <a:t>29</a:t>
            </a:r>
            <a:r>
              <a:rPr lang="en-US" altLang="en-US" sz="2800"/>
              <a:t> of getting even one such planet in our universe!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Our place in the universe appears to be telling us something!</a:t>
            </a:r>
          </a:p>
        </p:txBody>
      </p:sp>
    </p:spTree>
    <p:custDataLst>
      <p:tags r:id="rId1"/>
    </p:custDataLst>
  </p:cSld>
  <p:clrMapOvr>
    <a:masterClrMapping/>
  </p:clrMapOvr>
  <p:transition advTm="1062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Living Things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Living things are by far the most complex objects we have yet found in our universe.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Sagan says of the </a:t>
            </a:r>
            <a:r>
              <a:rPr lang="en-US" altLang="en-US" i="1"/>
              <a:t>E. coli</a:t>
            </a:r>
            <a:r>
              <a:rPr lang="en-US" altLang="en-US"/>
              <a:t> bacterium: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Information content = 10</a:t>
            </a:r>
            <a:r>
              <a:rPr lang="en-US" altLang="en-US" baseline="30000"/>
              <a:t>12</a:t>
            </a:r>
            <a:r>
              <a:rPr lang="en-US" altLang="en-US"/>
              <a:t> bits.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Equivalent to 100 million pages of the </a:t>
            </a:r>
            <a:r>
              <a:rPr lang="en-US" altLang="en-US" i="1"/>
              <a:t>Encyclopaedia Britannica.</a:t>
            </a:r>
          </a:p>
          <a:p>
            <a:pPr>
              <a:lnSpc>
                <a:spcPct val="90000"/>
              </a:lnSpc>
            </a:pPr>
            <a:r>
              <a:rPr lang="en-US" altLang="en-US"/>
              <a:t>Humans have trillions of cells, each more complex than those of </a:t>
            </a:r>
            <a:r>
              <a:rPr lang="en-US" altLang="en-US" i="1"/>
              <a:t>E. coli.</a:t>
            </a:r>
            <a:r>
              <a:rPr lang="en-US" altLang="en-US"/>
              <a:t> </a:t>
            </a:r>
          </a:p>
        </p:txBody>
      </p:sp>
      <p:pic>
        <p:nvPicPr>
          <p:cNvPr id="58372" name="Picture 4" descr="dn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2438400" cy="16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474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2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Fred Hoyle </a:t>
            </a:r>
            <a:br>
              <a:rPr lang="en-US" altLang="en-US" sz="4000"/>
            </a:br>
            <a:r>
              <a:rPr lang="en-US" altLang="en-US" sz="4000"/>
              <a:t>on Living Things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981200" y="3048000"/>
            <a:ext cx="60960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cs typeface="Times New Roman" pitchFamily="18" charset="0"/>
              </a:rPr>
              <a:t>"</a:t>
            </a:r>
            <a:r>
              <a:rPr lang="en-US" altLang="en-US" sz="3200"/>
              <a:t>The chance that higher life forms might have emerged [accidentally] is comparable with the chance that a tornado sweeping through a junk-yard might assemble a Boeing 747 from the materials therein.</a:t>
            </a:r>
            <a:r>
              <a:rPr lang="en-US" altLang="en-US" sz="3200">
                <a:cs typeface="Times New Roman" pitchFamily="18" charset="0"/>
              </a:rPr>
              <a:t>"</a:t>
            </a:r>
          </a:p>
        </p:txBody>
      </p:sp>
      <p:pic>
        <p:nvPicPr>
          <p:cNvPr id="60420" name="Picture 4" descr="Hoyle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457200"/>
            <a:ext cx="23558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343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Sagan on Recognizing </a:t>
            </a:r>
            <a:br>
              <a:rPr lang="en-US" altLang="en-US"/>
            </a:br>
            <a:r>
              <a:rPr lang="en-US" altLang="en-US"/>
              <a:t>an ET Message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2286000"/>
            <a:ext cx="7772400" cy="3775075"/>
          </a:xfrm>
        </p:spPr>
        <p:txBody>
          <a:bodyPr/>
          <a:lstStyle/>
          <a:p>
            <a:r>
              <a:rPr lang="en-US" altLang="en-US"/>
              <a:t>Strong signal.</a:t>
            </a:r>
          </a:p>
          <a:p>
            <a:pPr lvl="1"/>
            <a:r>
              <a:rPr lang="en-US" altLang="en-US"/>
              <a:t>Detected by several radiotelescopes.</a:t>
            </a:r>
          </a:p>
          <a:p>
            <a:r>
              <a:rPr lang="en-US" altLang="en-US"/>
              <a:t>Decisive against chance.</a:t>
            </a:r>
          </a:p>
          <a:p>
            <a:pPr lvl="1"/>
            <a:r>
              <a:rPr lang="en-US" altLang="en-US"/>
              <a:t>A few dozen prime numbers sufficient. </a:t>
            </a:r>
          </a:p>
          <a:p>
            <a:r>
              <a:rPr lang="en-US" altLang="en-US"/>
              <a:t>The whole message to build the transport machine is about fifty thousand pages.</a:t>
            </a:r>
          </a:p>
        </p:txBody>
      </p:sp>
      <p:pic>
        <p:nvPicPr>
          <p:cNvPr id="29700" name="Picture 4" descr="Ellie2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"/>
            <a:ext cx="23368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346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2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Recognizing the Life Message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Strong signal.</a:t>
            </a:r>
          </a:p>
          <a:p>
            <a:pPr lvl="1"/>
            <a:r>
              <a:rPr lang="en-US" altLang="en-US"/>
              <a:t>Seen in the DNA of all living things.</a:t>
            </a:r>
          </a:p>
          <a:p>
            <a:r>
              <a:rPr lang="en-US" altLang="en-US"/>
              <a:t>Decisive against chance. </a:t>
            </a:r>
          </a:p>
          <a:p>
            <a:pPr lvl="1"/>
            <a:r>
              <a:rPr lang="en-US" altLang="en-US"/>
              <a:t>The information content is beyond the probabilistic resources of the universe.</a:t>
            </a:r>
          </a:p>
          <a:p>
            <a:r>
              <a:rPr lang="en-US" altLang="en-US"/>
              <a:t>The whole message to build an </a:t>
            </a:r>
            <a:r>
              <a:rPr lang="en-US" altLang="en-US" i="1"/>
              <a:t>E. coli </a:t>
            </a:r>
            <a:r>
              <a:rPr lang="en-US" altLang="en-US"/>
              <a:t>bacterium is about 100 million pages.</a:t>
            </a:r>
          </a:p>
        </p:txBody>
      </p:sp>
    </p:spTree>
    <p:custDataLst>
      <p:tags r:id="rId1"/>
    </p:custDataLst>
  </p:cSld>
  <p:clrMapOvr>
    <a:masterClrMapping/>
  </p:clrMapOvr>
  <p:transition advTm="689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2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Adjusting One’s Worldview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If Sagan was really open to the universe;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If he was really willing to consider the supernatural;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Why didn’t he respond to this sort of evidence?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Why did he draw back from </a:t>
            </a:r>
            <a:r>
              <a:rPr lang="en-US" altLang="en-US" sz="2400">
                <a:cs typeface="Times New Roman" pitchFamily="18" charset="0"/>
              </a:rPr>
              <a:t>"</a:t>
            </a:r>
            <a:r>
              <a:rPr lang="en-US" altLang="en-US" sz="2400"/>
              <a:t>the precipice of theism</a:t>
            </a:r>
            <a:r>
              <a:rPr lang="en-US" altLang="en-US" sz="2400">
                <a:cs typeface="Times New Roman" pitchFamily="18" charset="0"/>
              </a:rPr>
              <a:t>"</a:t>
            </a:r>
            <a:r>
              <a:rPr lang="en-US" altLang="en-US" sz="2400"/>
              <a:t>?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Do you need to adjust your worldview?</a:t>
            </a:r>
          </a:p>
        </p:txBody>
      </p:sp>
      <p:pic>
        <p:nvPicPr>
          <p:cNvPr id="62473" name="Picture 9" descr="MindRetoolColor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0488" y="1946275"/>
            <a:ext cx="3732212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512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hubble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6353175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End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What about you?</a:t>
            </a:r>
          </a:p>
          <a:p>
            <a:r>
              <a:rPr lang="en-US" altLang="en-US"/>
              <a:t>This could be just the beginning!</a:t>
            </a:r>
          </a:p>
        </p:txBody>
      </p:sp>
    </p:spTree>
    <p:custDataLst>
      <p:tags r:id="rId1"/>
    </p:custDataLst>
  </p:cSld>
  <p:clrMapOvr>
    <a:masterClrMapping/>
  </p:clrMapOvr>
  <p:transition advTm="120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Search for ET Intelligence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Many besides Sagan have such dreams.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Perhaps (they think) we can contact such life.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Perhaps these beings have solved the difficult and dangerous problems we face today.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The most likely way to contact an advanced civilization would be through its radio signals.</a:t>
            </a:r>
          </a:p>
        </p:txBody>
      </p:sp>
      <p:pic>
        <p:nvPicPr>
          <p:cNvPr id="26632" name="Picture 1032" descr="VLArra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79"/>
          <a:stretch>
            <a:fillRect/>
          </a:stretch>
        </p:blipFill>
        <p:spPr>
          <a:xfrm>
            <a:off x="5029200" y="2517775"/>
            <a:ext cx="3429000" cy="2868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447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Plot of  </a:t>
            </a:r>
            <a:r>
              <a:rPr lang="en-US" altLang="en-US" i="1"/>
              <a:t>Contact</a:t>
            </a:r>
            <a:endParaRPr lang="en-US" altLang="en-US"/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Ellie Arroway, astrophysicist, devotes her professional career to searching for ETI.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Despite many setbacks, the long-awaited message finally comes, a strong signal from Vega.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The signal is seen to be more than radio noise by the presence of prime numbers, indicating an intelligent source.</a:t>
            </a:r>
          </a:p>
        </p:txBody>
      </p:sp>
      <p:sp>
        <p:nvSpPr>
          <p:cNvPr id="27654" name="Rectangle 1030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27653" name="Picture 1029" descr="seti_conta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3175000" cy="46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608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Plot of  </a:t>
            </a:r>
            <a:r>
              <a:rPr lang="en-US" altLang="en-US" i="1"/>
              <a:t>Contact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2438400"/>
            <a:ext cx="7772400" cy="3622675"/>
          </a:xfrm>
        </p:spPr>
        <p:txBody>
          <a:bodyPr/>
          <a:lstStyle/>
          <a:p>
            <a:r>
              <a:rPr lang="en-US" altLang="en-US"/>
              <a:t>Eventually, a more complex message is found in the signal, instructions to build a device to transport a human to Vega.</a:t>
            </a:r>
          </a:p>
          <a:p>
            <a:r>
              <a:rPr lang="en-US" altLang="en-US"/>
              <a:t>After several twists in the plot, Ellie winds up going to Vega on the transporter.</a:t>
            </a:r>
          </a:p>
          <a:p>
            <a:r>
              <a:rPr lang="en-US" altLang="en-US"/>
              <a:t>Our clip picks up as she arrives … </a:t>
            </a:r>
          </a:p>
        </p:txBody>
      </p:sp>
      <p:pic>
        <p:nvPicPr>
          <p:cNvPr id="28676" name="Picture 4" descr="Transpo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9100"/>
            <a:ext cx="1930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32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Sagan on </a:t>
            </a:r>
            <a:br>
              <a:rPr lang="en-US" altLang="en-US"/>
            </a:br>
            <a:r>
              <a:rPr lang="en-US" altLang="en-US"/>
              <a:t>Recognizing an ET Message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Strong signal.</a:t>
            </a:r>
          </a:p>
          <a:p>
            <a:pPr lvl="1"/>
            <a:r>
              <a:rPr lang="en-US" altLang="en-US"/>
              <a:t>Detectible by multiple radiotelescopes.</a:t>
            </a:r>
          </a:p>
          <a:p>
            <a:r>
              <a:rPr lang="en-US" altLang="en-US"/>
              <a:t>Decisive against chance origin.</a:t>
            </a:r>
          </a:p>
          <a:p>
            <a:pPr lvl="1"/>
            <a:r>
              <a:rPr lang="en-US" altLang="en-US"/>
              <a:t>A few dozen prime numbers sufficient.</a:t>
            </a:r>
          </a:p>
          <a:p>
            <a:r>
              <a:rPr lang="en-US" altLang="en-US"/>
              <a:t>The whole message to build the transport machine is about fifty thousand pages.</a:t>
            </a:r>
          </a:p>
        </p:txBody>
      </p:sp>
    </p:spTree>
    <p:custDataLst>
      <p:tags r:id="rId1"/>
    </p:custDataLst>
  </p:cSld>
  <p:clrMapOvr>
    <a:masterClrMapping/>
  </p:clrMapOvr>
  <p:transition advTm="594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the Book Ends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Ellie discovers a message in the digits of pi.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Found in base 11 arithmetic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 square picture made up of 0s and 1s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 picture: a circle of 1s in a field of 0s</a:t>
            </a:r>
          </a:p>
          <a:p>
            <a:pPr>
              <a:lnSpc>
                <a:spcPct val="90000"/>
              </a:lnSpc>
            </a:pPr>
            <a:r>
              <a:rPr lang="en-US" altLang="en-US"/>
              <a:t>Simple message, but high statistical significance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universe was made on purpose, the circle said.</a:t>
            </a:r>
          </a:p>
        </p:txBody>
      </p:sp>
    </p:spTree>
    <p:custDataLst>
      <p:tags r:id="rId1"/>
    </p:custDataLst>
  </p:cSld>
  <p:clrMapOvr>
    <a:masterClrMapping/>
  </p:clrMapOvr>
  <p:transition advTm="533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the Book Ends</a:t>
            </a:r>
          </a:p>
        </p:txBody>
      </p:sp>
      <p:sp>
        <p:nvSpPr>
          <p:cNvPr id="31747" name="Text Box 1027"/>
          <p:cNvSpPr txBox="1">
            <a:spLocks noChangeArrowheads="1"/>
          </p:cNvSpPr>
          <p:nvPr/>
        </p:nvSpPr>
        <p:spPr bwMode="auto">
          <a:xfrm>
            <a:off x="2286000" y="1981200"/>
            <a:ext cx="5334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2"/>
                </a:solidFill>
                <a:latin typeface="Courier New" pitchFamily="49" charset="0"/>
              </a:rPr>
              <a:t>359X21086652790X4312567089243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2"/>
                </a:solidFill>
                <a:latin typeface="Courier New" pitchFamily="49" charset="0"/>
              </a:rPr>
              <a:t>00000000000</a:t>
            </a:r>
            <a:r>
              <a:rPr lang="en-US" altLang="en-US" sz="2000">
                <a:solidFill>
                  <a:srgbClr val="CC0000"/>
                </a:solidFill>
                <a:latin typeface="Courier New" pitchFamily="49" charset="0"/>
              </a:rPr>
              <a:t>1111111</a:t>
            </a:r>
            <a:r>
              <a:rPr lang="en-US" altLang="en-US" sz="2000">
                <a:solidFill>
                  <a:schemeClr val="tx2"/>
                </a:solidFill>
                <a:latin typeface="Courier New" pitchFamily="49" charset="0"/>
              </a:rPr>
              <a:t>00000000000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2"/>
                </a:solidFill>
                <a:latin typeface="Courier New" pitchFamily="49" charset="0"/>
              </a:rPr>
              <a:t>0000000</a:t>
            </a:r>
            <a:r>
              <a:rPr lang="en-US" altLang="en-US" sz="2000">
                <a:solidFill>
                  <a:srgbClr val="CC0000"/>
                </a:solidFill>
                <a:latin typeface="Courier New" pitchFamily="49" charset="0"/>
              </a:rPr>
              <a:t>11</a:t>
            </a:r>
            <a:r>
              <a:rPr lang="en-US" altLang="en-US" sz="2000">
                <a:solidFill>
                  <a:schemeClr val="tx2"/>
                </a:solidFill>
                <a:latin typeface="Courier New" pitchFamily="49" charset="0"/>
              </a:rPr>
              <a:t>00000000000</a:t>
            </a:r>
            <a:r>
              <a:rPr lang="en-US" altLang="en-US" sz="2000">
                <a:solidFill>
                  <a:srgbClr val="CC0000"/>
                </a:solidFill>
                <a:latin typeface="Courier New" pitchFamily="49" charset="0"/>
              </a:rPr>
              <a:t>11</a:t>
            </a:r>
            <a:r>
              <a:rPr lang="en-US" altLang="en-US" sz="2000">
                <a:solidFill>
                  <a:schemeClr val="tx2"/>
                </a:solidFill>
                <a:latin typeface="Courier New" pitchFamily="49" charset="0"/>
              </a:rPr>
              <a:t>0000000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2"/>
                </a:solidFill>
                <a:latin typeface="Courier New" pitchFamily="49" charset="0"/>
              </a:rPr>
              <a:t>00000</a:t>
            </a:r>
            <a:r>
              <a:rPr lang="en-US" altLang="en-US" sz="2000">
                <a:solidFill>
                  <a:srgbClr val="CC0000"/>
                </a:solidFill>
                <a:latin typeface="Courier New" pitchFamily="49" charset="0"/>
              </a:rPr>
              <a:t>1</a:t>
            </a:r>
            <a:r>
              <a:rPr lang="en-US" altLang="en-US" sz="2000">
                <a:solidFill>
                  <a:schemeClr val="tx2"/>
                </a:solidFill>
                <a:latin typeface="Courier New" pitchFamily="49" charset="0"/>
              </a:rPr>
              <a:t>00000000000000000</a:t>
            </a:r>
            <a:r>
              <a:rPr lang="en-US" altLang="en-US" sz="2000">
                <a:solidFill>
                  <a:srgbClr val="CC0000"/>
                </a:solidFill>
                <a:latin typeface="Courier New" pitchFamily="49" charset="0"/>
              </a:rPr>
              <a:t>1</a:t>
            </a:r>
            <a:r>
              <a:rPr lang="en-US" altLang="en-US" sz="2000">
                <a:solidFill>
                  <a:schemeClr val="tx2"/>
                </a:solidFill>
                <a:latin typeface="Courier New" pitchFamily="49" charset="0"/>
              </a:rPr>
              <a:t>00000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2"/>
                </a:solidFill>
                <a:latin typeface="Courier New" pitchFamily="49" charset="0"/>
              </a:rPr>
              <a:t>0000</a:t>
            </a:r>
            <a:r>
              <a:rPr lang="en-US" altLang="en-US" sz="2000">
                <a:solidFill>
                  <a:srgbClr val="CC0000"/>
                </a:solidFill>
                <a:latin typeface="Courier New" pitchFamily="49" charset="0"/>
              </a:rPr>
              <a:t>1</a:t>
            </a:r>
            <a:r>
              <a:rPr lang="en-US" altLang="en-US" sz="2000">
                <a:solidFill>
                  <a:schemeClr val="tx2"/>
                </a:solidFill>
                <a:latin typeface="Courier New" pitchFamily="49" charset="0"/>
              </a:rPr>
              <a:t>0000000000000000000</a:t>
            </a:r>
            <a:r>
              <a:rPr lang="en-US" altLang="en-US" sz="2000">
                <a:solidFill>
                  <a:srgbClr val="CC0000"/>
                </a:solidFill>
                <a:latin typeface="Courier New" pitchFamily="49" charset="0"/>
              </a:rPr>
              <a:t>1</a:t>
            </a:r>
            <a:r>
              <a:rPr lang="en-US" altLang="en-US" sz="2000">
                <a:solidFill>
                  <a:schemeClr val="tx2"/>
                </a:solidFill>
                <a:latin typeface="Courier New" pitchFamily="49" charset="0"/>
              </a:rPr>
              <a:t>0000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2"/>
                </a:solidFill>
                <a:latin typeface="Courier New" pitchFamily="49" charset="0"/>
              </a:rPr>
              <a:t>0000</a:t>
            </a:r>
            <a:r>
              <a:rPr lang="en-US" altLang="en-US" sz="2000">
                <a:solidFill>
                  <a:srgbClr val="CC0000"/>
                </a:solidFill>
                <a:latin typeface="Courier New" pitchFamily="49" charset="0"/>
              </a:rPr>
              <a:t>1</a:t>
            </a:r>
            <a:r>
              <a:rPr lang="en-US" altLang="en-US" sz="2000">
                <a:solidFill>
                  <a:schemeClr val="tx2"/>
                </a:solidFill>
                <a:latin typeface="Courier New" pitchFamily="49" charset="0"/>
              </a:rPr>
              <a:t>0000000000000000000</a:t>
            </a:r>
            <a:r>
              <a:rPr lang="en-US" altLang="en-US" sz="2000">
                <a:solidFill>
                  <a:srgbClr val="CC0000"/>
                </a:solidFill>
                <a:latin typeface="Courier New" pitchFamily="49" charset="0"/>
              </a:rPr>
              <a:t>1</a:t>
            </a:r>
            <a:r>
              <a:rPr lang="en-US" altLang="en-US" sz="2000">
                <a:solidFill>
                  <a:schemeClr val="tx2"/>
                </a:solidFill>
                <a:latin typeface="Courier New" pitchFamily="49" charset="0"/>
              </a:rPr>
              <a:t>0000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2"/>
                </a:solidFill>
                <a:latin typeface="Courier New" pitchFamily="49" charset="0"/>
              </a:rPr>
              <a:t>00000</a:t>
            </a:r>
            <a:r>
              <a:rPr lang="en-US" altLang="en-US" sz="2000">
                <a:solidFill>
                  <a:srgbClr val="CC0000"/>
                </a:solidFill>
                <a:latin typeface="Courier New" pitchFamily="49" charset="0"/>
              </a:rPr>
              <a:t>1</a:t>
            </a:r>
            <a:r>
              <a:rPr lang="en-US" altLang="en-US" sz="2000">
                <a:solidFill>
                  <a:schemeClr val="tx2"/>
                </a:solidFill>
                <a:latin typeface="Courier New" pitchFamily="49" charset="0"/>
              </a:rPr>
              <a:t>00000000000000000</a:t>
            </a:r>
            <a:r>
              <a:rPr lang="en-US" altLang="en-US" sz="2000">
                <a:solidFill>
                  <a:srgbClr val="CC0000"/>
                </a:solidFill>
                <a:latin typeface="Courier New" pitchFamily="49" charset="0"/>
              </a:rPr>
              <a:t>1</a:t>
            </a:r>
            <a:r>
              <a:rPr lang="en-US" altLang="en-US" sz="2000">
                <a:solidFill>
                  <a:schemeClr val="tx2"/>
                </a:solidFill>
                <a:latin typeface="Courier New" pitchFamily="49" charset="0"/>
              </a:rPr>
              <a:t>00000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2"/>
                </a:solidFill>
                <a:latin typeface="Courier New" pitchFamily="49" charset="0"/>
              </a:rPr>
              <a:t>0000000</a:t>
            </a:r>
            <a:r>
              <a:rPr lang="en-US" altLang="en-US" sz="2000">
                <a:solidFill>
                  <a:srgbClr val="CC0000"/>
                </a:solidFill>
                <a:latin typeface="Courier New" pitchFamily="49" charset="0"/>
              </a:rPr>
              <a:t>11</a:t>
            </a:r>
            <a:r>
              <a:rPr lang="en-US" altLang="en-US" sz="2000">
                <a:solidFill>
                  <a:schemeClr val="tx2"/>
                </a:solidFill>
                <a:latin typeface="Courier New" pitchFamily="49" charset="0"/>
              </a:rPr>
              <a:t>00000000000</a:t>
            </a:r>
            <a:r>
              <a:rPr lang="en-US" altLang="en-US" sz="2000">
                <a:solidFill>
                  <a:srgbClr val="CC0000"/>
                </a:solidFill>
                <a:latin typeface="Courier New" pitchFamily="49" charset="0"/>
              </a:rPr>
              <a:t>11</a:t>
            </a:r>
            <a:r>
              <a:rPr lang="en-US" altLang="en-US" sz="2000">
                <a:solidFill>
                  <a:schemeClr val="tx2"/>
                </a:solidFill>
                <a:latin typeface="Courier New" pitchFamily="49" charset="0"/>
              </a:rPr>
              <a:t>0000000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2"/>
                </a:solidFill>
                <a:latin typeface="Courier New" pitchFamily="49" charset="0"/>
              </a:rPr>
              <a:t>00000000000</a:t>
            </a:r>
            <a:r>
              <a:rPr lang="en-US" altLang="en-US" sz="2000">
                <a:solidFill>
                  <a:srgbClr val="CC0000"/>
                </a:solidFill>
                <a:latin typeface="Courier New" pitchFamily="49" charset="0"/>
              </a:rPr>
              <a:t>1111111</a:t>
            </a:r>
            <a:r>
              <a:rPr lang="en-US" altLang="en-US" sz="2000">
                <a:solidFill>
                  <a:schemeClr val="tx2"/>
                </a:solidFill>
                <a:latin typeface="Courier New" pitchFamily="49" charset="0"/>
              </a:rPr>
              <a:t>00000000000</a:t>
            </a:r>
          </a:p>
        </p:txBody>
      </p:sp>
    </p:spTree>
    <p:custDataLst>
      <p:tags r:id="rId1"/>
    </p:custDataLst>
  </p:cSld>
  <p:clrMapOvr>
    <a:masterClrMapping/>
  </p:clrMapOvr>
  <p:transition advTm="229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5.1|4.3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3|3.2|13.7|11.9|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0.4|4.1|6|18|5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.7|2.5|16.7|10.7|5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8.9|13.4|7|20.2|11.4|24.1|17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8.8|19.9|25.4|12.7|14.8|6|5.3|19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6|2.3|23.7|30.3|43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3.2|7.4|13|6.4|24.2|25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7|8.9|31.6|143.9|3.8|13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9.3|27|10.4|7.6|9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9.7|2.3|12.6|22.8|4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0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9|19.9|38.5|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9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2|16.7|16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5|1.8|8|10.8|22.6|20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2|9.1|27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9|10.6|11|1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8|13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6|13.4|40.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5.2|11.9|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6|52|3|21.1|47.8|5.2|7.7|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.6|31.3|11.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4.6|13.9|10.9|8.4|4.5|24.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5|32.6|12.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3|3.6|1.5|5.5|1.6|2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2.2|21|19.2|4.6|37.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1|12.9|6.9|5.4|15.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6.2|3.6|6.9|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.2|23|7.7|16.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3.9|5.4|7.1|4|18.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2|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1|7.1|1.3|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6|3.4|1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8.4|25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4.9|13.1|10|1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1.3|12.7|11.2|4.2|6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502</TotalTime>
  <Words>1956</Words>
  <Application>Microsoft Office PowerPoint</Application>
  <PresentationFormat>On-screen Show (4:3)</PresentationFormat>
  <Paragraphs>224</Paragraphs>
  <Slides>39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Wingdings</vt:lpstr>
      <vt:lpstr>Times New Roman</vt:lpstr>
      <vt:lpstr>Symbol</vt:lpstr>
      <vt:lpstr>Courier New</vt:lpstr>
      <vt:lpstr>Azure</vt:lpstr>
      <vt:lpstr>Cosmos &amp; Contact</vt:lpstr>
      <vt:lpstr>Carl Sagan's Opening Statement in his PBS Series Cosmos</vt:lpstr>
      <vt:lpstr>Carl Sagan on  Extra-Terrestrial Life</vt:lpstr>
      <vt:lpstr>The Search for ET Intelligence</vt:lpstr>
      <vt:lpstr>The Plot of  Contact</vt:lpstr>
      <vt:lpstr>The Plot of  Contact</vt:lpstr>
      <vt:lpstr>Sagan on  Recognizing an ET Message</vt:lpstr>
      <vt:lpstr>How the Book Ends</vt:lpstr>
      <vt:lpstr>How the Book Ends</vt:lpstr>
      <vt:lpstr>The film doesn't end this way…</vt:lpstr>
      <vt:lpstr>Could God Do  Something Like This?</vt:lpstr>
      <vt:lpstr>Where Might God  Put Such a Message?</vt:lpstr>
      <vt:lpstr>A Message in the Universe</vt:lpstr>
      <vt:lpstr>Fine-Tuning the Basic Forces</vt:lpstr>
      <vt:lpstr>The Strong Force</vt:lpstr>
      <vt:lpstr>The Weak Force</vt:lpstr>
      <vt:lpstr>Electromagnetism</vt:lpstr>
      <vt:lpstr>Gravity</vt:lpstr>
      <vt:lpstr>Summary on Fine-Tuning</vt:lpstr>
      <vt:lpstr>Summary on Fine-Tuning</vt:lpstr>
      <vt:lpstr>Sir Fred Hoyle  on Fine-Tuning</vt:lpstr>
      <vt:lpstr>Our Place in the Universe</vt:lpstr>
      <vt:lpstr>The Right Planet:  Temperature</vt:lpstr>
      <vt:lpstr>The Right Planet:  Water</vt:lpstr>
      <vt:lpstr>The Right Planet: Atmosphere</vt:lpstr>
      <vt:lpstr>The Right Planet:  Mass</vt:lpstr>
      <vt:lpstr>The Right Moon: Size &amp; Distance</vt:lpstr>
      <vt:lpstr>The Right Moon &amp; Earth's Crust</vt:lpstr>
      <vt:lpstr>The Right Sun:  Character</vt:lpstr>
      <vt:lpstr>The Right Sun:  Location</vt:lpstr>
      <vt:lpstr>The Right Galaxy</vt:lpstr>
      <vt:lpstr>Our Place in the Universe</vt:lpstr>
      <vt:lpstr>Our Place in the Universe</vt:lpstr>
      <vt:lpstr>Living Things</vt:lpstr>
      <vt:lpstr>Fred Hoyle  on Living Things</vt:lpstr>
      <vt:lpstr>Sagan on Recognizing  an ET Message</vt:lpstr>
      <vt:lpstr>Recognizing the Life Message</vt:lpstr>
      <vt:lpstr>Adjusting One’s Worldview</vt:lpstr>
      <vt:lpstr>The End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Cosmos &amp; Contact</dc:title>
  <dc:creator>RC Newman</dc:creator>
  <cp:lastModifiedBy>Newman</cp:lastModifiedBy>
  <cp:revision>237</cp:revision>
  <cp:lastPrinted>1601-01-01T00:00:00Z</cp:lastPrinted>
  <dcterms:created xsi:type="dcterms:W3CDTF">2002-10-17T16:45:48Z</dcterms:created>
  <dcterms:modified xsi:type="dcterms:W3CDTF">2015-07-03T14:14:19Z</dcterms:modified>
</cp:coreProperties>
</file>