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00"/>
    <a:srgbClr val="FF9900"/>
    <a:srgbClr val="663300"/>
    <a:srgbClr val="894400"/>
    <a:srgbClr val="A45100"/>
    <a:srgbClr val="B7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55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030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3074" name="Arc 1026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" name="Arc 1027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" name="Arc 1028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" name="AutoShape 1029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9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80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81" name="Rectangle 103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82" name="Rectangle 103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83" name="Rectangle 103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418D65-5CE0-4E68-AC6D-27D25FE3A4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1FBDC-D6BB-4CD1-87EF-233E5EF90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96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F73B9-343B-43C1-88FF-73D70C66A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69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BB65E6-E0B6-49DF-BA6E-3F9755D26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58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51F1C-F5C3-4EAE-9A3F-717A404004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09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1796C-4713-4829-BE69-292BEA6FC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72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A48C3-51EC-41BA-B0C9-5362C9A72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14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C5879-5FD3-45F9-9D42-626C50D9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95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1C03C-8C06-41B1-8E96-39A10CD61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8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296E7-5BF7-45F4-A8BC-85CCBBEE4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94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14949-C5C2-4E3D-9D4A-10466843D7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6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392DF-A28F-4055-B8F9-EDBE034EA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26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1026" name="Arc 2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" name="Arc 3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Arc 4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036FB00B-EB1A-4377-938F-2B43D5B284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4" Type="http://schemas.openxmlformats.org/officeDocument/2006/relationships/image" Target="../media/image1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Cosmos &amp; the Bible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2"/>
                </a:solidFill>
              </a:rPr>
              <a:t>Looking at Modern Cosmologies</a:t>
            </a:r>
          </a:p>
          <a:p>
            <a:r>
              <a:rPr lang="en-US" altLang="en-US"/>
              <a:t>Robert C. Newman</a:t>
            </a:r>
          </a:p>
        </p:txBody>
      </p:sp>
      <p:pic>
        <p:nvPicPr>
          <p:cNvPr id="2" name="CosmBibl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486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4" grpId="0"/>
      <p:bldP spid="23555" grpId="0" uiExpand="1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Miniature Universe?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Harold Camping, Family Radio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whole universe is only a few light-years across.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parallax method shows the thousand nearest stars are closer, but doesn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t show how far the background stars are.</a:t>
            </a:r>
          </a:p>
          <a:p>
            <a:pPr>
              <a:lnSpc>
                <a:spcPct val="90000"/>
              </a:lnSpc>
            </a:pPr>
            <a:r>
              <a:rPr lang="en-US" altLang="en-US"/>
              <a:t>All distance measurements used on the background stars are unreliable.</a:t>
            </a:r>
          </a:p>
        </p:txBody>
      </p:sp>
    </p:spTree>
    <p:custDataLst>
      <p:tags r:id="rId1"/>
    </p:custDataLst>
  </p:cSld>
  <p:clrMapOvr>
    <a:masterClrMapping/>
  </p:clrMapOvr>
  <p:transition advTm="77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for </a:t>
            </a:r>
            <a:br>
              <a:rPr lang="en-US" altLang="en-US"/>
            </a:br>
            <a:r>
              <a:rPr lang="en-US" altLang="en-US"/>
              <a:t>a miniature universe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Binary stars – compare speed in orbit to apparent size of orbit.</a:t>
            </a:r>
          </a:p>
          <a:p>
            <a:r>
              <a:rPr lang="en-US" altLang="en-US"/>
              <a:t>Dimmer stars – would be too small to hold their hot gases</a:t>
            </a:r>
          </a:p>
          <a:p>
            <a:r>
              <a:rPr lang="en-US" altLang="en-US"/>
              <a:t>Star clusters – give same sort of pattern as nearby stars, explained by same mechanism if they are at great distances</a:t>
            </a:r>
          </a:p>
        </p:txBody>
      </p:sp>
    </p:spTree>
    <p:custDataLst>
      <p:tags r:id="rId1"/>
    </p:custDataLst>
  </p:cSld>
  <p:clrMapOvr>
    <a:masterClrMapping/>
  </p:clrMapOvr>
  <p:transition advTm="150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for </a:t>
            </a:r>
            <a:br>
              <a:rPr lang="en-US" altLang="en-US"/>
            </a:br>
            <a:r>
              <a:rPr lang="en-US" altLang="en-US"/>
              <a:t>a miniature universe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Recent activity of Hipparcos satellite</a:t>
            </a:r>
          </a:p>
          <a:p>
            <a:r>
              <a:rPr lang="en-US" altLang="en-US" sz="2800"/>
              <a:t>Measures over a hundred times further using parallax than previous observations.</a:t>
            </a:r>
          </a:p>
          <a:p>
            <a:r>
              <a:rPr lang="en-US" altLang="en-US" sz="2800"/>
              <a:t>No sign of stars stopping beyond a few light years.</a:t>
            </a:r>
          </a:p>
        </p:txBody>
      </p:sp>
      <p:pic>
        <p:nvPicPr>
          <p:cNvPr id="55302" name="Picture 6" descr="hipparcos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2525" y="2057400"/>
            <a:ext cx="31813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57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Galaxies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Huge collections of stars, up to hundreds of billions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Some are shaped like pinwheels (spirals), most like spheres, footballs, M &amp; Ms (ellipticals), a few rather shapeless (irregulars)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These appear to be at distances of millions to billions of light-years.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clipArt" sz="half" idx="2"/>
          </p:nvPr>
        </p:nvSpPr>
        <p:spPr/>
      </p:sp>
      <p:pic>
        <p:nvPicPr>
          <p:cNvPr id="34821" name="Picture 5" descr="whirlpool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995738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8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Distances to Galaxies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Not measured by parallax, as too far away</a:t>
            </a:r>
          </a:p>
          <a:p>
            <a:pPr>
              <a:lnSpc>
                <a:spcPct val="90000"/>
              </a:lnSpc>
            </a:pPr>
            <a:r>
              <a:rPr lang="en-US" altLang="en-US"/>
              <a:t>Methods depend on comparing apparent &amp; actual brightness of various objects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Main sequence stars – color </a:t>
            </a:r>
            <a:r>
              <a:rPr lang="en-US" altLang="en-US">
                <a:sym typeface="Wingdings" pitchFamily="2" charset="2"/>
              </a:rPr>
              <a:t></a:t>
            </a:r>
            <a:r>
              <a:rPr lang="en-US" altLang="en-US"/>
              <a:t> brightness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Variable stars – period </a:t>
            </a:r>
            <a:r>
              <a:rPr lang="en-US" altLang="en-US">
                <a:sym typeface="Wingdings" pitchFamily="2" charset="2"/>
              </a:rPr>
              <a:t> brightness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ym typeface="Wingdings" pitchFamily="2" charset="2"/>
              </a:rPr>
              <a:t>Brightest stars &amp; brightest (globular) clusters tend to have a fixed brightness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ym typeface="Wingdings" pitchFamily="2" charset="2"/>
              </a:rPr>
              <a:t>Brightest galaxies in cluster same tendency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1562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Optically Small Universe?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Parry Moon &amp; Domina Spencer</a:t>
            </a:r>
          </a:p>
          <a:p>
            <a:r>
              <a:rPr lang="en-US" altLang="en-US" sz="2800"/>
              <a:t>Some features of Einstein</a:t>
            </a:r>
            <a:r>
              <a:rPr lang="en-US" altLang="en-US" sz="2800">
                <a:cs typeface="Times New Roman" pitchFamily="18" charset="0"/>
              </a:rPr>
              <a:t>'</a:t>
            </a:r>
            <a:r>
              <a:rPr lang="en-US" altLang="en-US" sz="2800"/>
              <a:t>s Relativity could be explained otherwise if light travels in circles of radius 5 light-years.</a:t>
            </a:r>
          </a:p>
          <a:p>
            <a:r>
              <a:rPr lang="en-US" altLang="en-US" sz="2800"/>
              <a:t>So perhaps universe is just a dozen stars within this distance &amp; their multiple images.</a:t>
            </a:r>
          </a:p>
          <a:p>
            <a:r>
              <a:rPr lang="en-US" altLang="en-US" sz="2800"/>
              <a:t>View attracted little interest in secular circles, but much among young-earth creationists.</a:t>
            </a:r>
          </a:p>
        </p:txBody>
      </p:sp>
    </p:spTree>
    <p:custDataLst>
      <p:tags r:id="rId1"/>
    </p:custDataLst>
  </p:cSld>
  <p:clrMapOvr>
    <a:masterClrMapping/>
  </p:clrMapOvr>
  <p:transition advTm="57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Problems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Bible indicates a large number of stars, like sand on seashore, not just a few stars of which we see multiple images.</a:t>
            </a:r>
          </a:p>
          <a:p>
            <a:r>
              <a:rPr lang="en-US" altLang="en-US"/>
              <a:t>This model doesn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t solve problem of light travel-time anyway.</a:t>
            </a:r>
          </a:p>
          <a:p>
            <a:pPr lvl="1"/>
            <a:r>
              <a:rPr lang="en-US" altLang="en-US"/>
              <a:t>Light from objects that look thousands of light-years away must have made many circuits and taken thousands of years to do so.</a:t>
            </a:r>
          </a:p>
        </p:txBody>
      </p:sp>
    </p:spTree>
    <p:custDataLst>
      <p:tags r:id="rId1"/>
    </p:custDataLst>
  </p:cSld>
  <p:clrMapOvr>
    <a:masterClrMapping/>
  </p:clrMapOvr>
  <p:transition advTm="47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Problems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View postulates that all stars we see are just multiple images of the few within ten light-years.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Like the multiple images in paired mirrors in clothing stores or amusement parks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But look at astronomical photos!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Too much variety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Too many large objects with coherent structure</a:t>
            </a:r>
          </a:p>
        </p:txBody>
      </p:sp>
      <p:pic>
        <p:nvPicPr>
          <p:cNvPr id="38918" name="Picture 6" descr="hubbledf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35200"/>
            <a:ext cx="3810000" cy="375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9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Galactic Redshifts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 1920s Slipher &amp; Hubble found that all but the closest galaxies have their light shifted to the red, and shifted by greater amounts the greater their distance.</a:t>
            </a:r>
          </a:p>
          <a:p>
            <a:r>
              <a:rPr lang="en-US" altLang="en-US"/>
              <a:t>Redshift – dark or light lines in spectrum are at longer wavelengths (redder color) than for same lines in lab on earth.</a:t>
            </a:r>
          </a:p>
        </p:txBody>
      </p:sp>
    </p:spTree>
    <p:custDataLst>
      <p:tags r:id="rId1"/>
    </p:custDataLst>
  </p:cSld>
  <p:clrMapOvr>
    <a:masterClrMapping/>
  </p:clrMapOvr>
  <p:transition advTm="90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Sources of Redshift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Gravity redshift – light coming out of a gravity field is redshifted; stronger field gives more redshift.</a:t>
            </a:r>
          </a:p>
          <a:p>
            <a:r>
              <a:rPr lang="en-US" altLang="en-US" sz="2800"/>
              <a:t>Motion redshift – used in police radar to catch speeders; motion away is redshifted, motion toward is blueshifted; amount indicates speed.</a:t>
            </a:r>
          </a:p>
          <a:p>
            <a:r>
              <a:rPr lang="en-US" altLang="en-US" sz="2800"/>
              <a:t>We have more experience with </a:t>
            </a:r>
            <a:r>
              <a:rPr lang="en-US" altLang="en-US" sz="2800">
                <a:cs typeface="Times New Roman" pitchFamily="18" charset="0"/>
              </a:rPr>
              <a:t>'</a:t>
            </a:r>
            <a:r>
              <a:rPr lang="en-US" altLang="en-US" sz="2800"/>
              <a:t>redshift</a:t>
            </a:r>
            <a:r>
              <a:rPr lang="en-US" altLang="en-US" sz="2800">
                <a:cs typeface="Times New Roman" pitchFamily="18" charset="0"/>
              </a:rPr>
              <a:t>'</a:t>
            </a:r>
            <a:r>
              <a:rPr lang="en-US" altLang="en-US" sz="2800"/>
              <a:t> of sound waves from autos coming &amp; going.</a:t>
            </a:r>
          </a:p>
        </p:txBody>
      </p:sp>
    </p:spTree>
    <p:custDataLst>
      <p:tags r:id="rId1"/>
    </p:custDataLst>
  </p:cSld>
  <p:clrMapOvr>
    <a:masterClrMapping/>
  </p:clrMapOvr>
  <p:transition advTm="117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Cosmology?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A study of the known parts of the universe to try to describe the whole universe</a:t>
            </a:r>
          </a:p>
          <a:p>
            <a:r>
              <a:rPr lang="en-US" altLang="en-US" sz="2800"/>
              <a:t>Using the information now reaching earth to reconstruct the entire history of the cosmos</a:t>
            </a:r>
          </a:p>
        </p:txBody>
      </p:sp>
      <p:pic>
        <p:nvPicPr>
          <p:cNvPr id="24582" name="Picture 1030" descr="NGC3310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5" y="2057400"/>
            <a:ext cx="37401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70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Explaining Cosmic Redshift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Gravity redshift requires enormous gravity field with no explanation for such.</a:t>
            </a:r>
          </a:p>
          <a:p>
            <a:r>
              <a:rPr lang="en-US" altLang="en-US"/>
              <a:t>Motion redshift implies universe is expanding, as though from an explosion, though most cosmologists think this is space expanding rather than physical movement of galaxies.</a:t>
            </a:r>
          </a:p>
        </p:txBody>
      </p:sp>
    </p:spTree>
    <p:custDataLst>
      <p:tags r:id="rId1"/>
    </p:custDataLst>
  </p:cSld>
  <p:clrMapOvr>
    <a:masterClrMapping/>
  </p:clrMapOvr>
  <p:transition advTm="33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Tired Light</a:t>
            </a: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 Explanation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Jean-Pierre Vigier, et al, give this alternative to motion redshift.</a:t>
            </a:r>
          </a:p>
          <a:p>
            <a:pPr>
              <a:lnSpc>
                <a:spcPct val="90000"/>
              </a:lnSpc>
            </a:pPr>
            <a:r>
              <a:rPr lang="en-US" altLang="en-US"/>
              <a:t>Light is redshifted when traveling over long distances due to some unknown mechanism.</a:t>
            </a:r>
          </a:p>
          <a:p>
            <a:pPr>
              <a:lnSpc>
                <a:spcPct val="90000"/>
              </a:lnSpc>
            </a:pPr>
            <a:r>
              <a:rPr lang="en-US" altLang="en-US"/>
              <a:t>Not impossible for a finite, created universe, though even here this postulates an unknown mechanism for which there is no other evidence.</a:t>
            </a:r>
          </a:p>
        </p:txBody>
      </p:sp>
    </p:spTree>
    <p:custDataLst>
      <p:tags r:id="rId1"/>
    </p:custDataLst>
  </p:cSld>
  <p:clrMapOvr>
    <a:masterClrMapping/>
  </p:clrMapOvr>
  <p:transition advTm="61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Tired Light</a:t>
            </a: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 Problems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Gravity is attractive, so how can a universe remain static rather than collapsing?</a:t>
            </a:r>
          </a:p>
          <a:p>
            <a:r>
              <a:rPr lang="en-US" altLang="en-US"/>
              <a:t>Stars don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t burn forever, so how recycle to have an eternal universe?</a:t>
            </a:r>
          </a:p>
          <a:p>
            <a:r>
              <a:rPr lang="en-US" altLang="en-US"/>
              <a:t>If universe is infinite in size &amp; age, it violates Olbers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paradox.</a:t>
            </a:r>
          </a:p>
        </p:txBody>
      </p:sp>
    </p:spTree>
    <p:custDataLst>
      <p:tags r:id="rId1"/>
    </p:custDataLst>
  </p:cSld>
  <p:clrMapOvr>
    <a:masterClrMapping/>
  </p:clrMapOvr>
  <p:transition advTm="52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Problem of Olbers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Paradox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sky is relatively dark at night, but in an infinite, eternal universe it should be at least as bright as the sun’s surface!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Imagine universe divided up into spherical shells centered on us (like layers of an onion)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If stars reasonably uniform in distribution, then number of stars per shell increases with square of distance.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But apparent brightness of each star decreases with square of distance, so each shell provides an equal amount of brightness, and total will be infinite!</a:t>
            </a:r>
          </a:p>
        </p:txBody>
      </p:sp>
    </p:spTree>
    <p:custDataLst>
      <p:tags r:id="rId1"/>
    </p:custDataLst>
  </p:cSld>
  <p:clrMapOvr>
    <a:masterClrMapping/>
  </p:clrMapOvr>
  <p:transition advTm="94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Solution to Olbers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Paradox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Analogous to question of how deep one must go into woods to see only tree trunks all around.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To have a dark sky, universe must not be deep enough to see only star surfaces in all directions.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Thus the universe is of finite age, or finite size, or average star density = 0.</a:t>
            </a:r>
          </a:p>
        </p:txBody>
      </p:sp>
    </p:spTree>
    <p:custDataLst>
      <p:tags r:id="rId1"/>
    </p:custDataLst>
  </p:cSld>
  <p:clrMapOvr>
    <a:masterClrMapping/>
  </p:clrMapOvr>
  <p:transition advTm="98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Young </a:t>
            </a:r>
            <a:br>
              <a:rPr lang="en-US" altLang="en-US"/>
            </a:b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Created Light</a:t>
            </a: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 Universe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Most common young-earth view</a:t>
            </a:r>
          </a:p>
          <a:p>
            <a:r>
              <a:rPr lang="en-US" altLang="en-US"/>
              <a:t>Universe very large, but only some 10,000 years old</a:t>
            </a:r>
          </a:p>
          <a:p>
            <a:r>
              <a:rPr lang="en-US" altLang="en-US"/>
              <a:t>Since most objects visible in large telescopes are more than 10,000 light-years away, the light coming from them must have been created on the way.</a:t>
            </a:r>
          </a:p>
        </p:txBody>
      </p:sp>
    </p:spTree>
    <p:custDataLst>
      <p:tags r:id="rId1"/>
    </p:custDataLst>
  </p:cSld>
  <p:clrMapOvr>
    <a:masterClrMapping/>
  </p:clrMapOvr>
  <p:transition advTm="77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with a Young </a:t>
            </a:r>
            <a:br>
              <a:rPr lang="en-US" altLang="en-US"/>
            </a:b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Created Light</a:t>
            </a: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 Universe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3733800"/>
          </a:xfrm>
        </p:spPr>
        <p:txBody>
          <a:bodyPr/>
          <a:lstStyle/>
          <a:p>
            <a:r>
              <a:rPr lang="en-US" altLang="en-US" sz="2800"/>
              <a:t>Stars &amp; galaxies are sending us a stream of information about their history.</a:t>
            </a:r>
          </a:p>
          <a:p>
            <a:r>
              <a:rPr lang="en-US" altLang="en-US" sz="2800"/>
              <a:t>For objects &gt; 10,000 light-years away, this history (on this view) is fictitious, telling us what the object would have been doing had it existed.</a:t>
            </a:r>
          </a:p>
          <a:p>
            <a:r>
              <a:rPr lang="en-US" altLang="en-US" sz="2800"/>
              <a:t>Given that God cannot lie, it seems this view has more problems than an old universe view.</a:t>
            </a:r>
          </a:p>
        </p:txBody>
      </p:sp>
    </p:spTree>
    <p:custDataLst>
      <p:tags r:id="rId1"/>
    </p:custDataLst>
  </p:cSld>
  <p:clrMapOvr>
    <a:masterClrMapping/>
  </p:clrMapOvr>
  <p:transition advTm="70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Changing Speed of Light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Barry Setterfield, to avoid this problem, suggested speed of light was infinite at creation, has  recently settled down to current value.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Thus Adam &amp; Eve could see distant stars right away.</a:t>
            </a:r>
          </a:p>
          <a:p>
            <a:pPr>
              <a:lnSpc>
                <a:spcPct val="90000"/>
              </a:lnSpc>
            </a:pPr>
            <a:r>
              <a:rPr lang="en-US" altLang="en-US"/>
              <a:t>No need to accuse God of giving us fictitious history.</a:t>
            </a:r>
          </a:p>
        </p:txBody>
      </p:sp>
    </p:spTree>
    <p:custDataLst>
      <p:tags r:id="rId1"/>
    </p:custDataLst>
  </p:cSld>
  <p:clrMapOvr>
    <a:masterClrMapping/>
  </p:clrMapOvr>
  <p:transition advTm="31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with </a:t>
            </a:r>
            <a:br>
              <a:rPr lang="en-US" altLang="en-US"/>
            </a:br>
            <a:r>
              <a:rPr lang="en-US" altLang="en-US"/>
              <a:t>Changing Speed of Light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Einstein’s equation E = mc</a:t>
            </a:r>
            <a:r>
              <a:rPr lang="en-US" altLang="en-US" baseline="30000"/>
              <a:t>2</a:t>
            </a:r>
            <a:r>
              <a:rPr lang="en-US" altLang="en-US"/>
              <a:t> measures energy produced by nuclear reactions.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If humans existed when c was 100x larger, then c</a:t>
            </a:r>
            <a:r>
              <a:rPr lang="en-US" altLang="en-US" baseline="30000"/>
              <a:t>2</a:t>
            </a:r>
            <a:r>
              <a:rPr lang="en-US" altLang="en-US"/>
              <a:t> was 10,000x larger, and sun would fry the earth!</a:t>
            </a:r>
          </a:p>
          <a:p>
            <a:pPr>
              <a:lnSpc>
                <a:spcPct val="90000"/>
              </a:lnSpc>
            </a:pPr>
            <a:r>
              <a:rPr lang="en-US" altLang="en-US"/>
              <a:t>If m is adjusted downward to keep E constant, then masses too small to keep air or people on earth.</a:t>
            </a:r>
            <a:endParaRPr lang="en-US" altLang="en-US" baseline="30000"/>
          </a:p>
        </p:txBody>
      </p:sp>
    </p:spTree>
    <p:custDataLst>
      <p:tags r:id="rId1"/>
    </p:custDataLst>
  </p:cSld>
  <p:clrMapOvr>
    <a:masterClrMapping/>
  </p:clrMapOvr>
  <p:transition advTm="132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Isotropic Radio Background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Won Nobel prize for discoverers Penzias and Wilson.</a:t>
            </a:r>
          </a:p>
          <a:p>
            <a:r>
              <a:rPr lang="en-US" altLang="en-US" sz="2400"/>
              <a:t>At radio wavelengths, sky is not black but gray.</a:t>
            </a:r>
          </a:p>
          <a:p>
            <a:r>
              <a:rPr lang="en-US" altLang="en-US" sz="2400"/>
              <a:t>This is very uniform in all directions, times and seasons, so it comes from beyond our galaxy.</a:t>
            </a:r>
          </a:p>
        </p:txBody>
      </p:sp>
      <p:pic>
        <p:nvPicPr>
          <p:cNvPr id="52230" name="Picture 6" descr="WilPenz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71763"/>
            <a:ext cx="3810000" cy="288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92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Importance Philosophically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429000"/>
          </a:xfrm>
        </p:spPr>
        <p:txBody>
          <a:bodyPr/>
          <a:lstStyle/>
          <a:p>
            <a:r>
              <a:rPr lang="en-US" altLang="en-US"/>
              <a:t>One of the most basic questions we can ask</a:t>
            </a:r>
          </a:p>
          <a:p>
            <a:r>
              <a:rPr lang="en-US" altLang="en-US"/>
              <a:t>Hannes Alfv</a:t>
            </a:r>
            <a:r>
              <a:rPr lang="en-US" altLang="en-US">
                <a:cs typeface="Times New Roman" pitchFamily="18" charset="0"/>
              </a:rPr>
              <a:t>é</a:t>
            </a:r>
            <a:r>
              <a:rPr lang="en-US" altLang="en-US"/>
              <a:t>n – </a:t>
            </a:r>
            <a:r>
              <a:rPr lang="en-US" altLang="en-US">
                <a:cs typeface="Times New Roman" pitchFamily="18" charset="0"/>
              </a:rPr>
              <a:t>"</a:t>
            </a:r>
            <a:r>
              <a:rPr lang="en-US" altLang="en-US"/>
              <a:t>A waste of time</a:t>
            </a:r>
            <a:r>
              <a:rPr lang="en-US" altLang="en-US">
                <a:cs typeface="Times New Roman" pitchFamily="18" charset="0"/>
              </a:rPr>
              <a:t>"</a:t>
            </a:r>
            <a:endParaRPr lang="en-US" altLang="en-US"/>
          </a:p>
          <a:p>
            <a:r>
              <a:rPr lang="en-US" altLang="en-US"/>
              <a:t>Too important to be ignored</a:t>
            </a:r>
          </a:p>
          <a:p>
            <a:r>
              <a:rPr lang="en-US" altLang="en-US"/>
              <a:t>But a large variety of cosmological models</a:t>
            </a:r>
          </a:p>
        </p:txBody>
      </p:sp>
    </p:spTree>
    <p:custDataLst>
      <p:tags r:id="rId1"/>
    </p:custDataLst>
  </p:cSld>
  <p:clrMapOvr>
    <a:masterClrMapping/>
  </p:clrMapOvr>
  <p:transition advTm="32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Isotropic Radio Background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The recent COBE observations show a perfect fit to a 2.7 degree blackbody.</a:t>
            </a:r>
          </a:p>
          <a:p>
            <a:r>
              <a:rPr lang="en-US" altLang="en-US" sz="2800"/>
              <a:t>The individual data points fit the predicted curve in a spectacular way.</a:t>
            </a:r>
          </a:p>
        </p:txBody>
      </p:sp>
      <p:pic>
        <p:nvPicPr>
          <p:cNvPr id="53254" name="Picture 6" descr="3degbbrad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71763"/>
            <a:ext cx="3810000" cy="288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1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Significance of the Isotropic Radio Background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It was predicted years in advance by George Gamow as a natural consequence of a 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Big-Bang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 cosmology.</a:t>
            </a:r>
          </a:p>
          <a:p>
            <a:pPr>
              <a:lnSpc>
                <a:spcPct val="90000"/>
              </a:lnSpc>
            </a:pPr>
            <a:r>
              <a:rPr lang="en-US" altLang="en-US"/>
              <a:t>In such a scheme, it is the glow from the time when the universe became transparent, about 100,000 years after its creation.</a:t>
            </a:r>
          </a:p>
          <a:p>
            <a:pPr>
              <a:lnSpc>
                <a:spcPct val="90000"/>
              </a:lnSpc>
            </a:pPr>
            <a:r>
              <a:rPr lang="en-US" altLang="en-US"/>
              <a:t>Other cosmologies have no natural explanation for this phenomenon.</a:t>
            </a:r>
          </a:p>
        </p:txBody>
      </p:sp>
    </p:spTree>
    <p:custDataLst>
      <p:tags r:id="rId1"/>
    </p:custDataLst>
  </p:cSld>
  <p:clrMapOvr>
    <a:masterClrMapping/>
  </p:clrMapOvr>
  <p:transition advTm="32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Quasars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24200"/>
            <a:ext cx="7772400" cy="3048000"/>
          </a:xfrm>
        </p:spPr>
        <p:txBody>
          <a:bodyPr/>
          <a:lstStyle/>
          <a:p>
            <a:r>
              <a:rPr lang="en-US" altLang="en-US"/>
              <a:t>Look like stars through optical telescopes</a:t>
            </a:r>
          </a:p>
          <a:p>
            <a:r>
              <a:rPr lang="en-US" altLang="en-US"/>
              <a:t>Unusually bright in radio telescopes</a:t>
            </a:r>
          </a:p>
          <a:p>
            <a:r>
              <a:rPr lang="en-US" altLang="en-US"/>
              <a:t>Have enormous redshifts, with most of them apparently billions of light-years away.</a:t>
            </a:r>
          </a:p>
        </p:txBody>
      </p:sp>
      <p:pic>
        <p:nvPicPr>
          <p:cNvPr id="56324" name="Picture 4" descr="qua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2209800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6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Steady-State Cosmology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581400"/>
          </a:xfrm>
        </p:spPr>
        <p:txBody>
          <a:bodyPr/>
          <a:lstStyle/>
          <a:p>
            <a:r>
              <a:rPr lang="en-US" altLang="en-US" sz="2800"/>
              <a:t>Bondi, Gold and Hoyle</a:t>
            </a:r>
          </a:p>
          <a:p>
            <a:r>
              <a:rPr lang="en-US" altLang="en-US" sz="2800"/>
              <a:t>Takes account of redshifts &amp; finite lifespan of stars</a:t>
            </a:r>
          </a:p>
          <a:p>
            <a:r>
              <a:rPr lang="en-US" altLang="en-US" sz="2800"/>
              <a:t>Seeks to preserve an infinite, eternal universe (no Creator); seen as more satisfying philosophically</a:t>
            </a:r>
          </a:p>
          <a:p>
            <a:r>
              <a:rPr lang="en-US" altLang="en-US" sz="2800"/>
              <a:t>Universe is constantly expanding, but new matter pops into existence to keep density constant.</a:t>
            </a:r>
          </a:p>
        </p:txBody>
      </p:sp>
    </p:spTree>
    <p:custDataLst>
      <p:tags r:id="rId1"/>
    </p:custDataLst>
  </p:cSld>
  <p:clrMapOvr>
    <a:masterClrMapping/>
  </p:clrMapOvr>
  <p:transition advTm="4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for the </a:t>
            </a:r>
            <a:br>
              <a:rPr lang="en-US" altLang="en-US"/>
            </a:br>
            <a:r>
              <a:rPr lang="en-US" altLang="en-US"/>
              <a:t>Steady-State Cosmology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3657600"/>
          </a:xfrm>
        </p:spPr>
        <p:txBody>
          <a:bodyPr/>
          <a:lstStyle/>
          <a:p>
            <a:r>
              <a:rPr lang="en-US" altLang="en-US"/>
              <a:t>Violates virtually all known conservation laws!</a:t>
            </a:r>
          </a:p>
          <a:p>
            <a:r>
              <a:rPr lang="en-US" altLang="en-US"/>
              <a:t>Doesn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t have a natural explanation for:</a:t>
            </a:r>
          </a:p>
          <a:p>
            <a:pPr lvl="1"/>
            <a:r>
              <a:rPr lang="en-US" altLang="en-US"/>
              <a:t>Isotropic radio radiation</a:t>
            </a:r>
          </a:p>
          <a:p>
            <a:pPr lvl="1"/>
            <a:r>
              <a:rPr lang="en-US" altLang="en-US"/>
              <a:t>Quasar density being higher earlier in history of universe</a:t>
            </a:r>
          </a:p>
        </p:txBody>
      </p:sp>
    </p:spTree>
    <p:custDataLst>
      <p:tags r:id="rId1"/>
    </p:custDataLst>
  </p:cSld>
  <p:clrMapOvr>
    <a:masterClrMapping/>
  </p:clrMapOvr>
  <p:transition advTm="58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Big-Bang Cosmology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Fits observations of expanding universe and stars of finite age.</a:t>
            </a:r>
          </a:p>
          <a:p>
            <a:r>
              <a:rPr lang="en-US" altLang="en-US"/>
              <a:t>Predicts isotropic radio radiation, giving its frequency dependence exactly and its temperature approximately.</a:t>
            </a:r>
          </a:p>
          <a:p>
            <a:r>
              <a:rPr lang="en-US" altLang="en-US"/>
              <a:t>Fits observation that quasars more common early in history of universe.</a:t>
            </a:r>
          </a:p>
        </p:txBody>
      </p:sp>
    </p:spTree>
    <p:custDataLst>
      <p:tags r:id="rId1"/>
    </p:custDataLst>
  </p:cSld>
  <p:clrMapOvr>
    <a:masterClrMapping/>
  </p:clrMapOvr>
  <p:transition advTm="32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Varieties of the </a:t>
            </a:r>
            <a:br>
              <a:rPr lang="en-US" altLang="en-US"/>
            </a:br>
            <a:r>
              <a:rPr lang="en-US" altLang="en-US"/>
              <a:t>Big-Bang Cosmology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No-bounce version – universe began at the big bang.</a:t>
            </a:r>
          </a:p>
          <a:p>
            <a:r>
              <a:rPr lang="en-US" altLang="en-US"/>
              <a:t>One-bounce version – eternal universe, bounced once at the big bang.</a:t>
            </a:r>
          </a:p>
          <a:p>
            <a:r>
              <a:rPr lang="en-US" altLang="en-US"/>
              <a:t>Oscillating version – eternal universe, bouncing every 100 billion years; bounced at last big-bang event.</a:t>
            </a:r>
          </a:p>
        </p:txBody>
      </p:sp>
    </p:spTree>
    <p:custDataLst>
      <p:tags r:id="rId1"/>
    </p:custDataLst>
  </p:cSld>
  <p:clrMapOvr>
    <a:masterClrMapping/>
  </p:clrMapOvr>
  <p:transition advTm="41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No-Bounce Big-Bang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George Lemaitre</a:t>
            </a:r>
          </a:p>
          <a:p>
            <a:r>
              <a:rPr lang="en-US" altLang="en-US"/>
              <a:t>Universe has not always existed.</a:t>
            </a:r>
          </a:p>
          <a:p>
            <a:r>
              <a:rPr lang="en-US" altLang="en-US"/>
              <a:t>It came into existence at the big-bang event.</a:t>
            </a:r>
          </a:p>
          <a:p>
            <a:r>
              <a:rPr lang="en-US" altLang="en-US"/>
              <a:t>Future:</a:t>
            </a:r>
          </a:p>
          <a:p>
            <a:pPr lvl="1"/>
            <a:r>
              <a:rPr lang="en-US" altLang="en-US"/>
              <a:t>It might expand forever.</a:t>
            </a:r>
          </a:p>
          <a:p>
            <a:pPr lvl="1"/>
            <a:r>
              <a:rPr lang="en-US" altLang="en-US"/>
              <a:t>It might collapse into a black hole.</a:t>
            </a:r>
          </a:p>
        </p:txBody>
      </p:sp>
    </p:spTree>
    <p:custDataLst>
      <p:tags r:id="rId1"/>
    </p:custDataLst>
  </p:cSld>
  <p:clrMapOvr>
    <a:masterClrMapping/>
  </p:clrMapOvr>
  <p:transition advTm="2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One-Bounce Big-Bang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George Gamow</a:t>
            </a:r>
          </a:p>
          <a:p>
            <a:r>
              <a:rPr lang="en-US" altLang="en-US" sz="2800"/>
              <a:t>Universe has always existed.</a:t>
            </a:r>
          </a:p>
          <a:p>
            <a:r>
              <a:rPr lang="en-US" altLang="en-US" sz="2800"/>
              <a:t>Far back in past – just a thin soup of H gas</a:t>
            </a:r>
          </a:p>
          <a:p>
            <a:r>
              <a:rPr lang="en-US" altLang="en-US" sz="2800"/>
              <a:t>Gradually pulled together by gravity.</a:t>
            </a:r>
          </a:p>
          <a:p>
            <a:r>
              <a:rPr lang="en-US" altLang="en-US" sz="2800"/>
              <a:t>Bounced at big-bang event.</a:t>
            </a:r>
          </a:p>
          <a:p>
            <a:r>
              <a:rPr lang="en-US" altLang="en-US" sz="2800"/>
              <a:t>Since then – formed galaxies, stars, planets, life</a:t>
            </a:r>
          </a:p>
          <a:p>
            <a:r>
              <a:rPr lang="en-US" altLang="en-US" sz="2800"/>
              <a:t>Future – all will end with a whimper.</a:t>
            </a:r>
          </a:p>
        </p:txBody>
      </p:sp>
    </p:spTree>
    <p:custDataLst>
      <p:tags r:id="rId1"/>
    </p:custDataLst>
  </p:cSld>
  <p:clrMapOvr>
    <a:masterClrMapping/>
  </p:clrMapOvr>
  <p:transition advTm="42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Oscillating Big-Bang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Sagan, Asimov have popularized</a:t>
            </a:r>
          </a:p>
          <a:p>
            <a:r>
              <a:rPr lang="en-US" altLang="en-US"/>
              <a:t>Eternal, like Gamow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s One-Bounce</a:t>
            </a:r>
          </a:p>
          <a:p>
            <a:r>
              <a:rPr lang="en-US" altLang="en-US"/>
              <a:t>But have bounce every 100 billion years</a:t>
            </a:r>
          </a:p>
          <a:p>
            <a:r>
              <a:rPr lang="en-US" altLang="en-US"/>
              <a:t>Perhaps each bounce changes the basic physical constants, giving a different type of universe each time round.</a:t>
            </a:r>
          </a:p>
          <a:p>
            <a:r>
              <a:rPr lang="en-US" altLang="en-US"/>
              <a:t>For each cycle, universe ends with a bang.</a:t>
            </a:r>
          </a:p>
        </p:txBody>
      </p:sp>
    </p:spTree>
    <p:custDataLst>
      <p:tags r:id="rId1"/>
    </p:custDataLst>
  </p:cSld>
  <p:clrMapOvr>
    <a:masterClrMapping/>
  </p:clrMapOvr>
  <p:transition advTm="46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Importance Biblically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505200"/>
          </a:xfrm>
        </p:spPr>
        <p:txBody>
          <a:bodyPr/>
          <a:lstStyle/>
          <a:p>
            <a:r>
              <a:rPr lang="en-US" altLang="en-US"/>
              <a:t>The universe is created.</a:t>
            </a:r>
          </a:p>
          <a:p>
            <a:r>
              <a:rPr lang="en-US" altLang="en-US"/>
              <a:t>Its Creator is a person.</a:t>
            </a:r>
          </a:p>
          <a:p>
            <a:r>
              <a:rPr lang="en-US" altLang="en-US"/>
              <a:t>The Creator will one day call us to account for our every thought and action.</a:t>
            </a:r>
          </a:p>
          <a:p>
            <a:r>
              <a:rPr lang="en-US" altLang="en-US"/>
              <a:t>The Creator has embedded evidence in the cosmos that it is created.</a:t>
            </a:r>
          </a:p>
        </p:txBody>
      </p:sp>
    </p:spTree>
    <p:custDataLst>
      <p:tags r:id="rId1"/>
    </p:custDataLst>
  </p:cSld>
  <p:clrMapOvr>
    <a:masterClrMapping/>
  </p:clrMapOvr>
  <p:transition advTm="47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for an</a:t>
            </a:r>
            <a:br>
              <a:rPr lang="en-US" altLang="en-US"/>
            </a:br>
            <a:r>
              <a:rPr lang="en-US" altLang="en-US"/>
              <a:t>Oscillating Big-Bang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Universe doesn</a:t>
            </a:r>
            <a:r>
              <a:rPr lang="en-US" altLang="en-US">
                <a:cs typeface="Times New Roman" pitchFamily="18" charset="0"/>
              </a:rPr>
              <a:t>'</a:t>
            </a:r>
            <a:r>
              <a:rPr lang="en-US" altLang="en-US"/>
              <a:t>t appear to have enough matter to collapse; in fact, expansion appears to be speeding up.</a:t>
            </a:r>
          </a:p>
          <a:p>
            <a:pPr>
              <a:lnSpc>
                <a:spcPct val="90000"/>
              </a:lnSpc>
            </a:pPr>
            <a:r>
              <a:rPr lang="en-US" altLang="en-US"/>
              <a:t>A contracting universe would collapse into a black hole instead of bouncing.</a:t>
            </a:r>
          </a:p>
          <a:p>
            <a:pPr>
              <a:lnSpc>
                <a:spcPct val="90000"/>
              </a:lnSpc>
            </a:pPr>
            <a:r>
              <a:rPr lang="en-US" altLang="en-US"/>
              <a:t>Even if both were not problems, would a universe be able to expand &amp; contract forever without irreversible changes?</a:t>
            </a:r>
          </a:p>
        </p:txBody>
      </p:sp>
    </p:spTree>
    <p:custDataLst>
      <p:tags r:id="rId1"/>
    </p:custDataLst>
  </p:cSld>
  <p:clrMapOvr>
    <a:masterClrMapping/>
  </p:clrMapOvr>
  <p:transition advTm="53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for an</a:t>
            </a:r>
            <a:br>
              <a:rPr lang="en-US" altLang="en-US"/>
            </a:br>
            <a:r>
              <a:rPr lang="en-US" altLang="en-US"/>
              <a:t>One-Bounce Big-Bang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581400"/>
          </a:xfrm>
        </p:spPr>
        <p:txBody>
          <a:bodyPr/>
          <a:lstStyle/>
          <a:p>
            <a:r>
              <a:rPr lang="en-US" altLang="en-US"/>
              <a:t>Shares problems of bounce with oscillating big-bang.</a:t>
            </a:r>
          </a:p>
          <a:p>
            <a:r>
              <a:rPr lang="en-US" altLang="en-US"/>
              <a:t>Problem of infinitesimal rate of contraction producing a single universe-wide big-bounce</a:t>
            </a:r>
          </a:p>
        </p:txBody>
      </p:sp>
    </p:spTree>
    <p:custDataLst>
      <p:tags r:id="rId1"/>
    </p:custDataLst>
  </p:cSld>
  <p:clrMapOvr>
    <a:masterClrMapping/>
  </p:clrMapOvr>
  <p:transition advTm="17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No-Bounce Big-Bang Favored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429000"/>
          </a:xfrm>
        </p:spPr>
        <p:txBody>
          <a:bodyPr/>
          <a:lstStyle/>
          <a:p>
            <a:r>
              <a:rPr lang="en-US" altLang="en-US" sz="2800"/>
              <a:t>Most cosmologists are working with varieties of this today, at least to the extent that our universe is finite in size and began with the big bang.</a:t>
            </a:r>
          </a:p>
          <a:p>
            <a:r>
              <a:rPr lang="en-US" altLang="en-US" sz="2800"/>
              <a:t>Many are apparently hoping that our universe is just a subset of an infinite, eternal universe, of which ours is just a transient bubble, but it is hard to see how to test this.</a:t>
            </a:r>
          </a:p>
        </p:txBody>
      </p:sp>
    </p:spTree>
    <p:custDataLst>
      <p:tags r:id="rId1"/>
    </p:custDataLst>
  </p:cSld>
  <p:clrMapOvr>
    <a:masterClrMapping/>
  </p:clrMapOvr>
  <p:transition advTm="35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of Scientific Data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Still cannot specify a single model, but: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universe is very large.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universe is very old, but of finite age.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universe appears to be created.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Some variety of the no-bounce big-bang best fits the current data.</a:t>
            </a:r>
          </a:p>
        </p:txBody>
      </p:sp>
      <p:pic>
        <p:nvPicPr>
          <p:cNvPr id="67590" name="Picture 6" descr="deepfield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52725"/>
            <a:ext cx="3810000" cy="272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9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 bldLvl="2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Biblical Data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The Bible pictures the universe as immeasurably large but finite.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It says the cosmos was created at a finite time in the past by the infinite, personal God of the Bible, and it evidences his craft.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It pictures the universe as running down.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Many see the Bible as picturing a young universe.</a:t>
            </a:r>
          </a:p>
        </p:txBody>
      </p:sp>
      <p:pic>
        <p:nvPicPr>
          <p:cNvPr id="69637" name="Picture 5" descr="faith002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951163"/>
            <a:ext cx="3810000" cy="2327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2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as Immeasurably Large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066800" y="2590800"/>
            <a:ext cx="70104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I will make the descendants of David… as countless as the stars of the sky and as measureless as the sand of the seashore – Jeremiah 33:22</a:t>
            </a:r>
          </a:p>
          <a:p>
            <a:pPr>
              <a:spcBef>
                <a:spcPct val="50000"/>
              </a:spcBef>
            </a:pPr>
            <a:r>
              <a:rPr lang="en-US" altLang="en-US" sz="2800"/>
              <a:t>When I consider your heavens, the work of your fingers, the moon and stars, which you have set in place, what is man that you are mindful of him? – Psalm 8:3-4</a:t>
            </a:r>
          </a:p>
        </p:txBody>
      </p:sp>
    </p:spTree>
    <p:custDataLst>
      <p:tags r:id="rId1"/>
    </p:custDataLst>
  </p:cSld>
  <p:clrMapOvr>
    <a:masterClrMapping/>
  </p:clrMapOvr>
  <p:transition advTm="52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as Finite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990600" y="2819400"/>
            <a:ext cx="716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He determines the number of the stars and calls them each by name – Psalm 147:4</a:t>
            </a:r>
          </a:p>
        </p:txBody>
      </p:sp>
    </p:spTree>
    <p:custDataLst>
      <p:tags r:id="rId1"/>
    </p:custDataLst>
  </p:cSld>
  <p:clrMapOvr>
    <a:masterClrMapping/>
  </p:clrMapOvr>
  <p:transition advTm="26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as Created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143000" y="2438400"/>
            <a:ext cx="69342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In the beginning God created the heavens and the earth – Genesis 1:1</a:t>
            </a:r>
          </a:p>
          <a:p>
            <a:pPr>
              <a:spcBef>
                <a:spcPct val="50000"/>
              </a:spcBef>
            </a:pPr>
            <a:r>
              <a:rPr lang="en-US" altLang="en-US" sz="2800"/>
              <a:t>By faith we understand that the universe was formed at God</a:t>
            </a:r>
            <a:r>
              <a:rPr lang="en-US" altLang="en-US"/>
              <a:t>'</a:t>
            </a:r>
            <a:r>
              <a:rPr lang="en-US" altLang="en-US" sz="2800"/>
              <a:t>s command, so that what is seen was not made out of what is visible – Hebrews 11:3</a:t>
            </a:r>
          </a:p>
        </p:txBody>
      </p:sp>
    </p:spTree>
    <p:custDataLst>
      <p:tags r:id="rId1"/>
    </p:custDataLst>
  </p:cSld>
  <p:clrMapOvr>
    <a:masterClrMapping/>
  </p:clrMapOvr>
  <p:transition advTm="14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as Designed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90600" y="2895600"/>
            <a:ext cx="7315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The heavens declare the glory of God, the skies proclaim the work of his hands – Psalm 19:1</a:t>
            </a:r>
          </a:p>
          <a:p>
            <a:pPr>
              <a:spcBef>
                <a:spcPct val="50000"/>
              </a:spcBef>
            </a:pPr>
            <a:r>
              <a:rPr lang="en-US" altLang="en-US" sz="2800"/>
              <a:t>Since the creation of the world God</a:t>
            </a:r>
            <a:r>
              <a:rPr lang="en-US" altLang="en-US"/>
              <a:t>‘</a:t>
            </a:r>
            <a:r>
              <a:rPr lang="en-US" altLang="en-US" sz="2800"/>
              <a:t>s invisible qualities – his eternal power and divine nature – have been clearly seen, being understood from what has been made, so that men are without excuse – Romans 1:20</a:t>
            </a:r>
          </a:p>
        </p:txBody>
      </p:sp>
    </p:spTree>
    <p:custDataLst>
      <p:tags r:id="rId1"/>
    </p:custDataLst>
  </p:cSld>
  <p:clrMapOvr>
    <a:masterClrMapping/>
  </p:clrMapOvr>
  <p:transition advTm="21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Running Down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219200" y="2743200"/>
            <a:ext cx="66294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In the beginning you laid the foundations of the earth, and the heavens are the work of your hands.  They will perish, but you remain; they will all wear out like a garment.  Like clothing you will change them and they will be discarded – Psalm 102:25-27</a:t>
            </a:r>
          </a:p>
        </p:txBody>
      </p:sp>
    </p:spTree>
    <p:custDataLst>
      <p:tags r:id="rId1"/>
    </p:custDataLst>
  </p:cSld>
  <p:clrMapOvr>
    <a:masterClrMapping/>
  </p:clrMapOvr>
  <p:transition advTm="24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Importance Scientifically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One of the most basic questions of science</a:t>
            </a:r>
          </a:p>
          <a:p>
            <a:r>
              <a:rPr lang="en-US" altLang="en-US" sz="2400"/>
              <a:t>We have more evidence than ever, from:</a:t>
            </a:r>
          </a:p>
          <a:p>
            <a:pPr lvl="1"/>
            <a:r>
              <a:rPr lang="en-US" altLang="en-US" sz="2000"/>
              <a:t>Radio telescopes</a:t>
            </a:r>
          </a:p>
          <a:p>
            <a:pPr lvl="1"/>
            <a:r>
              <a:rPr lang="en-US" altLang="en-US" sz="2000"/>
              <a:t>Artificial satellites</a:t>
            </a:r>
          </a:p>
          <a:p>
            <a:pPr lvl="1"/>
            <a:r>
              <a:rPr lang="en-US" altLang="en-US" sz="2000"/>
              <a:t>Understanding of nuclear &amp; particle physics</a:t>
            </a:r>
          </a:p>
          <a:p>
            <a:r>
              <a:rPr lang="en-US" altLang="en-US" sz="2400"/>
              <a:t>The evidence points to a created cosmos.</a:t>
            </a:r>
          </a:p>
        </p:txBody>
      </p:sp>
      <p:pic>
        <p:nvPicPr>
          <p:cNvPr id="27656" name="Picture 8" descr="VLArray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778125"/>
            <a:ext cx="3810000" cy="2570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50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 bldLvl="2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Young?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The traditional understanding of the Bible</a:t>
            </a:r>
          </a:p>
          <a:p>
            <a:r>
              <a:rPr lang="en-US" altLang="en-US" sz="2800"/>
              <a:t>Main reason for the influence of the young-earth creation movement among Bible-believers.</a:t>
            </a:r>
          </a:p>
          <a:p>
            <a:r>
              <a:rPr lang="en-US" altLang="en-US" sz="2800"/>
              <a:t>Bible does not teach the earth is young.</a:t>
            </a:r>
          </a:p>
          <a:p>
            <a:r>
              <a:rPr lang="en-US" altLang="en-US" sz="2800"/>
              <a:t>Bible does not say the days of Genesis 1 are literal or consecutive.</a:t>
            </a:r>
          </a:p>
          <a:p>
            <a:r>
              <a:rPr lang="en-US" altLang="en-US" sz="2800"/>
              <a:t>Bible does not say the genealogies of Genesis 5 and 11 should be added up to get a chronology.</a:t>
            </a:r>
          </a:p>
        </p:txBody>
      </p:sp>
    </p:spTree>
    <p:custDataLst>
      <p:tags r:id="rId1"/>
    </p:custDataLst>
  </p:cSld>
  <p:clrMapOvr>
    <a:masterClrMapping/>
  </p:clrMapOvr>
  <p:transition advTm="34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Universe Old?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A universe billions of years old is not taught in the Bible either, but it does not disagree with a fair and reasonable interpretation of the biblical creation account.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See my arguments in </a:t>
            </a:r>
            <a:r>
              <a:rPr lang="en-US" altLang="en-US" sz="2400" i="1"/>
              <a:t>Genesis One &amp; the Origin of the Earth</a:t>
            </a:r>
            <a:r>
              <a:rPr lang="en-US" altLang="en-US" sz="2400"/>
              <a:t> and in </a:t>
            </a:r>
            <a:r>
              <a:rPr lang="en-US" altLang="en-US" sz="2400" i="1"/>
              <a:t>Three Views on Creation &amp; Evolution</a:t>
            </a:r>
            <a:r>
              <a:rPr lang="en-US" altLang="en-US" sz="2400"/>
              <a:t>, plus those of Hugh Ross in </a:t>
            </a:r>
            <a:r>
              <a:rPr lang="en-US" altLang="en-US" sz="2400" i="1"/>
              <a:t>Creation and Time.</a:t>
            </a:r>
            <a:endParaRPr lang="en-US" altLang="en-US" sz="2400"/>
          </a:p>
        </p:txBody>
      </p:sp>
      <p:pic>
        <p:nvPicPr>
          <p:cNvPr id="76806" name="Picture 6" descr="G1OE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971800"/>
            <a:ext cx="2328863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7" name="Picture 7" descr="3views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"/>
          <a:stretch>
            <a:fillRect/>
          </a:stretch>
        </p:blipFill>
        <p:spPr bwMode="auto">
          <a:xfrm>
            <a:off x="6477000" y="1600200"/>
            <a:ext cx="24320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7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Cosmos &amp; the Bible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Scientific Data relevant to Cosmology</a:t>
            </a:r>
          </a:p>
          <a:p>
            <a:r>
              <a:rPr lang="en-US" altLang="en-US"/>
              <a:t>Various Cosmological Models</a:t>
            </a:r>
          </a:p>
          <a:p>
            <a:pPr lvl="1"/>
            <a:r>
              <a:rPr lang="en-US" altLang="en-US"/>
              <a:t>Some proposed by secular scientists</a:t>
            </a:r>
          </a:p>
          <a:p>
            <a:pPr lvl="1"/>
            <a:r>
              <a:rPr lang="en-US" altLang="en-US"/>
              <a:t>Some proposed by Bible believers</a:t>
            </a:r>
          </a:p>
          <a:p>
            <a:r>
              <a:rPr lang="en-US" altLang="en-US"/>
              <a:t>Propose a Best Model, using both Scientific &amp; Biblical Data</a:t>
            </a:r>
          </a:p>
          <a:p>
            <a:pPr lvl="1"/>
            <a:r>
              <a:rPr lang="en-US" altLang="en-US"/>
              <a:t>An old, created universe like we actually see!</a:t>
            </a:r>
          </a:p>
        </p:txBody>
      </p:sp>
    </p:spTree>
    <p:custDataLst>
      <p:tags r:id="rId1"/>
    </p:custDataLst>
  </p:cSld>
  <p:clrMapOvr>
    <a:masterClrMapping/>
  </p:clrMapOvr>
  <p:transition advTm="41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352800"/>
          </a:xfrm>
        </p:spPr>
        <p:txBody>
          <a:bodyPr/>
          <a:lstStyle/>
          <a:p>
            <a:r>
              <a:rPr lang="en-US" altLang="en-US"/>
              <a:t>Scientific data relevant to cosmology</a:t>
            </a:r>
          </a:p>
          <a:p>
            <a:r>
              <a:rPr lang="en-US" altLang="en-US"/>
              <a:t>Various cosmological models:</a:t>
            </a:r>
          </a:p>
          <a:p>
            <a:pPr lvl="1"/>
            <a:r>
              <a:rPr lang="en-US" altLang="en-US"/>
              <a:t>Some proposed by secular scientists</a:t>
            </a:r>
          </a:p>
          <a:p>
            <a:pPr lvl="1"/>
            <a:r>
              <a:rPr lang="en-US" altLang="en-US"/>
              <a:t>Some proposed by Bible believers</a:t>
            </a:r>
          </a:p>
          <a:p>
            <a:r>
              <a:rPr lang="en-US" altLang="en-US"/>
              <a:t>We suggest a best model, using both scientific &amp; biblical data</a:t>
            </a:r>
          </a:p>
        </p:txBody>
      </p:sp>
    </p:spTree>
    <p:custDataLst>
      <p:tags r:id="rId1"/>
    </p:custDataLst>
  </p:cSld>
  <p:clrMapOvr>
    <a:masterClrMapping/>
  </p:clrMapOvr>
  <p:transition advTm="36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are Stars?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Massive balls of gas, held together by own gravity, like our sun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Temperature 1000s of degrees at surface, millions at center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Heat produced by nuclear reaction like hydrogen bomb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Enough H in star of sun’s size to burn for about ten billion years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145088" y="2057400"/>
          <a:ext cx="28162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3" name="Drawing" r:id="rId4" imgW="2914557" imgH="4257656" progId="WPDraw30.Drawing">
                  <p:embed/>
                </p:oleObj>
              </mc:Choice>
              <mc:Fallback>
                <p:oleObj name="Drawing" r:id="rId4" imgW="2914557" imgH="4257656" progId="WPDraw30.Drawing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2057400"/>
                        <a:ext cx="28162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56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 we know stars are suns?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Measuring their distances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jumping finger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Parallax using width of earth</a:t>
            </a:r>
            <a:r>
              <a:rPr lang="en-US" altLang="en-US" sz="2400">
                <a:cs typeface="Times New Roman" pitchFamily="18" charset="0"/>
              </a:rPr>
              <a:t>'</a:t>
            </a:r>
            <a:r>
              <a:rPr lang="en-US" altLang="en-US" sz="2400"/>
              <a:t>s orbit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Apparent brightness of objects decreases with square of distance; stars are as bright as the sun.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Measuring their masses; they cover a range that includes the sun.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Stars vary greatly in size, mass, color; the Main Sequence stars</a:t>
            </a:r>
          </a:p>
        </p:txBody>
      </p:sp>
    </p:spTree>
    <p:custDataLst>
      <p:tags r:id="rId1"/>
    </p:custDataLst>
  </p:cSld>
  <p:clrMapOvr>
    <a:masterClrMapping/>
  </p:clrMapOvr>
  <p:transition advTm="235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Hertzsprung-Russell Diagram</a:t>
            </a:r>
          </a:p>
        </p:txBody>
      </p:sp>
      <p:pic>
        <p:nvPicPr>
          <p:cNvPr id="31747" name="Picture 3" descr="hrdia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3376613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346325" y="5832475"/>
            <a:ext cx="1414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Cooler </a:t>
            </a:r>
            <a:r>
              <a:rPr lang="en-US" altLang="en-US">
                <a:sym typeface="Wingdings" pitchFamily="2" charset="2"/>
              </a:rPr>
              <a:t></a:t>
            </a:r>
            <a:endParaRPr lang="en-US" altLang="en-US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 rot="-5400000">
            <a:off x="288925" y="3851275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Brighter </a:t>
            </a:r>
            <a:r>
              <a:rPr lang="en-US" altLang="en-US">
                <a:sym typeface="Wingdings" pitchFamily="2" charset="2"/>
              </a:rPr>
              <a:t>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184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utoUpdateAnimBg="0"/>
      <p:bldP spid="3174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1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2|18.5|1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80|3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|14|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31.6|3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0.2|19.8|32.6|41|2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6|13.5|16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1.3|1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10.8|24.3|15.9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6.5|5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7|2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9.3|25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8.2|18.1|24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6.1|19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8.7|7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8.6|1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8|11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9.8|29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1|24.3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6.4|4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4|6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2|11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8|3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7|10|16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2.5|2.5|5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|12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9.4|10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|2.4|3|1.1|2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|3.3|3.4|2.7|4.4|6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2.5|21.6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1.5|3.8|14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2.2|7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9|1.8|2|3.2|2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6|5.3|11|4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9|6.6|1.1|13.4|8.1|9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5.3|4.7|7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9.8|2.3|11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1.3|1.6|3.3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5|4.5|4.4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.4|11.4|10.5|1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7.3|39.9|94.7|26.5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3.6|104.3"/>
</p:tagLst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345</TotalTime>
  <Words>2506</Words>
  <Application>Microsoft Office PowerPoint</Application>
  <PresentationFormat>On-screen Show (4:3)</PresentationFormat>
  <Paragraphs>230</Paragraphs>
  <Slides>52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Times New Roman</vt:lpstr>
      <vt:lpstr>Wingdings</vt:lpstr>
      <vt:lpstr>Arial</vt:lpstr>
      <vt:lpstr>Fireball</vt:lpstr>
      <vt:lpstr>Corel Presentations 9 Drawing</vt:lpstr>
      <vt:lpstr>The Cosmos &amp; the Bible</vt:lpstr>
      <vt:lpstr>What is Cosmology?</vt:lpstr>
      <vt:lpstr>Importance Philosophically</vt:lpstr>
      <vt:lpstr>Importance Biblically</vt:lpstr>
      <vt:lpstr>Importance Scientifically</vt:lpstr>
      <vt:lpstr>Overview</vt:lpstr>
      <vt:lpstr>What are Stars?</vt:lpstr>
      <vt:lpstr>How do we know stars are suns?</vt:lpstr>
      <vt:lpstr>Hertzsprung-Russell Diagram</vt:lpstr>
      <vt:lpstr>A Miniature Universe?</vt:lpstr>
      <vt:lpstr>Problems for  a miniature universe</vt:lpstr>
      <vt:lpstr>Problems for  a miniature universe</vt:lpstr>
      <vt:lpstr>Galaxies</vt:lpstr>
      <vt:lpstr>Distances to Galaxies</vt:lpstr>
      <vt:lpstr>An Optically Small Universe?</vt:lpstr>
      <vt:lpstr>Biblical Problems </vt:lpstr>
      <vt:lpstr>Scientific Problems</vt:lpstr>
      <vt:lpstr>Galactic Redshifts</vt:lpstr>
      <vt:lpstr>Sources of Redshift</vt:lpstr>
      <vt:lpstr>Explaining Cosmic Redshift</vt:lpstr>
      <vt:lpstr>"Tired Light" Explanation</vt:lpstr>
      <vt:lpstr>"Tired Light" Problems</vt:lpstr>
      <vt:lpstr>The Problem of Olbers' Paradox</vt:lpstr>
      <vt:lpstr>The Solution to Olbers' Paradox</vt:lpstr>
      <vt:lpstr>A Young  "Created Light" Universe</vt:lpstr>
      <vt:lpstr>Problems with a Young  "Created Light" Universe</vt:lpstr>
      <vt:lpstr>Changing Speed of Light</vt:lpstr>
      <vt:lpstr>Problems with  Changing Speed of Light</vt:lpstr>
      <vt:lpstr>The Isotropic Radio Background</vt:lpstr>
      <vt:lpstr>The Isotropic Radio Background</vt:lpstr>
      <vt:lpstr>Significance of the Isotropic Radio Background</vt:lpstr>
      <vt:lpstr>Quasars</vt:lpstr>
      <vt:lpstr>The Steady-State Cosmology</vt:lpstr>
      <vt:lpstr>Problems for the  Steady-State Cosmology</vt:lpstr>
      <vt:lpstr>The Big-Bang Cosmology</vt:lpstr>
      <vt:lpstr>Varieties of the  Big-Bang Cosmology</vt:lpstr>
      <vt:lpstr>No-Bounce Big-Bang</vt:lpstr>
      <vt:lpstr>One-Bounce Big-Bang</vt:lpstr>
      <vt:lpstr>Oscillating Big-Bang</vt:lpstr>
      <vt:lpstr>Problems for an Oscillating Big-Bang</vt:lpstr>
      <vt:lpstr>Problems for an One-Bounce Big-Bang</vt:lpstr>
      <vt:lpstr>No-Bounce Big-Bang Favored</vt:lpstr>
      <vt:lpstr>Summary of Scientific Data</vt:lpstr>
      <vt:lpstr>Biblical Data</vt:lpstr>
      <vt:lpstr>Universe as Immeasurably Large</vt:lpstr>
      <vt:lpstr>Universe as Finite</vt:lpstr>
      <vt:lpstr>Universe as Created</vt:lpstr>
      <vt:lpstr>Universe as Designed</vt:lpstr>
      <vt:lpstr>Universe Running Down</vt:lpstr>
      <vt:lpstr>Universe Young?</vt:lpstr>
      <vt:lpstr>Universe Old?</vt:lpstr>
      <vt:lpstr>The Cosmos &amp; the Bible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Cosmos &amp; the Bible</dc:title>
  <dc:creator>RC Newman</dc:creator>
  <cp:lastModifiedBy>Newman</cp:lastModifiedBy>
  <cp:revision>172</cp:revision>
  <cp:lastPrinted>1601-01-01T00:00:00Z</cp:lastPrinted>
  <dcterms:created xsi:type="dcterms:W3CDTF">2002-11-11T18:47:31Z</dcterms:created>
  <dcterms:modified xsi:type="dcterms:W3CDTF">2015-07-03T14:08:27Z</dcterms:modified>
</cp:coreProperties>
</file>