
<file path=[Content_Types].xml><?xml version="1.0" encoding="utf-8"?>
<Types xmlns="http://schemas.openxmlformats.org/package/2006/content-types">
  <Default Extension="mp3" ContentType="audio/unknown"/>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8" r:id="rId20"/>
    <p:sldId id="275" r:id="rId21"/>
    <p:sldId id="276" r:id="rId22"/>
    <p:sldId id="277" r:id="rId23"/>
    <p:sldId id="279" r:id="rId2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0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146" name="Rectangle 2"/>
          <p:cNvSpPr>
            <a:spLocks noChangeArrowheads="1"/>
          </p:cNvSpPr>
          <p:nvPr/>
        </p:nvSpPr>
        <p:spPr bwMode="auto">
          <a:xfrm>
            <a:off x="381000" y="990600"/>
            <a:ext cx="76200" cy="5105400"/>
          </a:xfrm>
          <a:prstGeom prst="rect">
            <a:avLst/>
          </a:prstGeom>
          <a:solidFill>
            <a:schemeClr val="bg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sz="2400"/>
          </a:p>
        </p:txBody>
      </p:sp>
      <p:sp>
        <p:nvSpPr>
          <p:cNvPr id="6147" name="Rectangle 3"/>
          <p:cNvSpPr>
            <a:spLocks noGrp="1" noChangeArrowheads="1"/>
          </p:cNvSpPr>
          <p:nvPr>
            <p:ph type="ctrTitle"/>
          </p:nvPr>
        </p:nvSpPr>
        <p:spPr>
          <a:xfrm>
            <a:off x="762000" y="1371600"/>
            <a:ext cx="7696200" cy="2057400"/>
          </a:xfrm>
        </p:spPr>
        <p:txBody>
          <a:bodyPr/>
          <a:lstStyle>
            <a:lvl1pPr>
              <a:defRPr sz="5400"/>
            </a:lvl1pPr>
          </a:lstStyle>
          <a:p>
            <a:pPr lvl="0"/>
            <a:r>
              <a:rPr lang="en-US" altLang="en-US" noProof="0" smtClean="0"/>
              <a:t>Click to edit Master title style</a:t>
            </a:r>
          </a:p>
        </p:txBody>
      </p:sp>
      <p:sp>
        <p:nvSpPr>
          <p:cNvPr id="6148" name="Rectangle 4"/>
          <p:cNvSpPr>
            <a:spLocks noGrp="1" noChangeArrowheads="1"/>
          </p:cNvSpPr>
          <p:nvPr>
            <p:ph type="subTitle" idx="1"/>
          </p:nvPr>
        </p:nvSpPr>
        <p:spPr>
          <a:xfrm>
            <a:off x="762000" y="3765550"/>
            <a:ext cx="7696200" cy="2057400"/>
          </a:xfrm>
        </p:spPr>
        <p:txBody>
          <a:bodyPr/>
          <a:lstStyle>
            <a:lvl1pPr marL="0" indent="0">
              <a:buFont typeface="Wingdings" pitchFamily="2" charset="2"/>
              <a:buNone/>
              <a:defRPr sz="2800">
                <a:latin typeface="Arial" charset="0"/>
              </a:defRPr>
            </a:lvl1pPr>
          </a:lstStyle>
          <a:p>
            <a:pPr lvl="0"/>
            <a:r>
              <a:rPr lang="en-US" altLang="en-US" noProof="0" smtClean="0"/>
              <a:t>Click to edit Master subtitle style</a:t>
            </a:r>
          </a:p>
        </p:txBody>
      </p:sp>
      <p:sp>
        <p:nvSpPr>
          <p:cNvPr id="6149" name="Rectangle 5"/>
          <p:cNvSpPr>
            <a:spLocks noGrp="1" noChangeArrowheads="1"/>
          </p:cNvSpPr>
          <p:nvPr>
            <p:ph type="dt" sz="half" idx="2"/>
          </p:nvPr>
        </p:nvSpPr>
        <p:spPr>
          <a:xfrm>
            <a:off x="457200" y="6248400"/>
            <a:ext cx="2133600" cy="457200"/>
          </a:xfrm>
        </p:spPr>
        <p:txBody>
          <a:bodyPr/>
          <a:lstStyle>
            <a:lvl1pPr>
              <a:defRPr/>
            </a:lvl1pPr>
          </a:lstStyle>
          <a:p>
            <a:endParaRPr lang="en-US" altLang="en-US"/>
          </a:p>
        </p:txBody>
      </p:sp>
      <p:sp>
        <p:nvSpPr>
          <p:cNvPr id="6150" name="Rectangle 6"/>
          <p:cNvSpPr>
            <a:spLocks noGrp="1" noChangeArrowheads="1"/>
          </p:cNvSpPr>
          <p:nvPr>
            <p:ph type="ftr" sz="quarter" idx="3"/>
          </p:nvPr>
        </p:nvSpPr>
        <p:spPr/>
        <p:txBody>
          <a:bodyPr/>
          <a:lstStyle>
            <a:lvl1pPr>
              <a:defRPr/>
            </a:lvl1pPr>
          </a:lstStyle>
          <a:p>
            <a:endParaRPr lang="en-US" altLang="en-US"/>
          </a:p>
        </p:txBody>
      </p:sp>
      <p:sp>
        <p:nvSpPr>
          <p:cNvPr id="6151" name="Rectangle 7"/>
          <p:cNvSpPr>
            <a:spLocks noGrp="1" noChangeArrowheads="1"/>
          </p:cNvSpPr>
          <p:nvPr>
            <p:ph type="sldNum" sz="quarter" idx="4"/>
          </p:nvPr>
        </p:nvSpPr>
        <p:spPr>
          <a:xfrm>
            <a:off x="6553200" y="6248400"/>
            <a:ext cx="2133600" cy="457200"/>
          </a:xfrm>
        </p:spPr>
        <p:txBody>
          <a:bodyPr/>
          <a:lstStyle>
            <a:lvl1pPr>
              <a:defRPr b="1"/>
            </a:lvl1pPr>
          </a:lstStyle>
          <a:p>
            <a:fld id="{7E22822C-6EE3-4833-9403-B1E3621892A5}" type="slidenum">
              <a:rPr lang="en-US" altLang="en-US"/>
              <a:pPr/>
              <a:t>‹#›</a:t>
            </a:fld>
            <a:endParaRPr lang="en-US" altLang="en-US"/>
          </a:p>
        </p:txBody>
      </p:sp>
      <p:grpSp>
        <p:nvGrpSpPr>
          <p:cNvPr id="6152" name="Group 8"/>
          <p:cNvGrpSpPr>
            <a:grpSpLocks/>
          </p:cNvGrpSpPr>
          <p:nvPr/>
        </p:nvGrpSpPr>
        <p:grpSpPr bwMode="auto">
          <a:xfrm>
            <a:off x="381000" y="304800"/>
            <a:ext cx="8391525" cy="5791200"/>
            <a:chOff x="240" y="192"/>
            <a:chExt cx="5286" cy="3648"/>
          </a:xfrm>
        </p:grpSpPr>
        <p:sp>
          <p:nvSpPr>
            <p:cNvPr id="6153" name="Rectangle 9"/>
            <p:cNvSpPr>
              <a:spLocks noChangeArrowheads="1"/>
            </p:cNvSpPr>
            <p:nvPr/>
          </p:nvSpPr>
          <p:spPr bwMode="auto">
            <a:xfrm flipV="1">
              <a:off x="5236" y="192"/>
              <a:ext cx="288" cy="288"/>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eaLnBrk="1" hangingPunct="1"/>
              <a:endParaRPr lang="en-US" altLang="en-US" sz="2400"/>
            </a:p>
          </p:txBody>
        </p:sp>
        <p:sp>
          <p:nvSpPr>
            <p:cNvPr id="6154" name="Rectangle 10"/>
            <p:cNvSpPr>
              <a:spLocks noChangeArrowheads="1"/>
            </p:cNvSpPr>
            <p:nvPr/>
          </p:nvSpPr>
          <p:spPr bwMode="auto">
            <a:xfrm flipV="1">
              <a:off x="240" y="192"/>
              <a:ext cx="5004" cy="288"/>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sz="2400"/>
            </a:p>
          </p:txBody>
        </p:sp>
        <p:sp>
          <p:nvSpPr>
            <p:cNvPr id="6155" name="Rectangle 11"/>
            <p:cNvSpPr>
              <a:spLocks noChangeArrowheads="1"/>
            </p:cNvSpPr>
            <p:nvPr/>
          </p:nvSpPr>
          <p:spPr bwMode="auto">
            <a:xfrm flipV="1">
              <a:off x="240" y="480"/>
              <a:ext cx="5004"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eaLnBrk="1" hangingPunct="1"/>
              <a:endParaRPr lang="en-US" altLang="en-US" sz="2400"/>
            </a:p>
          </p:txBody>
        </p:sp>
        <p:sp>
          <p:nvSpPr>
            <p:cNvPr id="6156" name="Rectangle 12"/>
            <p:cNvSpPr>
              <a:spLocks noChangeArrowheads="1"/>
            </p:cNvSpPr>
            <p:nvPr/>
          </p:nvSpPr>
          <p:spPr bwMode="auto">
            <a:xfrm flipV="1">
              <a:off x="5242" y="480"/>
              <a:ext cx="282" cy="144"/>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sz="2400"/>
            </a:p>
          </p:txBody>
        </p:sp>
        <p:sp>
          <p:nvSpPr>
            <p:cNvPr id="6157" name="Line 13"/>
            <p:cNvSpPr>
              <a:spLocks noChangeShapeType="1"/>
            </p:cNvSpPr>
            <p:nvPr/>
          </p:nvSpPr>
          <p:spPr bwMode="auto">
            <a:xfrm flipH="1">
              <a:off x="480" y="2256"/>
              <a:ext cx="484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8" name="Rectangle 14"/>
            <p:cNvSpPr>
              <a:spLocks noChangeArrowheads="1"/>
            </p:cNvSpPr>
            <p:nvPr/>
          </p:nvSpPr>
          <p:spPr bwMode="auto">
            <a:xfrm>
              <a:off x="240" y="192"/>
              <a:ext cx="5286" cy="364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sz="2400"/>
            </a:p>
          </p:txBody>
        </p:sp>
      </p:gr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37AD51E-840E-479F-B7E3-7482434009CF}" type="slidenum">
              <a:rPr lang="en-US" altLang="en-US"/>
              <a:pPr/>
              <a:t>‹#›</a:t>
            </a:fld>
            <a:endParaRPr lang="en-US" altLang="en-US"/>
          </a:p>
        </p:txBody>
      </p:sp>
    </p:spTree>
    <p:extLst>
      <p:ext uri="{BB962C8B-B14F-4D97-AF65-F5344CB8AC3E}">
        <p14:creationId xmlns:p14="http://schemas.microsoft.com/office/powerpoint/2010/main" val="907556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0"/>
            <a:ext cx="2057400" cy="5597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33400"/>
            <a:ext cx="6019800" cy="5597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31D7C8C-2DF8-44AF-A4DB-87437FFBDFAB}" type="slidenum">
              <a:rPr lang="en-US" altLang="en-US"/>
              <a:pPr/>
              <a:t>‹#›</a:t>
            </a:fld>
            <a:endParaRPr lang="en-US" altLang="en-US"/>
          </a:p>
        </p:txBody>
      </p:sp>
    </p:spTree>
    <p:extLst>
      <p:ext uri="{BB962C8B-B14F-4D97-AF65-F5344CB8AC3E}">
        <p14:creationId xmlns:p14="http://schemas.microsoft.com/office/powerpoint/2010/main" val="14737627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828800"/>
            <a:ext cx="4038600" cy="4302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038600" cy="4302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16764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781800" y="6248400"/>
            <a:ext cx="1905000" cy="457200"/>
          </a:xfrm>
        </p:spPr>
        <p:txBody>
          <a:bodyPr/>
          <a:lstStyle>
            <a:lvl1pPr>
              <a:defRPr/>
            </a:lvl1pPr>
          </a:lstStyle>
          <a:p>
            <a:fld id="{134EA69E-8A9D-4518-9D96-F81FF17474BB}" type="slidenum">
              <a:rPr lang="en-US" altLang="en-US"/>
              <a:pPr/>
              <a:t>‹#›</a:t>
            </a:fld>
            <a:endParaRPr lang="en-US" altLang="en-US"/>
          </a:p>
        </p:txBody>
      </p:sp>
    </p:spTree>
    <p:extLst>
      <p:ext uri="{BB962C8B-B14F-4D97-AF65-F5344CB8AC3E}">
        <p14:creationId xmlns:p14="http://schemas.microsoft.com/office/powerpoint/2010/main" val="1704557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02B0765-6537-44B9-9FC8-F4D52A391B7F}" type="slidenum">
              <a:rPr lang="en-US" altLang="en-US"/>
              <a:pPr/>
              <a:t>‹#›</a:t>
            </a:fld>
            <a:endParaRPr lang="en-US" altLang="en-US"/>
          </a:p>
        </p:txBody>
      </p:sp>
    </p:spTree>
    <p:extLst>
      <p:ext uri="{BB962C8B-B14F-4D97-AF65-F5344CB8AC3E}">
        <p14:creationId xmlns:p14="http://schemas.microsoft.com/office/powerpoint/2010/main" val="2933336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17541AE-5A9A-4256-AC67-6357C84F265E}" type="slidenum">
              <a:rPr lang="en-US" altLang="en-US"/>
              <a:pPr/>
              <a:t>‹#›</a:t>
            </a:fld>
            <a:endParaRPr lang="en-US" altLang="en-US"/>
          </a:p>
        </p:txBody>
      </p:sp>
    </p:spTree>
    <p:extLst>
      <p:ext uri="{BB962C8B-B14F-4D97-AF65-F5344CB8AC3E}">
        <p14:creationId xmlns:p14="http://schemas.microsoft.com/office/powerpoint/2010/main" val="1462417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8800"/>
            <a:ext cx="40386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0386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40F2903-860F-4436-9CC1-6CF6D47B6F2D}" type="slidenum">
              <a:rPr lang="en-US" altLang="en-US"/>
              <a:pPr/>
              <a:t>‹#›</a:t>
            </a:fld>
            <a:endParaRPr lang="en-US" altLang="en-US"/>
          </a:p>
        </p:txBody>
      </p:sp>
    </p:spTree>
    <p:extLst>
      <p:ext uri="{BB962C8B-B14F-4D97-AF65-F5344CB8AC3E}">
        <p14:creationId xmlns:p14="http://schemas.microsoft.com/office/powerpoint/2010/main" val="2897972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1220C524-80C5-41E0-A736-F8562A566E5E}" type="slidenum">
              <a:rPr lang="en-US" altLang="en-US"/>
              <a:pPr/>
              <a:t>‹#›</a:t>
            </a:fld>
            <a:endParaRPr lang="en-US" altLang="en-US"/>
          </a:p>
        </p:txBody>
      </p:sp>
    </p:spTree>
    <p:extLst>
      <p:ext uri="{BB962C8B-B14F-4D97-AF65-F5344CB8AC3E}">
        <p14:creationId xmlns:p14="http://schemas.microsoft.com/office/powerpoint/2010/main" val="3266292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F0EB6879-AFBA-4083-92C7-634E40B0F0B2}" type="slidenum">
              <a:rPr lang="en-US" altLang="en-US"/>
              <a:pPr/>
              <a:t>‹#›</a:t>
            </a:fld>
            <a:endParaRPr lang="en-US" altLang="en-US"/>
          </a:p>
        </p:txBody>
      </p:sp>
    </p:spTree>
    <p:extLst>
      <p:ext uri="{BB962C8B-B14F-4D97-AF65-F5344CB8AC3E}">
        <p14:creationId xmlns:p14="http://schemas.microsoft.com/office/powerpoint/2010/main" val="3877775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EBC47F1F-352D-40CD-8043-A82A5DFCE3B6}" type="slidenum">
              <a:rPr lang="en-US" altLang="en-US"/>
              <a:pPr/>
              <a:t>‹#›</a:t>
            </a:fld>
            <a:endParaRPr lang="en-US" altLang="en-US"/>
          </a:p>
        </p:txBody>
      </p:sp>
    </p:spTree>
    <p:extLst>
      <p:ext uri="{BB962C8B-B14F-4D97-AF65-F5344CB8AC3E}">
        <p14:creationId xmlns:p14="http://schemas.microsoft.com/office/powerpoint/2010/main" val="3103090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A591D12C-8A0E-45FD-A7B0-9CDED54CF023}" type="slidenum">
              <a:rPr lang="en-US" altLang="en-US"/>
              <a:pPr/>
              <a:t>‹#›</a:t>
            </a:fld>
            <a:endParaRPr lang="en-US" altLang="en-US"/>
          </a:p>
        </p:txBody>
      </p:sp>
    </p:spTree>
    <p:extLst>
      <p:ext uri="{BB962C8B-B14F-4D97-AF65-F5344CB8AC3E}">
        <p14:creationId xmlns:p14="http://schemas.microsoft.com/office/powerpoint/2010/main" val="3303002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9501510-6E34-45E7-B620-A32BBE760D0F}" type="slidenum">
              <a:rPr lang="en-US" altLang="en-US"/>
              <a:pPr/>
              <a:t>‹#›</a:t>
            </a:fld>
            <a:endParaRPr lang="en-US" altLang="en-US"/>
          </a:p>
        </p:txBody>
      </p:sp>
    </p:spTree>
    <p:extLst>
      <p:ext uri="{BB962C8B-B14F-4D97-AF65-F5344CB8AC3E}">
        <p14:creationId xmlns:p14="http://schemas.microsoft.com/office/powerpoint/2010/main" val="2227275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5334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5123" name="Rectangle 3"/>
          <p:cNvSpPr>
            <a:spLocks noGrp="1" noChangeArrowheads="1"/>
          </p:cNvSpPr>
          <p:nvPr>
            <p:ph type="body" idx="1"/>
          </p:nvPr>
        </p:nvSpPr>
        <p:spPr bwMode="auto">
          <a:xfrm>
            <a:off x="457200" y="1828800"/>
            <a:ext cx="8229600" cy="430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124" name="Rectangle 4"/>
          <p:cNvSpPr>
            <a:spLocks noGrp="1" noChangeArrowheads="1"/>
          </p:cNvSpPr>
          <p:nvPr>
            <p:ph type="dt" sz="half" idx="2"/>
          </p:nvPr>
        </p:nvSpPr>
        <p:spPr bwMode="auto">
          <a:xfrm>
            <a:off x="457200" y="62484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atin typeface="Arial" charset="0"/>
              </a:defRPr>
            </a:lvl1pPr>
          </a:lstStyle>
          <a:p>
            <a:endParaRPr lang="en-US" altLang="en-US"/>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atin typeface="Arial" charset="0"/>
              </a:defRPr>
            </a:lvl1pPr>
          </a:lstStyle>
          <a:p>
            <a:endParaRPr lang="en-US" altLang="en-US"/>
          </a:p>
        </p:txBody>
      </p:sp>
      <p:sp>
        <p:nvSpPr>
          <p:cNvPr id="5126" name="Rectangle 6"/>
          <p:cNvSpPr>
            <a:spLocks noGrp="1" noChangeArrowheads="1"/>
          </p:cNvSpPr>
          <p:nvPr>
            <p:ph type="sldNum" sz="quarter" idx="4"/>
          </p:nvPr>
        </p:nvSpPr>
        <p:spPr bwMode="auto">
          <a:xfrm>
            <a:off x="6781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atin typeface="Arial" charset="0"/>
              </a:defRPr>
            </a:lvl1pPr>
          </a:lstStyle>
          <a:p>
            <a:fld id="{D0EA7CC6-E2DD-456F-8201-3AC0434C6EFA}" type="slidenum">
              <a:rPr lang="en-US" altLang="en-US"/>
              <a:pPr/>
              <a:t>‹#›</a:t>
            </a:fld>
            <a:endParaRPr lang="en-US" altLang="en-US"/>
          </a:p>
        </p:txBody>
      </p:sp>
      <p:grpSp>
        <p:nvGrpSpPr>
          <p:cNvPr id="5127" name="Group 7"/>
          <p:cNvGrpSpPr>
            <a:grpSpLocks/>
          </p:cNvGrpSpPr>
          <p:nvPr/>
        </p:nvGrpSpPr>
        <p:grpSpPr bwMode="auto">
          <a:xfrm>
            <a:off x="279400" y="152400"/>
            <a:ext cx="8686800" cy="1600200"/>
            <a:chOff x="176" y="96"/>
            <a:chExt cx="5472" cy="1008"/>
          </a:xfrm>
        </p:grpSpPr>
        <p:sp>
          <p:nvSpPr>
            <p:cNvPr id="5128" name="Line 8"/>
            <p:cNvSpPr>
              <a:spLocks noChangeShapeType="1"/>
            </p:cNvSpPr>
            <p:nvPr/>
          </p:nvSpPr>
          <p:spPr bwMode="auto">
            <a:xfrm flipH="1">
              <a:off x="288" y="1104"/>
              <a:ext cx="523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9" name="Rectangle 9"/>
            <p:cNvSpPr>
              <a:spLocks noChangeArrowheads="1"/>
            </p:cNvSpPr>
            <p:nvPr/>
          </p:nvSpPr>
          <p:spPr bwMode="auto">
            <a:xfrm>
              <a:off x="5504" y="96"/>
              <a:ext cx="144"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sz="2400"/>
            </a:p>
          </p:txBody>
        </p:sp>
        <p:sp>
          <p:nvSpPr>
            <p:cNvPr id="5130" name="Rectangle 10"/>
            <p:cNvSpPr>
              <a:spLocks noChangeArrowheads="1"/>
            </p:cNvSpPr>
            <p:nvPr/>
          </p:nvSpPr>
          <p:spPr bwMode="auto">
            <a:xfrm>
              <a:off x="176" y="96"/>
              <a:ext cx="5326" cy="144"/>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sz="2400"/>
            </a:p>
          </p:txBody>
        </p:sp>
        <p:sp>
          <p:nvSpPr>
            <p:cNvPr id="5131" name="Rectangle 11"/>
            <p:cNvSpPr>
              <a:spLocks noChangeArrowheads="1"/>
            </p:cNvSpPr>
            <p:nvPr/>
          </p:nvSpPr>
          <p:spPr bwMode="auto">
            <a:xfrm>
              <a:off x="176" y="240"/>
              <a:ext cx="5326" cy="88"/>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sz="2400"/>
            </a:p>
          </p:txBody>
        </p:sp>
        <p:sp>
          <p:nvSpPr>
            <p:cNvPr id="5132" name="Rectangle 12"/>
            <p:cNvSpPr>
              <a:spLocks noChangeArrowheads="1"/>
            </p:cNvSpPr>
            <p:nvPr/>
          </p:nvSpPr>
          <p:spPr bwMode="auto">
            <a:xfrm>
              <a:off x="5504" y="241"/>
              <a:ext cx="144" cy="86"/>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sz="2400"/>
            </a:p>
          </p:txBody>
        </p:sp>
      </p:gr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iming>
    <p:tnLst>
      <p:par>
        <p:cTn id="1" dur="indefinite" restart="never" nodeType="tmRoot"/>
      </p:par>
    </p:tnLst>
  </p:timing>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imes New Roman" pitchFamily="18" charset="0"/>
        </a:defRPr>
      </a:lvl2pPr>
      <a:lvl3pPr algn="l" rtl="0" fontAlgn="base">
        <a:spcBef>
          <a:spcPct val="0"/>
        </a:spcBef>
        <a:spcAft>
          <a:spcPct val="0"/>
        </a:spcAft>
        <a:defRPr sz="4400">
          <a:solidFill>
            <a:schemeClr val="tx2"/>
          </a:solidFill>
          <a:latin typeface="Times New Roman" pitchFamily="18" charset="0"/>
        </a:defRPr>
      </a:lvl3pPr>
      <a:lvl4pPr algn="l" rtl="0" fontAlgn="base">
        <a:spcBef>
          <a:spcPct val="0"/>
        </a:spcBef>
        <a:spcAft>
          <a:spcPct val="0"/>
        </a:spcAft>
        <a:defRPr sz="4400">
          <a:solidFill>
            <a:schemeClr val="tx2"/>
          </a:solidFill>
          <a:latin typeface="Times New Roman" pitchFamily="18" charset="0"/>
        </a:defRPr>
      </a:lvl4pPr>
      <a:lvl5pPr algn="l" rtl="0" fontAlgn="base">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469900" indent="-469900" algn="l" rtl="0" fontAlgn="base">
        <a:spcBef>
          <a:spcPct val="20000"/>
        </a:spcBef>
        <a:spcAft>
          <a:spcPct val="0"/>
        </a:spcAft>
        <a:buClr>
          <a:schemeClr val="bg2"/>
        </a:buClr>
        <a:buSzPct val="70000"/>
        <a:buFont typeface="Wingdings" pitchFamily="2" charset="2"/>
        <a:buChar char="o"/>
        <a:defRPr sz="3200">
          <a:solidFill>
            <a:schemeClr val="tx1"/>
          </a:solidFill>
          <a:latin typeface="+mn-lt"/>
          <a:ea typeface="+mn-ea"/>
          <a:cs typeface="+mn-cs"/>
        </a:defRPr>
      </a:lvl1pPr>
      <a:lvl2pPr marL="908050" indent="-436563" algn="l" rtl="0" fontAlgn="base">
        <a:spcBef>
          <a:spcPct val="20000"/>
        </a:spcBef>
        <a:spcAft>
          <a:spcPct val="0"/>
        </a:spcAft>
        <a:buClr>
          <a:schemeClr val="accent2"/>
        </a:buClr>
        <a:buSzPct val="75000"/>
        <a:buFont typeface="Wingdings" pitchFamily="2" charset="2"/>
        <a:buChar char="n"/>
        <a:defRPr sz="2800">
          <a:solidFill>
            <a:schemeClr val="tx1"/>
          </a:solidFill>
          <a:latin typeface="+mn-lt"/>
        </a:defRPr>
      </a:lvl2pPr>
      <a:lvl3pPr marL="1377950" indent="-468313" algn="l" rtl="0" fontAlgn="base">
        <a:spcBef>
          <a:spcPct val="20000"/>
        </a:spcBef>
        <a:spcAft>
          <a:spcPct val="0"/>
        </a:spcAft>
        <a:buClr>
          <a:schemeClr val="bg2"/>
        </a:buClr>
        <a:buSzPct val="65000"/>
        <a:buFont typeface="Wingdings" pitchFamily="2" charset="2"/>
        <a:buChar char="o"/>
        <a:defRPr sz="2400">
          <a:solidFill>
            <a:schemeClr val="tx1"/>
          </a:solidFill>
          <a:latin typeface="+mn-lt"/>
        </a:defRPr>
      </a:lvl3pPr>
      <a:lvl4pPr marL="1827213" indent="-438150" algn="l" rtl="0" fontAlgn="base">
        <a:spcBef>
          <a:spcPct val="20000"/>
        </a:spcBef>
        <a:spcAft>
          <a:spcPct val="0"/>
        </a:spcAft>
        <a:buClr>
          <a:schemeClr val="accent2"/>
        </a:buClr>
        <a:buSzPct val="75000"/>
        <a:buFont typeface="Wingdings" pitchFamily="2" charset="2"/>
        <a:buChar char="n"/>
        <a:defRPr sz="2000">
          <a:solidFill>
            <a:schemeClr val="tx1"/>
          </a:solidFill>
          <a:latin typeface="+mn-lt"/>
        </a:defRPr>
      </a:lvl4pPr>
      <a:lvl5pPr marL="22971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5pPr>
      <a:lvl6pPr marL="27543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6pPr>
      <a:lvl7pPr marL="32115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7pPr>
      <a:lvl8pPr marL="36687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8pPr>
      <a:lvl9pPr marL="41259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wmf"/><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6.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3.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altLang="en-US"/>
              <a:t>Conflict between Christianity &amp; Science</a:t>
            </a:r>
          </a:p>
        </p:txBody>
      </p:sp>
      <p:sp>
        <p:nvSpPr>
          <p:cNvPr id="2051" name="Rectangle 3"/>
          <p:cNvSpPr>
            <a:spLocks noGrp="1" noChangeArrowheads="1"/>
          </p:cNvSpPr>
          <p:nvPr>
            <p:ph type="subTitle" idx="1"/>
          </p:nvPr>
        </p:nvSpPr>
        <p:spPr/>
        <p:txBody>
          <a:bodyPr/>
          <a:lstStyle/>
          <a:p>
            <a:r>
              <a:rPr lang="en-US" altLang="en-US"/>
              <a:t>Robert C. Newman</a:t>
            </a:r>
          </a:p>
        </p:txBody>
      </p:sp>
      <p:pic>
        <p:nvPicPr>
          <p:cNvPr id="2052" name="Picture 4" descr="MCj01493210000[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1800" y="3505200"/>
            <a:ext cx="1371600" cy="2298700"/>
          </a:xfrm>
          <a:prstGeom prst="rect">
            <a:avLst/>
          </a:prstGeom>
          <a:noFill/>
          <a:extLst>
            <a:ext uri="{909E8E84-426E-40DD-AFC4-6F175D3DCCD1}">
              <a14:hiddenFill xmlns:a14="http://schemas.microsoft.com/office/drawing/2010/main">
                <a:solidFill>
                  <a:srgbClr val="FFFFFF"/>
                </a:solidFill>
              </a14:hiddenFill>
            </a:ext>
          </a:extLst>
        </p:spPr>
      </p:pic>
      <p:pic>
        <p:nvPicPr>
          <p:cNvPr id="2" name="ConflictXySci.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762000" y="5334000"/>
            <a:ext cx="609600" cy="609600"/>
          </a:xfrm>
          <a:prstGeom prst="rect">
            <a:avLst/>
          </a:prstGeom>
        </p:spPr>
      </p:pic>
    </p:spTree>
    <p:custDataLst>
      <p:tags r:id="rId1"/>
    </p:custDataLst>
  </p:cSld>
  <p:clrMapOvr>
    <a:masterClrMapping/>
  </p:clrMapOvr>
  <p:transition advTm="26449"/>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p:cTn id="11" dur="500" fill="hold"/>
                                        <p:tgtEl>
                                          <p:spTgt spid="2050"/>
                                        </p:tgtEl>
                                        <p:attrNameLst>
                                          <p:attrName>ppt_w</p:attrName>
                                        </p:attrNameLst>
                                      </p:cBhvr>
                                      <p:tavLst>
                                        <p:tav tm="0">
                                          <p:val>
                                            <p:fltVal val="0"/>
                                          </p:val>
                                        </p:tav>
                                        <p:tav tm="100000">
                                          <p:val>
                                            <p:strVal val="#ppt_w"/>
                                          </p:val>
                                        </p:tav>
                                      </p:tavLst>
                                    </p:anim>
                                    <p:anim calcmode="lin" valueType="num">
                                      <p:cBhvr>
                                        <p:cTn id="12" dur="500" fill="hold"/>
                                        <p:tgtEl>
                                          <p:spTgt spid="2050"/>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051">
                                            <p:txEl>
                                              <p:pRg st="0" end="0"/>
                                            </p:txEl>
                                          </p:spTgt>
                                        </p:tgtEl>
                                        <p:attrNameLst>
                                          <p:attrName>style.visibility</p:attrName>
                                        </p:attrNameLst>
                                      </p:cBhvr>
                                      <p:to>
                                        <p:strVal val="visible"/>
                                      </p:to>
                                    </p:set>
                                    <p:animEffect transition="in" filter="checkerboard(across)">
                                      <p:cBhvr>
                                        <p:cTn id="17" dur="500"/>
                                        <p:tgtEl>
                                          <p:spTgt spid="2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18" fill="hold" display="0">
                  <p:stCondLst>
                    <p:cond delay="indefinite"/>
                  </p:stCondLst>
                  <p:endCondLst>
                    <p:cond evt="onStopAudio" delay="0">
                      <p:tgtEl>
                        <p:sldTgt/>
                      </p:tgtEl>
                    </p:cond>
                  </p:endCondLst>
                </p:cTn>
                <p:tgtEl>
                  <p:spTgt spid="2"/>
                </p:tgtEl>
              </p:cMediaNode>
            </p:audio>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a:t>History of science &amp; Christianity</a:t>
            </a:r>
          </a:p>
        </p:txBody>
      </p:sp>
      <p:sp>
        <p:nvSpPr>
          <p:cNvPr id="17411" name="Rectangle 3"/>
          <p:cNvSpPr>
            <a:spLocks noGrp="1" noChangeArrowheads="1"/>
          </p:cNvSpPr>
          <p:nvPr>
            <p:ph type="body" sz="half" idx="1"/>
          </p:nvPr>
        </p:nvSpPr>
        <p:spPr/>
        <p:txBody>
          <a:bodyPr/>
          <a:lstStyle/>
          <a:p>
            <a:pPr>
              <a:buFont typeface="Wingdings" pitchFamily="2" charset="2"/>
              <a:buNone/>
            </a:pPr>
            <a:r>
              <a:rPr lang="en-US" altLang="en-US" sz="2800"/>
              <a:t>As Brooke shows, the relations between the two have been a complex mixture of the three models:</a:t>
            </a:r>
          </a:p>
          <a:p>
            <a:r>
              <a:rPr lang="en-US" altLang="en-US" sz="2800"/>
              <a:t>Conflict</a:t>
            </a:r>
          </a:p>
          <a:p>
            <a:r>
              <a:rPr lang="en-US" altLang="en-US" sz="2800"/>
              <a:t>Complementarity</a:t>
            </a:r>
          </a:p>
          <a:p>
            <a:r>
              <a:rPr lang="en-US" altLang="en-US" sz="2800"/>
              <a:t>Interaction</a:t>
            </a:r>
          </a:p>
        </p:txBody>
      </p:sp>
      <p:pic>
        <p:nvPicPr>
          <p:cNvPr id="17413" name="Picture 5" descr="BrookeHist_edit"/>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l="4951"/>
          <a:stretch>
            <a:fillRect/>
          </a:stretch>
        </p:blipFill>
        <p:spPr>
          <a:xfrm>
            <a:off x="5486400" y="2133600"/>
            <a:ext cx="2925763" cy="4302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3137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411">
                                            <p:txEl>
                                              <p:pRg st="1" end="1"/>
                                            </p:txEl>
                                          </p:spTgt>
                                        </p:tgtEl>
                                        <p:attrNameLst>
                                          <p:attrName>style.visibility</p:attrName>
                                        </p:attrNameLst>
                                      </p:cBhvr>
                                      <p:to>
                                        <p:strVal val="visible"/>
                                      </p:to>
                                    </p:set>
                                    <p:anim calcmode="lin" valueType="num">
                                      <p:cBhvr additive="base">
                                        <p:cTn id="13" dur="5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411">
                                            <p:txEl>
                                              <p:pRg st="2" end="2"/>
                                            </p:txEl>
                                          </p:spTgt>
                                        </p:tgtEl>
                                        <p:attrNameLst>
                                          <p:attrName>style.visibility</p:attrName>
                                        </p:attrNameLst>
                                      </p:cBhvr>
                                      <p:to>
                                        <p:strVal val="visible"/>
                                      </p:to>
                                    </p:set>
                                    <p:anim calcmode="lin" valueType="num">
                                      <p:cBhvr additive="base">
                                        <p:cTn id="19" dur="5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4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411">
                                            <p:txEl>
                                              <p:pRg st="3" end="3"/>
                                            </p:txEl>
                                          </p:spTgt>
                                        </p:tgtEl>
                                        <p:attrNameLst>
                                          <p:attrName>style.visibility</p:attrName>
                                        </p:attrNameLst>
                                      </p:cBhvr>
                                      <p:to>
                                        <p:strVal val="visible"/>
                                      </p:to>
                                    </p:set>
                                    <p:anim calcmode="lin" valueType="num">
                                      <p:cBhvr additive="base">
                                        <p:cTn id="25" dur="5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41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a:t>Is theology never right?</a:t>
            </a:r>
          </a:p>
        </p:txBody>
      </p:sp>
      <p:sp>
        <p:nvSpPr>
          <p:cNvPr id="18435" name="Rectangle 3"/>
          <p:cNvSpPr>
            <a:spLocks noGrp="1" noChangeArrowheads="1"/>
          </p:cNvSpPr>
          <p:nvPr>
            <p:ph type="body" idx="1"/>
          </p:nvPr>
        </p:nvSpPr>
        <p:spPr>
          <a:xfrm>
            <a:off x="457200" y="1828800"/>
            <a:ext cx="8382000" cy="4648200"/>
          </a:xfrm>
        </p:spPr>
        <p:txBody>
          <a:bodyPr/>
          <a:lstStyle/>
          <a:p>
            <a:pPr>
              <a:buFont typeface="Wingdings" pitchFamily="2" charset="2"/>
              <a:buNone/>
            </a:pPr>
            <a:r>
              <a:rPr lang="en-US" altLang="en-US" sz="2800"/>
              <a:t>This is rather unfair:</a:t>
            </a:r>
          </a:p>
          <a:p>
            <a:r>
              <a:rPr lang="en-US" altLang="en-US" sz="2800"/>
              <a:t>Nature (general revelation) provides enormous detail.</a:t>
            </a:r>
          </a:p>
          <a:p>
            <a:pPr lvl="1"/>
            <a:r>
              <a:rPr lang="en-US" altLang="en-US" sz="2400"/>
              <a:t>The Bible (special revelation) does not.</a:t>
            </a:r>
          </a:p>
          <a:p>
            <a:r>
              <a:rPr lang="en-US" altLang="en-US" sz="2800"/>
              <a:t>Nature keeps showing us new pages every few years, as technology develops new instruments.</a:t>
            </a:r>
          </a:p>
          <a:p>
            <a:pPr lvl="1"/>
            <a:r>
              <a:rPr lang="en-US" altLang="en-US" sz="2400"/>
              <a:t>We have had all of the Bible for centuries.</a:t>
            </a:r>
          </a:p>
          <a:p>
            <a:r>
              <a:rPr lang="en-US" altLang="en-US" sz="2800"/>
              <a:t>Still, if the Bible is what it claims to be, then we should see some evidence it is right about nature.</a:t>
            </a:r>
          </a:p>
          <a:p>
            <a:r>
              <a:rPr lang="en-US" altLang="en-US" sz="2800"/>
              <a:t>We do!</a:t>
            </a:r>
          </a:p>
          <a:p>
            <a:pPr lvl="1"/>
            <a:endParaRPr lang="en-US" altLang="en-US" sz="2400"/>
          </a:p>
        </p:txBody>
      </p:sp>
    </p:spTree>
    <p:custDataLst>
      <p:tags r:id="rId1"/>
    </p:custDataLst>
  </p:cSld>
  <p:clrMapOvr>
    <a:masterClrMapping/>
  </p:clrMapOvr>
  <p:transition advTm="17375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435">
                                            <p:txEl>
                                              <p:pRg st="1" end="1"/>
                                            </p:txEl>
                                          </p:spTgt>
                                        </p:tgtEl>
                                        <p:attrNameLst>
                                          <p:attrName>style.visibility</p:attrName>
                                        </p:attrNameLst>
                                      </p:cBhvr>
                                      <p:to>
                                        <p:strVal val="visible"/>
                                      </p:to>
                                    </p:set>
                                    <p:anim calcmode="lin" valueType="num">
                                      <p:cBhvr additive="base">
                                        <p:cTn id="13"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435">
                                            <p:txEl>
                                              <p:pRg st="2" end="2"/>
                                            </p:txEl>
                                          </p:spTgt>
                                        </p:tgtEl>
                                        <p:attrNameLst>
                                          <p:attrName>style.visibility</p:attrName>
                                        </p:attrNameLst>
                                      </p:cBhvr>
                                      <p:to>
                                        <p:strVal val="visible"/>
                                      </p:to>
                                    </p:set>
                                    <p:anim calcmode="lin" valueType="num">
                                      <p:cBhvr additive="base">
                                        <p:cTn id="19"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4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435">
                                            <p:txEl>
                                              <p:pRg st="3" end="3"/>
                                            </p:txEl>
                                          </p:spTgt>
                                        </p:tgtEl>
                                        <p:attrNameLst>
                                          <p:attrName>style.visibility</p:attrName>
                                        </p:attrNameLst>
                                      </p:cBhvr>
                                      <p:to>
                                        <p:strVal val="visible"/>
                                      </p:to>
                                    </p:set>
                                    <p:anim calcmode="lin" valueType="num">
                                      <p:cBhvr additive="base">
                                        <p:cTn id="25"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43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435">
                                            <p:txEl>
                                              <p:pRg st="4" end="4"/>
                                            </p:txEl>
                                          </p:spTgt>
                                        </p:tgtEl>
                                        <p:attrNameLst>
                                          <p:attrName>style.visibility</p:attrName>
                                        </p:attrNameLst>
                                      </p:cBhvr>
                                      <p:to>
                                        <p:strVal val="visible"/>
                                      </p:to>
                                    </p:set>
                                    <p:anim calcmode="lin" valueType="num">
                                      <p:cBhvr additive="base">
                                        <p:cTn id="31"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843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435">
                                            <p:txEl>
                                              <p:pRg st="5" end="5"/>
                                            </p:txEl>
                                          </p:spTgt>
                                        </p:tgtEl>
                                        <p:attrNameLst>
                                          <p:attrName>style.visibility</p:attrName>
                                        </p:attrNameLst>
                                      </p:cBhvr>
                                      <p:to>
                                        <p:strVal val="visible"/>
                                      </p:to>
                                    </p:set>
                                    <p:anim calcmode="lin" valueType="num">
                                      <p:cBhvr additive="base">
                                        <p:cTn id="37" dur="500" fill="hold"/>
                                        <p:tgtEl>
                                          <p:spTgt spid="1843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843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8435">
                                            <p:txEl>
                                              <p:pRg st="6" end="6"/>
                                            </p:txEl>
                                          </p:spTgt>
                                        </p:tgtEl>
                                        <p:attrNameLst>
                                          <p:attrName>style.visibility</p:attrName>
                                        </p:attrNameLst>
                                      </p:cBhvr>
                                      <p:to>
                                        <p:strVal val="visible"/>
                                      </p:to>
                                    </p:set>
                                    <p:anim calcmode="lin" valueType="num">
                                      <p:cBhvr additive="base">
                                        <p:cTn id="43" dur="500" fill="hold"/>
                                        <p:tgtEl>
                                          <p:spTgt spid="1843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843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a:t>Some evidence</a:t>
            </a:r>
          </a:p>
        </p:txBody>
      </p:sp>
      <p:sp>
        <p:nvSpPr>
          <p:cNvPr id="19459" name="Rectangle 3"/>
          <p:cNvSpPr>
            <a:spLocks noGrp="1" noChangeArrowheads="1"/>
          </p:cNvSpPr>
          <p:nvPr>
            <p:ph type="body" idx="1"/>
          </p:nvPr>
        </p:nvSpPr>
        <p:spPr/>
        <p:txBody>
          <a:bodyPr/>
          <a:lstStyle/>
          <a:p>
            <a:r>
              <a:rPr lang="en-US" altLang="en-US"/>
              <a:t>Matthew Maury, </a:t>
            </a:r>
            <a:r>
              <a:rPr lang="en-US" altLang="en-US">
                <a:cs typeface="Times New Roman" pitchFamily="18" charset="0"/>
              </a:rPr>
              <a:t>'</a:t>
            </a:r>
            <a:r>
              <a:rPr lang="en-US" altLang="en-US"/>
              <a:t>pathfinder of the seas</a:t>
            </a:r>
            <a:r>
              <a:rPr lang="en-US" altLang="en-US">
                <a:cs typeface="Times New Roman" pitchFamily="18" charset="0"/>
              </a:rPr>
              <a:t>'</a:t>
            </a:r>
            <a:endParaRPr lang="en-US" altLang="en-US"/>
          </a:p>
          <a:p>
            <a:r>
              <a:rPr lang="en-US" altLang="en-US"/>
              <a:t>S. I. McMillen, </a:t>
            </a:r>
            <a:r>
              <a:rPr lang="en-US" altLang="en-US" i="1"/>
              <a:t>None of These Diseases</a:t>
            </a:r>
            <a:endParaRPr lang="en-US" altLang="en-US"/>
          </a:p>
          <a:p>
            <a:r>
              <a:rPr lang="en-US" altLang="en-US"/>
              <a:t>John W. Montgomery, </a:t>
            </a:r>
            <a:r>
              <a:rPr lang="en-US" altLang="en-US" i="1"/>
              <a:t>Evidence for Faith</a:t>
            </a:r>
            <a:endParaRPr lang="en-US" altLang="en-US"/>
          </a:p>
          <a:p>
            <a:r>
              <a:rPr lang="en-US" altLang="en-US"/>
              <a:t>Robert C. Newman, </a:t>
            </a:r>
            <a:r>
              <a:rPr lang="en-US" altLang="en-US" i="1"/>
              <a:t>The Biblical Firmament</a:t>
            </a:r>
            <a:endParaRPr lang="en-US" altLang="en-US"/>
          </a:p>
          <a:p>
            <a:r>
              <a:rPr lang="en-US" altLang="en-US"/>
              <a:t>My PowerPoint </a:t>
            </a:r>
            <a:r>
              <a:rPr lang="en-US" altLang="en-US" i="1"/>
              <a:t>Astronomy and the Bible</a:t>
            </a:r>
          </a:p>
        </p:txBody>
      </p:sp>
    </p:spTree>
    <p:custDataLst>
      <p:tags r:id="rId1"/>
    </p:custDataLst>
  </p:cSld>
  <p:clrMapOvr>
    <a:masterClrMapping/>
  </p:clrMapOvr>
  <p:transition advTm="2551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additive="base">
                                        <p:cTn id="7" dur="5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459">
                                            <p:txEl>
                                              <p:pRg st="1" end="1"/>
                                            </p:txEl>
                                          </p:spTgt>
                                        </p:tgtEl>
                                        <p:attrNameLst>
                                          <p:attrName>style.visibility</p:attrName>
                                        </p:attrNameLst>
                                      </p:cBhvr>
                                      <p:to>
                                        <p:strVal val="visible"/>
                                      </p:to>
                                    </p:set>
                                    <p:anim calcmode="lin" valueType="num">
                                      <p:cBhvr additive="base">
                                        <p:cTn id="13" dur="500" fill="hold"/>
                                        <p:tgtEl>
                                          <p:spTgt spid="194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4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459">
                                            <p:txEl>
                                              <p:pRg st="2" end="2"/>
                                            </p:txEl>
                                          </p:spTgt>
                                        </p:tgtEl>
                                        <p:attrNameLst>
                                          <p:attrName>style.visibility</p:attrName>
                                        </p:attrNameLst>
                                      </p:cBhvr>
                                      <p:to>
                                        <p:strVal val="visible"/>
                                      </p:to>
                                    </p:set>
                                    <p:anim calcmode="lin" valueType="num">
                                      <p:cBhvr additive="base">
                                        <p:cTn id="19" dur="500" fill="hold"/>
                                        <p:tgtEl>
                                          <p:spTgt spid="1945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4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459">
                                            <p:txEl>
                                              <p:pRg st="3" end="3"/>
                                            </p:txEl>
                                          </p:spTgt>
                                        </p:tgtEl>
                                        <p:attrNameLst>
                                          <p:attrName>style.visibility</p:attrName>
                                        </p:attrNameLst>
                                      </p:cBhvr>
                                      <p:to>
                                        <p:strVal val="visible"/>
                                      </p:to>
                                    </p:set>
                                    <p:anim calcmode="lin" valueType="num">
                                      <p:cBhvr additive="base">
                                        <p:cTn id="25" dur="500" fill="hold"/>
                                        <p:tgtEl>
                                          <p:spTgt spid="1945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45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459">
                                            <p:txEl>
                                              <p:pRg st="4" end="4"/>
                                            </p:txEl>
                                          </p:spTgt>
                                        </p:tgtEl>
                                        <p:attrNameLst>
                                          <p:attrName>style.visibility</p:attrName>
                                        </p:attrNameLst>
                                      </p:cBhvr>
                                      <p:to>
                                        <p:strVal val="visible"/>
                                      </p:to>
                                    </p:set>
                                    <p:anim calcmode="lin" valueType="num">
                                      <p:cBhvr additive="base">
                                        <p:cTn id="31" dur="500" fill="hold"/>
                                        <p:tgtEl>
                                          <p:spTgt spid="1945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945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a:t>Matthew Maury (1806-1873)</a:t>
            </a:r>
          </a:p>
        </p:txBody>
      </p:sp>
      <p:sp>
        <p:nvSpPr>
          <p:cNvPr id="20483" name="Rectangle 3"/>
          <p:cNvSpPr>
            <a:spLocks noGrp="1" noChangeArrowheads="1"/>
          </p:cNvSpPr>
          <p:nvPr>
            <p:ph type="body" idx="1"/>
          </p:nvPr>
        </p:nvSpPr>
        <p:spPr>
          <a:xfrm>
            <a:off x="457200" y="2133600"/>
            <a:ext cx="8229600" cy="4302125"/>
          </a:xfrm>
        </p:spPr>
        <p:txBody>
          <a:bodyPr/>
          <a:lstStyle/>
          <a:p>
            <a:pPr>
              <a:lnSpc>
                <a:spcPct val="90000"/>
              </a:lnSpc>
            </a:pPr>
            <a:r>
              <a:rPr lang="en-US" altLang="en-US" sz="2800"/>
              <a:t>US Navy oceanographer, he was the first to recognize oceans as system of circulating currents.</a:t>
            </a:r>
          </a:p>
          <a:p>
            <a:pPr>
              <a:lnSpc>
                <a:spcPct val="90000"/>
              </a:lnSpc>
            </a:pPr>
            <a:r>
              <a:rPr lang="en-US" altLang="en-US" sz="2800"/>
              <a:t>Got this idea from biblical picture of </a:t>
            </a:r>
            <a:r>
              <a:rPr lang="en-US" altLang="en-US" sz="2800">
                <a:cs typeface="Times New Roman" pitchFamily="18" charset="0"/>
              </a:rPr>
              <a:t>'</a:t>
            </a:r>
            <a:r>
              <a:rPr lang="en-US" altLang="en-US" sz="2800"/>
              <a:t>paths in the seas</a:t>
            </a:r>
            <a:r>
              <a:rPr lang="en-US" altLang="en-US" sz="2800">
                <a:cs typeface="Times New Roman" pitchFamily="18" charset="0"/>
              </a:rPr>
              <a:t>'</a:t>
            </a:r>
            <a:r>
              <a:rPr lang="en-US" altLang="en-US" sz="2800"/>
              <a:t> (Psalm 8:8).</a:t>
            </a:r>
          </a:p>
          <a:p>
            <a:pPr>
              <a:lnSpc>
                <a:spcPct val="90000"/>
              </a:lnSpc>
            </a:pPr>
            <a:r>
              <a:rPr lang="en-US" altLang="en-US" sz="2800"/>
              <a:t>Thinking through what a path does on land (makes travel easier, faster), he began to investigate travel time by sea.</a:t>
            </a:r>
          </a:p>
          <a:p>
            <a:pPr>
              <a:lnSpc>
                <a:spcPct val="90000"/>
              </a:lnSpc>
            </a:pPr>
            <a:r>
              <a:rPr lang="en-US" altLang="en-US" sz="2800"/>
              <a:t>His massive examination of ships</a:t>
            </a:r>
            <a:r>
              <a:rPr lang="en-US" altLang="en-US" sz="2800">
                <a:cs typeface="Times New Roman" pitchFamily="18" charset="0"/>
              </a:rPr>
              <a:t>'</a:t>
            </a:r>
            <a:r>
              <a:rPr lang="en-US" altLang="en-US" sz="2800"/>
              <a:t> logbooks led to making charts for winds and currents.</a:t>
            </a:r>
          </a:p>
          <a:p>
            <a:pPr>
              <a:lnSpc>
                <a:spcPct val="90000"/>
              </a:lnSpc>
            </a:pPr>
            <a:r>
              <a:rPr lang="en-US" altLang="en-US" sz="2800"/>
              <a:t>Came to be called </a:t>
            </a:r>
            <a:r>
              <a:rPr lang="en-US" altLang="en-US" sz="2800">
                <a:cs typeface="Times New Roman" pitchFamily="18" charset="0"/>
              </a:rPr>
              <a:t>'</a:t>
            </a:r>
            <a:r>
              <a:rPr lang="en-US" altLang="en-US" sz="2800"/>
              <a:t>the pathfinder of the seas. </a:t>
            </a:r>
            <a:r>
              <a:rPr lang="en-US" altLang="en-US" sz="2800">
                <a:cs typeface="Times New Roman" pitchFamily="18" charset="0"/>
              </a:rPr>
              <a:t>'</a:t>
            </a:r>
          </a:p>
        </p:txBody>
      </p:sp>
      <p:pic>
        <p:nvPicPr>
          <p:cNvPr id="20484" name="Picture 4" descr="Mau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8263" y="685800"/>
            <a:ext cx="1055687" cy="14478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10812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additive="base">
                                        <p:cTn id="7" dur="5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483">
                                            <p:txEl>
                                              <p:pRg st="1" end="1"/>
                                            </p:txEl>
                                          </p:spTgt>
                                        </p:tgtEl>
                                        <p:attrNameLst>
                                          <p:attrName>style.visibility</p:attrName>
                                        </p:attrNameLst>
                                      </p:cBhvr>
                                      <p:to>
                                        <p:strVal val="visible"/>
                                      </p:to>
                                    </p:set>
                                    <p:anim calcmode="lin" valueType="num">
                                      <p:cBhvr additive="base">
                                        <p:cTn id="13" dur="500" fill="hold"/>
                                        <p:tgtEl>
                                          <p:spTgt spid="204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4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483">
                                            <p:txEl>
                                              <p:pRg st="2" end="2"/>
                                            </p:txEl>
                                          </p:spTgt>
                                        </p:tgtEl>
                                        <p:attrNameLst>
                                          <p:attrName>style.visibility</p:attrName>
                                        </p:attrNameLst>
                                      </p:cBhvr>
                                      <p:to>
                                        <p:strVal val="visible"/>
                                      </p:to>
                                    </p:set>
                                    <p:anim calcmode="lin" valueType="num">
                                      <p:cBhvr additive="base">
                                        <p:cTn id="19" dur="500" fill="hold"/>
                                        <p:tgtEl>
                                          <p:spTgt spid="2048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4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483">
                                            <p:txEl>
                                              <p:pRg st="3" end="3"/>
                                            </p:txEl>
                                          </p:spTgt>
                                        </p:tgtEl>
                                        <p:attrNameLst>
                                          <p:attrName>style.visibility</p:attrName>
                                        </p:attrNameLst>
                                      </p:cBhvr>
                                      <p:to>
                                        <p:strVal val="visible"/>
                                      </p:to>
                                    </p:set>
                                    <p:anim calcmode="lin" valueType="num">
                                      <p:cBhvr additive="base">
                                        <p:cTn id="25" dur="500" fill="hold"/>
                                        <p:tgtEl>
                                          <p:spTgt spid="2048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48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0483">
                                            <p:txEl>
                                              <p:pRg st="4" end="4"/>
                                            </p:txEl>
                                          </p:spTgt>
                                        </p:tgtEl>
                                        <p:attrNameLst>
                                          <p:attrName>style.visibility</p:attrName>
                                        </p:attrNameLst>
                                      </p:cBhvr>
                                      <p:to>
                                        <p:strVal val="visible"/>
                                      </p:to>
                                    </p:set>
                                    <p:anim calcmode="lin" valueType="num">
                                      <p:cBhvr additive="base">
                                        <p:cTn id="31" dur="500" fill="hold"/>
                                        <p:tgtEl>
                                          <p:spTgt spid="2048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048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McMillen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2667000"/>
            <a:ext cx="2286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21506" name="Rectangle 2"/>
          <p:cNvSpPr>
            <a:spLocks noGrp="1" noChangeArrowheads="1"/>
          </p:cNvSpPr>
          <p:nvPr>
            <p:ph type="title"/>
          </p:nvPr>
        </p:nvSpPr>
        <p:spPr/>
        <p:txBody>
          <a:bodyPr/>
          <a:lstStyle/>
          <a:p>
            <a:r>
              <a:rPr lang="en-US" altLang="en-US"/>
              <a:t>McMillen, </a:t>
            </a:r>
            <a:r>
              <a:rPr lang="en-US" altLang="en-US" i="1"/>
              <a:t>None of These Diseases</a:t>
            </a:r>
            <a:endParaRPr lang="en-US" altLang="en-US"/>
          </a:p>
        </p:txBody>
      </p:sp>
      <p:sp>
        <p:nvSpPr>
          <p:cNvPr id="21507" name="Rectangle 3"/>
          <p:cNvSpPr>
            <a:spLocks noGrp="1" noChangeArrowheads="1"/>
          </p:cNvSpPr>
          <p:nvPr>
            <p:ph type="body" idx="1"/>
          </p:nvPr>
        </p:nvSpPr>
        <p:spPr/>
        <p:txBody>
          <a:bodyPr/>
          <a:lstStyle/>
          <a:p>
            <a:pPr>
              <a:buFont typeface="Wingdings" pitchFamily="2" charset="2"/>
              <a:buNone/>
            </a:pPr>
            <a:r>
              <a:rPr lang="en-US" altLang="en-US"/>
              <a:t>Contrasts Bible on medical matters with other ancient ideas:</a:t>
            </a:r>
          </a:p>
          <a:p>
            <a:r>
              <a:rPr lang="en-US" altLang="en-US"/>
              <a:t>Contagion and quarantine</a:t>
            </a:r>
          </a:p>
          <a:p>
            <a:r>
              <a:rPr lang="en-US" altLang="en-US"/>
              <a:t>Cleanliness and spread of disease</a:t>
            </a:r>
          </a:p>
          <a:p>
            <a:r>
              <a:rPr lang="en-US" altLang="en-US"/>
              <a:t>Circumcision and cancer</a:t>
            </a:r>
          </a:p>
          <a:p>
            <a:r>
              <a:rPr lang="en-US" altLang="en-US"/>
              <a:t>Life style and health</a:t>
            </a:r>
          </a:p>
          <a:p>
            <a:r>
              <a:rPr lang="en-US" altLang="en-US"/>
              <a:t>Mental health</a:t>
            </a:r>
          </a:p>
        </p:txBody>
      </p:sp>
    </p:spTree>
    <p:custDataLst>
      <p:tags r:id="rId1"/>
    </p:custDataLst>
  </p:cSld>
  <p:clrMapOvr>
    <a:masterClrMapping/>
  </p:clrMapOvr>
  <p:transition advTm="7525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507">
                                            <p:txEl>
                                              <p:pRg st="1" end="1"/>
                                            </p:txEl>
                                          </p:spTgt>
                                        </p:tgtEl>
                                        <p:attrNameLst>
                                          <p:attrName>style.visibility</p:attrName>
                                        </p:attrNameLst>
                                      </p:cBhvr>
                                      <p:to>
                                        <p:strVal val="visible"/>
                                      </p:to>
                                    </p:set>
                                    <p:anim calcmode="lin" valueType="num">
                                      <p:cBhvr additive="base">
                                        <p:cTn id="13" dur="5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507">
                                            <p:txEl>
                                              <p:pRg st="2" end="2"/>
                                            </p:txEl>
                                          </p:spTgt>
                                        </p:tgtEl>
                                        <p:attrNameLst>
                                          <p:attrName>style.visibility</p:attrName>
                                        </p:attrNameLst>
                                      </p:cBhvr>
                                      <p:to>
                                        <p:strVal val="visible"/>
                                      </p:to>
                                    </p:set>
                                    <p:anim calcmode="lin" valueType="num">
                                      <p:cBhvr additive="base">
                                        <p:cTn id="19" dur="5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5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507">
                                            <p:txEl>
                                              <p:pRg st="3" end="3"/>
                                            </p:txEl>
                                          </p:spTgt>
                                        </p:tgtEl>
                                        <p:attrNameLst>
                                          <p:attrName>style.visibility</p:attrName>
                                        </p:attrNameLst>
                                      </p:cBhvr>
                                      <p:to>
                                        <p:strVal val="visible"/>
                                      </p:to>
                                    </p:set>
                                    <p:anim calcmode="lin" valueType="num">
                                      <p:cBhvr additive="base">
                                        <p:cTn id="25" dur="500" fill="hold"/>
                                        <p:tgtEl>
                                          <p:spTgt spid="2150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50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507">
                                            <p:txEl>
                                              <p:pRg st="4" end="4"/>
                                            </p:txEl>
                                          </p:spTgt>
                                        </p:tgtEl>
                                        <p:attrNameLst>
                                          <p:attrName>style.visibility</p:attrName>
                                        </p:attrNameLst>
                                      </p:cBhvr>
                                      <p:to>
                                        <p:strVal val="visible"/>
                                      </p:to>
                                    </p:set>
                                    <p:anim calcmode="lin" valueType="num">
                                      <p:cBhvr additive="base">
                                        <p:cTn id="31" dur="500" fill="hold"/>
                                        <p:tgtEl>
                                          <p:spTgt spid="2150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150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507">
                                            <p:txEl>
                                              <p:pRg st="5" end="5"/>
                                            </p:txEl>
                                          </p:spTgt>
                                        </p:tgtEl>
                                        <p:attrNameLst>
                                          <p:attrName>style.visibility</p:attrName>
                                        </p:attrNameLst>
                                      </p:cBhvr>
                                      <p:to>
                                        <p:strVal val="visible"/>
                                      </p:to>
                                    </p:set>
                                    <p:anim calcmode="lin" valueType="num">
                                      <p:cBhvr additive="base">
                                        <p:cTn id="37" dur="500" fill="hold"/>
                                        <p:tgtEl>
                                          <p:spTgt spid="2150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150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a:t>Montgomery, </a:t>
            </a:r>
            <a:r>
              <a:rPr lang="en-US" altLang="en-US" i="1"/>
              <a:t>Evidence for Faith</a:t>
            </a:r>
            <a:endParaRPr lang="en-US" altLang="en-US"/>
          </a:p>
        </p:txBody>
      </p:sp>
      <p:sp>
        <p:nvSpPr>
          <p:cNvPr id="22531" name="Rectangle 3"/>
          <p:cNvSpPr>
            <a:spLocks noGrp="1" noChangeArrowheads="1"/>
          </p:cNvSpPr>
          <p:nvPr>
            <p:ph type="body" idx="1"/>
          </p:nvPr>
        </p:nvSpPr>
        <p:spPr/>
        <p:txBody>
          <a:bodyPr/>
          <a:lstStyle/>
          <a:p>
            <a:pPr>
              <a:lnSpc>
                <a:spcPct val="90000"/>
              </a:lnSpc>
            </a:pPr>
            <a:r>
              <a:rPr lang="en-US" altLang="en-US"/>
              <a:t>22 chapters on various sorts of evidence for the truth of Christianity</a:t>
            </a:r>
          </a:p>
          <a:p>
            <a:pPr>
              <a:lnSpc>
                <a:spcPct val="90000"/>
              </a:lnSpc>
            </a:pPr>
            <a:r>
              <a:rPr lang="en-US" altLang="en-US"/>
              <a:t>4 chapters on medical evidences by Dr. William J. Cairney, Professor of Biology at the Air Force Academy:</a:t>
            </a:r>
          </a:p>
          <a:p>
            <a:pPr lvl="1">
              <a:lnSpc>
                <a:spcPct val="90000"/>
              </a:lnSpc>
            </a:pPr>
            <a:r>
              <a:rPr lang="en-US" altLang="en-US"/>
              <a:t>What is Life?</a:t>
            </a:r>
          </a:p>
          <a:p>
            <a:pPr lvl="1">
              <a:lnSpc>
                <a:spcPct val="90000"/>
              </a:lnSpc>
            </a:pPr>
            <a:r>
              <a:rPr lang="en-US" altLang="en-US"/>
              <a:t>Hebrew Dietary Laws</a:t>
            </a:r>
          </a:p>
          <a:p>
            <a:pPr lvl="1">
              <a:lnSpc>
                <a:spcPct val="90000"/>
              </a:lnSpc>
            </a:pPr>
            <a:r>
              <a:rPr lang="en-US" altLang="en-US"/>
              <a:t>Pride &amp; Prejudice in Science</a:t>
            </a:r>
          </a:p>
          <a:p>
            <a:pPr lvl="1">
              <a:lnSpc>
                <a:spcPct val="90000"/>
              </a:lnSpc>
            </a:pPr>
            <a:r>
              <a:rPr lang="en-US" altLang="en-US"/>
              <a:t>How’s Your Lifestyle?</a:t>
            </a:r>
          </a:p>
        </p:txBody>
      </p:sp>
      <p:pic>
        <p:nvPicPr>
          <p:cNvPr id="22532" name="Picture 4" descr="EvidenceFait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67550" y="3886200"/>
            <a:ext cx="1743075" cy="26606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5936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531">
                                            <p:txEl>
                                              <p:pRg st="1" end="1"/>
                                            </p:txEl>
                                          </p:spTgt>
                                        </p:tgtEl>
                                        <p:attrNameLst>
                                          <p:attrName>style.visibility</p:attrName>
                                        </p:attrNameLst>
                                      </p:cBhvr>
                                      <p:to>
                                        <p:strVal val="visible"/>
                                      </p:to>
                                    </p:set>
                                    <p:anim calcmode="lin" valueType="num">
                                      <p:cBhvr additive="base">
                                        <p:cTn id="13" dur="5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5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531">
                                            <p:txEl>
                                              <p:pRg st="2" end="2"/>
                                            </p:txEl>
                                          </p:spTgt>
                                        </p:tgtEl>
                                        <p:attrNameLst>
                                          <p:attrName>style.visibility</p:attrName>
                                        </p:attrNameLst>
                                      </p:cBhvr>
                                      <p:to>
                                        <p:strVal val="visible"/>
                                      </p:to>
                                    </p:set>
                                    <p:anim calcmode="lin" valueType="num">
                                      <p:cBhvr additive="base">
                                        <p:cTn id="19" dur="5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5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531">
                                            <p:txEl>
                                              <p:pRg st="3" end="3"/>
                                            </p:txEl>
                                          </p:spTgt>
                                        </p:tgtEl>
                                        <p:attrNameLst>
                                          <p:attrName>style.visibility</p:attrName>
                                        </p:attrNameLst>
                                      </p:cBhvr>
                                      <p:to>
                                        <p:strVal val="visible"/>
                                      </p:to>
                                    </p:set>
                                    <p:anim calcmode="lin" valueType="num">
                                      <p:cBhvr additive="base">
                                        <p:cTn id="25" dur="500" fill="hold"/>
                                        <p:tgtEl>
                                          <p:spTgt spid="2253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53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531">
                                            <p:txEl>
                                              <p:pRg st="4" end="4"/>
                                            </p:txEl>
                                          </p:spTgt>
                                        </p:tgtEl>
                                        <p:attrNameLst>
                                          <p:attrName>style.visibility</p:attrName>
                                        </p:attrNameLst>
                                      </p:cBhvr>
                                      <p:to>
                                        <p:strVal val="visible"/>
                                      </p:to>
                                    </p:set>
                                    <p:anim calcmode="lin" valueType="num">
                                      <p:cBhvr additive="base">
                                        <p:cTn id="31" dur="500" fill="hold"/>
                                        <p:tgtEl>
                                          <p:spTgt spid="2253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253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2531">
                                            <p:txEl>
                                              <p:pRg st="5" end="5"/>
                                            </p:txEl>
                                          </p:spTgt>
                                        </p:tgtEl>
                                        <p:attrNameLst>
                                          <p:attrName>style.visibility</p:attrName>
                                        </p:attrNameLst>
                                      </p:cBhvr>
                                      <p:to>
                                        <p:strVal val="visible"/>
                                      </p:to>
                                    </p:set>
                                    <p:anim calcmode="lin" valueType="num">
                                      <p:cBhvr additive="base">
                                        <p:cTn id="37" dur="500" fill="hold"/>
                                        <p:tgtEl>
                                          <p:spTgt spid="2253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253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a:t>Newman, </a:t>
            </a:r>
            <a:r>
              <a:rPr lang="en-US" altLang="en-US" i="1"/>
              <a:t>The Biblical Firmament</a:t>
            </a:r>
            <a:endParaRPr lang="en-US" altLang="en-US"/>
          </a:p>
        </p:txBody>
      </p:sp>
      <p:sp>
        <p:nvSpPr>
          <p:cNvPr id="23555" name="Rectangle 3"/>
          <p:cNvSpPr>
            <a:spLocks noGrp="1" noChangeArrowheads="1"/>
          </p:cNvSpPr>
          <p:nvPr>
            <p:ph type="body" sz="half" idx="1"/>
          </p:nvPr>
        </p:nvSpPr>
        <p:spPr/>
        <p:txBody>
          <a:bodyPr/>
          <a:lstStyle/>
          <a:p>
            <a:r>
              <a:rPr lang="en-US" altLang="en-US" sz="2800"/>
              <a:t>Responding to the claim that the Bible teaches the sky is a solid dome.</a:t>
            </a:r>
          </a:p>
          <a:p>
            <a:r>
              <a:rPr lang="en-US" altLang="en-US" sz="2800"/>
              <a:t>Shows that this view is a result of assigning an ancient view to the Bible without warrant, and of mistranslation of several passages.</a:t>
            </a:r>
          </a:p>
        </p:txBody>
      </p:sp>
      <p:pic>
        <p:nvPicPr>
          <p:cNvPr id="23557" name="Picture 5" descr="BFirm"/>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5259388" y="1828800"/>
            <a:ext cx="2816225" cy="4302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7920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additive="base">
                                        <p:cTn id="7" dur="5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555">
                                            <p:txEl>
                                              <p:pRg st="1" end="1"/>
                                            </p:txEl>
                                          </p:spTgt>
                                        </p:tgtEl>
                                        <p:attrNameLst>
                                          <p:attrName>style.visibility</p:attrName>
                                        </p:attrNameLst>
                                      </p:cBhvr>
                                      <p:to>
                                        <p:strVal val="visible"/>
                                      </p:to>
                                    </p:set>
                                    <p:anim calcmode="lin" valueType="num">
                                      <p:cBhvr additive="base">
                                        <p:cTn id="13" dur="5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55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a:t>Newman, </a:t>
            </a:r>
            <a:r>
              <a:rPr lang="en-US" altLang="en-US" i="1"/>
              <a:t>Astronomy and the Bible</a:t>
            </a:r>
            <a:endParaRPr lang="en-US" altLang="en-US"/>
          </a:p>
        </p:txBody>
      </p:sp>
      <p:sp>
        <p:nvSpPr>
          <p:cNvPr id="24579" name="Rectangle 3"/>
          <p:cNvSpPr>
            <a:spLocks noGrp="1" noChangeArrowheads="1"/>
          </p:cNvSpPr>
          <p:nvPr>
            <p:ph type="body" idx="1"/>
          </p:nvPr>
        </p:nvSpPr>
        <p:spPr/>
        <p:txBody>
          <a:bodyPr/>
          <a:lstStyle/>
          <a:p>
            <a:pPr>
              <a:buFont typeface="Wingdings" pitchFamily="2" charset="2"/>
              <a:buNone/>
            </a:pPr>
            <a:r>
              <a:rPr lang="en-US" altLang="en-US"/>
              <a:t>Compares Bible with ancient ideas and modern science re:</a:t>
            </a:r>
          </a:p>
          <a:p>
            <a:r>
              <a:rPr lang="en-US" altLang="en-US"/>
              <a:t>Size of the Universe</a:t>
            </a:r>
          </a:p>
          <a:p>
            <a:r>
              <a:rPr lang="en-US" altLang="en-US"/>
              <a:t>Number of Stars</a:t>
            </a:r>
          </a:p>
          <a:p>
            <a:r>
              <a:rPr lang="en-US" altLang="en-US"/>
              <a:t>Support of the Earth</a:t>
            </a:r>
          </a:p>
          <a:p>
            <a:r>
              <a:rPr lang="en-US" altLang="en-US"/>
              <a:t>Shape of the Earth</a:t>
            </a:r>
          </a:p>
        </p:txBody>
      </p:sp>
      <p:pic>
        <p:nvPicPr>
          <p:cNvPr id="24580" name="Picture 4" descr="Astronomy &amp; the Bib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3048000"/>
            <a:ext cx="3733800" cy="28003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7483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additive="base">
                                        <p:cTn id="7" dur="5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579">
                                            <p:txEl>
                                              <p:pRg st="1" end="1"/>
                                            </p:txEl>
                                          </p:spTgt>
                                        </p:tgtEl>
                                        <p:attrNameLst>
                                          <p:attrName>style.visibility</p:attrName>
                                        </p:attrNameLst>
                                      </p:cBhvr>
                                      <p:to>
                                        <p:strVal val="visible"/>
                                      </p:to>
                                    </p:set>
                                    <p:anim calcmode="lin" valueType="num">
                                      <p:cBhvr additive="base">
                                        <p:cTn id="13" dur="5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5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579">
                                            <p:txEl>
                                              <p:pRg st="2" end="2"/>
                                            </p:txEl>
                                          </p:spTgt>
                                        </p:tgtEl>
                                        <p:attrNameLst>
                                          <p:attrName>style.visibility</p:attrName>
                                        </p:attrNameLst>
                                      </p:cBhvr>
                                      <p:to>
                                        <p:strVal val="visible"/>
                                      </p:to>
                                    </p:set>
                                    <p:anim calcmode="lin" valueType="num">
                                      <p:cBhvr additive="base">
                                        <p:cTn id="19" dur="5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5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4579">
                                            <p:txEl>
                                              <p:pRg st="3" end="3"/>
                                            </p:txEl>
                                          </p:spTgt>
                                        </p:tgtEl>
                                        <p:attrNameLst>
                                          <p:attrName>style.visibility</p:attrName>
                                        </p:attrNameLst>
                                      </p:cBhvr>
                                      <p:to>
                                        <p:strVal val="visible"/>
                                      </p:to>
                                    </p:set>
                                    <p:anim calcmode="lin" valueType="num">
                                      <p:cBhvr additive="base">
                                        <p:cTn id="25" dur="500" fill="hold"/>
                                        <p:tgtEl>
                                          <p:spTgt spid="2457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57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4579">
                                            <p:txEl>
                                              <p:pRg st="4" end="4"/>
                                            </p:txEl>
                                          </p:spTgt>
                                        </p:tgtEl>
                                        <p:attrNameLst>
                                          <p:attrName>style.visibility</p:attrName>
                                        </p:attrNameLst>
                                      </p:cBhvr>
                                      <p:to>
                                        <p:strVal val="visible"/>
                                      </p:to>
                                    </p:set>
                                    <p:anim calcmode="lin" valueType="num">
                                      <p:cBhvr additive="base">
                                        <p:cTn id="31" dur="500" fill="hold"/>
                                        <p:tgtEl>
                                          <p:spTgt spid="2457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457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sz="4000"/>
              <a:t>Christianity as a Basis </a:t>
            </a:r>
            <a:br>
              <a:rPr lang="en-US" altLang="en-US" sz="4000"/>
            </a:br>
            <a:r>
              <a:rPr lang="en-US" altLang="en-US" sz="4000"/>
              <a:t>for Modern Science</a:t>
            </a:r>
          </a:p>
        </p:txBody>
      </p:sp>
      <p:sp>
        <p:nvSpPr>
          <p:cNvPr id="25604" name="Text Box 4"/>
          <p:cNvSpPr txBox="1">
            <a:spLocks noChangeArrowheads="1"/>
          </p:cNvSpPr>
          <p:nvPr/>
        </p:nvSpPr>
        <p:spPr bwMode="auto">
          <a:xfrm>
            <a:off x="533400" y="1752600"/>
            <a:ext cx="792480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Without claiming any intellectual superiority for the scientists of the Renaissance and Baroque periods over their ancient and medieval European predecessors or over Oriental philosophers, one has to recognize as a simple fact that 'classical modern science' arose only in the western part of Europe in the 16th and 17th centuries ....  from this point on, anyone with the necessary talent may help build up science on solidly estab-lished foundations.  Scientists from nations whose own culture did not give birth to anything like modern science have already made valuable contributions to it.  Western people who have lost all contact with the religion of their forefathers continue in their scientific activities the tradition inherited from them. R. Hooykas, </a:t>
            </a:r>
            <a:r>
              <a:rPr lang="en-US" altLang="en-US" sz="2400" i="1"/>
              <a:t>Religion and the Rise of Modern Science</a:t>
            </a:r>
            <a:r>
              <a:rPr lang="en-US" altLang="en-US" sz="2400"/>
              <a:t>, 161</a:t>
            </a:r>
          </a:p>
        </p:txBody>
      </p:sp>
    </p:spTree>
    <p:custDataLst>
      <p:tags r:id="rId1"/>
    </p:custDataLst>
  </p:cSld>
  <p:clrMapOvr>
    <a:masterClrMapping/>
  </p:clrMapOvr>
  <p:transition advTm="10020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5604"/>
                                        </p:tgtEl>
                                        <p:attrNameLst>
                                          <p:attrName>style.visibility</p:attrName>
                                        </p:attrNameLst>
                                      </p:cBhvr>
                                      <p:to>
                                        <p:strVal val="visible"/>
                                      </p:to>
                                    </p:set>
                                    <p:animEffect transition="in" filter="checkerboard(across)">
                                      <p:cBhvr>
                                        <p:cTn id="7" dur="5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sz="4000"/>
              <a:t>Christianity as a Basis </a:t>
            </a:r>
            <a:br>
              <a:rPr lang="en-US" altLang="en-US" sz="4000"/>
            </a:br>
            <a:r>
              <a:rPr lang="en-US" altLang="en-US" sz="4000"/>
              <a:t>for Modern Science</a:t>
            </a:r>
          </a:p>
        </p:txBody>
      </p:sp>
      <p:sp>
        <p:nvSpPr>
          <p:cNvPr id="33795" name="Text Box 3"/>
          <p:cNvSpPr txBox="1">
            <a:spLocks noChangeArrowheads="1"/>
          </p:cNvSpPr>
          <p:nvPr/>
        </p:nvSpPr>
        <p:spPr bwMode="auto">
          <a:xfrm>
            <a:off x="609600" y="2286000"/>
            <a:ext cx="792480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The confrontation of Graeco-Roman culture with biblical religion engendered, after centuries of tension, a new science.  This science preserved the indispensable parts of the ancient heritage (mathematics, logic, methods of observation and experimentation), but it was directed by different social and methodological conceptions, largely stemming from a biblical worldview.  Metaphorically speaking, whereas the bodily ingredients of science may have been Greek, its vitamins and hormones were biblical.  Hooykas, </a:t>
            </a:r>
            <a:r>
              <a:rPr lang="en-US" altLang="en-US" sz="2400" i="1"/>
              <a:t>Religion and the Rise of Modern Science</a:t>
            </a:r>
            <a:r>
              <a:rPr lang="en-US" altLang="en-US" sz="2400"/>
              <a:t>, 162</a:t>
            </a:r>
          </a:p>
        </p:txBody>
      </p:sp>
    </p:spTree>
    <p:custDataLst>
      <p:tags r:id="rId1"/>
    </p:custDataLst>
  </p:cSld>
  <p:clrMapOvr>
    <a:masterClrMapping/>
  </p:clrMapOvr>
  <p:transition advTm="3833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3795"/>
                                        </p:tgtEl>
                                        <p:attrNameLst>
                                          <p:attrName>style.visibility</p:attrName>
                                        </p:attrNameLst>
                                      </p:cBhvr>
                                      <p:to>
                                        <p:strVal val="visible"/>
                                      </p:to>
                                    </p:set>
                                    <p:animEffect transition="in" filter="checkerboard(across)">
                                      <p:cBhvr>
                                        <p:cTn id="7" dur="500"/>
                                        <p:tgtEl>
                                          <p:spTgt spid="337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a:t>Is there a conflict?</a:t>
            </a:r>
          </a:p>
        </p:txBody>
      </p:sp>
      <p:sp>
        <p:nvSpPr>
          <p:cNvPr id="9219" name="Rectangle 3"/>
          <p:cNvSpPr>
            <a:spLocks noGrp="1" noChangeArrowheads="1"/>
          </p:cNvSpPr>
          <p:nvPr>
            <p:ph type="body" sz="half" idx="1"/>
          </p:nvPr>
        </p:nvSpPr>
        <p:spPr>
          <a:xfrm>
            <a:off x="457200" y="2209800"/>
            <a:ext cx="4038600" cy="3921125"/>
          </a:xfrm>
        </p:spPr>
        <p:txBody>
          <a:bodyPr/>
          <a:lstStyle/>
          <a:p>
            <a:pPr>
              <a:buFont typeface="Wingdings" pitchFamily="2" charset="2"/>
              <a:buNone/>
            </a:pPr>
            <a:r>
              <a:rPr lang="en-US" altLang="en-US" sz="2800"/>
              <a:t>This is a matter of dispute:</a:t>
            </a:r>
          </a:p>
          <a:p>
            <a:r>
              <a:rPr lang="en-US" altLang="en-US" sz="2800"/>
              <a:t>Some see conflict.</a:t>
            </a:r>
          </a:p>
          <a:p>
            <a:r>
              <a:rPr lang="en-US" altLang="en-US" sz="2800"/>
              <a:t>Others see complementarity.</a:t>
            </a:r>
          </a:p>
          <a:p>
            <a:r>
              <a:rPr lang="en-US" altLang="en-US" sz="2800"/>
              <a:t>Still others see a more positive sort of interaction.</a:t>
            </a:r>
          </a:p>
        </p:txBody>
      </p:sp>
      <p:pic>
        <p:nvPicPr>
          <p:cNvPr id="9221" name="Picture 5" descr="MCj01362430000[1]"/>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4775200" y="1828800"/>
            <a:ext cx="3784600" cy="4302125"/>
          </a:xfrm>
        </p:spPr>
      </p:pic>
    </p:spTree>
    <p:custDataLst>
      <p:tags r:id="rId1"/>
    </p:custDataLst>
  </p:cSld>
  <p:clrMapOvr>
    <a:masterClrMapping/>
  </p:clrMapOvr>
  <p:transition advTm="1649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19">
                                            <p:txEl>
                                              <p:pRg st="1" end="1"/>
                                            </p:txEl>
                                          </p:spTgt>
                                        </p:tgtEl>
                                        <p:attrNameLst>
                                          <p:attrName>style.visibility</p:attrName>
                                        </p:attrNameLst>
                                      </p:cBhvr>
                                      <p:to>
                                        <p:strVal val="visible"/>
                                      </p:to>
                                    </p:set>
                                    <p:anim calcmode="lin" valueType="num">
                                      <p:cBhvr additive="base">
                                        <p:cTn id="13" dur="5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219">
                                            <p:txEl>
                                              <p:pRg st="2" end="2"/>
                                            </p:txEl>
                                          </p:spTgt>
                                        </p:tgtEl>
                                        <p:attrNameLst>
                                          <p:attrName>style.visibility</p:attrName>
                                        </p:attrNameLst>
                                      </p:cBhvr>
                                      <p:to>
                                        <p:strVal val="visible"/>
                                      </p:to>
                                    </p:set>
                                    <p:anim calcmode="lin" valueType="num">
                                      <p:cBhvr additive="base">
                                        <p:cTn id="19"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219">
                                            <p:txEl>
                                              <p:pRg st="3" end="3"/>
                                            </p:txEl>
                                          </p:spTgt>
                                        </p:tgtEl>
                                        <p:attrNameLst>
                                          <p:attrName>style.visibility</p:attrName>
                                        </p:attrNameLst>
                                      </p:cBhvr>
                                      <p:to>
                                        <p:strVal val="visible"/>
                                      </p:to>
                                    </p:set>
                                    <p:anim calcmode="lin" valueType="num">
                                      <p:cBhvr additive="base">
                                        <p:cTn id="25" dur="500" fill="hold"/>
                                        <p:tgtEl>
                                          <p:spTgt spid="92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21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a:t>Creation &amp; Modern Cosmology</a:t>
            </a:r>
          </a:p>
        </p:txBody>
      </p:sp>
      <p:sp>
        <p:nvSpPr>
          <p:cNvPr id="29700" name="Text Box 4"/>
          <p:cNvSpPr txBox="1">
            <a:spLocks noChangeArrowheads="1"/>
          </p:cNvSpPr>
          <p:nvPr/>
        </p:nvSpPr>
        <p:spPr bwMode="auto">
          <a:xfrm>
            <a:off x="457200" y="1981200"/>
            <a:ext cx="42672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For the scientist who has lived by his faith in the power of reason, the story ends like a bad dream.  He has scaled the mountains of ignorance; he is about to conquer the highest peak; as he pulls himself over the final rock, he is greeted by a band of theologians who have been there for centuries.  Robert Jastrow, </a:t>
            </a:r>
            <a:r>
              <a:rPr lang="en-US" altLang="en-US" sz="2400" i="1"/>
              <a:t>God and the Astronomers</a:t>
            </a:r>
            <a:r>
              <a:rPr lang="en-US" altLang="en-US" sz="2400"/>
              <a:t>, 116.</a:t>
            </a:r>
          </a:p>
        </p:txBody>
      </p:sp>
      <p:pic>
        <p:nvPicPr>
          <p:cNvPr id="29703" name="Picture 7" descr="JastrowBkCover_edit"/>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5410200" y="2057400"/>
            <a:ext cx="2862263" cy="4302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6529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9700"/>
                                        </p:tgtEl>
                                        <p:attrNameLst>
                                          <p:attrName>style.visibility</p:attrName>
                                        </p:attrNameLst>
                                      </p:cBhvr>
                                      <p:to>
                                        <p:strVal val="visible"/>
                                      </p:to>
                                    </p:set>
                                    <p:animEffect transition="in" filter="checkerboard(across)">
                                      <p:cBhvr>
                                        <p:cTn id="7" dur="500"/>
                                        <p:tgtEl>
                                          <p:spTgt spid="29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a:t>Some Conclusions</a:t>
            </a:r>
          </a:p>
        </p:txBody>
      </p:sp>
      <p:sp>
        <p:nvSpPr>
          <p:cNvPr id="31747" name="Rectangle 3"/>
          <p:cNvSpPr>
            <a:spLocks noGrp="1" noChangeArrowheads="1"/>
          </p:cNvSpPr>
          <p:nvPr>
            <p:ph type="body" idx="1"/>
          </p:nvPr>
        </p:nvSpPr>
        <p:spPr/>
        <p:txBody>
          <a:bodyPr/>
          <a:lstStyle/>
          <a:p>
            <a:r>
              <a:rPr lang="en-US" altLang="en-US"/>
              <a:t>Yes, there has been conflict between science &amp; Christianity, just as there has been conflict within Christianity and within science.</a:t>
            </a:r>
          </a:p>
          <a:p>
            <a:r>
              <a:rPr lang="en-US" altLang="en-US"/>
              <a:t>No, there is no need to see this as necessary conflict, so long as one does not define science so as to rule out the supernatural and miraculous in the history of the universe.</a:t>
            </a:r>
          </a:p>
        </p:txBody>
      </p:sp>
    </p:spTree>
    <p:custDataLst>
      <p:tags r:id="rId1"/>
    </p:custDataLst>
  </p:cSld>
  <p:clrMapOvr>
    <a:masterClrMapping/>
  </p:clrMapOvr>
  <p:transition advTm="2269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additive="base">
                                        <p:cTn id="7" dur="500" fill="hold"/>
                                        <p:tgtEl>
                                          <p:spTgt spid="317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7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1747">
                                            <p:txEl>
                                              <p:pRg st="1" end="1"/>
                                            </p:txEl>
                                          </p:spTgt>
                                        </p:tgtEl>
                                        <p:attrNameLst>
                                          <p:attrName>style.visibility</p:attrName>
                                        </p:attrNameLst>
                                      </p:cBhvr>
                                      <p:to>
                                        <p:strVal val="visible"/>
                                      </p:to>
                                    </p:set>
                                    <p:anim calcmode="lin" valueType="num">
                                      <p:cBhvr additive="base">
                                        <p:cTn id="13" dur="500" fill="hold"/>
                                        <p:tgtEl>
                                          <p:spTgt spid="317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174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a:t>For further reading</a:t>
            </a:r>
          </a:p>
        </p:txBody>
      </p:sp>
      <p:sp>
        <p:nvSpPr>
          <p:cNvPr id="32771" name="Rectangle 3"/>
          <p:cNvSpPr>
            <a:spLocks noGrp="1" noChangeArrowheads="1"/>
          </p:cNvSpPr>
          <p:nvPr>
            <p:ph type="body" idx="1"/>
          </p:nvPr>
        </p:nvSpPr>
        <p:spPr/>
        <p:txBody>
          <a:bodyPr/>
          <a:lstStyle/>
          <a:p>
            <a:r>
              <a:rPr lang="en-US" altLang="en-US" sz="2800"/>
              <a:t>John Hedley Brooke, </a:t>
            </a:r>
            <a:r>
              <a:rPr lang="en-US" altLang="en-US" sz="2800" i="1"/>
              <a:t>Science and Religion:  Some Historical Perspectives</a:t>
            </a:r>
            <a:r>
              <a:rPr lang="en-US" altLang="en-US" sz="2800"/>
              <a:t> (Cambridge, 1991).</a:t>
            </a:r>
          </a:p>
          <a:p>
            <a:r>
              <a:rPr lang="en-US" altLang="en-US" sz="2800"/>
              <a:t>R. Hooykas, </a:t>
            </a:r>
            <a:r>
              <a:rPr lang="en-US" altLang="en-US" sz="2800" i="1"/>
              <a:t>Religion and Rise of Modern Science</a:t>
            </a:r>
            <a:r>
              <a:rPr lang="en-US" altLang="en-US" sz="2800"/>
              <a:t> (Eerdmans, 1972).</a:t>
            </a:r>
          </a:p>
          <a:p>
            <a:r>
              <a:rPr lang="en-US" altLang="en-US" sz="2800"/>
              <a:t>Newman &amp; Eckelmann, </a:t>
            </a:r>
            <a:r>
              <a:rPr lang="en-US" altLang="en-US" sz="2800" i="1"/>
              <a:t>Genesis One &amp; the Origin of the Earth</a:t>
            </a:r>
            <a:r>
              <a:rPr lang="en-US" altLang="en-US" sz="2800"/>
              <a:t> (IVP, 1977).</a:t>
            </a:r>
          </a:p>
          <a:p>
            <a:r>
              <a:rPr lang="en-US" altLang="en-US" sz="2800"/>
              <a:t>John L. Wiester, </a:t>
            </a:r>
            <a:r>
              <a:rPr lang="en-US" altLang="en-US" sz="2800" i="1"/>
              <a:t>Genesis Connection</a:t>
            </a:r>
            <a:r>
              <a:rPr lang="en-US" altLang="en-US" sz="2800"/>
              <a:t> (Nelson, 1983).</a:t>
            </a:r>
          </a:p>
        </p:txBody>
      </p:sp>
    </p:spTree>
    <p:custDataLst>
      <p:tags r:id="rId1"/>
    </p:custDataLst>
  </p:cSld>
  <p:clrMapOvr>
    <a:masterClrMapping/>
  </p:clrMapOvr>
  <p:transition advTm="2033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 calcmode="lin" valueType="num">
                                      <p:cBhvr additive="base">
                                        <p:cTn id="7" dur="500" fill="hold"/>
                                        <p:tgtEl>
                                          <p:spTgt spid="327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7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771">
                                            <p:txEl>
                                              <p:pRg st="1" end="1"/>
                                            </p:txEl>
                                          </p:spTgt>
                                        </p:tgtEl>
                                        <p:attrNameLst>
                                          <p:attrName>style.visibility</p:attrName>
                                        </p:attrNameLst>
                                      </p:cBhvr>
                                      <p:to>
                                        <p:strVal val="visible"/>
                                      </p:to>
                                    </p:set>
                                    <p:anim calcmode="lin" valueType="num">
                                      <p:cBhvr additive="base">
                                        <p:cTn id="13" dur="500" fill="hold"/>
                                        <p:tgtEl>
                                          <p:spTgt spid="327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7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2771">
                                            <p:txEl>
                                              <p:pRg st="2" end="2"/>
                                            </p:txEl>
                                          </p:spTgt>
                                        </p:tgtEl>
                                        <p:attrNameLst>
                                          <p:attrName>style.visibility</p:attrName>
                                        </p:attrNameLst>
                                      </p:cBhvr>
                                      <p:to>
                                        <p:strVal val="visible"/>
                                      </p:to>
                                    </p:set>
                                    <p:anim calcmode="lin" valueType="num">
                                      <p:cBhvr additive="base">
                                        <p:cTn id="19" dur="500" fill="hold"/>
                                        <p:tgtEl>
                                          <p:spTgt spid="327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7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2771">
                                            <p:txEl>
                                              <p:pRg st="3" end="3"/>
                                            </p:txEl>
                                          </p:spTgt>
                                        </p:tgtEl>
                                        <p:attrNameLst>
                                          <p:attrName>style.visibility</p:attrName>
                                        </p:attrNameLst>
                                      </p:cBhvr>
                                      <p:to>
                                        <p:strVal val="visible"/>
                                      </p:to>
                                    </p:set>
                                    <p:anim calcmode="lin" valueType="num">
                                      <p:cBhvr additive="base">
                                        <p:cTn id="25" dur="500" fill="hold"/>
                                        <p:tgtEl>
                                          <p:spTgt spid="3277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277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4"/>
          <p:cNvSpPr>
            <a:spLocks noGrp="1" noChangeArrowheads="1"/>
          </p:cNvSpPr>
          <p:nvPr>
            <p:ph type="ctrTitle"/>
          </p:nvPr>
        </p:nvSpPr>
        <p:spPr/>
        <p:txBody>
          <a:bodyPr/>
          <a:lstStyle/>
          <a:p>
            <a:r>
              <a:rPr lang="en-US" altLang="en-US"/>
              <a:t>The End</a:t>
            </a:r>
          </a:p>
        </p:txBody>
      </p:sp>
      <p:sp>
        <p:nvSpPr>
          <p:cNvPr id="34821" name="Rectangle 5"/>
          <p:cNvSpPr>
            <a:spLocks noGrp="1" noChangeArrowheads="1"/>
          </p:cNvSpPr>
          <p:nvPr>
            <p:ph type="subTitle" idx="1"/>
          </p:nvPr>
        </p:nvSpPr>
        <p:spPr>
          <a:xfrm>
            <a:off x="762000" y="3765550"/>
            <a:ext cx="4343400" cy="2057400"/>
          </a:xfrm>
        </p:spPr>
        <p:txBody>
          <a:bodyPr/>
          <a:lstStyle/>
          <a:p>
            <a:r>
              <a:rPr lang="en-US" altLang="en-US"/>
              <a:t>… of this talk.  The conflict will not end any time soon</a:t>
            </a:r>
          </a:p>
        </p:txBody>
      </p:sp>
    </p:spTree>
    <p:custDataLst>
      <p:tags r:id="rId1"/>
    </p:custDataLst>
  </p:cSld>
  <p:clrMapOvr>
    <a:masterClrMapping/>
  </p:clrMapOvr>
  <p:transition advTm="974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4820"/>
                                        </p:tgtEl>
                                        <p:attrNameLst>
                                          <p:attrName>style.visibility</p:attrName>
                                        </p:attrNameLst>
                                      </p:cBhvr>
                                      <p:to>
                                        <p:strVal val="visible"/>
                                      </p:to>
                                    </p:set>
                                    <p:anim calcmode="lin" valueType="num">
                                      <p:cBhvr>
                                        <p:cTn id="7" dur="500" fill="hold"/>
                                        <p:tgtEl>
                                          <p:spTgt spid="34820"/>
                                        </p:tgtEl>
                                        <p:attrNameLst>
                                          <p:attrName>ppt_w</p:attrName>
                                        </p:attrNameLst>
                                      </p:cBhvr>
                                      <p:tavLst>
                                        <p:tav tm="0">
                                          <p:val>
                                            <p:fltVal val="0"/>
                                          </p:val>
                                        </p:tav>
                                        <p:tav tm="100000">
                                          <p:val>
                                            <p:strVal val="#ppt_w"/>
                                          </p:val>
                                        </p:tav>
                                      </p:tavLst>
                                    </p:anim>
                                    <p:anim calcmode="lin" valueType="num">
                                      <p:cBhvr>
                                        <p:cTn id="8" dur="500" fill="hold"/>
                                        <p:tgtEl>
                                          <p:spTgt spid="3482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34821">
                                            <p:txEl>
                                              <p:pRg st="0" end="0"/>
                                            </p:txEl>
                                          </p:spTgt>
                                        </p:tgtEl>
                                        <p:attrNameLst>
                                          <p:attrName>style.visibility</p:attrName>
                                        </p:attrNameLst>
                                      </p:cBhvr>
                                      <p:to>
                                        <p:strVal val="visible"/>
                                      </p:to>
                                    </p:set>
                                    <p:animEffect transition="in" filter="checkerboard(across)">
                                      <p:cBhvr>
                                        <p:cTn id="13" dur="500"/>
                                        <p:tgtEl>
                                          <p:spTgt spid="348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p:bldP spid="3482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a:t>Conflict Model</a:t>
            </a:r>
          </a:p>
        </p:txBody>
      </p:sp>
      <p:sp>
        <p:nvSpPr>
          <p:cNvPr id="10243" name="Rectangle 3"/>
          <p:cNvSpPr>
            <a:spLocks noGrp="1" noChangeArrowheads="1"/>
          </p:cNvSpPr>
          <p:nvPr>
            <p:ph type="body" idx="1"/>
          </p:nvPr>
        </p:nvSpPr>
        <p:spPr/>
        <p:txBody>
          <a:bodyPr/>
          <a:lstStyle/>
          <a:p>
            <a:pPr>
              <a:lnSpc>
                <a:spcPct val="90000"/>
              </a:lnSpc>
            </a:pPr>
            <a:r>
              <a:rPr lang="en-US" altLang="en-US"/>
              <a:t>A conflict between facts and faith:</a:t>
            </a:r>
          </a:p>
          <a:p>
            <a:pPr lvl="1">
              <a:lnSpc>
                <a:spcPct val="90000"/>
              </a:lnSpc>
            </a:pPr>
            <a:r>
              <a:rPr lang="en-US" altLang="en-US"/>
              <a:t>Science is never wrong, or at it is least self-correcting.</a:t>
            </a:r>
          </a:p>
          <a:p>
            <a:pPr lvl="1">
              <a:lnSpc>
                <a:spcPct val="90000"/>
              </a:lnSpc>
            </a:pPr>
            <a:r>
              <a:rPr lang="en-US" altLang="en-US"/>
              <a:t>Theology is never right, or it</a:t>
            </a:r>
            <a:r>
              <a:rPr lang="en-US" altLang="en-US">
                <a:cs typeface="Times New Roman" pitchFamily="18" charset="0"/>
              </a:rPr>
              <a:t>'</a:t>
            </a:r>
            <a:r>
              <a:rPr lang="en-US" altLang="en-US"/>
              <a:t>s always retreating.</a:t>
            </a:r>
          </a:p>
          <a:p>
            <a:pPr>
              <a:lnSpc>
                <a:spcPct val="90000"/>
              </a:lnSpc>
            </a:pPr>
            <a:r>
              <a:rPr lang="en-US" altLang="en-US"/>
              <a:t>This is the approach of:</a:t>
            </a:r>
          </a:p>
          <a:p>
            <a:pPr lvl="1">
              <a:lnSpc>
                <a:spcPct val="90000"/>
              </a:lnSpc>
            </a:pPr>
            <a:r>
              <a:rPr lang="en-US" altLang="en-US"/>
              <a:t>John W. Draper, </a:t>
            </a:r>
            <a:r>
              <a:rPr lang="en-US" altLang="en-US" i="1"/>
              <a:t>History of the Conflict between Religion and Science</a:t>
            </a:r>
            <a:r>
              <a:rPr lang="en-US" altLang="en-US"/>
              <a:t> (1874).</a:t>
            </a:r>
          </a:p>
          <a:p>
            <a:pPr lvl="1">
              <a:lnSpc>
                <a:spcPct val="90000"/>
              </a:lnSpc>
            </a:pPr>
            <a:r>
              <a:rPr lang="en-US" altLang="en-US"/>
              <a:t>Andrew Dickson White, </a:t>
            </a:r>
            <a:r>
              <a:rPr lang="en-US" altLang="en-US" i="1"/>
              <a:t>A History of the Warfare of Science with Theology in Christendom</a:t>
            </a:r>
            <a:r>
              <a:rPr lang="en-US" altLang="en-US"/>
              <a:t> (1895).</a:t>
            </a:r>
          </a:p>
        </p:txBody>
      </p:sp>
      <p:pic>
        <p:nvPicPr>
          <p:cNvPr id="10244" name="Picture 4" descr="MCj0136243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2963" y="609600"/>
            <a:ext cx="16764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ransition advTm="4431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43">
                                            <p:txEl>
                                              <p:pRg st="1" end="1"/>
                                            </p:txEl>
                                          </p:spTgt>
                                        </p:tgtEl>
                                        <p:attrNameLst>
                                          <p:attrName>style.visibility</p:attrName>
                                        </p:attrNameLst>
                                      </p:cBhvr>
                                      <p:to>
                                        <p:strVal val="visible"/>
                                      </p:to>
                                    </p:set>
                                    <p:anim calcmode="lin" valueType="num">
                                      <p:cBhvr additive="base">
                                        <p:cTn id="13" dur="5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243">
                                            <p:txEl>
                                              <p:pRg st="2" end="2"/>
                                            </p:txEl>
                                          </p:spTgt>
                                        </p:tgtEl>
                                        <p:attrNameLst>
                                          <p:attrName>style.visibility</p:attrName>
                                        </p:attrNameLst>
                                      </p:cBhvr>
                                      <p:to>
                                        <p:strVal val="visible"/>
                                      </p:to>
                                    </p:set>
                                    <p:anim calcmode="lin" valueType="num">
                                      <p:cBhvr additive="base">
                                        <p:cTn id="19" dur="5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2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243">
                                            <p:txEl>
                                              <p:pRg st="3" end="3"/>
                                            </p:txEl>
                                          </p:spTgt>
                                        </p:tgtEl>
                                        <p:attrNameLst>
                                          <p:attrName>style.visibility</p:attrName>
                                        </p:attrNameLst>
                                      </p:cBhvr>
                                      <p:to>
                                        <p:strVal val="visible"/>
                                      </p:to>
                                    </p:set>
                                    <p:anim calcmode="lin" valueType="num">
                                      <p:cBhvr additive="base">
                                        <p:cTn id="25" dur="500" fill="hold"/>
                                        <p:tgtEl>
                                          <p:spTgt spid="1024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2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243">
                                            <p:txEl>
                                              <p:pRg st="4" end="4"/>
                                            </p:txEl>
                                          </p:spTgt>
                                        </p:tgtEl>
                                        <p:attrNameLst>
                                          <p:attrName>style.visibility</p:attrName>
                                        </p:attrNameLst>
                                      </p:cBhvr>
                                      <p:to>
                                        <p:strVal val="visible"/>
                                      </p:to>
                                    </p:set>
                                    <p:anim calcmode="lin" valueType="num">
                                      <p:cBhvr additive="base">
                                        <p:cTn id="31" dur="500" fill="hold"/>
                                        <p:tgtEl>
                                          <p:spTgt spid="1024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24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243">
                                            <p:txEl>
                                              <p:pRg st="5" end="5"/>
                                            </p:txEl>
                                          </p:spTgt>
                                        </p:tgtEl>
                                        <p:attrNameLst>
                                          <p:attrName>style.visibility</p:attrName>
                                        </p:attrNameLst>
                                      </p:cBhvr>
                                      <p:to>
                                        <p:strVal val="visible"/>
                                      </p:to>
                                    </p:set>
                                    <p:anim calcmode="lin" valueType="num">
                                      <p:cBhvr additive="base">
                                        <p:cTn id="37" dur="500" fill="hold"/>
                                        <p:tgtEl>
                                          <p:spTgt spid="1024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24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a:t>Complementarity Model</a:t>
            </a:r>
          </a:p>
        </p:txBody>
      </p:sp>
      <p:sp>
        <p:nvSpPr>
          <p:cNvPr id="11267" name="Rectangle 3"/>
          <p:cNvSpPr>
            <a:spLocks noGrp="1" noChangeArrowheads="1"/>
          </p:cNvSpPr>
          <p:nvPr>
            <p:ph type="body" idx="1"/>
          </p:nvPr>
        </p:nvSpPr>
        <p:spPr>
          <a:xfrm>
            <a:off x="381000" y="2209800"/>
            <a:ext cx="8229600" cy="4302125"/>
          </a:xfrm>
        </p:spPr>
        <p:txBody>
          <a:bodyPr/>
          <a:lstStyle/>
          <a:p>
            <a:r>
              <a:rPr lang="en-US" altLang="en-US"/>
              <a:t>Science and religion each answer a different set of human needs.</a:t>
            </a:r>
          </a:p>
          <a:p>
            <a:r>
              <a:rPr lang="en-US" altLang="en-US"/>
              <a:t>The main problem is that each tends to tread on the other</a:t>
            </a:r>
            <a:r>
              <a:rPr lang="en-US" altLang="en-US">
                <a:cs typeface="Times New Roman" pitchFamily="18" charset="0"/>
              </a:rPr>
              <a:t>'</a:t>
            </a:r>
            <a:r>
              <a:rPr lang="en-US" altLang="en-US"/>
              <a:t>s turf.</a:t>
            </a:r>
          </a:p>
          <a:p>
            <a:r>
              <a:rPr lang="en-US" altLang="en-US"/>
              <a:t>These two activities should be kept separate.</a:t>
            </a:r>
          </a:p>
          <a:p>
            <a:r>
              <a:rPr lang="en-US" altLang="en-US"/>
              <a:t>This is the approach of:</a:t>
            </a:r>
          </a:p>
          <a:p>
            <a:pPr lvl="1"/>
            <a:r>
              <a:rPr lang="en-US" altLang="en-US"/>
              <a:t>Howard Van Till</a:t>
            </a:r>
          </a:p>
          <a:p>
            <a:pPr lvl="1"/>
            <a:r>
              <a:rPr lang="en-US" altLang="en-US"/>
              <a:t>Stephen Jay Gould</a:t>
            </a:r>
          </a:p>
        </p:txBody>
      </p:sp>
      <p:pic>
        <p:nvPicPr>
          <p:cNvPr id="11269" name="Picture 5" descr="MCWB01074_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685800"/>
            <a:ext cx="1438275" cy="143827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3395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anim calcmode="lin" valueType="num">
                                      <p:cBhvr additive="base">
                                        <p:cTn id="13" dur="5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anim calcmode="lin" valueType="num">
                                      <p:cBhvr additive="base">
                                        <p:cTn id="19" dur="5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267">
                                            <p:txEl>
                                              <p:pRg st="3" end="3"/>
                                            </p:txEl>
                                          </p:spTgt>
                                        </p:tgtEl>
                                        <p:attrNameLst>
                                          <p:attrName>style.visibility</p:attrName>
                                        </p:attrNameLst>
                                      </p:cBhvr>
                                      <p:to>
                                        <p:strVal val="visible"/>
                                      </p:to>
                                    </p:set>
                                    <p:anim calcmode="lin" valueType="num">
                                      <p:cBhvr additive="base">
                                        <p:cTn id="25" dur="500" fill="hold"/>
                                        <p:tgtEl>
                                          <p:spTgt spid="1126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2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267">
                                            <p:txEl>
                                              <p:pRg st="4" end="4"/>
                                            </p:txEl>
                                          </p:spTgt>
                                        </p:tgtEl>
                                        <p:attrNameLst>
                                          <p:attrName>style.visibility</p:attrName>
                                        </p:attrNameLst>
                                      </p:cBhvr>
                                      <p:to>
                                        <p:strVal val="visible"/>
                                      </p:to>
                                    </p:set>
                                    <p:anim calcmode="lin" valueType="num">
                                      <p:cBhvr additive="base">
                                        <p:cTn id="31" dur="500" fill="hold"/>
                                        <p:tgtEl>
                                          <p:spTgt spid="1126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26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267">
                                            <p:txEl>
                                              <p:pRg st="5" end="5"/>
                                            </p:txEl>
                                          </p:spTgt>
                                        </p:tgtEl>
                                        <p:attrNameLst>
                                          <p:attrName>style.visibility</p:attrName>
                                        </p:attrNameLst>
                                      </p:cBhvr>
                                      <p:to>
                                        <p:strVal val="visible"/>
                                      </p:to>
                                    </p:set>
                                    <p:anim calcmode="lin" valueType="num">
                                      <p:cBhvr additive="base">
                                        <p:cTn id="37" dur="500" fill="hold"/>
                                        <p:tgtEl>
                                          <p:spTgt spid="1126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26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a:t>Interaction Model</a:t>
            </a:r>
          </a:p>
        </p:txBody>
      </p:sp>
      <p:sp>
        <p:nvSpPr>
          <p:cNvPr id="12291" name="Rectangle 3"/>
          <p:cNvSpPr>
            <a:spLocks noGrp="1" noChangeArrowheads="1"/>
          </p:cNvSpPr>
          <p:nvPr>
            <p:ph type="body" idx="1"/>
          </p:nvPr>
        </p:nvSpPr>
        <p:spPr>
          <a:xfrm>
            <a:off x="457200" y="2286000"/>
            <a:ext cx="8229600" cy="4302125"/>
          </a:xfrm>
        </p:spPr>
        <p:txBody>
          <a:bodyPr/>
          <a:lstStyle/>
          <a:p>
            <a:r>
              <a:rPr lang="en-US" altLang="en-US"/>
              <a:t>Certain religious beliefs are conducive to the practice of science.</a:t>
            </a:r>
          </a:p>
          <a:p>
            <a:r>
              <a:rPr lang="en-US" altLang="en-US"/>
              <a:t>Interaction between science and religion can work for the advantage of both.</a:t>
            </a:r>
          </a:p>
          <a:p>
            <a:r>
              <a:rPr lang="en-US" altLang="en-US"/>
              <a:t>This is the approach of:</a:t>
            </a:r>
          </a:p>
          <a:p>
            <a:pPr lvl="1"/>
            <a:r>
              <a:rPr lang="en-US" altLang="en-US"/>
              <a:t>Alfred North Whitehead</a:t>
            </a:r>
          </a:p>
          <a:p>
            <a:pPr lvl="1"/>
            <a:r>
              <a:rPr lang="en-US" altLang="en-US"/>
              <a:t>Robert K. Merton</a:t>
            </a:r>
          </a:p>
        </p:txBody>
      </p:sp>
      <p:pic>
        <p:nvPicPr>
          <p:cNvPr id="12292" name="Picture 4" descr="MCj0415852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685800"/>
            <a:ext cx="2032000" cy="15049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2059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5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291">
                                            <p:txEl>
                                              <p:pRg st="1" end="1"/>
                                            </p:txEl>
                                          </p:spTgt>
                                        </p:tgtEl>
                                        <p:attrNameLst>
                                          <p:attrName>style.visibility</p:attrName>
                                        </p:attrNameLst>
                                      </p:cBhvr>
                                      <p:to>
                                        <p:strVal val="visible"/>
                                      </p:to>
                                    </p:set>
                                    <p:anim calcmode="lin" valueType="num">
                                      <p:cBhvr additive="base">
                                        <p:cTn id="13" dur="5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291">
                                            <p:txEl>
                                              <p:pRg st="2" end="2"/>
                                            </p:txEl>
                                          </p:spTgt>
                                        </p:tgtEl>
                                        <p:attrNameLst>
                                          <p:attrName>style.visibility</p:attrName>
                                        </p:attrNameLst>
                                      </p:cBhvr>
                                      <p:to>
                                        <p:strVal val="visible"/>
                                      </p:to>
                                    </p:set>
                                    <p:anim calcmode="lin" valueType="num">
                                      <p:cBhvr additive="base">
                                        <p:cTn id="19" dur="5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2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291">
                                            <p:txEl>
                                              <p:pRg st="3" end="3"/>
                                            </p:txEl>
                                          </p:spTgt>
                                        </p:tgtEl>
                                        <p:attrNameLst>
                                          <p:attrName>style.visibility</p:attrName>
                                        </p:attrNameLst>
                                      </p:cBhvr>
                                      <p:to>
                                        <p:strVal val="visible"/>
                                      </p:to>
                                    </p:set>
                                    <p:anim calcmode="lin" valueType="num">
                                      <p:cBhvr additive="base">
                                        <p:cTn id="25" dur="500" fill="hold"/>
                                        <p:tgtEl>
                                          <p:spTgt spid="1229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29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291">
                                            <p:txEl>
                                              <p:pRg st="4" end="4"/>
                                            </p:txEl>
                                          </p:spTgt>
                                        </p:tgtEl>
                                        <p:attrNameLst>
                                          <p:attrName>style.visibility</p:attrName>
                                        </p:attrNameLst>
                                      </p:cBhvr>
                                      <p:to>
                                        <p:strVal val="visible"/>
                                      </p:to>
                                    </p:set>
                                    <p:anim calcmode="lin" valueType="num">
                                      <p:cBhvr additive="base">
                                        <p:cTn id="31" dur="500" fill="hold"/>
                                        <p:tgtEl>
                                          <p:spTgt spid="1229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29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a:t>History of Science</a:t>
            </a:r>
          </a:p>
        </p:txBody>
      </p:sp>
      <p:sp>
        <p:nvSpPr>
          <p:cNvPr id="13315" name="Rectangle 3"/>
          <p:cNvSpPr>
            <a:spLocks noGrp="1" noChangeArrowheads="1"/>
          </p:cNvSpPr>
          <p:nvPr>
            <p:ph type="body" idx="1"/>
          </p:nvPr>
        </p:nvSpPr>
        <p:spPr/>
        <p:txBody>
          <a:bodyPr/>
          <a:lstStyle/>
          <a:p>
            <a:r>
              <a:rPr lang="en-US" altLang="en-US"/>
              <a:t>The conflict approach is currently being panned by some historians of science:</a:t>
            </a:r>
          </a:p>
          <a:p>
            <a:pPr lvl="1"/>
            <a:r>
              <a:rPr lang="en-US" altLang="en-US"/>
              <a:t>Colin Russell</a:t>
            </a:r>
          </a:p>
          <a:p>
            <a:pPr lvl="1"/>
            <a:r>
              <a:rPr lang="en-US" altLang="en-US"/>
              <a:t>John Hedley Brooke</a:t>
            </a:r>
          </a:p>
          <a:p>
            <a:r>
              <a:rPr lang="en-US" altLang="en-US"/>
              <a:t>But we want to avoid over-reaction in the other direction also.</a:t>
            </a:r>
          </a:p>
          <a:p>
            <a:r>
              <a:rPr lang="en-US" altLang="en-US"/>
              <a:t>It appears there is both conflict and other sorts of interaction.</a:t>
            </a:r>
          </a:p>
        </p:txBody>
      </p:sp>
    </p:spTree>
    <p:custDataLst>
      <p:tags r:id="rId1"/>
    </p:custDataLst>
  </p:cSld>
  <p:clrMapOvr>
    <a:masterClrMapping/>
  </p:clrMapOvr>
  <p:transition advTm="4458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15">
                                            <p:txEl>
                                              <p:pRg st="1" end="1"/>
                                            </p:txEl>
                                          </p:spTgt>
                                        </p:tgtEl>
                                        <p:attrNameLst>
                                          <p:attrName>style.visibility</p:attrName>
                                        </p:attrNameLst>
                                      </p:cBhvr>
                                      <p:to>
                                        <p:strVal val="visible"/>
                                      </p:to>
                                    </p:set>
                                    <p:anim calcmode="lin" valueType="num">
                                      <p:cBhvr additive="base">
                                        <p:cTn id="13" dur="5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315">
                                            <p:txEl>
                                              <p:pRg st="2" end="2"/>
                                            </p:txEl>
                                          </p:spTgt>
                                        </p:tgtEl>
                                        <p:attrNameLst>
                                          <p:attrName>style.visibility</p:attrName>
                                        </p:attrNameLst>
                                      </p:cBhvr>
                                      <p:to>
                                        <p:strVal val="visible"/>
                                      </p:to>
                                    </p:set>
                                    <p:anim calcmode="lin" valueType="num">
                                      <p:cBhvr additive="base">
                                        <p:cTn id="19" dur="5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315">
                                            <p:txEl>
                                              <p:pRg st="3" end="3"/>
                                            </p:txEl>
                                          </p:spTgt>
                                        </p:tgtEl>
                                        <p:attrNameLst>
                                          <p:attrName>style.visibility</p:attrName>
                                        </p:attrNameLst>
                                      </p:cBhvr>
                                      <p:to>
                                        <p:strVal val="visible"/>
                                      </p:to>
                                    </p:set>
                                    <p:anim calcmode="lin" valueType="num">
                                      <p:cBhvr additive="base">
                                        <p:cTn id="25" dur="5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315">
                                            <p:txEl>
                                              <p:pRg st="4" end="4"/>
                                            </p:txEl>
                                          </p:spTgt>
                                        </p:tgtEl>
                                        <p:attrNameLst>
                                          <p:attrName>style.visibility</p:attrName>
                                        </p:attrNameLst>
                                      </p:cBhvr>
                                      <p:to>
                                        <p:strVal val="visible"/>
                                      </p:to>
                                    </p:set>
                                    <p:anim calcmode="lin" valueType="num">
                                      <p:cBhvr additive="base">
                                        <p:cTn id="31" dur="500" fill="hold"/>
                                        <p:tgtEl>
                                          <p:spTgt spid="1331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31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a:t>Sociology of Knowledge</a:t>
            </a:r>
          </a:p>
        </p:txBody>
      </p:sp>
      <p:sp>
        <p:nvSpPr>
          <p:cNvPr id="14339" name="Rectangle 3"/>
          <p:cNvSpPr>
            <a:spLocks noGrp="1" noChangeArrowheads="1"/>
          </p:cNvSpPr>
          <p:nvPr>
            <p:ph type="body" idx="1"/>
          </p:nvPr>
        </p:nvSpPr>
        <p:spPr/>
        <p:txBody>
          <a:bodyPr/>
          <a:lstStyle/>
          <a:p>
            <a:pPr>
              <a:lnSpc>
                <a:spcPct val="90000"/>
              </a:lnSpc>
            </a:pPr>
            <a:r>
              <a:rPr lang="en-US" altLang="en-US" sz="2800"/>
              <a:t>Sociologists have noted that desire for the truth is not the only (nor even the main) motivation behind most group endeavors.</a:t>
            </a:r>
          </a:p>
          <a:p>
            <a:pPr>
              <a:lnSpc>
                <a:spcPct val="90000"/>
              </a:lnSpc>
            </a:pPr>
            <a:r>
              <a:rPr lang="en-US" altLang="en-US" sz="2800"/>
              <a:t>We see this is true for various groupings within Christianity:</a:t>
            </a:r>
          </a:p>
          <a:p>
            <a:pPr lvl="1">
              <a:lnSpc>
                <a:spcPct val="90000"/>
              </a:lnSpc>
            </a:pPr>
            <a:r>
              <a:rPr lang="en-US" altLang="en-US" sz="2400"/>
              <a:t>Denominations</a:t>
            </a:r>
          </a:p>
          <a:p>
            <a:pPr lvl="1">
              <a:lnSpc>
                <a:spcPct val="90000"/>
              </a:lnSpc>
            </a:pPr>
            <a:r>
              <a:rPr lang="en-US" altLang="en-US" sz="2400"/>
              <a:t>Congregations</a:t>
            </a:r>
          </a:p>
          <a:p>
            <a:pPr lvl="1">
              <a:lnSpc>
                <a:spcPct val="90000"/>
              </a:lnSpc>
            </a:pPr>
            <a:r>
              <a:rPr lang="en-US" altLang="en-US" sz="2400"/>
              <a:t>Schools</a:t>
            </a:r>
          </a:p>
          <a:p>
            <a:pPr>
              <a:lnSpc>
                <a:spcPct val="90000"/>
              </a:lnSpc>
            </a:pPr>
            <a:r>
              <a:rPr lang="en-US" altLang="en-US" sz="2800"/>
              <a:t>This is also true in science; see Thomas Kuhn, </a:t>
            </a:r>
            <a:r>
              <a:rPr lang="en-US" altLang="en-US" sz="2800" i="1"/>
              <a:t>The Structure of Scientific Revolutions.</a:t>
            </a:r>
            <a:endParaRPr lang="en-US" altLang="en-US" sz="2800"/>
          </a:p>
        </p:txBody>
      </p:sp>
    </p:spTree>
    <p:custDataLst>
      <p:tags r:id="rId1"/>
    </p:custDataLst>
  </p:cSld>
  <p:clrMapOvr>
    <a:masterClrMapping/>
  </p:clrMapOvr>
  <p:transition advTm="6149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anim calcmode="lin" valueType="num">
                                      <p:cBhvr additive="base">
                                        <p:cTn id="13" dur="5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339">
                                            <p:txEl>
                                              <p:pRg st="2" end="2"/>
                                            </p:txEl>
                                          </p:spTgt>
                                        </p:tgtEl>
                                        <p:attrNameLst>
                                          <p:attrName>style.visibility</p:attrName>
                                        </p:attrNameLst>
                                      </p:cBhvr>
                                      <p:to>
                                        <p:strVal val="visible"/>
                                      </p:to>
                                    </p:set>
                                    <p:anim calcmode="lin" valueType="num">
                                      <p:cBhvr additive="base">
                                        <p:cTn id="19" dur="5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339">
                                            <p:txEl>
                                              <p:pRg st="3" end="3"/>
                                            </p:txEl>
                                          </p:spTgt>
                                        </p:tgtEl>
                                        <p:attrNameLst>
                                          <p:attrName>style.visibility</p:attrName>
                                        </p:attrNameLst>
                                      </p:cBhvr>
                                      <p:to>
                                        <p:strVal val="visible"/>
                                      </p:to>
                                    </p:set>
                                    <p:anim calcmode="lin" valueType="num">
                                      <p:cBhvr additive="base">
                                        <p:cTn id="25" dur="500" fill="hold"/>
                                        <p:tgtEl>
                                          <p:spTgt spid="1433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33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339">
                                            <p:txEl>
                                              <p:pRg st="4" end="4"/>
                                            </p:txEl>
                                          </p:spTgt>
                                        </p:tgtEl>
                                        <p:attrNameLst>
                                          <p:attrName>style.visibility</p:attrName>
                                        </p:attrNameLst>
                                      </p:cBhvr>
                                      <p:to>
                                        <p:strVal val="visible"/>
                                      </p:to>
                                    </p:set>
                                    <p:anim calcmode="lin" valueType="num">
                                      <p:cBhvr additive="base">
                                        <p:cTn id="31" dur="500" fill="hold"/>
                                        <p:tgtEl>
                                          <p:spTgt spid="1433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33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339">
                                            <p:txEl>
                                              <p:pRg st="5" end="5"/>
                                            </p:txEl>
                                          </p:spTgt>
                                        </p:tgtEl>
                                        <p:attrNameLst>
                                          <p:attrName>style.visibility</p:attrName>
                                        </p:attrNameLst>
                                      </p:cBhvr>
                                      <p:to>
                                        <p:strVal val="visible"/>
                                      </p:to>
                                    </p:set>
                                    <p:anim calcmode="lin" valueType="num">
                                      <p:cBhvr additive="base">
                                        <p:cTn id="37" dur="500" fill="hold"/>
                                        <p:tgtEl>
                                          <p:spTgt spid="1433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33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a:t>What is in conflict?</a:t>
            </a:r>
          </a:p>
        </p:txBody>
      </p:sp>
      <p:sp>
        <p:nvSpPr>
          <p:cNvPr id="15363" name="Rectangle 3"/>
          <p:cNvSpPr>
            <a:spLocks noGrp="1" noChangeArrowheads="1"/>
          </p:cNvSpPr>
          <p:nvPr>
            <p:ph type="body" idx="1"/>
          </p:nvPr>
        </p:nvSpPr>
        <p:spPr/>
        <p:txBody>
          <a:bodyPr/>
          <a:lstStyle/>
          <a:p>
            <a:r>
              <a:rPr lang="en-US" altLang="en-US" sz="2800"/>
              <a:t>Do we compare </a:t>
            </a:r>
            <a:r>
              <a:rPr lang="en-US" altLang="en-US" sz="2800">
                <a:cs typeface="Times New Roman" pitchFamily="18" charset="0"/>
              </a:rPr>
              <a:t>'</a:t>
            </a:r>
            <a:r>
              <a:rPr lang="en-US" altLang="en-US" sz="2800"/>
              <a:t>science</a:t>
            </a:r>
            <a:r>
              <a:rPr lang="en-US" altLang="en-US" sz="2800">
                <a:cs typeface="Times New Roman" pitchFamily="18" charset="0"/>
              </a:rPr>
              <a:t>'</a:t>
            </a:r>
            <a:r>
              <a:rPr lang="en-US" altLang="en-US" sz="2800"/>
              <a:t> with:</a:t>
            </a:r>
          </a:p>
          <a:p>
            <a:pPr lvl="1"/>
            <a:r>
              <a:rPr lang="en-US" altLang="en-US" sz="2400"/>
              <a:t>Religion?</a:t>
            </a:r>
          </a:p>
          <a:p>
            <a:pPr lvl="1"/>
            <a:r>
              <a:rPr lang="en-US" altLang="en-US" sz="2400"/>
              <a:t>Christianity?</a:t>
            </a:r>
          </a:p>
          <a:p>
            <a:pPr lvl="1"/>
            <a:r>
              <a:rPr lang="en-US" altLang="en-US" sz="2400"/>
              <a:t>Theology?</a:t>
            </a:r>
          </a:p>
          <a:p>
            <a:pPr lvl="1"/>
            <a:r>
              <a:rPr lang="en-US" altLang="en-US" sz="2400"/>
              <a:t>The Bible?</a:t>
            </a:r>
          </a:p>
          <a:p>
            <a:r>
              <a:rPr lang="en-US" altLang="en-US" sz="2800"/>
              <a:t>We suggest:</a:t>
            </a:r>
          </a:p>
          <a:p>
            <a:pPr lvl="1"/>
            <a:r>
              <a:rPr lang="en-US" altLang="en-US" sz="2400"/>
              <a:t>Bible with nature (data)</a:t>
            </a:r>
          </a:p>
          <a:p>
            <a:pPr lvl="1"/>
            <a:r>
              <a:rPr lang="en-US" altLang="en-US" sz="2400"/>
              <a:t>Theology with theoretical science (method)</a:t>
            </a:r>
          </a:p>
          <a:p>
            <a:pPr lvl="1"/>
            <a:r>
              <a:rPr lang="en-US" altLang="en-US" sz="2400"/>
              <a:t>Exegesis with experimental science (interpretation)</a:t>
            </a:r>
          </a:p>
        </p:txBody>
      </p:sp>
    </p:spTree>
    <p:custDataLst>
      <p:tags r:id="rId1"/>
    </p:custDataLst>
  </p:cSld>
  <p:clrMapOvr>
    <a:masterClrMapping/>
  </p:clrMapOvr>
  <p:transition advTm="9948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63">
                                            <p:txEl>
                                              <p:pRg st="1" end="1"/>
                                            </p:txEl>
                                          </p:spTgt>
                                        </p:tgtEl>
                                        <p:attrNameLst>
                                          <p:attrName>style.visibility</p:attrName>
                                        </p:attrNameLst>
                                      </p:cBhvr>
                                      <p:to>
                                        <p:strVal val="visible"/>
                                      </p:to>
                                    </p:set>
                                    <p:anim calcmode="lin" valueType="num">
                                      <p:cBhvr additive="base">
                                        <p:cTn id="13" dur="5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363">
                                            <p:txEl>
                                              <p:pRg st="2" end="2"/>
                                            </p:txEl>
                                          </p:spTgt>
                                        </p:tgtEl>
                                        <p:attrNameLst>
                                          <p:attrName>style.visibility</p:attrName>
                                        </p:attrNameLst>
                                      </p:cBhvr>
                                      <p:to>
                                        <p:strVal val="visible"/>
                                      </p:to>
                                    </p:set>
                                    <p:anim calcmode="lin" valueType="num">
                                      <p:cBhvr additive="base">
                                        <p:cTn id="19" dur="5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363">
                                            <p:txEl>
                                              <p:pRg st="3" end="3"/>
                                            </p:txEl>
                                          </p:spTgt>
                                        </p:tgtEl>
                                        <p:attrNameLst>
                                          <p:attrName>style.visibility</p:attrName>
                                        </p:attrNameLst>
                                      </p:cBhvr>
                                      <p:to>
                                        <p:strVal val="visible"/>
                                      </p:to>
                                    </p:set>
                                    <p:anim calcmode="lin" valueType="num">
                                      <p:cBhvr additive="base">
                                        <p:cTn id="25" dur="500" fill="hold"/>
                                        <p:tgtEl>
                                          <p:spTgt spid="1536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36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363">
                                            <p:txEl>
                                              <p:pRg st="4" end="4"/>
                                            </p:txEl>
                                          </p:spTgt>
                                        </p:tgtEl>
                                        <p:attrNameLst>
                                          <p:attrName>style.visibility</p:attrName>
                                        </p:attrNameLst>
                                      </p:cBhvr>
                                      <p:to>
                                        <p:strVal val="visible"/>
                                      </p:to>
                                    </p:set>
                                    <p:anim calcmode="lin" valueType="num">
                                      <p:cBhvr additive="base">
                                        <p:cTn id="31" dur="500" fill="hold"/>
                                        <p:tgtEl>
                                          <p:spTgt spid="1536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36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363">
                                            <p:txEl>
                                              <p:pRg st="5" end="5"/>
                                            </p:txEl>
                                          </p:spTgt>
                                        </p:tgtEl>
                                        <p:attrNameLst>
                                          <p:attrName>style.visibility</p:attrName>
                                        </p:attrNameLst>
                                      </p:cBhvr>
                                      <p:to>
                                        <p:strVal val="visible"/>
                                      </p:to>
                                    </p:set>
                                    <p:anim calcmode="lin" valueType="num">
                                      <p:cBhvr additive="base">
                                        <p:cTn id="37" dur="500" fill="hold"/>
                                        <p:tgtEl>
                                          <p:spTgt spid="1536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536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363">
                                            <p:txEl>
                                              <p:pRg st="6" end="6"/>
                                            </p:txEl>
                                          </p:spTgt>
                                        </p:tgtEl>
                                        <p:attrNameLst>
                                          <p:attrName>style.visibility</p:attrName>
                                        </p:attrNameLst>
                                      </p:cBhvr>
                                      <p:to>
                                        <p:strVal val="visible"/>
                                      </p:to>
                                    </p:set>
                                    <p:anim calcmode="lin" valueType="num">
                                      <p:cBhvr additive="base">
                                        <p:cTn id="43" dur="500" fill="hold"/>
                                        <p:tgtEl>
                                          <p:spTgt spid="1536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536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5363">
                                            <p:txEl>
                                              <p:pRg st="7" end="7"/>
                                            </p:txEl>
                                          </p:spTgt>
                                        </p:tgtEl>
                                        <p:attrNameLst>
                                          <p:attrName>style.visibility</p:attrName>
                                        </p:attrNameLst>
                                      </p:cBhvr>
                                      <p:to>
                                        <p:strVal val="visible"/>
                                      </p:to>
                                    </p:set>
                                    <p:anim calcmode="lin" valueType="num">
                                      <p:cBhvr additive="base">
                                        <p:cTn id="49" dur="500" fill="hold"/>
                                        <p:tgtEl>
                                          <p:spTgt spid="1536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536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5363">
                                            <p:txEl>
                                              <p:pRg st="8" end="8"/>
                                            </p:txEl>
                                          </p:spTgt>
                                        </p:tgtEl>
                                        <p:attrNameLst>
                                          <p:attrName>style.visibility</p:attrName>
                                        </p:attrNameLst>
                                      </p:cBhvr>
                                      <p:to>
                                        <p:strVal val="visible"/>
                                      </p:to>
                                    </p:set>
                                    <p:anim calcmode="lin" valueType="num">
                                      <p:cBhvr additive="base">
                                        <p:cTn id="55" dur="500" fill="hold"/>
                                        <p:tgtEl>
                                          <p:spTgt spid="1536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536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a:t>Science: method or goal?</a:t>
            </a:r>
          </a:p>
        </p:txBody>
      </p:sp>
      <p:sp>
        <p:nvSpPr>
          <p:cNvPr id="16387" name="Rectangle 3"/>
          <p:cNvSpPr>
            <a:spLocks noGrp="1" noChangeArrowheads="1"/>
          </p:cNvSpPr>
          <p:nvPr>
            <p:ph type="body" idx="1"/>
          </p:nvPr>
        </p:nvSpPr>
        <p:spPr/>
        <p:txBody>
          <a:bodyPr/>
          <a:lstStyle/>
          <a:p>
            <a:r>
              <a:rPr lang="en-US" altLang="en-US" sz="2800"/>
              <a:t>Method?</a:t>
            </a:r>
          </a:p>
          <a:p>
            <a:pPr lvl="1"/>
            <a:r>
              <a:rPr lang="en-US" altLang="en-US" sz="2400"/>
              <a:t>Explanation without recourse to miracle?</a:t>
            </a:r>
          </a:p>
          <a:p>
            <a:r>
              <a:rPr lang="en-US" altLang="en-US" sz="2800"/>
              <a:t>Goal?</a:t>
            </a:r>
          </a:p>
          <a:p>
            <a:pPr lvl="1"/>
            <a:r>
              <a:rPr lang="en-US" altLang="en-US" sz="2400"/>
              <a:t>Trying to understand what really exists?</a:t>
            </a:r>
          </a:p>
          <a:p>
            <a:r>
              <a:rPr lang="en-US" altLang="en-US" sz="2800"/>
              <a:t>Methodologically, </a:t>
            </a:r>
            <a:r>
              <a:rPr lang="en-US" altLang="en-US" sz="2800">
                <a:cs typeface="Times New Roman" pitchFamily="18" charset="0"/>
              </a:rPr>
              <a:t>'</a:t>
            </a:r>
            <a:r>
              <a:rPr lang="en-US" altLang="en-US" sz="2800"/>
              <a:t>science</a:t>
            </a:r>
            <a:r>
              <a:rPr lang="en-US" altLang="en-US" sz="2800">
                <a:cs typeface="Times New Roman" pitchFamily="18" charset="0"/>
              </a:rPr>
              <a:t>'</a:t>
            </a:r>
            <a:r>
              <a:rPr lang="en-US" altLang="en-US" sz="2800"/>
              <a:t> and </a:t>
            </a:r>
            <a:r>
              <a:rPr lang="en-US" altLang="en-US" sz="2800">
                <a:cs typeface="Times New Roman" pitchFamily="18" charset="0"/>
              </a:rPr>
              <a:t>'</a:t>
            </a:r>
            <a:r>
              <a:rPr lang="en-US" altLang="en-US" sz="2800"/>
              <a:t>exegesis</a:t>
            </a:r>
            <a:r>
              <a:rPr lang="en-US" altLang="en-US" sz="2800">
                <a:cs typeface="Times New Roman" pitchFamily="18" charset="0"/>
              </a:rPr>
              <a:t>'</a:t>
            </a:r>
            <a:r>
              <a:rPr lang="en-US" altLang="en-US" sz="2800"/>
              <a:t> are very similar.</a:t>
            </a:r>
          </a:p>
          <a:p>
            <a:r>
              <a:rPr lang="en-US" altLang="en-US" sz="2800"/>
              <a:t>No distinctive method divides various scholarly disciplines in such a way as to make science unique.</a:t>
            </a:r>
          </a:p>
        </p:txBody>
      </p:sp>
    </p:spTree>
    <p:custDataLst>
      <p:tags r:id="rId1"/>
    </p:custDataLst>
  </p:cSld>
  <p:clrMapOvr>
    <a:masterClrMapping/>
  </p:clrMapOvr>
  <p:transition advTm="13766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anim calcmode="lin" valueType="num">
                                      <p:cBhvr additive="base">
                                        <p:cTn id="13" dur="5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anim calcmode="lin" valueType="num">
                                      <p:cBhvr additive="base">
                                        <p:cTn id="19"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387">
                                            <p:txEl>
                                              <p:pRg st="3" end="3"/>
                                            </p:txEl>
                                          </p:spTgt>
                                        </p:tgtEl>
                                        <p:attrNameLst>
                                          <p:attrName>style.visibility</p:attrName>
                                        </p:attrNameLst>
                                      </p:cBhvr>
                                      <p:to>
                                        <p:strVal val="visible"/>
                                      </p:to>
                                    </p:set>
                                    <p:anim calcmode="lin" valueType="num">
                                      <p:cBhvr additive="base">
                                        <p:cTn id="25" dur="500" fill="hold"/>
                                        <p:tgtEl>
                                          <p:spTgt spid="163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3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387">
                                            <p:txEl>
                                              <p:pRg st="4" end="4"/>
                                            </p:txEl>
                                          </p:spTgt>
                                        </p:tgtEl>
                                        <p:attrNameLst>
                                          <p:attrName>style.visibility</p:attrName>
                                        </p:attrNameLst>
                                      </p:cBhvr>
                                      <p:to>
                                        <p:strVal val="visible"/>
                                      </p:to>
                                    </p:set>
                                    <p:anim calcmode="lin" valueType="num">
                                      <p:cBhvr additive="base">
                                        <p:cTn id="31" dur="500" fill="hold"/>
                                        <p:tgtEl>
                                          <p:spTgt spid="163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38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387">
                                            <p:txEl>
                                              <p:pRg st="5" end="5"/>
                                            </p:txEl>
                                          </p:spTgt>
                                        </p:tgtEl>
                                        <p:attrNameLst>
                                          <p:attrName>style.visibility</p:attrName>
                                        </p:attrNameLst>
                                      </p:cBhvr>
                                      <p:to>
                                        <p:strVal val="visible"/>
                                      </p:to>
                                    </p:set>
                                    <p:anim calcmode="lin" valueType="num">
                                      <p:cBhvr additive="base">
                                        <p:cTn id="37" dur="500" fill="hold"/>
                                        <p:tgtEl>
                                          <p:spTgt spid="163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638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4|4"/>
</p:tagLst>
</file>

<file path=ppt/tags/tag10.xml><?xml version="1.0" encoding="utf-8"?>
<p:tagLst xmlns:a="http://schemas.openxmlformats.org/drawingml/2006/main" xmlns:r="http://schemas.openxmlformats.org/officeDocument/2006/relationships" xmlns:p="http://schemas.openxmlformats.org/presentationml/2006/main">
  <p:tag name="TIMING" val="|2.9|10.5|1.1|1.7"/>
</p:tagLst>
</file>

<file path=ppt/tags/tag11.xml><?xml version="1.0" encoding="utf-8"?>
<p:tagLst xmlns:a="http://schemas.openxmlformats.org/drawingml/2006/main" xmlns:r="http://schemas.openxmlformats.org/officeDocument/2006/relationships" xmlns:p="http://schemas.openxmlformats.org/presentationml/2006/main">
  <p:tag name="TIMING" val="|1.6|15.6|5.3|35.7|46.9|30.4|32.3"/>
</p:tagLst>
</file>

<file path=ppt/tags/tag12.xml><?xml version="1.0" encoding="utf-8"?>
<p:tagLst xmlns:a="http://schemas.openxmlformats.org/drawingml/2006/main" xmlns:r="http://schemas.openxmlformats.org/officeDocument/2006/relationships" xmlns:p="http://schemas.openxmlformats.org/presentationml/2006/main">
  <p:tag name="TIMING" val="|1|6.5|3.2|3.2|4.2"/>
</p:tagLst>
</file>

<file path=ppt/tags/tag13.xml><?xml version="1.0" encoding="utf-8"?>
<p:tagLst xmlns:a="http://schemas.openxmlformats.org/drawingml/2006/main" xmlns:r="http://schemas.openxmlformats.org/officeDocument/2006/relationships" xmlns:p="http://schemas.openxmlformats.org/presentationml/2006/main">
  <p:tag name="TIMING" val="|7.3|10.5|28|42.3|6.3"/>
</p:tagLst>
</file>

<file path=ppt/tags/tag14.xml><?xml version="1.0" encoding="utf-8"?>
<p:tagLst xmlns:a="http://schemas.openxmlformats.org/drawingml/2006/main" xmlns:r="http://schemas.openxmlformats.org/officeDocument/2006/relationships" xmlns:p="http://schemas.openxmlformats.org/presentationml/2006/main">
  <p:tag name="TIMING" val="|2.9|27|6.1|3.3|5.3|27.2"/>
</p:tagLst>
</file>

<file path=ppt/tags/tag15.xml><?xml version="1.0" encoding="utf-8"?>
<p:tagLst xmlns:a="http://schemas.openxmlformats.org/drawingml/2006/main" xmlns:r="http://schemas.openxmlformats.org/officeDocument/2006/relationships" xmlns:p="http://schemas.openxmlformats.org/presentationml/2006/main">
  <p:tag name="TIMING" val="|0.6|18.4|12.6|1.6|1.6|3"/>
</p:tagLst>
</file>

<file path=ppt/tags/tag16.xml><?xml version="1.0" encoding="utf-8"?>
<p:tagLst xmlns:a="http://schemas.openxmlformats.org/drawingml/2006/main" xmlns:r="http://schemas.openxmlformats.org/officeDocument/2006/relationships" xmlns:p="http://schemas.openxmlformats.org/presentationml/2006/main">
  <p:tag name="TIMING" val="|11.9|9.2"/>
</p:tagLst>
</file>

<file path=ppt/tags/tag17.xml><?xml version="1.0" encoding="utf-8"?>
<p:tagLst xmlns:a="http://schemas.openxmlformats.org/drawingml/2006/main" xmlns:r="http://schemas.openxmlformats.org/officeDocument/2006/relationships" xmlns:p="http://schemas.openxmlformats.org/presentationml/2006/main">
  <p:tag name="TIMING" val="|1.6|14.8|1.9|1.3|1.5"/>
</p:tagLst>
</file>

<file path=ppt/tags/tag18.xml><?xml version="1.0" encoding="utf-8"?>
<p:tagLst xmlns:a="http://schemas.openxmlformats.org/drawingml/2006/main" xmlns:r="http://schemas.openxmlformats.org/officeDocument/2006/relationships" xmlns:p="http://schemas.openxmlformats.org/presentationml/2006/main">
  <p:tag name="TIMING" val="|25.6"/>
</p:tagLst>
</file>

<file path=ppt/tags/tag19.xml><?xml version="1.0" encoding="utf-8"?>
<p:tagLst xmlns:a="http://schemas.openxmlformats.org/drawingml/2006/main" xmlns:r="http://schemas.openxmlformats.org/officeDocument/2006/relationships" xmlns:p="http://schemas.openxmlformats.org/presentationml/2006/main">
  <p:tag name="TIMING" val="|0.3"/>
</p:tagLst>
</file>

<file path=ppt/tags/tag2.xml><?xml version="1.0" encoding="utf-8"?>
<p:tagLst xmlns:a="http://schemas.openxmlformats.org/drawingml/2006/main" xmlns:r="http://schemas.openxmlformats.org/officeDocument/2006/relationships" xmlns:p="http://schemas.openxmlformats.org/presentationml/2006/main">
  <p:tag name="TIMING" val="|2|3.2|1.9|3.6"/>
</p:tagLst>
</file>

<file path=ppt/tags/tag20.xml><?xml version="1.0" encoding="utf-8"?>
<p:tagLst xmlns:a="http://schemas.openxmlformats.org/drawingml/2006/main" xmlns:r="http://schemas.openxmlformats.org/officeDocument/2006/relationships" xmlns:p="http://schemas.openxmlformats.org/presentationml/2006/main">
  <p:tag name="TIMING" val="|16.4"/>
</p:tagLst>
</file>

<file path=ppt/tags/tag21.xml><?xml version="1.0" encoding="utf-8"?>
<p:tagLst xmlns:a="http://schemas.openxmlformats.org/drawingml/2006/main" xmlns:r="http://schemas.openxmlformats.org/officeDocument/2006/relationships" xmlns:p="http://schemas.openxmlformats.org/presentationml/2006/main">
  <p:tag name="TIMING" val="|0.5|8.2"/>
</p:tagLst>
</file>

<file path=ppt/tags/tag22.xml><?xml version="1.0" encoding="utf-8"?>
<p:tagLst xmlns:a="http://schemas.openxmlformats.org/drawingml/2006/main" xmlns:r="http://schemas.openxmlformats.org/officeDocument/2006/relationships" xmlns:p="http://schemas.openxmlformats.org/presentationml/2006/main">
  <p:tag name="TIMING" val="|0.4|5.4|5|3.3"/>
</p:tagLst>
</file>

<file path=ppt/tags/tag23.xml><?xml version="1.0" encoding="utf-8"?>
<p:tagLst xmlns:a="http://schemas.openxmlformats.org/drawingml/2006/main" xmlns:r="http://schemas.openxmlformats.org/officeDocument/2006/relationships" xmlns:p="http://schemas.openxmlformats.org/presentationml/2006/main">
  <p:tag name="TIMING" val="|0.5|2"/>
</p:tagLst>
</file>

<file path=ppt/tags/tag3.xml><?xml version="1.0" encoding="utf-8"?>
<p:tagLst xmlns:a="http://schemas.openxmlformats.org/drawingml/2006/main" xmlns:r="http://schemas.openxmlformats.org/officeDocument/2006/relationships" xmlns:p="http://schemas.openxmlformats.org/presentationml/2006/main">
  <p:tag name="TIMING" val="|1|7.7|5.3|5.4|1.7|9.9"/>
</p:tagLst>
</file>

<file path=ppt/tags/tag4.xml><?xml version="1.0" encoding="utf-8"?>
<p:tagLst xmlns:a="http://schemas.openxmlformats.org/drawingml/2006/main" xmlns:r="http://schemas.openxmlformats.org/officeDocument/2006/relationships" xmlns:p="http://schemas.openxmlformats.org/presentationml/2006/main">
  <p:tag name="TIMING" val="|1.4|5.2|13.4|6.4|0.8|1.3"/>
</p:tagLst>
</file>

<file path=ppt/tags/tag5.xml><?xml version="1.0" encoding="utf-8"?>
<p:tagLst xmlns:a="http://schemas.openxmlformats.org/drawingml/2006/main" xmlns:r="http://schemas.openxmlformats.org/officeDocument/2006/relationships" xmlns:p="http://schemas.openxmlformats.org/presentationml/2006/main">
  <p:tag name="TIMING" val="|1.9|4.9|5.1|0.8|2.2"/>
</p:tagLst>
</file>

<file path=ppt/tags/tag6.xml><?xml version="1.0" encoding="utf-8"?>
<p:tagLst xmlns:a="http://schemas.openxmlformats.org/drawingml/2006/main" xmlns:r="http://schemas.openxmlformats.org/officeDocument/2006/relationships" xmlns:p="http://schemas.openxmlformats.org/presentationml/2006/main">
  <p:tag name="TIMING" val="|0.8|7.1|1.4|3.2|13.4"/>
</p:tagLst>
</file>

<file path=ppt/tags/tag7.xml><?xml version="1.0" encoding="utf-8"?>
<p:tagLst xmlns:a="http://schemas.openxmlformats.org/drawingml/2006/main" xmlns:r="http://schemas.openxmlformats.org/officeDocument/2006/relationships" xmlns:p="http://schemas.openxmlformats.org/presentationml/2006/main">
  <p:tag name="TIMING" val="|2|11.7|3.2|13.6|7.1|5.9"/>
</p:tagLst>
</file>

<file path=ppt/tags/tag8.xml><?xml version="1.0" encoding="utf-8"?>
<p:tagLst xmlns:a="http://schemas.openxmlformats.org/drawingml/2006/main" xmlns:r="http://schemas.openxmlformats.org/officeDocument/2006/relationships" xmlns:p="http://schemas.openxmlformats.org/presentationml/2006/main">
  <p:tag name="TIMING" val="|10.2|1.4|3.3|1.7|3|12.3|0.9|11.1|26.9"/>
</p:tagLst>
</file>

<file path=ppt/tags/tag9.xml><?xml version="1.0" encoding="utf-8"?>
<p:tagLst xmlns:a="http://schemas.openxmlformats.org/drawingml/2006/main" xmlns:r="http://schemas.openxmlformats.org/officeDocument/2006/relationships" xmlns:p="http://schemas.openxmlformats.org/presentationml/2006/main">
  <p:tag name="TIMING" val="|1.7|5.9|44|6.8|22.2|12.6"/>
</p:tagLst>
</file>

<file path=ppt/theme/theme1.xml><?xml version="1.0" encoding="utf-8"?>
<a:theme xmlns:a="http://schemas.openxmlformats.org/drawingml/2006/main" name="Quadrant">
  <a:themeElements>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fontScheme name="Quadran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Quadrant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Quadrant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Quadrant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Quadrant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Quadrant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Quadrant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Quadrant</Template>
  <TotalTime>274</TotalTime>
  <Words>1248</Words>
  <Application>Microsoft Office PowerPoint</Application>
  <PresentationFormat>On-screen Show (4:3)</PresentationFormat>
  <Paragraphs>121</Paragraphs>
  <Slides>23</Slides>
  <Notes>0</Notes>
  <HiddenSlides>0</HiddenSlides>
  <MMClips>1</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Quadrant</vt:lpstr>
      <vt:lpstr>Conflict between Christianity &amp; Science</vt:lpstr>
      <vt:lpstr>Is there a conflict?</vt:lpstr>
      <vt:lpstr>Conflict Model</vt:lpstr>
      <vt:lpstr>Complementarity Model</vt:lpstr>
      <vt:lpstr>Interaction Model</vt:lpstr>
      <vt:lpstr>History of Science</vt:lpstr>
      <vt:lpstr>Sociology of Knowledge</vt:lpstr>
      <vt:lpstr>What is in conflict?</vt:lpstr>
      <vt:lpstr>Science: method or goal?</vt:lpstr>
      <vt:lpstr>History of science &amp; Christianity</vt:lpstr>
      <vt:lpstr>Is theology never right?</vt:lpstr>
      <vt:lpstr>Some evidence</vt:lpstr>
      <vt:lpstr>Matthew Maury (1806-1873)</vt:lpstr>
      <vt:lpstr>McMillen, None of These Diseases</vt:lpstr>
      <vt:lpstr>Montgomery, Evidence for Faith</vt:lpstr>
      <vt:lpstr>Newman, The Biblical Firmament</vt:lpstr>
      <vt:lpstr>Newman, Astronomy and the Bible</vt:lpstr>
      <vt:lpstr>Christianity as a Basis  for Modern Science</vt:lpstr>
      <vt:lpstr>Christianity as a Basis  for Modern Science</vt:lpstr>
      <vt:lpstr>Creation &amp; Modern Cosmology</vt:lpstr>
      <vt:lpstr>Some Conclusions</vt:lpstr>
      <vt:lpstr>For further reading</vt:lpstr>
      <vt:lpstr>The End</vt:lpstr>
    </vt:vector>
  </TitlesOfParts>
  <Company>Biblical Theological Seminary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Conflict between Christianity &amp; Science</dc:title>
  <dc:creator>rnewman</dc:creator>
  <cp:lastModifiedBy>Newman</cp:lastModifiedBy>
  <cp:revision>115</cp:revision>
  <dcterms:created xsi:type="dcterms:W3CDTF">2007-02-15T19:04:07Z</dcterms:created>
  <dcterms:modified xsi:type="dcterms:W3CDTF">2015-07-03T00:32:57Z</dcterms:modified>
</cp:coreProperties>
</file>