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52" r:id="rId1"/>
  </p:sldMasterIdLst>
  <p:notesMasterIdLst>
    <p:notesMasterId r:id="rId32"/>
  </p:notesMasterIdLst>
  <p:handoutMasterIdLst>
    <p:handoutMasterId r:id="rId33"/>
  </p:handoutMasterIdLst>
  <p:sldIdLst>
    <p:sldId id="256" r:id="rId2"/>
    <p:sldId id="257" r:id="rId3"/>
    <p:sldId id="285" r:id="rId4"/>
    <p:sldId id="258" r:id="rId5"/>
    <p:sldId id="259" r:id="rId6"/>
    <p:sldId id="265" r:id="rId7"/>
    <p:sldId id="266" r:id="rId8"/>
    <p:sldId id="267" r:id="rId9"/>
    <p:sldId id="268" r:id="rId10"/>
    <p:sldId id="269" r:id="rId11"/>
    <p:sldId id="260" r:id="rId12"/>
    <p:sldId id="270" r:id="rId13"/>
    <p:sldId id="271" r:id="rId14"/>
    <p:sldId id="272" r:id="rId15"/>
    <p:sldId id="273" r:id="rId16"/>
    <p:sldId id="274" r:id="rId17"/>
    <p:sldId id="275" r:id="rId18"/>
    <p:sldId id="283" r:id="rId19"/>
    <p:sldId id="276" r:id="rId20"/>
    <p:sldId id="277" r:id="rId21"/>
    <p:sldId id="278" r:id="rId22"/>
    <p:sldId id="279" r:id="rId23"/>
    <p:sldId id="280" r:id="rId24"/>
    <p:sldId id="281" r:id="rId25"/>
    <p:sldId id="261" r:id="rId26"/>
    <p:sldId id="262" r:id="rId27"/>
    <p:sldId id="263" r:id="rId28"/>
    <p:sldId id="284" r:id="rId29"/>
    <p:sldId id="286" r:id="rId30"/>
    <p:sldId id="282" r:id="rId31"/>
  </p:sldIdLst>
  <p:sldSz cx="9144000" cy="6858000" type="screen4x3"/>
  <p:notesSz cx="6858000" cy="9144000"/>
  <p:embeddedFontLst>
    <p:embeddedFont>
      <p:font typeface="Tahoma" panose="020B0604030504040204" pitchFamily="34" charset="0"/>
      <p:regular r:id="rId34"/>
      <p:bold r:id="rId35"/>
    </p:embeddedFont>
    <p:embeddedFont>
      <p:font typeface="Arial Black" panose="020B0A04020102020204" pitchFamily="34" charset="0"/>
      <p:bold r:id="rId36"/>
    </p:embeddedFont>
  </p:embeddedFont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3399"/>
    <a:srgbClr val="336699"/>
    <a:srgbClr val="008080"/>
    <a:srgbClr val="009999"/>
    <a:srgbClr val="FF99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29" autoAdjust="0"/>
    <p:restoredTop sz="94699" autoAdjust="0"/>
  </p:normalViewPr>
  <p:slideViewPr>
    <p:cSldViewPr>
      <p:cViewPr varScale="1">
        <p:scale>
          <a:sx n="111" d="100"/>
          <a:sy n="111" d="100"/>
        </p:scale>
        <p:origin x="-1578" y="-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2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1026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endParaRPr lang="en-US" altLang="en-US"/>
          </a:p>
        </p:txBody>
      </p:sp>
      <p:sp>
        <p:nvSpPr>
          <p:cNvPr id="17411" name="Rectangle 1027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endParaRPr lang="en-US" altLang="en-US"/>
          </a:p>
        </p:txBody>
      </p:sp>
      <p:sp>
        <p:nvSpPr>
          <p:cNvPr id="17412" name="Rectangle 1028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r>
              <a:rPr lang="en-US" altLang="en-US"/>
              <a:t>CompVirusesAL&amp;OL</a:t>
            </a:r>
          </a:p>
        </p:txBody>
      </p:sp>
      <p:sp>
        <p:nvSpPr>
          <p:cNvPr id="17413" name="Rectangle 1029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fld id="{1A76EDA7-2AE6-438B-B547-5F4CAC15EF5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7000313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endParaRPr lang="en-US" altLang="en-US"/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endParaRPr lang="en-US" altLang="en-US"/>
          </a:p>
        </p:txBody>
      </p:sp>
      <p:sp>
        <p:nvSpPr>
          <p:cNvPr id="153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536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536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endParaRPr lang="en-US" altLang="en-US"/>
          </a:p>
        </p:txBody>
      </p:sp>
      <p:sp>
        <p:nvSpPr>
          <p:cNvPr id="1536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fld id="{9B333FF4-722E-4AA7-B659-102F111B0FC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2147520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034" name="Group 2"/>
          <p:cNvGrpSpPr>
            <a:grpSpLocks/>
          </p:cNvGrpSpPr>
          <p:nvPr/>
        </p:nvGrpSpPr>
        <p:grpSpPr bwMode="auto">
          <a:xfrm>
            <a:off x="0" y="2438400"/>
            <a:ext cx="9009063" cy="1052513"/>
            <a:chOff x="0" y="1536"/>
            <a:chExt cx="5675" cy="663"/>
          </a:xfrm>
        </p:grpSpPr>
        <p:grpSp>
          <p:nvGrpSpPr>
            <p:cNvPr id="44035" name="Group 3"/>
            <p:cNvGrpSpPr>
              <a:grpSpLocks/>
            </p:cNvGrpSpPr>
            <p:nvPr/>
          </p:nvGrpSpPr>
          <p:grpSpPr bwMode="auto">
            <a:xfrm>
              <a:off x="183" y="1604"/>
              <a:ext cx="448" cy="299"/>
              <a:chOff x="720" y="336"/>
              <a:chExt cx="624" cy="432"/>
            </a:xfrm>
          </p:grpSpPr>
          <p:sp>
            <p:nvSpPr>
              <p:cNvPr id="44036" name="Rectangle 4"/>
              <p:cNvSpPr>
                <a:spLocks noChangeArrowheads="1"/>
              </p:cNvSpPr>
              <p:nvPr/>
            </p:nvSpPr>
            <p:spPr bwMode="auto">
              <a:xfrm>
                <a:off x="720" y="336"/>
                <a:ext cx="384" cy="432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4037" name="Rectangle 5"/>
              <p:cNvSpPr>
                <a:spLocks noChangeArrowheads="1"/>
              </p:cNvSpPr>
              <p:nvPr/>
            </p:nvSpPr>
            <p:spPr bwMode="auto">
              <a:xfrm>
                <a:off x="1056" y="336"/>
                <a:ext cx="288" cy="432"/>
              </a:xfrm>
              <a:prstGeom prst="rect">
                <a:avLst/>
              </a:prstGeom>
              <a:gradFill rotWithShape="0">
                <a:gsLst>
                  <a:gs pos="0">
                    <a:schemeClr val="folHlink"/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44038" name="Group 6"/>
            <p:cNvGrpSpPr>
              <a:grpSpLocks/>
            </p:cNvGrpSpPr>
            <p:nvPr/>
          </p:nvGrpSpPr>
          <p:grpSpPr bwMode="auto">
            <a:xfrm>
              <a:off x="261" y="1870"/>
              <a:ext cx="465" cy="299"/>
              <a:chOff x="912" y="2640"/>
              <a:chExt cx="672" cy="432"/>
            </a:xfrm>
          </p:grpSpPr>
          <p:sp>
            <p:nvSpPr>
              <p:cNvPr id="44039" name="Rectangle 7"/>
              <p:cNvSpPr>
                <a:spLocks noChangeArrowheads="1"/>
              </p:cNvSpPr>
              <p:nvPr/>
            </p:nvSpPr>
            <p:spPr bwMode="auto">
              <a:xfrm>
                <a:off x="912" y="2640"/>
                <a:ext cx="384" cy="432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4040" name="Rectangle 8"/>
              <p:cNvSpPr>
                <a:spLocks noChangeArrowheads="1"/>
              </p:cNvSpPr>
              <p:nvPr/>
            </p:nvSpPr>
            <p:spPr bwMode="auto">
              <a:xfrm>
                <a:off x="1248" y="2640"/>
                <a:ext cx="336" cy="432"/>
              </a:xfrm>
              <a:prstGeom prst="rect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44041" name="Rectangle 9"/>
            <p:cNvSpPr>
              <a:spLocks noChangeArrowheads="1"/>
            </p:cNvSpPr>
            <p:nvPr/>
          </p:nvSpPr>
          <p:spPr bwMode="auto">
            <a:xfrm>
              <a:off x="0" y="1824"/>
              <a:ext cx="353" cy="26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hlink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042" name="Rectangle 10"/>
            <p:cNvSpPr>
              <a:spLocks noChangeArrowheads="1"/>
            </p:cNvSpPr>
            <p:nvPr/>
          </p:nvSpPr>
          <p:spPr bwMode="auto">
            <a:xfrm>
              <a:off x="400" y="1536"/>
              <a:ext cx="20" cy="663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043" name="Rectangle 11"/>
            <p:cNvSpPr>
              <a:spLocks noChangeArrowheads="1"/>
            </p:cNvSpPr>
            <p:nvPr/>
          </p:nvSpPr>
          <p:spPr bwMode="auto">
            <a:xfrm flipV="1">
              <a:off x="199" y="2054"/>
              <a:ext cx="5476" cy="35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4044" name="Rectangle 12"/>
          <p:cNvSpPr>
            <a:spLocks noGrp="1" noChangeArrowheads="1"/>
          </p:cNvSpPr>
          <p:nvPr>
            <p:ph type="ctrTitle"/>
          </p:nvPr>
        </p:nvSpPr>
        <p:spPr>
          <a:xfrm>
            <a:off x="990600" y="1676400"/>
            <a:ext cx="7772400" cy="146208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altLang="en-US" noProof="0" smtClean="0"/>
              <a:t>Click to edit Master title style</a:t>
            </a:r>
          </a:p>
        </p:txBody>
      </p:sp>
      <p:sp>
        <p:nvSpPr>
          <p:cNvPr id="44045" name="Rectangle 1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en-US" altLang="en-US" noProof="0" smtClean="0"/>
              <a:t>Click to edit Master subtitle style</a:t>
            </a:r>
          </a:p>
        </p:txBody>
      </p:sp>
      <p:sp>
        <p:nvSpPr>
          <p:cNvPr id="44046" name="Rectangle 14"/>
          <p:cNvSpPr>
            <a:spLocks noGrp="1" noChangeArrowheads="1"/>
          </p:cNvSpPr>
          <p:nvPr>
            <p:ph type="dt" sz="half" idx="2"/>
          </p:nvPr>
        </p:nvSpPr>
        <p:spPr>
          <a:xfrm>
            <a:off x="990600" y="6248400"/>
            <a:ext cx="19050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2394AEAD-D0EC-4E9F-AB47-4ECDF434066A}" type="datetime1">
              <a:rPr lang="en-US" altLang="en-US"/>
              <a:pPr/>
              <a:t>7/2/2015</a:t>
            </a:fld>
            <a:endParaRPr lang="en-US" altLang="en-US"/>
          </a:p>
        </p:txBody>
      </p:sp>
      <p:sp>
        <p:nvSpPr>
          <p:cNvPr id="44047" name="Rectangle 15"/>
          <p:cNvSpPr>
            <a:spLocks noGrp="1" noChangeArrowheads="1"/>
          </p:cNvSpPr>
          <p:nvPr>
            <p:ph type="ftr" sz="quarter" idx="3"/>
          </p:nvPr>
        </p:nvSpPr>
        <p:spPr>
          <a:xfrm>
            <a:off x="3429000" y="6248400"/>
            <a:ext cx="28956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altLang="en-US"/>
          </a:p>
        </p:txBody>
      </p:sp>
      <p:sp>
        <p:nvSpPr>
          <p:cNvPr id="44048" name="Rectangle 1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858000" y="6248400"/>
            <a:ext cx="19050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F378A992-8AA2-416A-AC5C-362FCC8316F5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5BB9AB4-552F-405C-9101-6F63809DDA98}" type="datetime1">
              <a:rPr lang="en-US" altLang="en-US"/>
              <a:pPr/>
              <a:t>7/2/2015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AED7912-0F03-4648-8DF9-91668BA7A3E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10716405"/>
      </p:ext>
    </p:extLst>
  </p:cSld>
  <p:clrMapOvr>
    <a:masterClrMapping/>
  </p:clrMapOvr>
  <p:transition>
    <p:cut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04050" y="214313"/>
            <a:ext cx="1951038" cy="5918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0938" y="214313"/>
            <a:ext cx="5700712" cy="5918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34711F4-239C-41A4-BE48-F8C923558139}" type="datetime1">
              <a:rPr lang="en-US" altLang="en-US"/>
              <a:pPr/>
              <a:t>7/2/2015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D3D4310-D3AF-4FE8-9615-3686273FDD5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19589003"/>
      </p:ext>
    </p:extLst>
  </p:cSld>
  <p:clrMapOvr>
    <a:masterClrMapping/>
  </p:clrMapOvr>
  <p:transition>
    <p:cut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0938" y="214313"/>
            <a:ext cx="7793037" cy="146208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182688" y="2017713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5088" y="2017713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162050" y="6243638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2120D45E-8941-48D2-BA5E-6D96BF5C8A28}" type="datetime1">
              <a:rPr lang="en-US" altLang="en-US"/>
              <a:pPr/>
              <a:t>7/2/2015</a:t>
            </a:fld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576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042150" y="6243638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CB3EEB07-2373-4D7A-99A5-7D2F7C76509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13741698"/>
      </p:ext>
    </p:extLst>
  </p:cSld>
  <p:clrMapOvr>
    <a:masterClrMapping/>
  </p:clrMapOvr>
  <p:transition>
    <p:cut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1731FC6-876C-4390-B79F-DC245AAE39D9}" type="datetime1">
              <a:rPr lang="en-US" altLang="en-US"/>
              <a:pPr/>
              <a:t>7/2/2015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E6D7EA8-723B-437F-8901-129C6DCD427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98689301"/>
      </p:ext>
    </p:extLst>
  </p:cSld>
  <p:clrMapOvr>
    <a:masterClrMapping/>
  </p:clrMapOvr>
  <p:transition>
    <p:cut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CE17625-7A7E-4940-B65C-7C02A58E5573}" type="datetime1">
              <a:rPr lang="en-US" altLang="en-US"/>
              <a:pPr/>
              <a:t>7/2/2015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35831EB-EF90-4755-A4AC-4038A487F77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15583090"/>
      </p:ext>
    </p:extLst>
  </p:cSld>
  <p:clrMapOvr>
    <a:masterClrMapping/>
  </p:clrMapOvr>
  <p:transition>
    <p:cut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82688" y="2017713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5088" y="2017713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014FFB1-EBEA-4B03-AD2B-B45786E98F31}" type="datetime1">
              <a:rPr lang="en-US" altLang="en-US"/>
              <a:pPr/>
              <a:t>7/2/2015</a:t>
            </a:fld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83D58F1-39BD-434A-A326-9DE9A3A4A5B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98568087"/>
      </p:ext>
    </p:extLst>
  </p:cSld>
  <p:clrMapOvr>
    <a:masterClrMapping/>
  </p:clrMapOvr>
  <p:transition>
    <p:cut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9281001-5EF9-4DFB-A386-95BC5DA3A26E}" type="datetime1">
              <a:rPr lang="en-US" altLang="en-US"/>
              <a:pPr/>
              <a:t>7/2/2015</a:t>
            </a:fld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3B1E6F5-50F8-4E74-BD02-D56F159A459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18304117"/>
      </p:ext>
    </p:extLst>
  </p:cSld>
  <p:clrMapOvr>
    <a:masterClrMapping/>
  </p:clrMapOvr>
  <p:transition>
    <p:cut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9BAE37A-3F3A-40E1-BE42-D4E52F7DA8F6}" type="datetime1">
              <a:rPr lang="en-US" altLang="en-US"/>
              <a:pPr/>
              <a:t>7/2/2015</a:t>
            </a:fld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0D494B-DA53-484F-858A-CC63EE3DCB6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68909046"/>
      </p:ext>
    </p:extLst>
  </p:cSld>
  <p:clrMapOvr>
    <a:masterClrMapping/>
  </p:clrMapOvr>
  <p:transition>
    <p:cut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74EFE12-BF1A-4B40-AD61-B5C7B290FFBD}" type="datetime1">
              <a:rPr lang="en-US" altLang="en-US"/>
              <a:pPr/>
              <a:t>7/2/2015</a:t>
            </a:fld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2478C81-8BDE-45E6-AFFA-B76E33FC273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54045106"/>
      </p:ext>
    </p:extLst>
  </p:cSld>
  <p:clrMapOvr>
    <a:masterClrMapping/>
  </p:clrMapOvr>
  <p:transition>
    <p:cut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21EF567-E599-457D-A0B2-A1A320C79E8F}" type="datetime1">
              <a:rPr lang="en-US" altLang="en-US"/>
              <a:pPr/>
              <a:t>7/2/2015</a:t>
            </a:fld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CC6551C-E576-48AB-8574-AE1003AB084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11306453"/>
      </p:ext>
    </p:extLst>
  </p:cSld>
  <p:clrMapOvr>
    <a:masterClrMapping/>
  </p:clrMapOvr>
  <p:transition>
    <p:cut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2E34A33-2EAB-4F15-B810-0E16EF51E1F0}" type="datetime1">
              <a:rPr lang="en-US" altLang="en-US"/>
              <a:pPr/>
              <a:t>7/2/2015</a:t>
            </a:fld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0C2A73C-165D-4C9C-9785-E53DC3ECA28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88834805"/>
      </p:ext>
    </p:extLst>
  </p:cSld>
  <p:clrMapOvr>
    <a:masterClrMapping/>
  </p:clrMapOvr>
  <p:transition>
    <p:cut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ChangeArrowheads="1"/>
          </p:cNvSpPr>
          <p:nvPr/>
        </p:nvSpPr>
        <p:spPr bwMode="ltGray">
          <a:xfrm>
            <a:off x="417513" y="1098550"/>
            <a:ext cx="438150" cy="474663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endParaRPr kumimoji="1" lang="en-US" altLang="en-US" sz="2400"/>
          </a:p>
        </p:txBody>
      </p:sp>
      <p:sp>
        <p:nvSpPr>
          <p:cNvPr id="43011" name="Rectangle 3"/>
          <p:cNvSpPr>
            <a:spLocks noChangeArrowheads="1"/>
          </p:cNvSpPr>
          <p:nvPr/>
        </p:nvSpPr>
        <p:spPr bwMode="ltGray">
          <a:xfrm>
            <a:off x="800100" y="1098550"/>
            <a:ext cx="328613" cy="474663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endParaRPr kumimoji="1" lang="en-US" altLang="en-US" sz="2400"/>
          </a:p>
        </p:txBody>
      </p:sp>
      <p:sp>
        <p:nvSpPr>
          <p:cNvPr id="43012" name="Rectangle 4"/>
          <p:cNvSpPr>
            <a:spLocks noChangeArrowheads="1"/>
          </p:cNvSpPr>
          <p:nvPr/>
        </p:nvSpPr>
        <p:spPr bwMode="ltGray">
          <a:xfrm>
            <a:off x="541338" y="1520825"/>
            <a:ext cx="422275" cy="474663"/>
          </a:xfrm>
          <a:prstGeom prst="rect">
            <a:avLst/>
          </a:prstGeom>
          <a:solidFill>
            <a:schemeClr val="fol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endParaRPr kumimoji="1" lang="en-US" altLang="en-US" sz="2400"/>
          </a:p>
        </p:txBody>
      </p:sp>
      <p:sp>
        <p:nvSpPr>
          <p:cNvPr id="43013" name="Rectangle 5"/>
          <p:cNvSpPr>
            <a:spLocks noChangeArrowheads="1"/>
          </p:cNvSpPr>
          <p:nvPr/>
        </p:nvSpPr>
        <p:spPr bwMode="ltGray">
          <a:xfrm>
            <a:off x="911225" y="1520825"/>
            <a:ext cx="368300" cy="474663"/>
          </a:xfrm>
          <a:prstGeom prst="rect">
            <a:avLst/>
          </a:prstGeom>
          <a:gradFill rotWithShape="0">
            <a:gsLst>
              <a:gs pos="0">
                <a:schemeClr val="folHlink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endParaRPr kumimoji="1" lang="en-US" altLang="en-US" sz="2400"/>
          </a:p>
        </p:txBody>
      </p:sp>
      <p:sp>
        <p:nvSpPr>
          <p:cNvPr id="43014" name="Rectangle 6"/>
          <p:cNvSpPr>
            <a:spLocks noChangeArrowheads="1"/>
          </p:cNvSpPr>
          <p:nvPr/>
        </p:nvSpPr>
        <p:spPr bwMode="ltGray">
          <a:xfrm>
            <a:off x="127000" y="1447800"/>
            <a:ext cx="560388" cy="422275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hlink"/>
              </a:gs>
            </a:gsLst>
            <a:lin ang="189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endParaRPr kumimoji="1" lang="en-US" altLang="en-US" sz="2400"/>
          </a:p>
        </p:txBody>
      </p:sp>
      <p:sp>
        <p:nvSpPr>
          <p:cNvPr id="43015" name="Rectangle 7"/>
          <p:cNvSpPr>
            <a:spLocks noChangeArrowheads="1"/>
          </p:cNvSpPr>
          <p:nvPr/>
        </p:nvSpPr>
        <p:spPr bwMode="gray">
          <a:xfrm>
            <a:off x="762000" y="990600"/>
            <a:ext cx="31750" cy="1052513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endParaRPr kumimoji="1" lang="en-US" altLang="en-US" sz="2400"/>
          </a:p>
        </p:txBody>
      </p:sp>
      <p:sp>
        <p:nvSpPr>
          <p:cNvPr id="43016" name="Rectangle 8"/>
          <p:cNvSpPr>
            <a:spLocks noChangeArrowheads="1"/>
          </p:cNvSpPr>
          <p:nvPr/>
        </p:nvSpPr>
        <p:spPr bwMode="gray">
          <a:xfrm>
            <a:off x="442913" y="1781175"/>
            <a:ext cx="8226425" cy="31750"/>
          </a:xfrm>
          <a:prstGeom prst="rect">
            <a:avLst/>
          </a:prstGeom>
          <a:gradFill rotWithShape="0">
            <a:gsLst>
              <a:gs pos="0">
                <a:schemeClr val="bg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endParaRPr kumimoji="1" lang="en-US" altLang="en-US" sz="2400"/>
          </a:p>
        </p:txBody>
      </p:sp>
      <p:sp>
        <p:nvSpPr>
          <p:cNvPr id="43017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1150938" y="214313"/>
            <a:ext cx="7793037" cy="1462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43018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82688" y="2017713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3019" name="Rectangle 1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162050" y="6243638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fld id="{DD19F1F6-5478-4E8D-9BF0-6784375727A4}" type="datetime1">
              <a:rPr lang="en-US" altLang="en-US"/>
              <a:pPr/>
              <a:t>7/2/2015</a:t>
            </a:fld>
            <a:endParaRPr lang="en-US" altLang="en-US"/>
          </a:p>
        </p:txBody>
      </p:sp>
      <p:sp>
        <p:nvSpPr>
          <p:cNvPr id="43020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657600" y="6243638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endParaRPr lang="en-US" altLang="en-US"/>
          </a:p>
        </p:txBody>
      </p:sp>
      <p:sp>
        <p:nvSpPr>
          <p:cNvPr id="43021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42150" y="6243638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fld id="{66698FC6-8ACE-4FA0-B228-9FC495DCA2BE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54" r:id="rId2"/>
    <p:sldLayoutId id="2147483655" r:id="rId3"/>
    <p:sldLayoutId id="2147483656" r:id="rId4"/>
    <p:sldLayoutId id="2147483657" r:id="rId5"/>
    <p:sldLayoutId id="2147483658" r:id="rId6"/>
    <p:sldLayoutId id="2147483659" r:id="rId7"/>
    <p:sldLayoutId id="2147483660" r:id="rId8"/>
    <p:sldLayoutId id="2147483661" r:id="rId9"/>
    <p:sldLayoutId id="2147483662" r:id="rId10"/>
    <p:sldLayoutId id="2147483663" r:id="rId11"/>
    <p:sldLayoutId id="2147483664" r:id="rId12"/>
  </p:sldLayoutIdLst>
  <p:transition>
    <p:cut/>
  </p:transition>
  <p:timing>
    <p:tnLst>
      <p:par>
        <p:cTn id="1" dur="indefinite" restart="never" nodeType="tmRoot"/>
      </p:par>
    </p:tnLst>
  </p:timing>
  <p:txStyles>
    <p:titleStyle>
      <a:lvl1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itchFamily="2" charset="2"/>
        <a:buChar char="n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itchFamily="2" charset="2"/>
        <a:buChar char="n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p3"/><Relationship Id="rId2" Type="http://schemas.microsoft.com/office/2007/relationships/media" Target="../media/media1.mp3"/><Relationship Id="rId1" Type="http://schemas.openxmlformats.org/officeDocument/2006/relationships/tags" Target="../tags/tag1.xml"/><Relationship Id="rId6" Type="http://schemas.openxmlformats.org/officeDocument/2006/relationships/image" Target="../media/image2.png"/><Relationship Id="rId5" Type="http://schemas.openxmlformats.org/officeDocument/2006/relationships/image" Target="../media/image1.wmf"/><Relationship Id="rId4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ags" Target="../tags/tag1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2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2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2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2" name="Rectangle 6"/>
          <p:cNvSpPr>
            <a:spLocks noGrp="1" noChangeArrowheads="1"/>
          </p:cNvSpPr>
          <p:nvPr>
            <p:ph type="ctrTitle"/>
          </p:nvPr>
        </p:nvSpPr>
        <p:spPr>
          <a:xfrm>
            <a:off x="2743200" y="427038"/>
            <a:ext cx="6399213" cy="2620962"/>
          </a:xfrm>
        </p:spPr>
        <p:txBody>
          <a:bodyPr/>
          <a:lstStyle/>
          <a:p>
            <a:r>
              <a:rPr lang="en-US" altLang="en-US"/>
              <a:t>Computer Viruses, Artificial Life &amp; </a:t>
            </a:r>
            <a:br>
              <a:rPr lang="en-US" altLang="en-US"/>
            </a:br>
            <a:r>
              <a:rPr lang="en-US" altLang="en-US"/>
              <a:t>the Origin of Life</a:t>
            </a:r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ubTitle" idx="1"/>
          </p:nvPr>
        </p:nvSpPr>
        <p:spPr>
          <a:xfrm>
            <a:off x="4191000" y="3581400"/>
            <a:ext cx="4572000" cy="304800"/>
          </a:xfrm>
        </p:spPr>
        <p:txBody>
          <a:bodyPr/>
          <a:lstStyle/>
          <a:p>
            <a:r>
              <a:rPr lang="en-US" altLang="en-US"/>
              <a:t>Robert C Newman</a:t>
            </a:r>
          </a:p>
        </p:txBody>
      </p:sp>
      <p:pic>
        <p:nvPicPr>
          <p:cNvPr id="4104" name="Picture 8" descr="MCj02341400000[1]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3516313"/>
            <a:ext cx="2895600" cy="2665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CompVir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620000" y="54864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13889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1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1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102" grpId="0" autoUpdateAnimBg="0"/>
      <p:bldP spid="4103" grpId="0" build="p" autoUpdateAnimBg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Summary on </a:t>
            </a:r>
            <a:br>
              <a:rPr lang="en-US" altLang="en-US"/>
            </a:br>
            <a:r>
              <a:rPr lang="en-US" altLang="en-US"/>
              <a:t>Computer Viruses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Even very simple computer viruses are very complex from the viewpoint of random assembly.</a:t>
            </a:r>
          </a:p>
          <a:p>
            <a:r>
              <a:rPr lang="en-US" altLang="en-US"/>
              <a:t>So we can see why no one thinks computer viruses formed by accident.</a:t>
            </a:r>
          </a:p>
          <a:p>
            <a:r>
              <a:rPr lang="en-US" altLang="en-US"/>
              <a:t>But perhaps some other form of artificial life will show us how this could have happened.</a:t>
            </a:r>
          </a:p>
        </p:txBody>
      </p:sp>
    </p:spTree>
    <p:custDataLst>
      <p:tags r:id="rId1"/>
    </p:custDataLst>
  </p:cSld>
  <p:clrMapOvr>
    <a:masterClrMapping/>
  </p:clrMapOvr>
  <p:transition advTm="21902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2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25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225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1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8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Artificial Life</a:t>
            </a:r>
          </a:p>
        </p:txBody>
      </p:sp>
      <p:sp>
        <p:nvSpPr>
          <p:cNvPr id="8199" name="Rectangle 7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en-US" altLang="en-US" sz="2400"/>
              <a:t>What is artificial life?</a:t>
            </a:r>
          </a:p>
          <a:p>
            <a:r>
              <a:rPr lang="en-US" altLang="en-US" sz="2400"/>
              <a:t>Attempts to mimic or reproduce life by human ingenuity.</a:t>
            </a:r>
          </a:p>
          <a:p>
            <a:r>
              <a:rPr lang="en-US" altLang="en-US" sz="2400"/>
              <a:t>The term is commonly used today for attempts to mimic life by computer simulation, rather than by building up life from its basic biological components.</a:t>
            </a:r>
          </a:p>
        </p:txBody>
      </p:sp>
      <p:pic>
        <p:nvPicPr>
          <p:cNvPr id="8201" name="Picture 9" descr="LevyArtifLife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657850" y="2017713"/>
            <a:ext cx="2782888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custDataLst>
      <p:tags r:id="rId1"/>
    </p:custDataLst>
  </p:cSld>
  <p:clrMapOvr>
    <a:masterClrMapping/>
  </p:clrMapOvr>
  <p:transition advTm="22622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81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81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81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9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Making Artificial Life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Over 50 years ago, John von Neumann sought to design a self-reproducing automaton.</a:t>
            </a:r>
          </a:p>
          <a:p>
            <a:r>
              <a:rPr lang="en-US" altLang="en-US"/>
              <a:t>He imagined a rectangular array of identical computer chips, each wired to four neighbors.</a:t>
            </a:r>
          </a:p>
          <a:p>
            <a:r>
              <a:rPr lang="en-US" altLang="en-US"/>
              <a:t>Though identical, the chips will behave differently depending on what operational state each is in.</a:t>
            </a:r>
          </a:p>
        </p:txBody>
      </p:sp>
    </p:spTree>
    <p:custDataLst>
      <p:tags r:id="rId1"/>
    </p:custDataLst>
  </p:cSld>
  <p:clrMapOvr>
    <a:masterClrMapping/>
  </p:clrMapOvr>
  <p:transition advTm="26788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35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35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235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5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Von Neumann</a:t>
            </a:r>
            <a:r>
              <a:rPr lang="en-US" altLang="en-US">
                <a:cs typeface="Tahoma" pitchFamily="34" charset="0"/>
              </a:rPr>
              <a:t>'</a:t>
            </a:r>
            <a:r>
              <a:rPr lang="en-US" altLang="en-US"/>
              <a:t>s Chips</a:t>
            </a:r>
          </a:p>
        </p:txBody>
      </p:sp>
      <p:sp>
        <p:nvSpPr>
          <p:cNvPr id="24580" name="Rectangle 4"/>
          <p:cNvSpPr>
            <a:spLocks noChangeArrowheads="1"/>
          </p:cNvSpPr>
          <p:nvPr/>
        </p:nvSpPr>
        <p:spPr bwMode="auto">
          <a:xfrm>
            <a:off x="3581400" y="2209800"/>
            <a:ext cx="1066800" cy="914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spcBef>
                <a:spcPct val="50000"/>
              </a:spcBef>
            </a:pPr>
            <a:endParaRPr lang="en-US" altLang="en-US" sz="2400">
              <a:latin typeface="Arial Black" pitchFamily="34" charset="0"/>
            </a:endParaRPr>
          </a:p>
          <a:p>
            <a:pPr algn="ctr" eaLnBrk="1" hangingPunct="1"/>
            <a:endParaRPr lang="en-US" altLang="en-US" sz="2400">
              <a:latin typeface="Times New Roman" pitchFamily="18" charset="0"/>
            </a:endParaRPr>
          </a:p>
        </p:txBody>
      </p:sp>
      <p:sp>
        <p:nvSpPr>
          <p:cNvPr id="24581" name="Rectangle 5"/>
          <p:cNvSpPr>
            <a:spLocks noChangeArrowheads="1"/>
          </p:cNvSpPr>
          <p:nvPr/>
        </p:nvSpPr>
        <p:spPr bwMode="auto">
          <a:xfrm>
            <a:off x="4953000" y="2209800"/>
            <a:ext cx="1066800" cy="914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endParaRPr lang="en-US" altLang="en-US" sz="2400">
              <a:latin typeface="Times New Roman" pitchFamily="18" charset="0"/>
            </a:endParaRPr>
          </a:p>
        </p:txBody>
      </p:sp>
      <p:sp>
        <p:nvSpPr>
          <p:cNvPr id="24582" name="Rectangle 6"/>
          <p:cNvSpPr>
            <a:spLocks noChangeArrowheads="1"/>
          </p:cNvSpPr>
          <p:nvPr/>
        </p:nvSpPr>
        <p:spPr bwMode="auto">
          <a:xfrm>
            <a:off x="6324600" y="2209800"/>
            <a:ext cx="1066800" cy="914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endParaRPr lang="en-US" altLang="en-US" sz="2400">
              <a:latin typeface="Times New Roman" pitchFamily="18" charset="0"/>
            </a:endParaRPr>
          </a:p>
        </p:txBody>
      </p:sp>
      <p:sp>
        <p:nvSpPr>
          <p:cNvPr id="24583" name="Rectangle 7"/>
          <p:cNvSpPr>
            <a:spLocks noChangeArrowheads="1"/>
          </p:cNvSpPr>
          <p:nvPr/>
        </p:nvSpPr>
        <p:spPr bwMode="auto">
          <a:xfrm>
            <a:off x="3657600" y="3429000"/>
            <a:ext cx="1066800" cy="914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endParaRPr lang="en-US" altLang="en-US" sz="2400">
              <a:latin typeface="Times New Roman" pitchFamily="18" charset="0"/>
            </a:endParaRPr>
          </a:p>
        </p:txBody>
      </p:sp>
      <p:sp>
        <p:nvSpPr>
          <p:cNvPr id="24584" name="Rectangle 8"/>
          <p:cNvSpPr>
            <a:spLocks noChangeArrowheads="1"/>
          </p:cNvSpPr>
          <p:nvPr/>
        </p:nvSpPr>
        <p:spPr bwMode="auto">
          <a:xfrm>
            <a:off x="2209800" y="2209800"/>
            <a:ext cx="1066800" cy="914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585" name="Rectangle 9"/>
          <p:cNvSpPr>
            <a:spLocks noChangeArrowheads="1"/>
          </p:cNvSpPr>
          <p:nvPr/>
        </p:nvSpPr>
        <p:spPr bwMode="auto">
          <a:xfrm>
            <a:off x="5029200" y="3505200"/>
            <a:ext cx="1066800" cy="914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spcBef>
                <a:spcPct val="50000"/>
              </a:spcBef>
            </a:pPr>
            <a:endParaRPr lang="en-US" altLang="en-US" sz="2400">
              <a:latin typeface="Arial Black" pitchFamily="34" charset="0"/>
            </a:endParaRPr>
          </a:p>
          <a:p>
            <a:pPr algn="ctr" eaLnBrk="1" hangingPunct="1"/>
            <a:endParaRPr lang="en-US" altLang="en-US" sz="2400">
              <a:latin typeface="Times New Roman" pitchFamily="18" charset="0"/>
            </a:endParaRPr>
          </a:p>
        </p:txBody>
      </p:sp>
      <p:sp>
        <p:nvSpPr>
          <p:cNvPr id="24586" name="Rectangle 10"/>
          <p:cNvSpPr>
            <a:spLocks noChangeArrowheads="1"/>
          </p:cNvSpPr>
          <p:nvPr/>
        </p:nvSpPr>
        <p:spPr bwMode="auto">
          <a:xfrm>
            <a:off x="6477000" y="4800600"/>
            <a:ext cx="1066800" cy="914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endParaRPr lang="en-US" altLang="en-US" sz="2400">
              <a:latin typeface="Times New Roman" pitchFamily="18" charset="0"/>
            </a:endParaRPr>
          </a:p>
        </p:txBody>
      </p:sp>
      <p:sp>
        <p:nvSpPr>
          <p:cNvPr id="24587" name="Rectangle 11"/>
          <p:cNvSpPr>
            <a:spLocks noChangeArrowheads="1"/>
          </p:cNvSpPr>
          <p:nvPr/>
        </p:nvSpPr>
        <p:spPr bwMode="auto">
          <a:xfrm>
            <a:off x="2209800" y="3505200"/>
            <a:ext cx="1066800" cy="914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endParaRPr lang="en-US" altLang="en-US" sz="2400">
              <a:latin typeface="Arial Black" pitchFamily="34" charset="0"/>
            </a:endParaRPr>
          </a:p>
          <a:p>
            <a:pPr algn="ctr" eaLnBrk="1" hangingPunct="1"/>
            <a:endParaRPr lang="en-US" altLang="en-US" sz="2400">
              <a:latin typeface="Times New Roman" pitchFamily="18" charset="0"/>
            </a:endParaRPr>
          </a:p>
        </p:txBody>
      </p:sp>
      <p:sp>
        <p:nvSpPr>
          <p:cNvPr id="24588" name="Rectangle 12"/>
          <p:cNvSpPr>
            <a:spLocks noChangeArrowheads="1"/>
          </p:cNvSpPr>
          <p:nvPr/>
        </p:nvSpPr>
        <p:spPr bwMode="auto">
          <a:xfrm>
            <a:off x="6400800" y="3505200"/>
            <a:ext cx="1066800" cy="914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endParaRPr lang="en-US" altLang="en-US" sz="2400">
              <a:latin typeface="Times New Roman" pitchFamily="18" charset="0"/>
            </a:endParaRPr>
          </a:p>
        </p:txBody>
      </p:sp>
      <p:sp>
        <p:nvSpPr>
          <p:cNvPr id="24589" name="Rectangle 13"/>
          <p:cNvSpPr>
            <a:spLocks noChangeArrowheads="1"/>
          </p:cNvSpPr>
          <p:nvPr/>
        </p:nvSpPr>
        <p:spPr bwMode="auto">
          <a:xfrm>
            <a:off x="2209800" y="4800600"/>
            <a:ext cx="1066800" cy="914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endParaRPr lang="en-US" altLang="en-US" sz="2400">
              <a:latin typeface="Times New Roman" pitchFamily="18" charset="0"/>
            </a:endParaRPr>
          </a:p>
        </p:txBody>
      </p:sp>
      <p:sp>
        <p:nvSpPr>
          <p:cNvPr id="24590" name="Rectangle 14"/>
          <p:cNvSpPr>
            <a:spLocks noChangeArrowheads="1"/>
          </p:cNvSpPr>
          <p:nvPr/>
        </p:nvSpPr>
        <p:spPr bwMode="auto">
          <a:xfrm>
            <a:off x="3733800" y="4800600"/>
            <a:ext cx="1066800" cy="914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591" name="Rectangle 15"/>
          <p:cNvSpPr>
            <a:spLocks noChangeArrowheads="1"/>
          </p:cNvSpPr>
          <p:nvPr/>
        </p:nvSpPr>
        <p:spPr bwMode="auto">
          <a:xfrm>
            <a:off x="5105400" y="4800600"/>
            <a:ext cx="1066800" cy="914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spcBef>
                <a:spcPct val="50000"/>
              </a:spcBef>
            </a:pPr>
            <a:endParaRPr lang="en-US" altLang="en-US" sz="2400">
              <a:latin typeface="Arial Black" pitchFamily="34" charset="0"/>
            </a:endParaRPr>
          </a:p>
          <a:p>
            <a:pPr algn="ctr" eaLnBrk="1" hangingPunct="1"/>
            <a:endParaRPr lang="en-US" altLang="en-US" sz="2400">
              <a:latin typeface="Times New Roman" pitchFamily="18" charset="0"/>
            </a:endParaRPr>
          </a:p>
        </p:txBody>
      </p:sp>
      <p:cxnSp>
        <p:nvCxnSpPr>
          <p:cNvPr id="24592" name="AutoShape 16"/>
          <p:cNvCxnSpPr>
            <a:cxnSpLocks noChangeShapeType="1"/>
            <a:stCxn id="24584" idx="2"/>
            <a:endCxn id="24587" idx="0"/>
          </p:cNvCxnSpPr>
          <p:nvPr/>
        </p:nvCxnSpPr>
        <p:spPr bwMode="auto">
          <a:xfrm>
            <a:off x="2743200" y="3124200"/>
            <a:ext cx="0" cy="3810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4593" name="AutoShape 17"/>
          <p:cNvCxnSpPr>
            <a:cxnSpLocks noChangeShapeType="1"/>
            <a:stCxn id="24587" idx="2"/>
            <a:endCxn id="24589" idx="0"/>
          </p:cNvCxnSpPr>
          <p:nvPr/>
        </p:nvCxnSpPr>
        <p:spPr bwMode="auto">
          <a:xfrm>
            <a:off x="2743200" y="4419600"/>
            <a:ext cx="0" cy="3810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4594" name="AutoShape 18"/>
          <p:cNvCxnSpPr>
            <a:cxnSpLocks noChangeShapeType="1"/>
            <a:stCxn id="24580" idx="2"/>
            <a:endCxn id="24583" idx="0"/>
          </p:cNvCxnSpPr>
          <p:nvPr/>
        </p:nvCxnSpPr>
        <p:spPr bwMode="auto">
          <a:xfrm>
            <a:off x="4114800" y="3124200"/>
            <a:ext cx="76200" cy="3048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4595" name="AutoShape 19"/>
          <p:cNvCxnSpPr>
            <a:cxnSpLocks noChangeShapeType="1"/>
            <a:stCxn id="24583" idx="2"/>
            <a:endCxn id="24590" idx="0"/>
          </p:cNvCxnSpPr>
          <p:nvPr/>
        </p:nvCxnSpPr>
        <p:spPr bwMode="auto">
          <a:xfrm>
            <a:off x="4191000" y="4343400"/>
            <a:ext cx="76200" cy="4572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4596" name="AutoShape 20"/>
          <p:cNvCxnSpPr>
            <a:cxnSpLocks noChangeShapeType="1"/>
            <a:stCxn id="24581" idx="2"/>
            <a:endCxn id="24585" idx="0"/>
          </p:cNvCxnSpPr>
          <p:nvPr/>
        </p:nvCxnSpPr>
        <p:spPr bwMode="auto">
          <a:xfrm>
            <a:off x="5486400" y="3124200"/>
            <a:ext cx="76200" cy="3810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4597" name="AutoShape 21"/>
          <p:cNvCxnSpPr>
            <a:cxnSpLocks noChangeShapeType="1"/>
            <a:stCxn id="24585" idx="2"/>
            <a:endCxn id="24591" idx="0"/>
          </p:cNvCxnSpPr>
          <p:nvPr/>
        </p:nvCxnSpPr>
        <p:spPr bwMode="auto">
          <a:xfrm>
            <a:off x="5562600" y="4419600"/>
            <a:ext cx="76200" cy="3810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4598" name="AutoShape 22"/>
          <p:cNvCxnSpPr>
            <a:cxnSpLocks noChangeShapeType="1"/>
            <a:stCxn id="24582" idx="2"/>
            <a:endCxn id="24588" idx="0"/>
          </p:cNvCxnSpPr>
          <p:nvPr/>
        </p:nvCxnSpPr>
        <p:spPr bwMode="auto">
          <a:xfrm>
            <a:off x="6858000" y="3124200"/>
            <a:ext cx="76200" cy="3810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4599" name="AutoShape 23"/>
          <p:cNvCxnSpPr>
            <a:cxnSpLocks noChangeShapeType="1"/>
            <a:stCxn id="24588" idx="2"/>
            <a:endCxn id="24586" idx="0"/>
          </p:cNvCxnSpPr>
          <p:nvPr/>
        </p:nvCxnSpPr>
        <p:spPr bwMode="auto">
          <a:xfrm>
            <a:off x="6934200" y="4419600"/>
            <a:ext cx="76200" cy="3810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4600" name="AutoShape 24"/>
          <p:cNvCxnSpPr>
            <a:cxnSpLocks noChangeShapeType="1"/>
            <a:stCxn id="24584" idx="3"/>
            <a:endCxn id="24580" idx="1"/>
          </p:cNvCxnSpPr>
          <p:nvPr/>
        </p:nvCxnSpPr>
        <p:spPr bwMode="auto">
          <a:xfrm>
            <a:off x="3276600" y="2667000"/>
            <a:ext cx="304800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4601" name="AutoShape 25"/>
          <p:cNvCxnSpPr>
            <a:cxnSpLocks noChangeShapeType="1"/>
            <a:stCxn id="24580" idx="3"/>
            <a:endCxn id="24581" idx="1"/>
          </p:cNvCxnSpPr>
          <p:nvPr/>
        </p:nvCxnSpPr>
        <p:spPr bwMode="auto">
          <a:xfrm>
            <a:off x="4648200" y="2667000"/>
            <a:ext cx="304800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4602" name="AutoShape 26"/>
          <p:cNvCxnSpPr>
            <a:cxnSpLocks noChangeShapeType="1"/>
            <a:stCxn id="24581" idx="3"/>
            <a:endCxn id="24582" idx="1"/>
          </p:cNvCxnSpPr>
          <p:nvPr/>
        </p:nvCxnSpPr>
        <p:spPr bwMode="auto">
          <a:xfrm>
            <a:off x="6019800" y="2667000"/>
            <a:ext cx="304800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4603" name="AutoShape 27"/>
          <p:cNvCxnSpPr>
            <a:cxnSpLocks noChangeShapeType="1"/>
            <a:stCxn id="24587" idx="3"/>
            <a:endCxn id="24583" idx="1"/>
          </p:cNvCxnSpPr>
          <p:nvPr/>
        </p:nvCxnSpPr>
        <p:spPr bwMode="auto">
          <a:xfrm flipV="1">
            <a:off x="3276600" y="3886200"/>
            <a:ext cx="381000" cy="762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4604" name="AutoShape 28"/>
          <p:cNvCxnSpPr>
            <a:cxnSpLocks noChangeShapeType="1"/>
            <a:stCxn id="24583" idx="3"/>
            <a:endCxn id="24585" idx="1"/>
          </p:cNvCxnSpPr>
          <p:nvPr/>
        </p:nvCxnSpPr>
        <p:spPr bwMode="auto">
          <a:xfrm>
            <a:off x="4724400" y="3886200"/>
            <a:ext cx="304800" cy="762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4605" name="AutoShape 29"/>
          <p:cNvCxnSpPr>
            <a:cxnSpLocks noChangeShapeType="1"/>
            <a:stCxn id="24585" idx="3"/>
            <a:endCxn id="24588" idx="1"/>
          </p:cNvCxnSpPr>
          <p:nvPr/>
        </p:nvCxnSpPr>
        <p:spPr bwMode="auto">
          <a:xfrm>
            <a:off x="6096000" y="3962400"/>
            <a:ext cx="304800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4606" name="AutoShape 30"/>
          <p:cNvCxnSpPr>
            <a:cxnSpLocks noChangeShapeType="1"/>
            <a:stCxn id="24589" idx="3"/>
            <a:endCxn id="24590" idx="1"/>
          </p:cNvCxnSpPr>
          <p:nvPr/>
        </p:nvCxnSpPr>
        <p:spPr bwMode="auto">
          <a:xfrm>
            <a:off x="3276600" y="5257800"/>
            <a:ext cx="457200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4607" name="AutoShape 31"/>
          <p:cNvCxnSpPr>
            <a:cxnSpLocks noChangeShapeType="1"/>
            <a:stCxn id="24590" idx="3"/>
            <a:endCxn id="24591" idx="1"/>
          </p:cNvCxnSpPr>
          <p:nvPr/>
        </p:nvCxnSpPr>
        <p:spPr bwMode="auto">
          <a:xfrm>
            <a:off x="4800600" y="5257800"/>
            <a:ext cx="304800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4608" name="AutoShape 32"/>
          <p:cNvCxnSpPr>
            <a:cxnSpLocks noChangeShapeType="1"/>
            <a:stCxn id="24591" idx="3"/>
            <a:endCxn id="24586" idx="1"/>
          </p:cNvCxnSpPr>
          <p:nvPr/>
        </p:nvCxnSpPr>
        <p:spPr bwMode="auto">
          <a:xfrm>
            <a:off x="6172200" y="5257800"/>
            <a:ext cx="304800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4609" name="AutoShape 33"/>
          <p:cNvCxnSpPr>
            <a:cxnSpLocks noChangeShapeType="1"/>
            <a:stCxn id="24584" idx="1"/>
          </p:cNvCxnSpPr>
          <p:nvPr/>
        </p:nvCxnSpPr>
        <p:spPr bwMode="auto">
          <a:xfrm flipH="1" flipV="1">
            <a:off x="1752600" y="2590800"/>
            <a:ext cx="457200" cy="762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4610" name="AutoShape 34"/>
          <p:cNvCxnSpPr>
            <a:cxnSpLocks noChangeShapeType="1"/>
            <a:stCxn id="24587" idx="1"/>
          </p:cNvCxnSpPr>
          <p:nvPr/>
        </p:nvCxnSpPr>
        <p:spPr bwMode="auto">
          <a:xfrm flipH="1">
            <a:off x="1676400" y="3962400"/>
            <a:ext cx="533400" cy="762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4611" name="AutoShape 35"/>
          <p:cNvCxnSpPr>
            <a:cxnSpLocks noChangeShapeType="1"/>
            <a:stCxn id="24589" idx="1"/>
          </p:cNvCxnSpPr>
          <p:nvPr/>
        </p:nvCxnSpPr>
        <p:spPr bwMode="auto">
          <a:xfrm flipH="1" flipV="1">
            <a:off x="1676400" y="5181600"/>
            <a:ext cx="533400" cy="762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4612" name="AutoShape 36"/>
          <p:cNvCxnSpPr>
            <a:cxnSpLocks noChangeShapeType="1"/>
            <a:stCxn id="24589" idx="2"/>
          </p:cNvCxnSpPr>
          <p:nvPr/>
        </p:nvCxnSpPr>
        <p:spPr bwMode="auto">
          <a:xfrm>
            <a:off x="2743200" y="5715000"/>
            <a:ext cx="76200" cy="6096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4613" name="AutoShape 37"/>
          <p:cNvCxnSpPr>
            <a:cxnSpLocks noChangeShapeType="1"/>
            <a:stCxn id="24590" idx="2"/>
          </p:cNvCxnSpPr>
          <p:nvPr/>
        </p:nvCxnSpPr>
        <p:spPr bwMode="auto">
          <a:xfrm>
            <a:off x="4267200" y="5715000"/>
            <a:ext cx="76200" cy="4572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4614" name="AutoShape 38"/>
          <p:cNvCxnSpPr>
            <a:cxnSpLocks noChangeShapeType="1"/>
            <a:stCxn id="24591" idx="2"/>
          </p:cNvCxnSpPr>
          <p:nvPr/>
        </p:nvCxnSpPr>
        <p:spPr bwMode="auto">
          <a:xfrm flipH="1">
            <a:off x="5562600" y="5715000"/>
            <a:ext cx="76200" cy="3810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4615" name="AutoShape 39"/>
          <p:cNvCxnSpPr>
            <a:cxnSpLocks noChangeShapeType="1"/>
            <a:stCxn id="24586" idx="2"/>
          </p:cNvCxnSpPr>
          <p:nvPr/>
        </p:nvCxnSpPr>
        <p:spPr bwMode="auto">
          <a:xfrm>
            <a:off x="7010400" y="5715000"/>
            <a:ext cx="0" cy="3810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4616" name="AutoShape 40"/>
          <p:cNvCxnSpPr>
            <a:cxnSpLocks noChangeShapeType="1"/>
            <a:stCxn id="24586" idx="3"/>
          </p:cNvCxnSpPr>
          <p:nvPr/>
        </p:nvCxnSpPr>
        <p:spPr bwMode="auto">
          <a:xfrm>
            <a:off x="7543800" y="5257800"/>
            <a:ext cx="457200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4617" name="AutoShape 41"/>
          <p:cNvCxnSpPr>
            <a:cxnSpLocks noChangeShapeType="1"/>
            <a:stCxn id="24584" idx="0"/>
          </p:cNvCxnSpPr>
          <p:nvPr/>
        </p:nvCxnSpPr>
        <p:spPr bwMode="auto">
          <a:xfrm flipV="1">
            <a:off x="2743200" y="1752600"/>
            <a:ext cx="228600" cy="4572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4618" name="AutoShape 42"/>
          <p:cNvCxnSpPr>
            <a:cxnSpLocks noChangeShapeType="1"/>
            <a:stCxn id="24580" idx="0"/>
          </p:cNvCxnSpPr>
          <p:nvPr/>
        </p:nvCxnSpPr>
        <p:spPr bwMode="auto">
          <a:xfrm flipV="1">
            <a:off x="4114800" y="1828800"/>
            <a:ext cx="152400" cy="3810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4619" name="AutoShape 43"/>
          <p:cNvCxnSpPr>
            <a:cxnSpLocks noChangeShapeType="1"/>
            <a:stCxn id="24581" idx="0"/>
          </p:cNvCxnSpPr>
          <p:nvPr/>
        </p:nvCxnSpPr>
        <p:spPr bwMode="auto">
          <a:xfrm flipH="1" flipV="1">
            <a:off x="5334000" y="1828800"/>
            <a:ext cx="152400" cy="3810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4620" name="AutoShape 44"/>
          <p:cNvCxnSpPr>
            <a:cxnSpLocks noChangeShapeType="1"/>
            <a:stCxn id="24582" idx="0"/>
          </p:cNvCxnSpPr>
          <p:nvPr/>
        </p:nvCxnSpPr>
        <p:spPr bwMode="auto">
          <a:xfrm flipV="1">
            <a:off x="6858000" y="1905000"/>
            <a:ext cx="228600" cy="3048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4621" name="AutoShape 45"/>
          <p:cNvCxnSpPr>
            <a:cxnSpLocks noChangeShapeType="1"/>
            <a:stCxn id="24582" idx="3"/>
          </p:cNvCxnSpPr>
          <p:nvPr/>
        </p:nvCxnSpPr>
        <p:spPr bwMode="auto">
          <a:xfrm>
            <a:off x="7391400" y="2667000"/>
            <a:ext cx="381000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4622" name="AutoShape 46"/>
          <p:cNvCxnSpPr>
            <a:cxnSpLocks noChangeShapeType="1"/>
            <a:stCxn id="24588" idx="3"/>
          </p:cNvCxnSpPr>
          <p:nvPr/>
        </p:nvCxnSpPr>
        <p:spPr bwMode="auto">
          <a:xfrm>
            <a:off x="7467600" y="3962400"/>
            <a:ext cx="609600" cy="762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4623" name="Text Box 47"/>
          <p:cNvSpPr txBox="1">
            <a:spLocks noChangeArrowheads="1"/>
          </p:cNvSpPr>
          <p:nvPr/>
        </p:nvSpPr>
        <p:spPr bwMode="auto">
          <a:xfrm>
            <a:off x="2590800" y="2667000"/>
            <a:ext cx="228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endParaRPr lang="en-US" altLang="en-US" sz="2400">
              <a:latin typeface="Times New Roman" pitchFamily="18" charset="0"/>
            </a:endParaRPr>
          </a:p>
        </p:txBody>
      </p:sp>
      <p:sp>
        <p:nvSpPr>
          <p:cNvPr id="24624" name="Text Box 48"/>
          <p:cNvSpPr txBox="1">
            <a:spLocks noChangeArrowheads="1"/>
          </p:cNvSpPr>
          <p:nvPr/>
        </p:nvSpPr>
        <p:spPr bwMode="auto">
          <a:xfrm>
            <a:off x="2514600" y="2438400"/>
            <a:ext cx="381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2400">
                <a:latin typeface="Arial Black" pitchFamily="34" charset="0"/>
              </a:rPr>
              <a:t>4</a:t>
            </a:r>
          </a:p>
        </p:txBody>
      </p:sp>
      <p:sp>
        <p:nvSpPr>
          <p:cNvPr id="24625" name="Text Box 49"/>
          <p:cNvSpPr txBox="1">
            <a:spLocks noChangeArrowheads="1"/>
          </p:cNvSpPr>
          <p:nvPr/>
        </p:nvSpPr>
        <p:spPr bwMode="auto">
          <a:xfrm>
            <a:off x="4038600" y="5029200"/>
            <a:ext cx="609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2400">
                <a:latin typeface="Arial Black" pitchFamily="34" charset="0"/>
              </a:rPr>
              <a:t>2</a:t>
            </a:r>
          </a:p>
        </p:txBody>
      </p:sp>
      <p:sp>
        <p:nvSpPr>
          <p:cNvPr id="24626" name="Text Box 50"/>
          <p:cNvSpPr txBox="1">
            <a:spLocks noChangeArrowheads="1"/>
          </p:cNvSpPr>
          <p:nvPr/>
        </p:nvSpPr>
        <p:spPr bwMode="auto">
          <a:xfrm>
            <a:off x="2498725" y="3733800"/>
            <a:ext cx="3873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en-US" altLang="en-US" sz="2400">
                <a:latin typeface="Arial Black" pitchFamily="34" charset="0"/>
              </a:rPr>
              <a:t>1</a:t>
            </a:r>
          </a:p>
        </p:txBody>
      </p:sp>
      <p:sp>
        <p:nvSpPr>
          <p:cNvPr id="24627" name="Text Box 51"/>
          <p:cNvSpPr txBox="1">
            <a:spLocks noChangeArrowheads="1"/>
          </p:cNvSpPr>
          <p:nvPr/>
        </p:nvSpPr>
        <p:spPr bwMode="auto">
          <a:xfrm>
            <a:off x="5410200" y="5029200"/>
            <a:ext cx="381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en-US" altLang="en-US" sz="2400">
                <a:latin typeface="Arial Black" pitchFamily="34" charset="0"/>
              </a:rPr>
              <a:t>0</a:t>
            </a:r>
          </a:p>
        </p:txBody>
      </p:sp>
      <p:sp>
        <p:nvSpPr>
          <p:cNvPr id="24628" name="Text Box 52"/>
          <p:cNvSpPr txBox="1">
            <a:spLocks noChangeArrowheads="1"/>
          </p:cNvSpPr>
          <p:nvPr/>
        </p:nvSpPr>
        <p:spPr bwMode="auto">
          <a:xfrm>
            <a:off x="2498725" y="5002213"/>
            <a:ext cx="3873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altLang="en-US" sz="2400">
                <a:latin typeface="Arial Black" pitchFamily="34" charset="0"/>
              </a:rPr>
              <a:t>3</a:t>
            </a:r>
          </a:p>
        </p:txBody>
      </p:sp>
      <p:sp>
        <p:nvSpPr>
          <p:cNvPr id="24629" name="Text Box 53"/>
          <p:cNvSpPr txBox="1">
            <a:spLocks noChangeArrowheads="1"/>
          </p:cNvSpPr>
          <p:nvPr/>
        </p:nvSpPr>
        <p:spPr bwMode="auto">
          <a:xfrm>
            <a:off x="6765925" y="5002213"/>
            <a:ext cx="3873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altLang="en-US" sz="2400">
                <a:latin typeface="Arial Black" pitchFamily="34" charset="0"/>
              </a:rPr>
              <a:t>5</a:t>
            </a:r>
          </a:p>
        </p:txBody>
      </p:sp>
      <p:sp>
        <p:nvSpPr>
          <p:cNvPr id="24630" name="Text Box 54"/>
          <p:cNvSpPr txBox="1">
            <a:spLocks noChangeArrowheads="1"/>
          </p:cNvSpPr>
          <p:nvPr/>
        </p:nvSpPr>
        <p:spPr bwMode="auto">
          <a:xfrm>
            <a:off x="4022725" y="2438400"/>
            <a:ext cx="3206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en-US" altLang="en-US" sz="2400">
                <a:latin typeface="Arial Black" pitchFamily="34" charset="0"/>
              </a:rPr>
              <a:t>2</a:t>
            </a:r>
          </a:p>
        </p:txBody>
      </p:sp>
      <p:sp>
        <p:nvSpPr>
          <p:cNvPr id="24631" name="Text Box 55"/>
          <p:cNvSpPr txBox="1">
            <a:spLocks noChangeArrowheads="1"/>
          </p:cNvSpPr>
          <p:nvPr/>
        </p:nvSpPr>
        <p:spPr bwMode="auto">
          <a:xfrm>
            <a:off x="3946525" y="3706813"/>
            <a:ext cx="3873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altLang="en-US" sz="2400">
                <a:latin typeface="Arial Black" pitchFamily="34" charset="0"/>
              </a:rPr>
              <a:t>0</a:t>
            </a:r>
          </a:p>
        </p:txBody>
      </p:sp>
      <p:sp>
        <p:nvSpPr>
          <p:cNvPr id="24632" name="Text Box 56"/>
          <p:cNvSpPr txBox="1">
            <a:spLocks noChangeArrowheads="1"/>
          </p:cNvSpPr>
          <p:nvPr/>
        </p:nvSpPr>
        <p:spPr bwMode="auto">
          <a:xfrm>
            <a:off x="5241925" y="2411413"/>
            <a:ext cx="3873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altLang="en-US" sz="2400">
                <a:latin typeface="Arial Black" pitchFamily="34" charset="0"/>
              </a:rPr>
              <a:t>2</a:t>
            </a:r>
          </a:p>
        </p:txBody>
      </p:sp>
      <p:sp>
        <p:nvSpPr>
          <p:cNvPr id="24633" name="Text Box 57"/>
          <p:cNvSpPr txBox="1">
            <a:spLocks noChangeArrowheads="1"/>
          </p:cNvSpPr>
          <p:nvPr/>
        </p:nvSpPr>
        <p:spPr bwMode="auto">
          <a:xfrm>
            <a:off x="5334000" y="3706813"/>
            <a:ext cx="2952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en-US" altLang="en-US" sz="2400">
                <a:latin typeface="Arial Black" pitchFamily="34" charset="0"/>
              </a:rPr>
              <a:t>1</a:t>
            </a:r>
          </a:p>
        </p:txBody>
      </p:sp>
      <p:sp>
        <p:nvSpPr>
          <p:cNvPr id="24634" name="Text Box 58"/>
          <p:cNvSpPr txBox="1">
            <a:spLocks noChangeArrowheads="1"/>
          </p:cNvSpPr>
          <p:nvPr/>
        </p:nvSpPr>
        <p:spPr bwMode="auto">
          <a:xfrm>
            <a:off x="6781800" y="3706813"/>
            <a:ext cx="304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en-US" altLang="en-US" sz="2400">
                <a:latin typeface="Arial Black" pitchFamily="34" charset="0"/>
              </a:rPr>
              <a:t>0</a:t>
            </a:r>
          </a:p>
        </p:txBody>
      </p:sp>
      <p:sp>
        <p:nvSpPr>
          <p:cNvPr id="24635" name="Text Box 59"/>
          <p:cNvSpPr txBox="1">
            <a:spLocks noChangeArrowheads="1"/>
          </p:cNvSpPr>
          <p:nvPr/>
        </p:nvSpPr>
        <p:spPr bwMode="auto">
          <a:xfrm>
            <a:off x="6613525" y="2487613"/>
            <a:ext cx="3873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altLang="en-US" sz="2400">
                <a:latin typeface="Arial Black" pitchFamily="34" charset="0"/>
              </a:rPr>
              <a:t>1</a:t>
            </a:r>
          </a:p>
        </p:txBody>
      </p:sp>
    </p:spTree>
  </p:cSld>
  <p:clrMapOvr>
    <a:masterClrMapping/>
  </p:clrMapOvr>
  <p:transition advTm="59255">
    <p:cut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Von Neumann</a:t>
            </a:r>
            <a:r>
              <a:rPr lang="en-US" altLang="en-US">
                <a:cs typeface="Tahoma" pitchFamily="34" charset="0"/>
              </a:rPr>
              <a:t>'</a:t>
            </a:r>
            <a:r>
              <a:rPr lang="en-US" altLang="en-US"/>
              <a:t>s Automaton</a:t>
            </a:r>
          </a:p>
        </p:txBody>
      </p:sp>
      <p:sp>
        <p:nvSpPr>
          <p:cNvPr id="25604" name="Rectangle 4"/>
          <p:cNvSpPr>
            <a:spLocks noChangeArrowheads="1"/>
          </p:cNvSpPr>
          <p:nvPr/>
        </p:nvSpPr>
        <p:spPr bwMode="auto">
          <a:xfrm>
            <a:off x="990600" y="4343400"/>
            <a:ext cx="2286000" cy="1752600"/>
          </a:xfrm>
          <a:prstGeom prst="rect">
            <a:avLst/>
          </a:prstGeom>
          <a:solidFill>
            <a:srgbClr val="00CC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endParaRPr lang="en-US" altLang="en-US" sz="2400">
              <a:latin typeface="Times New Roman" pitchFamily="18" charset="0"/>
            </a:endParaRPr>
          </a:p>
        </p:txBody>
      </p:sp>
      <p:sp>
        <p:nvSpPr>
          <p:cNvPr id="25605" name="Rectangle 5"/>
          <p:cNvSpPr>
            <a:spLocks noChangeArrowheads="1"/>
          </p:cNvSpPr>
          <p:nvPr/>
        </p:nvSpPr>
        <p:spPr bwMode="auto">
          <a:xfrm>
            <a:off x="990600" y="2819400"/>
            <a:ext cx="2286000" cy="1524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endParaRPr lang="en-US" altLang="en-US" sz="2400">
              <a:latin typeface="Times New Roman" pitchFamily="18" charset="0"/>
            </a:endParaRPr>
          </a:p>
        </p:txBody>
      </p:sp>
      <p:sp>
        <p:nvSpPr>
          <p:cNvPr id="25606" name="Rectangle 6"/>
          <p:cNvSpPr>
            <a:spLocks noChangeArrowheads="1"/>
          </p:cNvSpPr>
          <p:nvPr/>
        </p:nvSpPr>
        <p:spPr bwMode="auto">
          <a:xfrm>
            <a:off x="5715000" y="2362200"/>
            <a:ext cx="2133600" cy="1447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altLang="en-US" sz="2000">
                <a:latin typeface="Arial" charset="0"/>
              </a:rPr>
              <a:t>Unit Under</a:t>
            </a:r>
          </a:p>
          <a:p>
            <a:pPr algn="ctr" eaLnBrk="1" hangingPunct="1"/>
            <a:r>
              <a:rPr lang="en-US" altLang="en-US" sz="2000">
                <a:latin typeface="Arial" charset="0"/>
              </a:rPr>
              <a:t>Construction</a:t>
            </a:r>
          </a:p>
        </p:txBody>
      </p:sp>
      <p:sp>
        <p:nvSpPr>
          <p:cNvPr id="25607" name="Text Box 7"/>
          <p:cNvSpPr txBox="1">
            <a:spLocks noChangeArrowheads="1"/>
          </p:cNvSpPr>
          <p:nvPr/>
        </p:nvSpPr>
        <p:spPr bwMode="auto">
          <a:xfrm>
            <a:off x="1447800" y="4724400"/>
            <a:ext cx="14478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/>
            <a:r>
              <a:rPr lang="en-US" altLang="en-US" sz="2000">
                <a:latin typeface="Arial" charset="0"/>
              </a:rPr>
              <a:t>Memory</a:t>
            </a:r>
          </a:p>
          <a:p>
            <a:pPr algn="ctr" eaLnBrk="1" hangingPunct="1"/>
            <a:r>
              <a:rPr lang="en-US" altLang="en-US" sz="2000">
                <a:latin typeface="Arial" charset="0"/>
              </a:rPr>
              <a:t>Control</a:t>
            </a:r>
          </a:p>
        </p:txBody>
      </p:sp>
      <p:sp>
        <p:nvSpPr>
          <p:cNvPr id="25608" name="Text Box 8"/>
          <p:cNvSpPr txBox="1">
            <a:spLocks noChangeArrowheads="1"/>
          </p:cNvSpPr>
          <p:nvPr/>
        </p:nvSpPr>
        <p:spPr bwMode="auto">
          <a:xfrm>
            <a:off x="1279525" y="3200400"/>
            <a:ext cx="1609725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/>
            <a:r>
              <a:rPr lang="en-US" altLang="en-US" sz="2000">
                <a:latin typeface="Arial" charset="0"/>
              </a:rPr>
              <a:t>Constructing</a:t>
            </a:r>
          </a:p>
          <a:p>
            <a:pPr algn="ctr" eaLnBrk="1" hangingPunct="1"/>
            <a:r>
              <a:rPr lang="en-US" altLang="en-US" sz="2000">
                <a:latin typeface="Arial" charset="0"/>
              </a:rPr>
              <a:t>Unit</a:t>
            </a:r>
          </a:p>
        </p:txBody>
      </p:sp>
      <p:sp>
        <p:nvSpPr>
          <p:cNvPr id="25609" name="Rectangle 9"/>
          <p:cNvSpPr>
            <a:spLocks noChangeArrowheads="1"/>
          </p:cNvSpPr>
          <p:nvPr/>
        </p:nvSpPr>
        <p:spPr bwMode="auto">
          <a:xfrm>
            <a:off x="3276600" y="5105400"/>
            <a:ext cx="4419600" cy="304800"/>
          </a:xfrm>
          <a:prstGeom prst="rect">
            <a:avLst/>
          </a:prstGeom>
          <a:solidFill>
            <a:srgbClr val="FF66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altLang="en-US" b="1">
                <a:latin typeface="Arial" charset="0"/>
              </a:rPr>
              <a:t>Instruction Tape</a:t>
            </a:r>
          </a:p>
        </p:txBody>
      </p:sp>
      <p:sp>
        <p:nvSpPr>
          <p:cNvPr id="25610" name="Rectangle 10"/>
          <p:cNvSpPr>
            <a:spLocks noChangeArrowheads="1"/>
          </p:cNvSpPr>
          <p:nvPr/>
        </p:nvSpPr>
        <p:spPr bwMode="auto">
          <a:xfrm>
            <a:off x="3276600" y="3352800"/>
            <a:ext cx="2438400" cy="304800"/>
          </a:xfrm>
          <a:prstGeom prst="rect">
            <a:avLst/>
          </a:prstGeom>
          <a:solidFill>
            <a:srgbClr val="FF66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altLang="en-US" b="1">
                <a:latin typeface="Arial" charset="0"/>
              </a:rPr>
              <a:t>Constructing Arm</a:t>
            </a:r>
          </a:p>
        </p:txBody>
      </p:sp>
    </p:spTree>
  </p:cSld>
  <p:clrMapOvr>
    <a:masterClrMapping/>
  </p:clrMapOvr>
  <p:transition advTm="47869">
    <p:cut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Von Neumann</a:t>
            </a:r>
            <a:r>
              <a:rPr lang="en-US" altLang="en-US">
                <a:cs typeface="Tahoma" pitchFamily="34" charset="0"/>
              </a:rPr>
              <a:t>'</a:t>
            </a:r>
            <a:r>
              <a:rPr lang="en-US" altLang="en-US"/>
              <a:t>s Automaton</a:t>
            </a:r>
          </a:p>
        </p:txBody>
      </p:sp>
      <p:sp>
        <p:nvSpPr>
          <p:cNvPr id="26627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1182688" y="2514600"/>
            <a:ext cx="7772400" cy="3617913"/>
          </a:xfrm>
        </p:spPr>
        <p:txBody>
          <a:bodyPr/>
          <a:lstStyle/>
          <a:p>
            <a:r>
              <a:rPr lang="en-US" altLang="en-US"/>
              <a:t>Memory Control Unit – 300 x 500 chips</a:t>
            </a:r>
          </a:p>
          <a:p>
            <a:r>
              <a:rPr lang="en-US" altLang="en-US"/>
              <a:t>Constructing Unit – 300 x 500 chips</a:t>
            </a:r>
          </a:p>
          <a:p>
            <a:r>
              <a:rPr lang="en-US" altLang="en-US"/>
              <a:t>Instruction Tape – 150,000 chips</a:t>
            </a:r>
          </a:p>
          <a:p>
            <a:r>
              <a:rPr lang="en-US" altLang="en-US"/>
              <a:t>Whole thing about as complicated as a modern computer!</a:t>
            </a:r>
          </a:p>
        </p:txBody>
      </p:sp>
    </p:spTree>
    <p:custDataLst>
      <p:tags r:id="rId1"/>
    </p:custDataLst>
  </p:cSld>
  <p:clrMapOvr>
    <a:masterClrMapping/>
  </p:clrMapOvr>
  <p:transition advTm="48650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66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66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266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266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7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Langton</a:t>
            </a:r>
            <a:r>
              <a:rPr lang="en-US" altLang="en-US">
                <a:cs typeface="Tahoma" pitchFamily="34" charset="0"/>
              </a:rPr>
              <a:t>'</a:t>
            </a:r>
            <a:r>
              <a:rPr lang="en-US" altLang="en-US"/>
              <a:t>s Simple Automaton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z="2800"/>
              <a:t>Much simpler than von Neumann’s </a:t>
            </a:r>
          </a:p>
          <a:p>
            <a:pPr>
              <a:lnSpc>
                <a:spcPct val="90000"/>
              </a:lnSpc>
            </a:pPr>
            <a:r>
              <a:rPr lang="en-US" altLang="en-US" sz="2800"/>
              <a:t>Modified a small component part of a previous automaton so that it would reproduce itself</a:t>
            </a:r>
          </a:p>
          <a:p>
            <a:pPr>
              <a:lnSpc>
                <a:spcPct val="90000"/>
              </a:lnSpc>
            </a:pPr>
            <a:r>
              <a:rPr lang="en-US" altLang="en-US" sz="2800"/>
              <a:t>A 10 x 10 loop with a 5 x 3 arm</a:t>
            </a:r>
          </a:p>
          <a:p>
            <a:pPr>
              <a:lnSpc>
                <a:spcPct val="90000"/>
              </a:lnSpc>
            </a:pPr>
            <a:r>
              <a:rPr lang="en-US" altLang="en-US" sz="2800"/>
              <a:t>The </a:t>
            </a:r>
            <a:r>
              <a:rPr lang="en-US" altLang="en-US" sz="2800">
                <a:cs typeface="Tahoma" pitchFamily="34" charset="0"/>
              </a:rPr>
              <a:t>"</a:t>
            </a:r>
            <a:r>
              <a:rPr lang="en-US" altLang="en-US" sz="2800"/>
              <a:t>instruction tape</a:t>
            </a:r>
            <a:r>
              <a:rPr lang="en-US" altLang="en-US" sz="2800">
                <a:cs typeface="Tahoma" pitchFamily="34" charset="0"/>
              </a:rPr>
              <a:t>"</a:t>
            </a:r>
            <a:r>
              <a:rPr lang="en-US" altLang="en-US" sz="2800"/>
              <a:t> fits inside and extends arm by 6 units, turns left, repeats this 3 times, till arm collides with self, breaks off new loop and makes new arms for each.</a:t>
            </a:r>
          </a:p>
          <a:p>
            <a:pPr>
              <a:lnSpc>
                <a:spcPct val="90000"/>
              </a:lnSpc>
            </a:pPr>
            <a:r>
              <a:rPr lang="en-US" altLang="en-US" sz="2800"/>
              <a:t>Reproduces in 151 time-steps</a:t>
            </a:r>
          </a:p>
        </p:txBody>
      </p:sp>
    </p:spTree>
    <p:custDataLst>
      <p:tags r:id="rId1"/>
    </p:custDataLst>
  </p:cSld>
  <p:clrMapOvr>
    <a:masterClrMapping/>
  </p:clrMapOvr>
  <p:transition advTm="56712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1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Langton</a:t>
            </a:r>
            <a:r>
              <a:rPr lang="en-US" altLang="en-US">
                <a:cs typeface="Tahoma" pitchFamily="34" charset="0"/>
              </a:rPr>
              <a:t>'</a:t>
            </a:r>
            <a:r>
              <a:rPr lang="en-US" altLang="en-US"/>
              <a:t>s Simple Automaton</a:t>
            </a:r>
          </a:p>
        </p:txBody>
      </p:sp>
      <p:sp>
        <p:nvSpPr>
          <p:cNvPr id="28675" name="Text Box 3"/>
          <p:cNvSpPr txBox="1">
            <a:spLocks noChangeArrowheads="1"/>
          </p:cNvSpPr>
          <p:nvPr/>
        </p:nvSpPr>
        <p:spPr bwMode="auto">
          <a:xfrm>
            <a:off x="3352800" y="2800350"/>
            <a:ext cx="2514600" cy="283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1pPr>
            <a:lvl2pPr marL="914400" indent="-45720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371600" indent="-45720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828800" indent="-45720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286000" indent="-45720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kumimoji="0" lang="en-US" altLang="en-US" sz="1800" b="1">
                <a:latin typeface="Courier New" pitchFamily="49" charset="0"/>
              </a:rPr>
              <a:t> 22222222</a:t>
            </a:r>
          </a:p>
          <a:p>
            <a:pPr eaLnBrk="1" hangingPunct="1"/>
            <a:r>
              <a:rPr kumimoji="0" lang="en-US" altLang="en-US" sz="1800" b="1">
                <a:latin typeface="Courier New" pitchFamily="49" charset="0"/>
              </a:rPr>
              <a:t>2170140142</a:t>
            </a:r>
          </a:p>
          <a:p>
            <a:pPr eaLnBrk="1" hangingPunct="1"/>
            <a:r>
              <a:rPr kumimoji="0" lang="en-US" altLang="en-US" sz="1800" b="1">
                <a:latin typeface="Courier New" pitchFamily="49" charset="0"/>
              </a:rPr>
              <a:t>2022222202</a:t>
            </a:r>
          </a:p>
          <a:p>
            <a:pPr eaLnBrk="1" hangingPunct="1"/>
            <a:r>
              <a:rPr kumimoji="0" lang="en-US" altLang="en-US" sz="1800" b="1">
                <a:latin typeface="Courier New" pitchFamily="49" charset="0"/>
              </a:rPr>
              <a:t>272    212</a:t>
            </a:r>
          </a:p>
          <a:p>
            <a:pPr eaLnBrk="1" hangingPunct="1"/>
            <a:r>
              <a:rPr kumimoji="0" lang="en-US" altLang="en-US" sz="1800" b="1">
                <a:latin typeface="Courier New" pitchFamily="49" charset="0"/>
              </a:rPr>
              <a:t>212    212</a:t>
            </a:r>
          </a:p>
          <a:p>
            <a:pPr eaLnBrk="1" hangingPunct="1"/>
            <a:r>
              <a:rPr kumimoji="0" lang="en-US" altLang="en-US" sz="1800" b="1">
                <a:latin typeface="Courier New" pitchFamily="49" charset="0"/>
              </a:rPr>
              <a:t>202    212</a:t>
            </a:r>
          </a:p>
          <a:p>
            <a:pPr eaLnBrk="1" hangingPunct="1"/>
            <a:r>
              <a:rPr kumimoji="0" lang="en-US" altLang="en-US" sz="1800" b="1">
                <a:latin typeface="Courier New" pitchFamily="49" charset="0"/>
              </a:rPr>
              <a:t>272    212</a:t>
            </a:r>
          </a:p>
          <a:p>
            <a:pPr eaLnBrk="1" hangingPunct="1"/>
            <a:r>
              <a:rPr kumimoji="0" lang="en-US" altLang="en-US" sz="1800" b="1">
                <a:latin typeface="Courier New" pitchFamily="49" charset="0"/>
              </a:rPr>
              <a:t>21222222122222</a:t>
            </a:r>
          </a:p>
          <a:p>
            <a:pPr eaLnBrk="1" hangingPunct="1"/>
            <a:r>
              <a:rPr kumimoji="0" lang="en-US" altLang="en-US" sz="1800" b="1">
                <a:latin typeface="Courier New" pitchFamily="49" charset="0"/>
              </a:rPr>
              <a:t>207107107111112</a:t>
            </a:r>
          </a:p>
          <a:p>
            <a:pPr eaLnBrk="1" hangingPunct="1"/>
            <a:r>
              <a:rPr kumimoji="0" lang="en-US" altLang="en-US" sz="1800" b="1">
                <a:latin typeface="Courier New" pitchFamily="49" charset="0"/>
              </a:rPr>
              <a:t> 2222222222222</a:t>
            </a:r>
          </a:p>
        </p:txBody>
      </p:sp>
    </p:spTree>
    <p:custDataLst>
      <p:tags r:id="rId1"/>
    </p:custDataLst>
  </p:cSld>
  <p:clrMapOvr>
    <a:masterClrMapping/>
  </p:clrMapOvr>
  <p:transition advTm="75068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86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Langton</a:t>
            </a:r>
            <a:r>
              <a:rPr lang="en-US" altLang="en-US">
                <a:cs typeface="Tahoma" pitchFamily="34" charset="0"/>
              </a:rPr>
              <a:t>'</a:t>
            </a:r>
            <a:r>
              <a:rPr lang="en-US" altLang="en-US"/>
              <a:t>s Simple Automaton</a:t>
            </a:r>
          </a:p>
        </p:txBody>
      </p:sp>
      <p:pic>
        <p:nvPicPr>
          <p:cNvPr id="56325" name="Picture 5" descr="LangtonC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971800"/>
            <a:ext cx="7915275" cy="302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326" name="Text Box 6"/>
          <p:cNvSpPr txBox="1">
            <a:spLocks noChangeArrowheads="1"/>
          </p:cNvSpPr>
          <p:nvPr/>
        </p:nvSpPr>
        <p:spPr bwMode="auto">
          <a:xfrm>
            <a:off x="762000" y="2362200"/>
            <a:ext cx="7467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/>
              <a:t>Bottom panel shows later generations:</a:t>
            </a:r>
          </a:p>
        </p:txBody>
      </p:sp>
    </p:spTree>
    <p:custDataLst>
      <p:tags r:id="rId1"/>
    </p:custDataLst>
  </p:cSld>
  <p:clrMapOvr>
    <a:masterClrMapping/>
  </p:clrMapOvr>
  <p:transition advTm="105311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6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6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32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Byl</a:t>
            </a:r>
            <a:r>
              <a:rPr lang="en-US" altLang="en-US">
                <a:cs typeface="Tahoma" pitchFamily="34" charset="0"/>
              </a:rPr>
              <a:t>'</a:t>
            </a:r>
            <a:r>
              <a:rPr lang="en-US" altLang="en-US"/>
              <a:t>s Simpler Automaton</a:t>
            </a:r>
          </a:p>
        </p:txBody>
      </p:sp>
      <p:sp>
        <p:nvSpPr>
          <p:cNvPr id="29699" name="Text Box 3"/>
          <p:cNvSpPr txBox="1">
            <a:spLocks noChangeArrowheads="1"/>
          </p:cNvSpPr>
          <p:nvPr/>
        </p:nvSpPr>
        <p:spPr bwMode="auto">
          <a:xfrm>
            <a:off x="3048000" y="1981200"/>
            <a:ext cx="4876800" cy="4494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b="1">
                <a:solidFill>
                  <a:schemeClr val="hlink"/>
                </a:solidFill>
                <a:latin typeface="Courier New" pitchFamily="49" charset="0"/>
              </a:rPr>
              <a:t>T = 0    T = 5    T = 10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b="1">
                <a:latin typeface="Courier New" pitchFamily="49" charset="0"/>
              </a:rPr>
              <a:t> 22       22       22  3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b="1">
                <a:latin typeface="Courier New" pitchFamily="49" charset="0"/>
              </a:rPr>
              <a:t>2632     2342     2462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b="1">
                <a:latin typeface="Courier New" pitchFamily="49" charset="0"/>
              </a:rPr>
              <a:t>2642     266633   23664363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b="1">
                <a:latin typeface="Courier New" pitchFamily="49" charset="0"/>
              </a:rPr>
              <a:t> 25       2212     221222</a:t>
            </a:r>
          </a:p>
          <a:p>
            <a:pPr eaLnBrk="1" hangingPunct="1">
              <a:spcBef>
                <a:spcPct val="50000"/>
              </a:spcBef>
            </a:pPr>
            <a:endParaRPr lang="en-US" altLang="en-US" b="1">
              <a:latin typeface="Courier New" pitchFamily="49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altLang="en-US" b="1">
                <a:solidFill>
                  <a:schemeClr val="hlink"/>
                </a:solidFill>
                <a:latin typeface="Courier New" pitchFamily="49" charset="0"/>
              </a:rPr>
              <a:t>T = 15     T = 20       T = 25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b="1">
                <a:latin typeface="Courier New" pitchFamily="49" charset="0"/>
              </a:rPr>
              <a:t> 22  3       22    2     22   22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b="1">
                <a:latin typeface="Courier New" pitchFamily="49" charset="0"/>
              </a:rPr>
              <a:t>2662   3    2632  362   2345 2632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b="1">
                <a:latin typeface="Courier New" pitchFamily="49" charset="0"/>
              </a:rPr>
              <a:t>243664362   264366432   2662 2642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b="1">
                <a:latin typeface="Courier New" pitchFamily="49" charset="0"/>
              </a:rPr>
              <a:t> 2212222     2212222     22 2 25</a:t>
            </a:r>
          </a:p>
        </p:txBody>
      </p:sp>
    </p:spTree>
  </p:cSld>
  <p:clrMapOvr>
    <a:masterClrMapping/>
  </p:clrMapOvr>
  <p:transition advTm="41119">
    <p:cut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6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Origin of Life</a:t>
            </a:r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Many talk today as though life came about by purely natural processes, and it’s only a matter of time until we learn how it happened.</a:t>
            </a:r>
          </a:p>
          <a:p>
            <a:r>
              <a:rPr lang="en-US" altLang="en-US"/>
              <a:t>Here we suggest that life is far more complex than most people think, and it is hardly likely to have happened by chance.</a:t>
            </a:r>
          </a:p>
        </p:txBody>
      </p:sp>
    </p:spTree>
    <p:custDataLst>
      <p:tags r:id="rId1"/>
    </p:custDataLst>
  </p:cSld>
  <p:clrMapOvr>
    <a:masterClrMapping/>
  </p:clrMapOvr>
  <p:transition advTm="19257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1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1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7" grpI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Ludwig</a:t>
            </a:r>
            <a:r>
              <a:rPr lang="en-US" altLang="en-US">
                <a:cs typeface="Tahoma" pitchFamily="34" charset="0"/>
              </a:rPr>
              <a:t>'</a:t>
            </a:r>
            <a:r>
              <a:rPr lang="en-US" altLang="en-US"/>
              <a:t>s Simpler Automaton</a:t>
            </a:r>
          </a:p>
        </p:txBody>
      </p:sp>
      <p:sp>
        <p:nvSpPr>
          <p:cNvPr id="30723" name="Text Box 3"/>
          <p:cNvSpPr txBox="1">
            <a:spLocks noChangeArrowheads="1"/>
          </p:cNvSpPr>
          <p:nvPr/>
        </p:nvSpPr>
        <p:spPr bwMode="auto">
          <a:xfrm>
            <a:off x="1066800" y="2133600"/>
            <a:ext cx="6858000" cy="2843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b="1">
                <a:solidFill>
                  <a:schemeClr val="hlink"/>
                </a:solidFill>
                <a:latin typeface="Courier New" pitchFamily="49" charset="0"/>
              </a:rPr>
              <a:t>T = 0   T = 1   T = 2   T = 3   T = 4   T = 5</a:t>
            </a:r>
          </a:p>
          <a:p>
            <a:pPr eaLnBrk="1" hangingPunct="1">
              <a:spcBef>
                <a:spcPct val="50000"/>
              </a:spcBef>
            </a:pPr>
            <a:endParaRPr lang="en-US" altLang="en-US" b="1">
              <a:solidFill>
                <a:schemeClr val="bg2"/>
              </a:solidFill>
              <a:latin typeface="Courier New" pitchFamily="49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altLang="en-US" b="1">
                <a:latin typeface="Courier New" pitchFamily="49" charset="0"/>
              </a:rPr>
              <a:t>  2       2       2       2       2       25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b="1">
                <a:latin typeface="Courier New" pitchFamily="49" charset="0"/>
              </a:rPr>
              <a:t> 212     212     212     21      213     21 4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b="1">
                <a:latin typeface="Courier New" pitchFamily="49" charset="0"/>
              </a:rPr>
              <a:t>          3        5      2       2       2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b="1">
                <a:latin typeface="Courier New" pitchFamily="49" charset="0"/>
              </a:rPr>
              <a:t>                  4      636     626      2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b="1">
                <a:latin typeface="Courier New" pitchFamily="49" charset="0"/>
              </a:rPr>
              <a:t>                          6      262     212</a:t>
            </a:r>
          </a:p>
        </p:txBody>
      </p:sp>
    </p:spTree>
  </p:cSld>
  <p:clrMapOvr>
    <a:masterClrMapping/>
  </p:clrMapOvr>
  <p:transition advTm="38496">
    <p:cut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Probabilities for </a:t>
            </a:r>
            <a:br>
              <a:rPr lang="en-US" altLang="en-US"/>
            </a:br>
            <a:r>
              <a:rPr lang="en-US" altLang="en-US"/>
              <a:t>Random Formation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Langton</a:t>
            </a:r>
            <a:r>
              <a:rPr lang="en-US" altLang="en-US">
                <a:cs typeface="Tahoma" pitchFamily="34" charset="0"/>
              </a:rPr>
              <a:t>'</a:t>
            </a:r>
            <a:r>
              <a:rPr lang="en-US" altLang="en-US"/>
              <a:t>s Automaton</a:t>
            </a:r>
          </a:p>
          <a:p>
            <a:pPr lvl="1"/>
            <a:r>
              <a:rPr lang="en-US" altLang="en-US"/>
              <a:t>P (hist univ) = 1 x 10</a:t>
            </a:r>
            <a:r>
              <a:rPr lang="en-US" altLang="en-US" baseline="30000"/>
              <a:t>-129</a:t>
            </a:r>
            <a:endParaRPr lang="en-US" altLang="en-US"/>
          </a:p>
          <a:p>
            <a:r>
              <a:rPr lang="en-US" altLang="en-US"/>
              <a:t>Byl</a:t>
            </a:r>
            <a:r>
              <a:rPr lang="en-US" altLang="en-US">
                <a:cs typeface="Tahoma" pitchFamily="34" charset="0"/>
              </a:rPr>
              <a:t>'</a:t>
            </a:r>
            <a:r>
              <a:rPr lang="en-US" altLang="en-US"/>
              <a:t>s Automaton</a:t>
            </a:r>
          </a:p>
          <a:p>
            <a:pPr lvl="1"/>
            <a:r>
              <a:rPr lang="en-US" altLang="en-US"/>
              <a:t>P (hist univ) = 1 x 10</a:t>
            </a:r>
            <a:r>
              <a:rPr lang="en-US" altLang="en-US" baseline="30000"/>
              <a:t>-69</a:t>
            </a:r>
            <a:endParaRPr lang="en-US" altLang="en-US"/>
          </a:p>
          <a:p>
            <a:r>
              <a:rPr lang="en-US" altLang="en-US"/>
              <a:t>Ludwig</a:t>
            </a:r>
            <a:r>
              <a:rPr lang="en-US" altLang="en-US">
                <a:cs typeface="Tahoma" pitchFamily="34" charset="0"/>
              </a:rPr>
              <a:t>'</a:t>
            </a:r>
            <a:r>
              <a:rPr lang="en-US" altLang="en-US"/>
              <a:t>s Automaton</a:t>
            </a:r>
          </a:p>
          <a:p>
            <a:pPr lvl="1"/>
            <a:r>
              <a:rPr lang="en-US" altLang="en-US"/>
              <a:t>P(Byl assump) = 1 every 10</a:t>
            </a:r>
            <a:r>
              <a:rPr lang="en-US" altLang="en-US" baseline="30000"/>
              <a:t>-14</a:t>
            </a:r>
            <a:r>
              <a:rPr lang="en-US" altLang="en-US"/>
              <a:t> sec</a:t>
            </a:r>
          </a:p>
          <a:p>
            <a:pPr lvl="1"/>
            <a:r>
              <a:rPr lang="en-US" altLang="en-US"/>
              <a:t>P(more reasonable) = 1 x 10</a:t>
            </a:r>
            <a:r>
              <a:rPr lang="en-US" altLang="en-US" baseline="30000"/>
              <a:t>-86</a:t>
            </a:r>
            <a:endParaRPr lang="en-US" altLang="en-US"/>
          </a:p>
        </p:txBody>
      </p:sp>
    </p:spTree>
    <p:custDataLst>
      <p:tags r:id="rId1"/>
    </p:custDataLst>
  </p:cSld>
  <p:clrMapOvr>
    <a:masterClrMapping/>
  </p:clrMapOvr>
  <p:transition advTm="136596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17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17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317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17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317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317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317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47" grpId="0" uiExpand="1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Problems w/ Simple Automata</a:t>
            </a:r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Not good for anything but reproduction.</a:t>
            </a:r>
          </a:p>
          <a:p>
            <a:r>
              <a:rPr lang="en-US" altLang="en-US"/>
              <a:t>Reproduction typically collapses with any mutation.</a:t>
            </a:r>
          </a:p>
          <a:p>
            <a:r>
              <a:rPr lang="en-US" altLang="en-US"/>
              <a:t>A viable automaton will need to be able to reproduce while changing.</a:t>
            </a:r>
          </a:p>
          <a:p>
            <a:r>
              <a:rPr lang="en-US" altLang="en-US"/>
              <a:t>Thus we need to add more chip states, increasing complexity.</a:t>
            </a:r>
          </a:p>
        </p:txBody>
      </p:sp>
    </p:spTree>
    <p:custDataLst>
      <p:tags r:id="rId1"/>
    </p:custDataLst>
  </p:cSld>
  <p:clrMapOvr>
    <a:masterClrMapping/>
  </p:clrMapOvr>
  <p:transition advTm="78693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27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27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327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27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71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A </a:t>
            </a:r>
            <a:r>
              <a:rPr lang="en-US" altLang="en-US">
                <a:cs typeface="Tahoma" pitchFamily="34" charset="0"/>
              </a:rPr>
              <a:t>"</a:t>
            </a:r>
            <a:r>
              <a:rPr lang="en-US" altLang="en-US"/>
              <a:t>Life</a:t>
            </a:r>
            <a:r>
              <a:rPr lang="en-US" altLang="en-US">
                <a:cs typeface="Tahoma" pitchFamily="34" charset="0"/>
              </a:rPr>
              <a:t>"</a:t>
            </a:r>
            <a:r>
              <a:rPr lang="en-US" altLang="en-US"/>
              <a:t> Automaton</a:t>
            </a:r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Try to be more general than three above automata.</a:t>
            </a:r>
          </a:p>
          <a:p>
            <a:r>
              <a:rPr lang="en-US" altLang="en-US"/>
              <a:t>Don</a:t>
            </a:r>
            <a:r>
              <a:rPr lang="en-US" altLang="en-US">
                <a:cs typeface="Tahoma" pitchFamily="34" charset="0"/>
              </a:rPr>
              <a:t>'</a:t>
            </a:r>
            <a:r>
              <a:rPr lang="en-US" altLang="en-US"/>
              <a:t>t tie to substrate especially designed for automaton.</a:t>
            </a:r>
          </a:p>
          <a:p>
            <a:r>
              <a:rPr lang="en-US" altLang="en-US"/>
              <a:t>Use John Conway</a:t>
            </a:r>
            <a:r>
              <a:rPr lang="en-US" altLang="en-US">
                <a:cs typeface="Tahoma" pitchFamily="34" charset="0"/>
              </a:rPr>
              <a:t>'</a:t>
            </a:r>
            <a:r>
              <a:rPr lang="en-US" altLang="en-US"/>
              <a:t>s game </a:t>
            </a:r>
            <a:r>
              <a:rPr lang="en-US" altLang="en-US">
                <a:cs typeface="Tahoma" pitchFamily="34" charset="0"/>
              </a:rPr>
              <a:t>"</a:t>
            </a:r>
            <a:r>
              <a:rPr lang="en-US" altLang="en-US"/>
              <a:t>Life</a:t>
            </a:r>
            <a:r>
              <a:rPr lang="en-US" altLang="en-US">
                <a:cs typeface="Tahoma" pitchFamily="34" charset="0"/>
              </a:rPr>
              <a:t>"</a:t>
            </a:r>
            <a:r>
              <a:rPr lang="en-US" altLang="en-US"/>
              <a:t> as substrate.</a:t>
            </a:r>
          </a:p>
          <a:p>
            <a:r>
              <a:rPr lang="en-US" altLang="en-US"/>
              <a:t>Simplest reproducer is enormously complex, like von Neumann</a:t>
            </a:r>
            <a:r>
              <a:rPr lang="en-US" altLang="en-US">
                <a:cs typeface="Tahoma" pitchFamily="34" charset="0"/>
              </a:rPr>
              <a:t>'</a:t>
            </a:r>
            <a:r>
              <a:rPr lang="en-US" altLang="en-US"/>
              <a:t>s!</a:t>
            </a:r>
          </a:p>
        </p:txBody>
      </p:sp>
    </p:spTree>
    <p:custDataLst>
      <p:tags r:id="rId1"/>
    </p:custDataLst>
  </p:cSld>
  <p:clrMapOvr>
    <a:masterClrMapping/>
  </p:clrMapOvr>
  <p:transition advTm="65465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37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37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337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37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795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The Problem of Fragility</a:t>
            </a:r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All these automata run in an empty environment.</a:t>
            </a:r>
          </a:p>
          <a:p>
            <a:r>
              <a:rPr lang="en-US" altLang="en-US"/>
              <a:t>What happens if they contact other objects in their space?</a:t>
            </a:r>
          </a:p>
          <a:p>
            <a:r>
              <a:rPr lang="en-US" altLang="en-US"/>
              <a:t>Have tested Langton automaton for this; results are disastrous.</a:t>
            </a:r>
          </a:p>
          <a:p>
            <a:r>
              <a:rPr lang="en-US" altLang="en-US"/>
              <a:t>Automaton is too fragile to function in such a space.</a:t>
            </a:r>
          </a:p>
        </p:txBody>
      </p:sp>
    </p:spTree>
    <p:custDataLst>
      <p:tags r:id="rId1"/>
    </p:custDataLst>
  </p:cSld>
  <p:clrMapOvr>
    <a:masterClrMapping/>
  </p:clrMapOvr>
  <p:transition advTm="25096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48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48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348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48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19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2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Summary on Automata</a:t>
            </a:r>
          </a:p>
        </p:txBody>
      </p:sp>
      <p:sp>
        <p:nvSpPr>
          <p:cNvPr id="9223" name="Rectangle 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sz="2800"/>
              <a:t>Universal constructors far too complex.</a:t>
            </a:r>
          </a:p>
          <a:p>
            <a:r>
              <a:rPr lang="en-US" altLang="en-US" sz="2800"/>
              <a:t>Special constructors too specialized, too fragile to handle mutations.</a:t>
            </a:r>
          </a:p>
          <a:p>
            <a:r>
              <a:rPr lang="en-US" altLang="en-US" sz="2800"/>
              <a:t>Need to build automata that are: </a:t>
            </a:r>
          </a:p>
          <a:p>
            <a:pPr lvl="1"/>
            <a:r>
              <a:rPr lang="en-US" altLang="en-US" sz="2400"/>
              <a:t>general enough to be flexible, </a:t>
            </a:r>
          </a:p>
          <a:p>
            <a:pPr lvl="1"/>
            <a:r>
              <a:rPr lang="en-US" altLang="en-US" sz="2400"/>
              <a:t>are robust, and </a:t>
            </a:r>
          </a:p>
          <a:p>
            <a:pPr lvl="1"/>
            <a:r>
              <a:rPr lang="en-US" altLang="en-US" sz="2400"/>
              <a:t>not too complex to form randomly.</a:t>
            </a:r>
          </a:p>
          <a:p>
            <a:r>
              <a:rPr lang="en-US" altLang="en-US" sz="2800"/>
              <a:t>This looks to be impossible.</a:t>
            </a:r>
          </a:p>
        </p:txBody>
      </p:sp>
    </p:spTree>
    <p:custDataLst>
      <p:tags r:id="rId1"/>
    </p:custDataLst>
  </p:cSld>
  <p:clrMapOvr>
    <a:masterClrMapping/>
  </p:clrMapOvr>
  <p:transition advTm="86204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92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92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92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92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92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92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92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3" grpId="0" uiExpand="1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6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Real Life</a:t>
            </a:r>
          </a:p>
        </p:txBody>
      </p:sp>
      <p:sp>
        <p:nvSpPr>
          <p:cNvPr id="10247" name="Rectangle 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/>
              <a:t>So far, the artificial life project is like the biological origin-of-life project.</a:t>
            </a:r>
          </a:p>
          <a:p>
            <a:pPr>
              <a:lnSpc>
                <a:spcPct val="90000"/>
              </a:lnSpc>
            </a:pPr>
            <a:r>
              <a:rPr lang="en-US" altLang="en-US"/>
              <a:t>Both have produced some minor results, which have been hyped far out of proportion to their actual significance.</a:t>
            </a:r>
          </a:p>
          <a:p>
            <a:pPr>
              <a:lnSpc>
                <a:spcPct val="90000"/>
              </a:lnSpc>
            </a:pPr>
            <a:r>
              <a:rPr lang="en-US" altLang="en-US"/>
              <a:t>Researchers realize you can</a:t>
            </a:r>
            <a:r>
              <a:rPr lang="en-US" altLang="en-US">
                <a:cs typeface="Tahoma" pitchFamily="34" charset="0"/>
              </a:rPr>
              <a:t>'</a:t>
            </a:r>
            <a:r>
              <a:rPr lang="en-US" altLang="en-US"/>
              <a:t>t get funding if the funders think the project is hopeless!</a:t>
            </a:r>
          </a:p>
        </p:txBody>
      </p:sp>
    </p:spTree>
    <p:custDataLst>
      <p:tags r:id="rId1"/>
    </p:custDataLst>
  </p:cSld>
  <p:clrMapOvr>
    <a:masterClrMapping/>
  </p:clrMapOvr>
  <p:transition advTm="96349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2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02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02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7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70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What This Means</a:t>
            </a:r>
          </a:p>
        </p:txBody>
      </p:sp>
      <p:sp>
        <p:nvSpPr>
          <p:cNvPr id="11271" name="Rectangle 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Don</a:t>
            </a:r>
            <a:r>
              <a:rPr lang="en-US" altLang="en-US">
                <a:cs typeface="Tahoma" pitchFamily="34" charset="0"/>
              </a:rPr>
              <a:t>'</a:t>
            </a:r>
            <a:r>
              <a:rPr lang="en-US" altLang="en-US"/>
              <a:t>t mistake research proposals for results!</a:t>
            </a:r>
          </a:p>
          <a:p>
            <a:r>
              <a:rPr lang="en-US" altLang="en-US"/>
              <a:t>Don</a:t>
            </a:r>
            <a:r>
              <a:rPr lang="en-US" altLang="en-US">
                <a:cs typeface="Tahoma" pitchFamily="34" charset="0"/>
              </a:rPr>
              <a:t>'</a:t>
            </a:r>
            <a:r>
              <a:rPr lang="en-US" altLang="en-US"/>
              <a:t>t mistake worldview-driven visions for a view of the real world.</a:t>
            </a:r>
          </a:p>
          <a:p>
            <a:r>
              <a:rPr lang="en-US" altLang="en-US"/>
              <a:t>The results look far more like evidence of intelligent design.</a:t>
            </a:r>
          </a:p>
        </p:txBody>
      </p:sp>
    </p:spTree>
    <p:custDataLst>
      <p:tags r:id="rId1"/>
    </p:custDataLst>
  </p:cSld>
  <p:clrMapOvr>
    <a:masterClrMapping/>
  </p:clrMapOvr>
  <p:transition advTm="76520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2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12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12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71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What This Means</a:t>
            </a:r>
          </a:p>
        </p:txBody>
      </p:sp>
      <p:pic>
        <p:nvPicPr>
          <p:cNvPr id="58374" name="Picture 6" descr="ALifeCar0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1905000"/>
            <a:ext cx="4419600" cy="425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advTm="10405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83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For Further Reading…</a:t>
            </a:r>
          </a:p>
        </p:txBody>
      </p:sp>
      <p:sp>
        <p:nvSpPr>
          <p:cNvPr id="66564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1182688" y="2667000"/>
            <a:ext cx="3810000" cy="3465513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en-US" altLang="en-US" sz="2800"/>
              <a:t>	My article </a:t>
            </a:r>
            <a:r>
              <a:rPr lang="en-US" altLang="en-US" sz="2800">
                <a:cs typeface="Tahoma" pitchFamily="34" charset="0"/>
              </a:rPr>
              <a:t>"</a:t>
            </a:r>
            <a:r>
              <a:rPr lang="en-US" altLang="en-US" sz="2800"/>
              <a:t>Artificial Life &amp; Cellular Automata</a:t>
            </a:r>
            <a:r>
              <a:rPr lang="en-US" altLang="en-US" sz="2800">
                <a:cs typeface="Tahoma" pitchFamily="34" charset="0"/>
              </a:rPr>
              <a:t>"</a:t>
            </a:r>
            <a:r>
              <a:rPr lang="en-US" altLang="en-US" sz="2800"/>
              <a:t> in </a:t>
            </a:r>
            <a:r>
              <a:rPr lang="en-US" altLang="en-US" sz="2800" i="1"/>
              <a:t>Mere Creation: Science, Faith &amp; Intelligent Design</a:t>
            </a:r>
            <a:r>
              <a:rPr lang="en-US" altLang="en-US" sz="2800"/>
              <a:t>, edited by William Dembski</a:t>
            </a:r>
          </a:p>
        </p:txBody>
      </p:sp>
      <p:pic>
        <p:nvPicPr>
          <p:cNvPr id="66566" name="Picture 6" descr="DembskiMereCreation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681663" y="2017713"/>
            <a:ext cx="2735262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custDataLst>
      <p:tags r:id="rId1"/>
    </p:custDataLst>
  </p:cSld>
  <p:clrMapOvr>
    <a:masterClrMapping/>
  </p:clrMapOvr>
  <p:transition advTm="17355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65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65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564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Origin of Life</a:t>
            </a:r>
          </a:p>
        </p:txBody>
      </p:sp>
      <p:pic>
        <p:nvPicPr>
          <p:cNvPr id="65540" name="Picture 4" descr="DilbertALife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065338"/>
            <a:ext cx="8839200" cy="3003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advTm="25016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55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en-US"/>
              <a:t>The End …</a:t>
            </a:r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algn="l"/>
            <a:r>
              <a:rPr lang="en-US" altLang="en-US"/>
              <a:t>Will man-made simulations prove life happened by itself?</a:t>
            </a:r>
          </a:p>
          <a:p>
            <a:pPr algn="l"/>
            <a:r>
              <a:rPr lang="en-US" altLang="en-US"/>
              <a:t>Don</a:t>
            </a:r>
            <a:r>
              <a:rPr lang="en-US" altLang="en-US">
                <a:cs typeface="Tahoma" pitchFamily="34" charset="0"/>
              </a:rPr>
              <a:t>'</a:t>
            </a:r>
            <a:r>
              <a:rPr lang="en-US" altLang="en-US"/>
              <a:t>t count on it!</a:t>
            </a:r>
          </a:p>
        </p:txBody>
      </p:sp>
      <p:pic>
        <p:nvPicPr>
          <p:cNvPr id="36868" name="Picture 4" descr="ALif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5950" y="457200"/>
            <a:ext cx="2667000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advTm="18787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68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68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368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68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68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68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68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66" grpId="0" autoUpdateAnimBg="0"/>
      <p:bldP spid="36867" grpId="0" build="p" autoUpdateAnimBg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0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Topics of Discussion</a:t>
            </a:r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In thinking about the complexity of life, we will take a different tack than is usual.</a:t>
            </a:r>
          </a:p>
          <a:p>
            <a:r>
              <a:rPr lang="en-US" altLang="en-US"/>
              <a:t>We will look at computers rather than biology.</a:t>
            </a:r>
          </a:p>
          <a:p>
            <a:r>
              <a:rPr lang="en-US" altLang="en-US"/>
              <a:t>We want to look at:</a:t>
            </a:r>
          </a:p>
          <a:p>
            <a:pPr lvl="1"/>
            <a:r>
              <a:rPr lang="en-US" altLang="en-US"/>
              <a:t>Computer Viruses</a:t>
            </a:r>
          </a:p>
          <a:p>
            <a:pPr lvl="1"/>
            <a:r>
              <a:rPr lang="en-US" altLang="en-US"/>
              <a:t>Artificial Life</a:t>
            </a:r>
          </a:p>
        </p:txBody>
      </p:sp>
    </p:spTree>
    <p:custDataLst>
      <p:tags r:id="rId1"/>
    </p:custDataLst>
  </p:cSld>
  <p:clrMapOvr>
    <a:masterClrMapping/>
  </p:clrMapOvr>
  <p:transition advTm="17635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1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1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61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61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61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51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4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Computer Viruses</a:t>
            </a:r>
          </a:p>
        </p:txBody>
      </p:sp>
      <p:sp>
        <p:nvSpPr>
          <p:cNvPr id="7175" name="Rectangle 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What are computer viruses?</a:t>
            </a:r>
          </a:p>
          <a:p>
            <a:r>
              <a:rPr lang="en-US" altLang="en-US"/>
              <a:t>Computer programs which invade a computer and try to take over its functions, rather like biological viruses do with human cells.</a:t>
            </a:r>
          </a:p>
          <a:p>
            <a:r>
              <a:rPr lang="en-US" altLang="en-US"/>
              <a:t>Most of us with computer experience have had to deal with such viruses from time to time.</a:t>
            </a:r>
          </a:p>
        </p:txBody>
      </p:sp>
      <p:pic>
        <p:nvPicPr>
          <p:cNvPr id="7176" name="Picture 8" descr="MCj04059800000[1]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1388" y="381000"/>
            <a:ext cx="1289050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advTm="23283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1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71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71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5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Computer Viruses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182688" y="2362200"/>
            <a:ext cx="3810000" cy="3770313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z="2000"/>
              <a:t>Excellent discussion in Mark Ludwig, </a:t>
            </a:r>
            <a:r>
              <a:rPr lang="en-US" altLang="en-US" sz="2000" i="1"/>
              <a:t>Computer Viruses, Artificial Life &amp; Evolution.</a:t>
            </a:r>
            <a:endParaRPr lang="en-US" altLang="en-US" sz="2000"/>
          </a:p>
          <a:p>
            <a:pPr>
              <a:lnSpc>
                <a:spcPct val="90000"/>
              </a:lnSpc>
            </a:pPr>
            <a:r>
              <a:rPr lang="en-US" altLang="en-US" sz="2000"/>
              <a:t>CVs are closer to artificial life than anything else humans have made.</a:t>
            </a:r>
          </a:p>
          <a:p>
            <a:pPr>
              <a:lnSpc>
                <a:spcPct val="90000"/>
              </a:lnSpc>
            </a:pPr>
            <a:r>
              <a:rPr lang="en-US" altLang="en-US" sz="2000"/>
              <a:t>They are able to reproduce.</a:t>
            </a:r>
          </a:p>
          <a:p>
            <a:pPr>
              <a:lnSpc>
                <a:spcPct val="90000"/>
              </a:lnSpc>
            </a:pPr>
            <a:r>
              <a:rPr lang="en-US" altLang="en-US" sz="2000"/>
              <a:t>They can often hide from predators.</a:t>
            </a:r>
          </a:p>
          <a:p>
            <a:pPr>
              <a:lnSpc>
                <a:spcPct val="90000"/>
              </a:lnSpc>
            </a:pPr>
            <a:r>
              <a:rPr lang="en-US" altLang="en-US" sz="2000"/>
              <a:t>They can survive outside captivity.</a:t>
            </a:r>
          </a:p>
        </p:txBody>
      </p:sp>
      <p:pic>
        <p:nvPicPr>
          <p:cNvPr id="18437" name="Picture 5" descr="compviruses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697538" y="2017713"/>
            <a:ext cx="2703512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custDataLst>
      <p:tags r:id="rId1"/>
    </p:custDataLst>
  </p:cSld>
  <p:clrMapOvr>
    <a:masterClrMapping/>
  </p:clrMapOvr>
  <p:transition advTm="27189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8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8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84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84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84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84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5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Origin of Computer Viruses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No one claims they arose by chance.</a:t>
            </a:r>
          </a:p>
          <a:p>
            <a:r>
              <a:rPr lang="en-US" altLang="en-US"/>
              <a:t>They are designed by intelligent (if malevolent) creators.</a:t>
            </a:r>
          </a:p>
          <a:p>
            <a:r>
              <a:rPr lang="en-US" altLang="en-US"/>
              <a:t>How likely would it be for something as complex as a computer virus to arise by chance in the computer environment?</a:t>
            </a:r>
          </a:p>
        </p:txBody>
      </p:sp>
    </p:spTree>
    <p:custDataLst>
      <p:tags r:id="rId1"/>
    </p:custDataLst>
  </p:cSld>
  <p:clrMapOvr>
    <a:masterClrMapping/>
  </p:clrMapOvr>
  <p:transition advTm="17916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9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94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94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59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How Likely to Arise by Chance?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/>
              <a:t>Ludwig</a:t>
            </a:r>
            <a:r>
              <a:rPr lang="en-US" altLang="en-US">
                <a:cs typeface="Tahoma" pitchFamily="34" charset="0"/>
              </a:rPr>
              <a:t>'</a:t>
            </a:r>
            <a:r>
              <a:rPr lang="en-US" altLang="en-US"/>
              <a:t>s </a:t>
            </a:r>
            <a:r>
              <a:rPr lang="en-US" altLang="en-US">
                <a:cs typeface="Tahoma" pitchFamily="34" charset="0"/>
              </a:rPr>
              <a:t>"</a:t>
            </a:r>
            <a:r>
              <a:rPr lang="en-US" altLang="en-US"/>
              <a:t>First International Virus Writing Contest</a:t>
            </a:r>
            <a:r>
              <a:rPr lang="en-US" altLang="en-US">
                <a:cs typeface="Tahoma" pitchFamily="34" charset="0"/>
              </a:rPr>
              <a:t>"</a:t>
            </a:r>
            <a:r>
              <a:rPr lang="en-US" altLang="en-US"/>
              <a:t> (1993)</a:t>
            </a:r>
          </a:p>
          <a:p>
            <a:pPr lvl="1">
              <a:lnSpc>
                <a:spcPct val="90000"/>
              </a:lnSpc>
            </a:pPr>
            <a:r>
              <a:rPr lang="en-US" altLang="en-US"/>
              <a:t>Devise shortest virus possible.</a:t>
            </a:r>
          </a:p>
          <a:p>
            <a:pPr lvl="1">
              <a:lnSpc>
                <a:spcPct val="90000"/>
              </a:lnSpc>
            </a:pPr>
            <a:r>
              <a:rPr lang="en-US" altLang="en-US"/>
              <a:t>Must have certain minimal functions.</a:t>
            </a:r>
          </a:p>
          <a:p>
            <a:pPr>
              <a:lnSpc>
                <a:spcPct val="90000"/>
              </a:lnSpc>
            </a:pPr>
            <a:r>
              <a:rPr lang="en-US" altLang="en-US"/>
              <a:t>Ludwig gives a sample, the grand prize winner, and several runners-up.</a:t>
            </a:r>
          </a:p>
          <a:p>
            <a:pPr>
              <a:lnSpc>
                <a:spcPct val="90000"/>
              </a:lnSpc>
            </a:pPr>
            <a:r>
              <a:rPr lang="en-US" altLang="en-US"/>
              <a:t>All are over 100 bytes in length.</a:t>
            </a:r>
          </a:p>
        </p:txBody>
      </p:sp>
    </p:spTree>
    <p:custDataLst>
      <p:tags r:id="rId1"/>
    </p:custDataLst>
  </p:cSld>
  <p:clrMapOvr>
    <a:masterClrMapping/>
  </p:clrMapOvr>
  <p:transition advTm="39476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0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0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20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204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204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3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How Likely to Arise by Chance?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z="2800"/>
              <a:t>Shortest virus is 101 bytes</a:t>
            </a:r>
          </a:p>
          <a:p>
            <a:pPr>
              <a:lnSpc>
                <a:spcPct val="90000"/>
              </a:lnSpc>
            </a:pPr>
            <a:r>
              <a:rPr lang="en-US" altLang="en-US" sz="2800"/>
              <a:t>There are 10</a:t>
            </a:r>
            <a:r>
              <a:rPr lang="en-US" altLang="en-US" sz="2800" baseline="30000"/>
              <a:t>243</a:t>
            </a:r>
            <a:r>
              <a:rPr lang="en-US" altLang="en-US" sz="2800"/>
              <a:t> possible files of length 101 bytes.</a:t>
            </a:r>
          </a:p>
          <a:p>
            <a:pPr>
              <a:lnSpc>
                <a:spcPct val="90000"/>
              </a:lnSpc>
            </a:pPr>
            <a:r>
              <a:rPr lang="en-US" altLang="en-US" sz="2800"/>
              <a:t>If we have all 100 million PCs in world run full-time, making only 101-byte files at 1000/sec:</a:t>
            </a:r>
          </a:p>
          <a:p>
            <a:pPr>
              <a:lnSpc>
                <a:spcPct val="90000"/>
              </a:lnSpc>
            </a:pPr>
            <a:r>
              <a:rPr lang="en-US" altLang="en-US" sz="2800"/>
              <a:t>Probability (hist univ) = 4 x 10</a:t>
            </a:r>
            <a:r>
              <a:rPr lang="en-US" altLang="en-US" sz="2800" baseline="30000"/>
              <a:t>-214</a:t>
            </a:r>
            <a:endParaRPr lang="en-US" altLang="en-US" sz="2800"/>
          </a:p>
          <a:p>
            <a:pPr>
              <a:lnSpc>
                <a:spcPct val="90000"/>
              </a:lnSpc>
            </a:pPr>
            <a:r>
              <a:rPr lang="en-US" altLang="en-US" sz="2800"/>
              <a:t>If every elementary particle in universe such a PC, then Probability = 6 x 10</a:t>
            </a:r>
            <a:r>
              <a:rPr lang="en-US" altLang="en-US" sz="2800" baseline="30000"/>
              <a:t>-100</a:t>
            </a:r>
            <a:endParaRPr lang="en-US" altLang="en-US" sz="2800"/>
          </a:p>
        </p:txBody>
      </p:sp>
    </p:spTree>
    <p:custDataLst>
      <p:tags r:id="rId1"/>
    </p:custDataLst>
  </p:cSld>
  <p:clrMapOvr>
    <a:masterClrMapping/>
  </p:clrMapOvr>
  <p:transition advTm="70692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1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1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215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215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215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7" grpId="0" build="p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6|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7|6.2|5.5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4|1|2.8|5.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11.9|8.4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5.9|4.5|4.3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1|2.4|9.3|7.3|3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2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8|25.6|11|31.1|14.5|8.2|15.3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3|25.8|18|22.5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5|14.6|16.4|1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8.8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|4.2|6.6|4.2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32.9|24.7|1.5|2.3|1.7|4.8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9|6.8|64.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|37|22.4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3.4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1.9|1.4|5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9|4.2|2.9|1|1.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3.3|11.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2.3|5.6|6.7|2.1|2.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1|4.3|2.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2|8.8|5.4|4|8.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6|21.9|7.5|11.2|13.5"/>
</p:tagLst>
</file>

<file path=ppt/theme/theme1.xml><?xml version="1.0" encoding="utf-8"?>
<a:theme xmlns:a="http://schemas.openxmlformats.org/drawingml/2006/main" name="Blends">
  <a:themeElements>
    <a:clrScheme name="Blends 3">
      <a:dk1>
        <a:srgbClr val="000000"/>
      </a:dk1>
      <a:lt1>
        <a:srgbClr val="FFFFFF"/>
      </a:lt1>
      <a:dk2>
        <a:srgbClr val="333399"/>
      </a:dk2>
      <a:lt2>
        <a:srgbClr val="1C1C1C"/>
      </a:lt2>
      <a:accent1>
        <a:srgbClr val="00E4A8"/>
      </a:accent1>
      <a:accent2>
        <a:srgbClr val="FFCF01"/>
      </a:accent2>
      <a:accent3>
        <a:srgbClr val="FFFFFF"/>
      </a:accent3>
      <a:accent4>
        <a:srgbClr val="000000"/>
      </a:accent4>
      <a:accent5>
        <a:srgbClr val="AAEFD1"/>
      </a:accent5>
      <a:accent6>
        <a:srgbClr val="E7BB01"/>
      </a:accent6>
      <a:hlink>
        <a:srgbClr val="FF0000"/>
      </a:hlink>
      <a:folHlink>
        <a:srgbClr val="3333CC"/>
      </a:folHlink>
    </a:clrScheme>
    <a:fontScheme name="Blends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Blends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2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3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4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Blends</Template>
  <TotalTime>422</TotalTime>
  <Words>1118</Words>
  <Application>Microsoft Office PowerPoint</Application>
  <PresentationFormat>On-screen Show (4:3)</PresentationFormat>
  <Paragraphs>161</Paragraphs>
  <Slides>30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7" baseType="lpstr">
      <vt:lpstr>Arial</vt:lpstr>
      <vt:lpstr>Tahoma</vt:lpstr>
      <vt:lpstr>Courier New</vt:lpstr>
      <vt:lpstr>Wingdings</vt:lpstr>
      <vt:lpstr>Arial Black</vt:lpstr>
      <vt:lpstr>Times New Roman</vt:lpstr>
      <vt:lpstr>Blends</vt:lpstr>
      <vt:lpstr>Computer Viruses, Artificial Life &amp;  the Origin of Life</vt:lpstr>
      <vt:lpstr>Origin of Life</vt:lpstr>
      <vt:lpstr>Origin of Life</vt:lpstr>
      <vt:lpstr>Topics of Discussion</vt:lpstr>
      <vt:lpstr>Computer Viruses</vt:lpstr>
      <vt:lpstr>Computer Viruses</vt:lpstr>
      <vt:lpstr>Origin of Computer Viruses</vt:lpstr>
      <vt:lpstr>How Likely to Arise by Chance?</vt:lpstr>
      <vt:lpstr>How Likely to Arise by Chance?</vt:lpstr>
      <vt:lpstr>Summary on  Computer Viruses</vt:lpstr>
      <vt:lpstr>Artificial Life</vt:lpstr>
      <vt:lpstr>Making Artificial Life</vt:lpstr>
      <vt:lpstr>Von Neumann's Chips</vt:lpstr>
      <vt:lpstr>Von Neumann's Automaton</vt:lpstr>
      <vt:lpstr>Von Neumann's Automaton</vt:lpstr>
      <vt:lpstr>Langton's Simple Automaton</vt:lpstr>
      <vt:lpstr>Langton's Simple Automaton</vt:lpstr>
      <vt:lpstr>Langton's Simple Automaton</vt:lpstr>
      <vt:lpstr>Byl's Simpler Automaton</vt:lpstr>
      <vt:lpstr>Ludwig's Simpler Automaton</vt:lpstr>
      <vt:lpstr>Probabilities for  Random Formation</vt:lpstr>
      <vt:lpstr>Problems w/ Simple Automata</vt:lpstr>
      <vt:lpstr>A "Life" Automaton</vt:lpstr>
      <vt:lpstr>The Problem of Fragility</vt:lpstr>
      <vt:lpstr>Summary on Automata</vt:lpstr>
      <vt:lpstr>Real Life</vt:lpstr>
      <vt:lpstr>What This Means</vt:lpstr>
      <vt:lpstr>What This Means</vt:lpstr>
      <vt:lpstr>For Further Reading…</vt:lpstr>
      <vt:lpstr>The End …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Newman</dc:creator>
  <cp:lastModifiedBy>Newman</cp:lastModifiedBy>
  <cp:revision>138</cp:revision>
  <cp:lastPrinted>1601-01-01T00:00:00Z</cp:lastPrinted>
  <dcterms:created xsi:type="dcterms:W3CDTF">1601-01-01T00:00:00Z</dcterms:created>
  <dcterms:modified xsi:type="dcterms:W3CDTF">2015-07-03T00:24:36Z</dcterms:modified>
</cp:coreProperties>
</file>