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77" r:id="rId5"/>
    <p:sldId id="259" r:id="rId6"/>
    <p:sldId id="278" r:id="rId7"/>
    <p:sldId id="279" r:id="rId8"/>
    <p:sldId id="260" r:id="rId9"/>
    <p:sldId id="281" r:id="rId10"/>
    <p:sldId id="261" r:id="rId11"/>
    <p:sldId id="262" r:id="rId12"/>
    <p:sldId id="271" r:id="rId13"/>
    <p:sldId id="263" r:id="rId14"/>
    <p:sldId id="280" r:id="rId15"/>
    <p:sldId id="272" r:id="rId16"/>
    <p:sldId id="273" r:id="rId17"/>
    <p:sldId id="274" r:id="rId18"/>
    <p:sldId id="264" r:id="rId19"/>
    <p:sldId id="265" r:id="rId20"/>
    <p:sldId id="266" r:id="rId21"/>
    <p:sldId id="275" r:id="rId22"/>
    <p:sldId id="276" r:id="rId23"/>
    <p:sldId id="267" r:id="rId24"/>
    <p:sldId id="268" r:id="rId25"/>
    <p:sldId id="269" r:id="rId26"/>
    <p:sldId id="270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0F86567-4802-4D45-8899-FAE9ADE1A50D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153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2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3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5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8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1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3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84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5D590-A02A-41EB-A859-CB7AA53C0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04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F8787-15D1-4637-8452-6E2F1D0AB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85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21534-36AE-4E5E-9393-7B0BB16A6E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27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74118-F8DA-456C-85C9-C5ECDB8F90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813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E8B04-CF37-4C0F-B331-357715A41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088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ABFE5-AEE8-4399-ACE7-6A2B73F4BE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7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19893-2CB8-497D-8485-60E788AE99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482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51C2F-674F-48EA-B74C-CEDE6579BA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37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1EA8B-F8D1-4170-B613-553A400E0E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40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9FE0C-6B6B-4298-BB21-23748148D4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08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293F223C-745C-4F48-8695-FD9CB4E1ADE6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12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Computer Simulations</a:t>
            </a:r>
            <a:br>
              <a:rPr lang="en-US" altLang="en-US"/>
            </a:br>
            <a:r>
              <a:rPr lang="en-US" altLang="en-US"/>
              <a:t>of Evolution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Robert C. Newman</a:t>
            </a:r>
          </a:p>
        </p:txBody>
      </p:sp>
      <p:pic>
        <p:nvPicPr>
          <p:cNvPr id="2052" name="Picture 4" descr="j029298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2400"/>
            <a:ext cx="2133600" cy="210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omSimEvol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0000" y="56388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7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 SHAKES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Dawkins in SHAKES seeks to circumvent problem of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monkeys typing Shakespeare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 taking an utterly outrageous time to do so.</a:t>
            </a:r>
          </a:p>
          <a:p>
            <a:pPr>
              <a:lnSpc>
                <a:spcPct val="90000"/>
              </a:lnSpc>
            </a:pPr>
            <a:r>
              <a:rPr lang="en-US" altLang="en-US"/>
              <a:t>Choose a target sentence or phrase, e.g,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METHINKS IT IS LIKE A WEASEL</a:t>
            </a:r>
            <a:r>
              <a:rPr lang="en-US" altLang="en-US">
                <a:cs typeface="Arial" charset="0"/>
              </a:rPr>
              <a:t>"</a:t>
            </a:r>
          </a:p>
          <a:p>
            <a:pPr>
              <a:lnSpc>
                <a:spcPct val="90000"/>
              </a:lnSpc>
            </a:pPr>
            <a:r>
              <a:rPr lang="en-US" altLang="en-US"/>
              <a:t>Start with gibberish of same length.</a:t>
            </a:r>
          </a:p>
          <a:p>
            <a:pPr>
              <a:lnSpc>
                <a:spcPct val="90000"/>
              </a:lnSpc>
            </a:pPr>
            <a:r>
              <a:rPr lang="en-US" altLang="en-US"/>
              <a:t>Mutate gibberish, selecting mutant (if closer to target) as new parent.</a:t>
            </a:r>
          </a:p>
          <a:p>
            <a:pPr>
              <a:lnSpc>
                <a:spcPct val="90000"/>
              </a:lnSpc>
            </a:pPr>
            <a:r>
              <a:rPr lang="en-US" altLang="en-US"/>
              <a:t>Repeat with new parent.</a:t>
            </a:r>
          </a:p>
        </p:txBody>
      </p:sp>
    </p:spTree>
    <p:custDataLst>
      <p:tags r:id="rId1"/>
    </p:custDataLst>
  </p:cSld>
  <p:clrMapOvr>
    <a:masterClrMapping/>
  </p:clrMapOvr>
  <p:transition advTm="689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 SHAKES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Gibberish converges to target to reach goal much faster than if monkeys were typing randomly.</a:t>
            </a:r>
          </a:p>
          <a:p>
            <a:r>
              <a:rPr lang="en-US" altLang="en-US"/>
              <a:t>Dawkins gets convergence in typically 40-70 generations.</a:t>
            </a:r>
          </a:p>
          <a:p>
            <a:r>
              <a:rPr lang="en-US" altLang="en-US"/>
              <a:t>Dawkins doesn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t describe his program in detail, so can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t tell how he generated mutants, nor how many per generation.</a:t>
            </a:r>
          </a:p>
        </p:txBody>
      </p:sp>
    </p:spTree>
    <p:custDataLst>
      <p:tags r:id="rId1"/>
    </p:custDataLst>
  </p:cSld>
  <p:clrMapOvr>
    <a:masterClrMapping/>
  </p:clrMapOvr>
  <p:transition advTm="294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Sample from Dawkins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458200" cy="44116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/>
              <a:t>(0) Y YVMQKZPFJXWVHGLAWFVCHQXYOPY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(10) Y YVMQKSPFTXWSHLIKEFV WQYSPY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(20) YETHINKSPITXISHLIKEFA WQYSEY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(30) METHINKS IT ISSLIKE A WEFSEY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(40) METHINKS IT ISBLIKE A WEASES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(50) METHINKS IT ISJLIKE A WEASEO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(60) METHNNKS IT IS LIKE A WEASEP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(64) METHINKS IT IS LIKE A WEASEL</a:t>
            </a:r>
          </a:p>
        </p:txBody>
      </p:sp>
    </p:spTree>
    <p:custDataLst>
      <p:tags r:id="rId1"/>
    </p:custDataLst>
  </p:cSld>
  <p:clrMapOvr>
    <a:masterClrMapping/>
  </p:clrMapOvr>
  <p:transition advTm="942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 SHAKES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My version: one mutation each generation, randomly chosen for location &amp; type.</a:t>
            </a:r>
          </a:p>
          <a:p>
            <a:r>
              <a:rPr lang="en-US" altLang="en-US"/>
              <a:t>This mutant compared with parent.</a:t>
            </a:r>
          </a:p>
          <a:p>
            <a:r>
              <a:rPr lang="en-US" altLang="en-US"/>
              <a:t>Better of two survives.</a:t>
            </a:r>
          </a:p>
          <a:p>
            <a:r>
              <a:rPr lang="en-US" altLang="en-US"/>
              <a:t>I get much slower convergence than Dawkins does, typically over 1,000 generations.</a:t>
            </a:r>
          </a:p>
          <a:p>
            <a:r>
              <a:rPr lang="en-US" altLang="en-US"/>
              <a:t>So Dawkins is doing something much more favorable than this.</a:t>
            </a:r>
          </a:p>
        </p:txBody>
      </p:sp>
    </p:spTree>
    <p:custDataLst>
      <p:tags r:id="rId1"/>
    </p:custDataLst>
  </p:cSld>
  <p:clrMapOvr>
    <a:masterClrMapping/>
  </p:clrMapOvr>
  <p:transition advTm="724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 SHAKES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59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/>
              <a:t>My version:</a:t>
            </a:r>
          </a:p>
          <a:p>
            <a:r>
              <a:rPr lang="en-US" altLang="en-US"/>
              <a:t>Target METHINKS IT IS LIKE A WEASEL not reached in 1,000 generations.</a:t>
            </a:r>
          </a:p>
          <a:p>
            <a:r>
              <a:rPr lang="en-US" altLang="en-US"/>
              <a:t>Target HAPPY BIRTHDAY not reached in 1,000 generations!</a:t>
            </a:r>
          </a:p>
          <a:p>
            <a:r>
              <a:rPr lang="en-US" altLang="en-US"/>
              <a:t>Target QUO VADIS reached in 867 generations.</a:t>
            </a:r>
          </a:p>
        </p:txBody>
      </p:sp>
    </p:spTree>
    <p:custDataLst>
      <p:tags r:id="rId1"/>
    </p:custDataLst>
  </p:cSld>
  <p:clrMapOvr>
    <a:masterClrMapping/>
  </p:clrMapOvr>
  <p:transition advTm="169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Sample from Newman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/>
              <a:t>(0) NEOW KERA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(50) QVOBUBEGM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(100) QVOBUAEGS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(200) QUOAUADHS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(300) QUO UADHS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(400) QUO UADIS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(500) QUO UADIS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(867) QUO VADIS</a:t>
            </a:r>
          </a:p>
        </p:txBody>
      </p:sp>
    </p:spTree>
    <p:custDataLst>
      <p:tags r:id="rId1"/>
    </p:custDataLst>
  </p:cSld>
  <p:clrMapOvr>
    <a:masterClrMapping/>
  </p:clrMapOvr>
  <p:transition advTm="1017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 SHAKEH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My version modified: one mutant </a:t>
            </a:r>
            <a:r>
              <a:rPr lang="en-US" altLang="en-US">
                <a:solidFill>
                  <a:srgbClr val="FF3300"/>
                </a:solidFill>
              </a:rPr>
              <a:t>at each position</a:t>
            </a:r>
            <a:r>
              <a:rPr lang="en-US" altLang="en-US"/>
              <a:t> each generation.</a:t>
            </a:r>
          </a:p>
          <a:p>
            <a:r>
              <a:rPr lang="en-US" altLang="en-US"/>
              <a:t>This multi-mutant compared with parent.</a:t>
            </a:r>
          </a:p>
          <a:p>
            <a:r>
              <a:rPr lang="en-US" altLang="en-US"/>
              <a:t>Better of two survives.</a:t>
            </a:r>
          </a:p>
          <a:p>
            <a:r>
              <a:rPr lang="en-US" altLang="en-US"/>
              <a:t>I now get much faster convergence than before, but still slower than Dawkins does.</a:t>
            </a:r>
          </a:p>
          <a:p>
            <a:r>
              <a:rPr lang="en-US" altLang="en-US"/>
              <a:t>So Dawkins is doing something still more favorable than this!</a:t>
            </a:r>
          </a:p>
        </p:txBody>
      </p:sp>
    </p:spTree>
    <p:custDataLst>
      <p:tags r:id="rId1"/>
    </p:custDataLst>
  </p:cSld>
  <p:clrMapOvr>
    <a:masterClrMapping/>
  </p:clrMapOvr>
  <p:transition advTm="521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Sample from Newman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/>
              <a:t>(0) NEOW KERA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(20) RSOBVADJQ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(30) RSOAVADJS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(40) RUOAVADJS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(50) RUOAVADIS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(60) RUOAVADIS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(70) RUOAVADIS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(92) QUO VADIS</a:t>
            </a:r>
          </a:p>
        </p:txBody>
      </p:sp>
    </p:spTree>
    <p:custDataLst>
      <p:tags r:id="rId1"/>
    </p:custDataLst>
  </p:cSld>
  <p:clrMapOvr>
    <a:masterClrMapping/>
  </p:clrMapOvr>
  <p:transition advTm="408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Lessons from SHAKES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Shows that a 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rachet mechanism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 does work.</a:t>
            </a:r>
          </a:p>
          <a:p>
            <a:r>
              <a:rPr lang="en-US" altLang="en-US"/>
              <a:t>This is an important reason why many are convinced evolution must be correct.</a:t>
            </a:r>
          </a:p>
          <a:p>
            <a:r>
              <a:rPr lang="en-US" altLang="en-US"/>
              <a:t>But this is </a:t>
            </a:r>
            <a:r>
              <a:rPr lang="en-US" altLang="en-US">
                <a:solidFill>
                  <a:srgbClr val="FF3300"/>
                </a:solidFill>
              </a:rPr>
              <a:t>guided</a:t>
            </a:r>
            <a:r>
              <a:rPr lang="en-US" altLang="en-US"/>
              <a:t> evolution, i.e., intelligent design!</a:t>
            </a:r>
          </a:p>
          <a:p>
            <a:r>
              <a:rPr lang="en-US" altLang="en-US"/>
              <a:t>This is a considerably more efficient process even than artificial selection (since it has a target) </a:t>
            </a:r>
            <a:r>
              <a:rPr lang="en-US" altLang="en-US">
                <a:cs typeface="Arial" charset="0"/>
              </a:rPr>
              <a:t>–</a:t>
            </a:r>
            <a:r>
              <a:rPr lang="en-US" altLang="en-US"/>
              <a:t> to say nothing of natural selection!</a:t>
            </a:r>
          </a:p>
        </p:txBody>
      </p:sp>
    </p:spTree>
    <p:custDataLst>
      <p:tags r:id="rId1"/>
    </p:custDataLst>
  </p:cSld>
  <p:clrMapOvr>
    <a:masterClrMapping/>
  </p:clrMapOvr>
  <p:transition advTm="897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Lessons from SHAKES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This does not solve the time problem.</a:t>
            </a:r>
          </a:p>
          <a:p>
            <a:pPr lvl="1"/>
            <a:r>
              <a:rPr lang="en-US" altLang="en-US"/>
              <a:t>Which of these versions is most realistic?</a:t>
            </a:r>
          </a:p>
          <a:p>
            <a:pPr lvl="1"/>
            <a:r>
              <a:rPr lang="en-US" altLang="en-US"/>
              <a:t>Mutation rate in eukaryotes is 10</a:t>
            </a:r>
            <a:r>
              <a:rPr lang="en-US" altLang="en-US" baseline="30000"/>
              <a:t>-8</a:t>
            </a:r>
            <a:r>
              <a:rPr lang="en-US" altLang="en-US"/>
              <a:t> per replication.</a:t>
            </a:r>
          </a:p>
          <a:p>
            <a:pPr lvl="1"/>
            <a:r>
              <a:rPr lang="en-US" altLang="en-US"/>
              <a:t>All these versions ignore time involved for mutant to take over the population.</a:t>
            </a:r>
          </a:p>
          <a:p>
            <a:r>
              <a:rPr lang="en-US" altLang="en-US"/>
              <a:t>All the versions suggest a problem for mutating into complex or optimal structures:</a:t>
            </a:r>
          </a:p>
          <a:p>
            <a:pPr lvl="1"/>
            <a:r>
              <a:rPr lang="en-US" altLang="en-US"/>
              <a:t>Last pieces of puzzle are </a:t>
            </a:r>
            <a:r>
              <a:rPr lang="en-US" altLang="en-US">
                <a:solidFill>
                  <a:srgbClr val="FF3300"/>
                </a:solidFill>
              </a:rPr>
              <a:t>highly constrained</a:t>
            </a:r>
            <a:endParaRPr lang="en-US" altLang="en-US"/>
          </a:p>
          <a:p>
            <a:pPr lvl="1"/>
            <a:r>
              <a:rPr lang="en-US" altLang="en-US"/>
              <a:t>Therefore very unlikely!</a:t>
            </a:r>
            <a:endParaRPr lang="en-US" altLang="en-US">
              <a:solidFill>
                <a:srgbClr val="FF33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668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are we doing here?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6815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Not a literature search</a:t>
            </a:r>
          </a:p>
          <a:p>
            <a:pPr>
              <a:lnSpc>
                <a:spcPct val="90000"/>
              </a:lnSpc>
            </a:pPr>
            <a:r>
              <a:rPr lang="en-US" altLang="en-US"/>
              <a:t>Not dealing with origin of life</a:t>
            </a:r>
          </a:p>
          <a:p>
            <a:pPr>
              <a:lnSpc>
                <a:spcPct val="90000"/>
              </a:lnSpc>
            </a:pPr>
            <a:r>
              <a:rPr lang="en-US" altLang="en-US"/>
              <a:t>Nor with competition &amp; spread of varieties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Rather a description &amp; investigation of three programs re/ mechanism of evolution: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Two described by Dawkins, </a:t>
            </a:r>
            <a:r>
              <a:rPr lang="en-US" altLang="en-US" i="1"/>
              <a:t>Blind Watchmaker</a:t>
            </a:r>
            <a:endParaRPr lang="en-US" altLang="en-US"/>
          </a:p>
          <a:p>
            <a:pPr lvl="2">
              <a:lnSpc>
                <a:spcPct val="90000"/>
              </a:lnSpc>
            </a:pPr>
            <a:r>
              <a:rPr lang="en-US" altLang="en-US"/>
              <a:t>BIOMORPH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SHAKES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One devised by myself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MUNSEL</a:t>
            </a:r>
          </a:p>
        </p:txBody>
      </p:sp>
    </p:spTree>
    <p:custDataLst>
      <p:tags r:id="rId1"/>
    </p:custDataLst>
  </p:cSld>
  <p:clrMapOvr>
    <a:masterClrMapping/>
  </p:clrMapOvr>
  <p:transition advTm="432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 MUNSEL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Simulate mutation and natural selection by analogy with human language.</a:t>
            </a:r>
          </a:p>
          <a:p>
            <a:r>
              <a:rPr lang="en-US" altLang="en-US"/>
              <a:t>A letter string is both the gene &amp; organism.</a:t>
            </a:r>
          </a:p>
          <a:p>
            <a:r>
              <a:rPr lang="en-US" altLang="en-US"/>
              <a:t>Mutation is random change in content and/or length.</a:t>
            </a:r>
          </a:p>
          <a:p>
            <a:r>
              <a:rPr lang="en-US" altLang="en-US"/>
              <a:t>Selection is 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naturalized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 by requiring that each grouping in the string be an English word.</a:t>
            </a:r>
          </a:p>
        </p:txBody>
      </p:sp>
    </p:spTree>
    <p:custDataLst>
      <p:tags r:id="rId1"/>
    </p:custDataLst>
  </p:cSld>
  <p:clrMapOvr>
    <a:masterClrMapping/>
  </p:clrMapOvr>
  <p:transition advTm="371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Sample Run of MUNSEL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/>
              <a:t>Start with a single letter: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(0) C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(4) O (first 1-letter word)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(28) LA (first 2-letter word)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(43) FAY (first 3-letter word)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(54) CARE (first 4-letter word)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(61) CARED (first 5-letter word)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(382) WOOED (no 6-letter word yet)</a:t>
            </a:r>
          </a:p>
        </p:txBody>
      </p:sp>
    </p:spTree>
    <p:custDataLst>
      <p:tags r:id="rId1"/>
    </p:custDataLst>
  </p:cSld>
  <p:clrMapOvr>
    <a:masterClrMapping/>
  </p:clrMapOvr>
  <p:transition advTm="826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Sample Run of MUNSEL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/>
              <a:t>Fix length; start with gibberish: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(0) MWEOOHA OWM H AOE EKEHT QOEN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(11) MWEOOHA CWM Y AFU EO </a:t>
            </a:r>
            <a:r>
              <a:rPr lang="en-US" altLang="en-US">
                <a:solidFill>
                  <a:srgbClr val="FF3300"/>
                </a:solidFill>
              </a:rPr>
              <a:t>HI</a:t>
            </a:r>
            <a:r>
              <a:rPr lang="en-US" altLang="en-US"/>
              <a:t> QOHN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(66) MSEOMD DOWM V </a:t>
            </a:r>
            <a:r>
              <a:rPr lang="en-US" altLang="en-US">
                <a:solidFill>
                  <a:srgbClr val="FF3300"/>
                </a:solidFill>
              </a:rPr>
              <a:t>ART</a:t>
            </a:r>
            <a:r>
              <a:rPr lang="en-US" altLang="en-US"/>
              <a:t> EI </a:t>
            </a:r>
            <a:r>
              <a:rPr lang="en-US" altLang="en-US">
                <a:solidFill>
                  <a:srgbClr val="FF3300"/>
                </a:solidFill>
              </a:rPr>
              <a:t>HI</a:t>
            </a:r>
            <a:r>
              <a:rPr lang="en-US" altLang="en-US"/>
              <a:t> QWTB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(81) MHEHO  DOWM W </a:t>
            </a:r>
            <a:r>
              <a:rPr lang="en-US" altLang="en-US">
                <a:solidFill>
                  <a:srgbClr val="FF3300"/>
                </a:solidFill>
              </a:rPr>
              <a:t>ART</a:t>
            </a:r>
            <a:r>
              <a:rPr lang="en-US" altLang="en-US"/>
              <a:t> </a:t>
            </a:r>
            <a:r>
              <a:rPr lang="en-US" altLang="en-US">
                <a:solidFill>
                  <a:srgbClr val="FF3300"/>
                </a:solidFill>
              </a:rPr>
              <a:t>ME</a:t>
            </a:r>
            <a:r>
              <a:rPr lang="en-US" altLang="en-US"/>
              <a:t> </a:t>
            </a:r>
            <a:r>
              <a:rPr lang="en-US" altLang="en-US">
                <a:solidFill>
                  <a:srgbClr val="FF3300"/>
                </a:solidFill>
              </a:rPr>
              <a:t>HI</a:t>
            </a:r>
            <a:r>
              <a:rPr lang="en-US" altLang="en-US"/>
              <a:t> IWXY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(98) MH </a:t>
            </a:r>
            <a:r>
              <a:rPr lang="en-US" altLang="en-US">
                <a:solidFill>
                  <a:srgbClr val="FF3300"/>
                </a:solidFill>
              </a:rPr>
              <a:t>GO</a:t>
            </a:r>
            <a:r>
              <a:rPr lang="en-US" altLang="en-US"/>
              <a:t> DZWR W </a:t>
            </a:r>
            <a:r>
              <a:rPr lang="en-US" altLang="en-US">
                <a:solidFill>
                  <a:srgbClr val="FF3300"/>
                </a:solidFill>
              </a:rPr>
              <a:t>ART</a:t>
            </a:r>
            <a:r>
              <a:rPr lang="en-US" altLang="en-US"/>
              <a:t> </a:t>
            </a:r>
            <a:r>
              <a:rPr lang="en-US" altLang="en-US">
                <a:solidFill>
                  <a:srgbClr val="FF3300"/>
                </a:solidFill>
              </a:rPr>
              <a:t>RE</a:t>
            </a:r>
            <a:r>
              <a:rPr lang="en-US" altLang="en-US"/>
              <a:t> </a:t>
            </a:r>
            <a:r>
              <a:rPr lang="en-US" altLang="en-US">
                <a:solidFill>
                  <a:srgbClr val="FF3300"/>
                </a:solidFill>
              </a:rPr>
              <a:t>HI</a:t>
            </a:r>
            <a:r>
              <a:rPr lang="en-US" altLang="en-US"/>
              <a:t> ISIY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With 98 generations get four words, longest 3 letters.</a:t>
            </a:r>
          </a:p>
        </p:txBody>
      </p:sp>
    </p:spTree>
    <p:custDataLst>
      <p:tags r:id="rId1"/>
    </p:custDataLst>
  </p:cSld>
  <p:clrMapOvr>
    <a:masterClrMapping/>
  </p:clrMapOvr>
  <p:transition advTm="931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 MUNSEL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6815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Current version has operator do selecting, but using a spell-checker would be more objective.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Program generates words of 1-4 letters rather easily.</a:t>
            </a:r>
          </a:p>
          <a:p>
            <a:pPr>
              <a:lnSpc>
                <a:spcPct val="90000"/>
              </a:lnSpc>
            </a:pPr>
            <a:r>
              <a:rPr lang="en-US" altLang="en-US"/>
              <a:t>Relative frequency of space character (and nature of selection) tends to keep words short.</a:t>
            </a:r>
          </a:p>
          <a:p>
            <a:pPr>
              <a:lnSpc>
                <a:spcPct val="90000"/>
              </a:lnSpc>
            </a:pPr>
            <a:r>
              <a:rPr lang="en-US" altLang="en-US"/>
              <a:t>Little success in getting intelligibility in 100s of steps.</a:t>
            </a:r>
          </a:p>
        </p:txBody>
      </p:sp>
    </p:spTree>
    <p:custDataLst>
      <p:tags r:id="rId1"/>
    </p:custDataLst>
  </p:cSld>
  <p:clrMapOvr>
    <a:masterClrMapping/>
  </p:clrMapOvr>
  <p:transition advTm="287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Lessons from MUNSEL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Complex organisms involve hierarchies of structure, somewhat like intelligible writing.</a:t>
            </a:r>
          </a:p>
          <a:p>
            <a:pPr lvl="1"/>
            <a:r>
              <a:rPr lang="en-US" altLang="en-US"/>
              <a:t>Letters &gt; Words &gt; Phrases &gt; Sentences …</a:t>
            </a:r>
          </a:p>
          <a:p>
            <a:r>
              <a:rPr lang="en-US" altLang="en-US"/>
              <a:t>Mutation only works at lowest level</a:t>
            </a:r>
          </a:p>
          <a:p>
            <a:pPr lvl="1"/>
            <a:r>
              <a:rPr lang="en-US" altLang="en-US"/>
              <a:t>nucleotides </a:t>
            </a:r>
            <a:r>
              <a:rPr lang="en-US" altLang="en-US">
                <a:sym typeface="Wingdings" pitchFamily="2" charset="2"/>
              </a:rPr>
              <a:t> letters</a:t>
            </a:r>
          </a:p>
          <a:p>
            <a:pPr lvl="1"/>
            <a:r>
              <a:rPr lang="en-US" altLang="en-US">
                <a:sym typeface="Wingdings" pitchFamily="2" charset="2"/>
              </a:rPr>
              <a:t>So becomes tougher to get anything acceptable as we move up the hierarchy</a:t>
            </a:r>
          </a:p>
          <a:p>
            <a:r>
              <a:rPr lang="en-US" altLang="en-US"/>
              <a:t>Non-selected mutation </a:t>
            </a:r>
            <a:r>
              <a:rPr lang="en-US" altLang="en-US">
                <a:sym typeface="Wingdings" pitchFamily="2" charset="2"/>
              </a:rPr>
              <a:t></a:t>
            </a:r>
            <a:r>
              <a:rPr lang="en-US" altLang="en-US"/>
              <a:t> gibberish</a:t>
            </a:r>
          </a:p>
        </p:txBody>
      </p:sp>
    </p:spTree>
    <p:custDataLst>
      <p:tags r:id="rId1"/>
    </p:custDataLst>
  </p:cSld>
  <p:clrMapOvr>
    <a:masterClrMapping/>
  </p:clrMapOvr>
  <p:transition advTm="698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Lessons from MUNSEL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Neutral mutations spread only by random walk.</a:t>
            </a:r>
          </a:p>
          <a:p>
            <a:pPr>
              <a:lnSpc>
                <a:spcPct val="90000"/>
              </a:lnSpc>
            </a:pPr>
            <a:r>
              <a:rPr lang="en-US" altLang="en-US"/>
              <a:t>Functional isolation seen here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Many combinations cannot be reached by single mutations from acceptable smaller groups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What is relative size of islands of intelligibility vs oceans of gibberish?</a:t>
            </a:r>
          </a:p>
          <a:p>
            <a:pPr>
              <a:lnSpc>
                <a:spcPct val="90000"/>
              </a:lnSpc>
            </a:pPr>
            <a:r>
              <a:rPr lang="en-US" altLang="en-US"/>
              <a:t>Can you really get there from here?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Complex organs/organisms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Crossing higher levels of biological classification</a:t>
            </a:r>
          </a:p>
        </p:txBody>
      </p:sp>
    </p:spTree>
    <p:custDataLst>
      <p:tags r:id="rId1"/>
    </p:custDataLst>
  </p:cSld>
  <p:clrMapOvr>
    <a:masterClrMapping/>
  </p:clrMapOvr>
  <p:transition advTm="943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Computer Simulations of Evolution?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Don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t look promising!</a:t>
            </a:r>
          </a:p>
          <a:p>
            <a:r>
              <a:rPr lang="en-US" altLang="en-US"/>
              <a:t>Suggest some sort of </a:t>
            </a:r>
          </a:p>
          <a:p>
            <a:r>
              <a:rPr lang="en-US" altLang="en-US"/>
              <a:t>Intelligent design</a:t>
            </a:r>
          </a:p>
        </p:txBody>
      </p:sp>
      <p:pic>
        <p:nvPicPr>
          <p:cNvPr id="20486" name="Picture 6" descr="j02929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2400"/>
            <a:ext cx="2133600" cy="210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44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 BIOMORPH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Slightly simplified from Dawkins.</a:t>
            </a:r>
          </a:p>
          <a:p>
            <a:r>
              <a:rPr lang="en-US" altLang="en-US"/>
              <a:t>Building 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organisms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 from genetic information, then selecting among mutants.</a:t>
            </a:r>
          </a:p>
          <a:p>
            <a:r>
              <a:rPr lang="en-US" altLang="en-US"/>
              <a:t>Gene is a sequence of eight small integers.</a:t>
            </a:r>
          </a:p>
          <a:p>
            <a:r>
              <a:rPr lang="en-US" altLang="en-US"/>
              <a:t>Integers generate 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tree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 by controlling:</a:t>
            </a:r>
          </a:p>
          <a:p>
            <a:pPr lvl="1"/>
            <a:r>
              <a:rPr lang="en-US" altLang="en-US"/>
              <a:t>Branch length</a:t>
            </a:r>
          </a:p>
          <a:p>
            <a:pPr lvl="1"/>
            <a:r>
              <a:rPr lang="en-US" altLang="en-US"/>
              <a:t>Angles</a:t>
            </a:r>
          </a:p>
          <a:p>
            <a:pPr lvl="1"/>
            <a:r>
              <a:rPr lang="en-US" altLang="en-US"/>
              <a:t>Recursion depth (number of levels of branching)</a:t>
            </a:r>
          </a:p>
        </p:txBody>
      </p:sp>
    </p:spTree>
    <p:custDataLst>
      <p:tags r:id="rId1"/>
    </p:custDataLst>
  </p:cSld>
  <p:clrMapOvr>
    <a:masterClrMapping/>
  </p:clrMapOvr>
  <p:transition advTm="365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Sample BIOMORPH Tree</a:t>
            </a:r>
          </a:p>
        </p:txBody>
      </p:sp>
      <p:pic>
        <p:nvPicPr>
          <p:cNvPr id="29700" name="Picture 4" descr="Biomorph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9"/>
          <a:stretch>
            <a:fillRect/>
          </a:stretch>
        </p:blipFill>
        <p:spPr bwMode="auto">
          <a:xfrm>
            <a:off x="1184275" y="1676400"/>
            <a:ext cx="6775450" cy="44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97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 BIOMORPH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Trees have mirror symmetry.</a:t>
            </a:r>
          </a:p>
          <a:p>
            <a:r>
              <a:rPr lang="en-US" altLang="en-US"/>
              <a:t>Given a starting gene, program constructs all 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one-step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 mutations, displays them on screen.</a:t>
            </a:r>
          </a:p>
          <a:p>
            <a:r>
              <a:rPr lang="en-US" altLang="en-US"/>
              <a:t>Operator selects which mutant will succeed parent.</a:t>
            </a:r>
          </a:p>
          <a:p>
            <a:r>
              <a:rPr lang="en-US" altLang="en-US"/>
              <a:t>Program repeats, using chosen mutant.</a:t>
            </a:r>
          </a:p>
        </p:txBody>
      </p:sp>
    </p:spTree>
    <p:custDataLst>
      <p:tags r:id="rId1"/>
    </p:custDataLst>
  </p:cSld>
  <p:clrMapOvr>
    <a:masterClrMapping/>
  </p:clrMapOvr>
  <p:transition advTm="391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BIOMORPH Output</a:t>
            </a:r>
          </a:p>
        </p:txBody>
      </p:sp>
      <p:pic>
        <p:nvPicPr>
          <p:cNvPr id="31748" name="Picture 4" descr="BiomorphRu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229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066800" y="54864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Mother surrounded by next generation of mutant daughters</a:t>
            </a: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4267200" y="3124200"/>
            <a:ext cx="762000" cy="7620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40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BIOMORPH Output</a:t>
            </a:r>
          </a:p>
        </p:txBody>
      </p:sp>
      <p:pic>
        <p:nvPicPr>
          <p:cNvPr id="33796" name="Picture 4" descr="BiomorphRu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644650"/>
            <a:ext cx="8242300" cy="3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066800" y="54864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Another mother surrounded by next generation of mutant daughters</a:t>
            </a:r>
          </a:p>
        </p:txBody>
      </p:sp>
    </p:spTree>
    <p:custDataLst>
      <p:tags r:id="rId1"/>
    </p:custDataLst>
  </p:cSld>
  <p:clrMapOvr>
    <a:masterClrMapping/>
  </p:clrMapOvr>
  <p:transition advTm="111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Lessons from BIOMORPH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Shows how:</a:t>
            </a:r>
          </a:p>
          <a:p>
            <a:pPr lvl="1"/>
            <a:r>
              <a:rPr lang="en-US" altLang="en-US"/>
              <a:t>Mutation operates on DNA</a:t>
            </a:r>
          </a:p>
          <a:p>
            <a:pPr lvl="1"/>
            <a:r>
              <a:rPr lang="en-US" altLang="en-US"/>
              <a:t>Selection operates on developed form, not DNA</a:t>
            </a:r>
          </a:p>
          <a:p>
            <a:r>
              <a:rPr lang="en-US" altLang="en-US"/>
              <a:t>We see that:</a:t>
            </a:r>
          </a:p>
          <a:p>
            <a:pPr lvl="1"/>
            <a:r>
              <a:rPr lang="en-US" altLang="en-US"/>
              <a:t>Identical forms can conceal different genetics</a:t>
            </a:r>
          </a:p>
          <a:p>
            <a:pPr lvl="1"/>
            <a:r>
              <a:rPr lang="en-US" altLang="en-US"/>
              <a:t>This leaves room for neutral mutation</a:t>
            </a:r>
          </a:p>
        </p:txBody>
      </p:sp>
    </p:spTree>
    <p:custDataLst>
      <p:tags r:id="rId1"/>
    </p:custDataLst>
  </p:cSld>
  <p:clrMapOvr>
    <a:masterClrMapping/>
  </p:clrMapOvr>
  <p:transition advTm="382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 SHAKES</a:t>
            </a:r>
          </a:p>
        </p:txBody>
      </p:sp>
      <p:pic>
        <p:nvPicPr>
          <p:cNvPr id="36869" name="Picture 5" descr="TypingMonkey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05000"/>
            <a:ext cx="4694238" cy="31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838200" y="2209800"/>
            <a:ext cx="3200400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Give a few monkeys enough time and they will eventually type out the works of Shakespeare.</a:t>
            </a:r>
          </a:p>
        </p:txBody>
      </p:sp>
    </p:spTree>
    <p:custDataLst>
      <p:tags r:id="rId1"/>
    </p:custDataLst>
  </p:cSld>
  <p:clrMapOvr>
    <a:masterClrMapping/>
  </p:clrMapOvr>
  <p:transition advTm="127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0.5|20.3|2.6|1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.5|9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5|10.8|16.8|9.3|5.5|5.3|5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5.3|4.1|7.4|28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3.6|5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7.4|7.8|9.5|5.1|14.8|7.4|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8.2|6.4|2.1|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6|8.4|1.8|10.1|3.1|2.1|1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2.8|28.7|16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8.2|4.2|18.5|1.9|5.9|2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8|3.6|8|4.4|5.7|1.1|6.4|3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9.4|9.3|12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1.6|5|6.2|5.4|5.8|5.5|5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9|33.8|6.1|9|9.6|27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6.6|5.8|7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9.4|13.9|15.1|4|16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7|6.2|28.5|28.8|13.5|3.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4|28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4.2|7.6|4.9|3|2.4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|8.3|7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2|5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|5.2|11.6|1.3|13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214</TotalTime>
  <Words>1110</Words>
  <Application>Microsoft Office PowerPoint</Application>
  <PresentationFormat>On-screen Show (4:3)</PresentationFormat>
  <Paragraphs>152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Times New Roman</vt:lpstr>
      <vt:lpstr>Wingdings</vt:lpstr>
      <vt:lpstr>Network</vt:lpstr>
      <vt:lpstr>Computer Simulations of Evolution</vt:lpstr>
      <vt:lpstr>What are we doing here?</vt:lpstr>
      <vt:lpstr>Program BIOMORPH</vt:lpstr>
      <vt:lpstr>Sample BIOMORPH Tree</vt:lpstr>
      <vt:lpstr>Program BIOMORPH</vt:lpstr>
      <vt:lpstr>BIOMORPH Output</vt:lpstr>
      <vt:lpstr>BIOMORPH Output</vt:lpstr>
      <vt:lpstr>Lessons from BIOMORPH</vt:lpstr>
      <vt:lpstr>Program SHAKES</vt:lpstr>
      <vt:lpstr>Program SHAKES</vt:lpstr>
      <vt:lpstr>Program SHAKES</vt:lpstr>
      <vt:lpstr>Sample from Dawkins</vt:lpstr>
      <vt:lpstr>Program SHAKES</vt:lpstr>
      <vt:lpstr>Program SHAKES</vt:lpstr>
      <vt:lpstr>Sample from Newman</vt:lpstr>
      <vt:lpstr>Program SHAKEH</vt:lpstr>
      <vt:lpstr>Sample from Newman</vt:lpstr>
      <vt:lpstr>Lessons from SHAKES</vt:lpstr>
      <vt:lpstr>Lessons from SHAKES</vt:lpstr>
      <vt:lpstr>Program MUNSEL</vt:lpstr>
      <vt:lpstr>A Sample Run of MUNSEL</vt:lpstr>
      <vt:lpstr>A Sample Run of MUNSEL</vt:lpstr>
      <vt:lpstr>Program MUNSEL</vt:lpstr>
      <vt:lpstr>Lessons from MUNSEL</vt:lpstr>
      <vt:lpstr>Lessons from MUNSEL</vt:lpstr>
      <vt:lpstr>Computer Simulations of Evolution?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Simulations of Evolution</dc:title>
  <dc:creator>rnewman</dc:creator>
  <cp:lastModifiedBy>Newman</cp:lastModifiedBy>
  <cp:revision>112</cp:revision>
  <dcterms:created xsi:type="dcterms:W3CDTF">2006-07-13T20:52:15Z</dcterms:created>
  <dcterms:modified xsi:type="dcterms:W3CDTF">2015-07-03T00:29:39Z</dcterms:modified>
</cp:coreProperties>
</file>