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4347" name="Group 75"/>
          <p:cNvGrpSpPr>
            <a:grpSpLocks/>
          </p:cNvGrpSpPr>
          <p:nvPr/>
        </p:nvGrpSpPr>
        <p:grpSpPr bwMode="auto">
          <a:xfrm>
            <a:off x="-3175" y="0"/>
            <a:ext cx="9147175" cy="6867525"/>
            <a:chOff x="-2" y="0"/>
            <a:chExt cx="5762" cy="4326"/>
          </a:xfrm>
        </p:grpSpPr>
        <p:grpSp>
          <p:nvGrpSpPr>
            <p:cNvPr id="54343" name="Group 71"/>
            <p:cNvGrpSpPr>
              <a:grpSpLocks/>
            </p:cNvGrpSpPr>
            <p:nvPr userDrawn="1"/>
          </p:nvGrpSpPr>
          <p:grpSpPr bwMode="auto">
            <a:xfrm>
              <a:off x="-2" y="0"/>
              <a:ext cx="5712" cy="4326"/>
              <a:chOff x="-2" y="0"/>
              <a:chExt cx="5712" cy="4326"/>
            </a:xfrm>
          </p:grpSpPr>
          <p:sp>
            <p:nvSpPr>
              <p:cNvPr id="54275" name="Rectangle 3"/>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Rectangle 4"/>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Rectangle 5"/>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Rectangle 6"/>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Rectangle 7"/>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Rectangle 8"/>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Rectangle 9"/>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Rectangle 10"/>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Rectangle 11"/>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Rectangle 12"/>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4"/>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Rectangle 15"/>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Rectangle 16"/>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Rectangle 17"/>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Rectangle 18"/>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Rectangle 19"/>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Rectangle 20"/>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Rectangle 21"/>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Rectangle 22"/>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Rectangle 23"/>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Rectangle 24"/>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Rectangle 25"/>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Rectangle 26"/>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Rectangle 27"/>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Rectangle 28"/>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Rectangle 29"/>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Rectangle 30"/>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Rectangle 31"/>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Rectangle 32"/>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Rectangle 33"/>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Rectangle 34"/>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Rectangle 35"/>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8" name="Rectangle 36"/>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9" name="Rectangle 37"/>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0" name="Rectangle 38"/>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1" name="Rectangle 39"/>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2" name="Rectangle 40"/>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Rectangle 41"/>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Rectangle 42"/>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5" name="Rectangle 43"/>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6" name="Rectangle 44"/>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7" name="Rectangle 45"/>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8" name="Rectangle 46"/>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9" name="Rectangle 47"/>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Rectangle 48"/>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Rectangle 49"/>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Rectangle 50"/>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Rectangle 51"/>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4" name="Rectangle 52"/>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Rectangle 53"/>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6" name="Rectangle 54"/>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55"/>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8" name="Rectangle 56"/>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9" name="Rectangle 57"/>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0" name="Rectangle 58"/>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1" name="Rectangle 59"/>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Rectangle 60"/>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3" name="Rectangle 61"/>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4" name="Rectangle 62"/>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5" name="Rectangle 63"/>
            <p:cNvSpPr>
              <a:spLocks noChangeArrowheads="1"/>
            </p:cNvSpPr>
            <p:nvPr userDrawn="1"/>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6" name="Rectangle 64"/>
            <p:cNvSpPr>
              <a:spLocks noChangeArrowheads="1"/>
            </p:cNvSpPr>
            <p:nvPr userDrawn="1"/>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7" name="Rectangle 65"/>
          <p:cNvSpPr>
            <a:spLocks noChangeArrowheads="1"/>
          </p:cNvSpPr>
          <p:nvPr/>
        </p:nvSpPr>
        <p:spPr bwMode="auto">
          <a:xfrm>
            <a:off x="3505200" y="25908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4338" name="Rectangle 66"/>
          <p:cNvSpPr>
            <a:spLocks noGrp="1" noChangeArrowheads="1"/>
          </p:cNvSpPr>
          <p:nvPr>
            <p:ph type="ctrTitle" sz="quarter"/>
          </p:nvPr>
        </p:nvSpPr>
        <p:spPr>
          <a:xfrm>
            <a:off x="779463" y="1096963"/>
            <a:ext cx="7678737" cy="1431925"/>
          </a:xfrm>
        </p:spPr>
        <p:txBody>
          <a:bodyPr/>
          <a:lstStyle>
            <a:lvl1pPr algn="r">
              <a:defRPr/>
            </a:lvl1pPr>
          </a:lstStyle>
          <a:p>
            <a:pPr lvl="0"/>
            <a:r>
              <a:rPr lang="en-US" altLang="en-US" noProof="0" smtClean="0"/>
              <a:t>Click to edit Master title style</a:t>
            </a:r>
          </a:p>
        </p:txBody>
      </p:sp>
      <p:sp>
        <p:nvSpPr>
          <p:cNvPr id="54339"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4340" name="Rectangle 68"/>
          <p:cNvSpPr>
            <a:spLocks noGrp="1" noChangeArrowheads="1"/>
          </p:cNvSpPr>
          <p:nvPr>
            <p:ph type="dt" sz="quarter" idx="2"/>
          </p:nvPr>
        </p:nvSpPr>
        <p:spPr>
          <a:xfrm>
            <a:off x="685800" y="6248400"/>
            <a:ext cx="1905000" cy="457200"/>
          </a:xfrm>
        </p:spPr>
        <p:txBody>
          <a:bodyPr/>
          <a:lstStyle>
            <a:lvl1pPr>
              <a:defRPr/>
            </a:lvl1pPr>
          </a:lstStyle>
          <a:p>
            <a:endParaRPr lang="en-US" altLang="en-US"/>
          </a:p>
        </p:txBody>
      </p:sp>
      <p:sp>
        <p:nvSpPr>
          <p:cNvPr id="54341" name="Rectangle 69"/>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54342" name="Rectangle 70"/>
          <p:cNvSpPr>
            <a:spLocks noGrp="1" noChangeArrowheads="1"/>
          </p:cNvSpPr>
          <p:nvPr>
            <p:ph type="sldNum" sz="quarter" idx="4"/>
          </p:nvPr>
        </p:nvSpPr>
        <p:spPr>
          <a:xfrm>
            <a:off x="6553200" y="6248400"/>
            <a:ext cx="1905000" cy="457200"/>
          </a:xfrm>
        </p:spPr>
        <p:txBody>
          <a:bodyPr/>
          <a:lstStyle>
            <a:lvl1pPr>
              <a:defRPr/>
            </a:lvl1pPr>
          </a:lstStyle>
          <a:p>
            <a:fld id="{A2D837AA-1D12-4F24-B777-6F33C5C69F3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7B25E6-55B8-4523-B332-DC2517C7A0CE}" type="slidenum">
              <a:rPr lang="en-US" altLang="en-US"/>
              <a:pPr/>
              <a:t>‹#›</a:t>
            </a:fld>
            <a:endParaRPr lang="en-US" altLang="en-US"/>
          </a:p>
        </p:txBody>
      </p:sp>
    </p:spTree>
    <p:extLst>
      <p:ext uri="{BB962C8B-B14F-4D97-AF65-F5344CB8AC3E}">
        <p14:creationId xmlns:p14="http://schemas.microsoft.com/office/powerpoint/2010/main" val="41671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6C7441-7413-4924-A281-C3C2BC4FB2DF}" type="slidenum">
              <a:rPr lang="en-US" altLang="en-US"/>
              <a:pPr/>
              <a:t>‹#›</a:t>
            </a:fld>
            <a:endParaRPr lang="en-US" altLang="en-US"/>
          </a:p>
        </p:txBody>
      </p:sp>
    </p:spTree>
    <p:extLst>
      <p:ext uri="{BB962C8B-B14F-4D97-AF65-F5344CB8AC3E}">
        <p14:creationId xmlns:p14="http://schemas.microsoft.com/office/powerpoint/2010/main" val="357886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55629E-AFA5-4330-96D2-9411A1E461CF}" type="slidenum">
              <a:rPr lang="en-US" altLang="en-US"/>
              <a:pPr/>
              <a:t>‹#›</a:t>
            </a:fld>
            <a:endParaRPr lang="en-US" altLang="en-US"/>
          </a:p>
        </p:txBody>
      </p:sp>
    </p:spTree>
    <p:extLst>
      <p:ext uri="{BB962C8B-B14F-4D97-AF65-F5344CB8AC3E}">
        <p14:creationId xmlns:p14="http://schemas.microsoft.com/office/powerpoint/2010/main" val="27422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B7E4D8-D5D6-4476-B1FD-328FE31C37D9}" type="slidenum">
              <a:rPr lang="en-US" altLang="en-US"/>
              <a:pPr/>
              <a:t>‹#›</a:t>
            </a:fld>
            <a:endParaRPr lang="en-US" altLang="en-US"/>
          </a:p>
        </p:txBody>
      </p:sp>
    </p:spTree>
    <p:extLst>
      <p:ext uri="{BB962C8B-B14F-4D97-AF65-F5344CB8AC3E}">
        <p14:creationId xmlns:p14="http://schemas.microsoft.com/office/powerpoint/2010/main" val="351472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E8032D8-615A-4895-9EE9-8E1FE5375172}" type="slidenum">
              <a:rPr lang="en-US" altLang="en-US"/>
              <a:pPr/>
              <a:t>‹#›</a:t>
            </a:fld>
            <a:endParaRPr lang="en-US" altLang="en-US"/>
          </a:p>
        </p:txBody>
      </p:sp>
    </p:spTree>
    <p:extLst>
      <p:ext uri="{BB962C8B-B14F-4D97-AF65-F5344CB8AC3E}">
        <p14:creationId xmlns:p14="http://schemas.microsoft.com/office/powerpoint/2010/main" val="19371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81B279D-D301-4A7F-B019-AF95422E553E}" type="slidenum">
              <a:rPr lang="en-US" altLang="en-US"/>
              <a:pPr/>
              <a:t>‹#›</a:t>
            </a:fld>
            <a:endParaRPr lang="en-US" altLang="en-US"/>
          </a:p>
        </p:txBody>
      </p:sp>
    </p:spTree>
    <p:extLst>
      <p:ext uri="{BB962C8B-B14F-4D97-AF65-F5344CB8AC3E}">
        <p14:creationId xmlns:p14="http://schemas.microsoft.com/office/powerpoint/2010/main" val="207821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8D1A01A-67F4-43F4-A001-FE14C61745DF}" type="slidenum">
              <a:rPr lang="en-US" altLang="en-US"/>
              <a:pPr/>
              <a:t>‹#›</a:t>
            </a:fld>
            <a:endParaRPr lang="en-US" altLang="en-US"/>
          </a:p>
        </p:txBody>
      </p:sp>
    </p:spTree>
    <p:extLst>
      <p:ext uri="{BB962C8B-B14F-4D97-AF65-F5344CB8AC3E}">
        <p14:creationId xmlns:p14="http://schemas.microsoft.com/office/powerpoint/2010/main" val="422088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3800333-1AEA-4A24-A3FA-38EBDEB37D37}" type="slidenum">
              <a:rPr lang="en-US" altLang="en-US"/>
              <a:pPr/>
              <a:t>‹#›</a:t>
            </a:fld>
            <a:endParaRPr lang="en-US" altLang="en-US"/>
          </a:p>
        </p:txBody>
      </p:sp>
    </p:spTree>
    <p:extLst>
      <p:ext uri="{BB962C8B-B14F-4D97-AF65-F5344CB8AC3E}">
        <p14:creationId xmlns:p14="http://schemas.microsoft.com/office/powerpoint/2010/main" val="8113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D2C331-287B-41D2-9C34-5F7F8B723F6B}" type="slidenum">
              <a:rPr lang="en-US" altLang="en-US"/>
              <a:pPr/>
              <a:t>‹#›</a:t>
            </a:fld>
            <a:endParaRPr lang="en-US" altLang="en-US"/>
          </a:p>
        </p:txBody>
      </p:sp>
    </p:spTree>
    <p:extLst>
      <p:ext uri="{BB962C8B-B14F-4D97-AF65-F5344CB8AC3E}">
        <p14:creationId xmlns:p14="http://schemas.microsoft.com/office/powerpoint/2010/main" val="373174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A25A7A-30D0-48FC-8DD3-EEA3957136AC}" type="slidenum">
              <a:rPr lang="en-US" altLang="en-US"/>
              <a:pPr/>
              <a:t>‹#›</a:t>
            </a:fld>
            <a:endParaRPr lang="en-US" altLang="en-US"/>
          </a:p>
        </p:txBody>
      </p:sp>
    </p:spTree>
    <p:extLst>
      <p:ext uri="{BB962C8B-B14F-4D97-AF65-F5344CB8AC3E}">
        <p14:creationId xmlns:p14="http://schemas.microsoft.com/office/powerpoint/2010/main" val="1992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319" name="Group 71"/>
          <p:cNvGrpSpPr>
            <a:grpSpLocks/>
          </p:cNvGrpSpPr>
          <p:nvPr/>
        </p:nvGrpSpPr>
        <p:grpSpPr bwMode="auto">
          <a:xfrm>
            <a:off x="0" y="0"/>
            <a:ext cx="9147175" cy="6867525"/>
            <a:chOff x="0" y="0"/>
            <a:chExt cx="5762" cy="4326"/>
          </a:xfrm>
        </p:grpSpPr>
        <p:sp>
          <p:nvSpPr>
            <p:cNvPr id="53251" name="Rectangle 3"/>
            <p:cNvSpPr>
              <a:spLocks noChangeArrowheads="1"/>
            </p:cNvSpPr>
            <p:nvPr userDrawn="1"/>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2" name="Rectangle 4"/>
            <p:cNvSpPr>
              <a:spLocks noChangeArrowheads="1"/>
            </p:cNvSpPr>
            <p:nvPr userDrawn="1"/>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userDrawn="1"/>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userDrawn="1"/>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Rectangle 7"/>
            <p:cNvSpPr>
              <a:spLocks noChangeArrowheads="1"/>
            </p:cNvSpPr>
            <p:nvPr userDrawn="1"/>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Rectangle 8"/>
            <p:cNvSpPr>
              <a:spLocks noChangeArrowheads="1"/>
            </p:cNvSpPr>
            <p:nvPr userDrawn="1"/>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Rectangle 9"/>
            <p:cNvSpPr>
              <a:spLocks noChangeArrowheads="1"/>
            </p:cNvSpPr>
            <p:nvPr userDrawn="1"/>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userDrawn="1"/>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userDrawn="1"/>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Rectangle 12"/>
            <p:cNvSpPr>
              <a:spLocks noChangeArrowheads="1"/>
            </p:cNvSpPr>
            <p:nvPr userDrawn="1"/>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Rectangle 13"/>
            <p:cNvSpPr>
              <a:spLocks noChangeArrowheads="1"/>
            </p:cNvSpPr>
            <p:nvPr userDrawn="1"/>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Rectangle 14"/>
            <p:cNvSpPr>
              <a:spLocks noChangeArrowheads="1"/>
            </p:cNvSpPr>
            <p:nvPr userDrawn="1"/>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Rectangle 15"/>
            <p:cNvSpPr>
              <a:spLocks noChangeArrowheads="1"/>
            </p:cNvSpPr>
            <p:nvPr userDrawn="1"/>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Rectangle 16"/>
            <p:cNvSpPr>
              <a:spLocks noChangeArrowheads="1"/>
            </p:cNvSpPr>
            <p:nvPr userDrawn="1"/>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Rectangle 17"/>
            <p:cNvSpPr>
              <a:spLocks noChangeArrowheads="1"/>
            </p:cNvSpPr>
            <p:nvPr userDrawn="1"/>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18"/>
            <p:cNvSpPr>
              <a:spLocks noChangeArrowheads="1"/>
            </p:cNvSpPr>
            <p:nvPr userDrawn="1"/>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Rectangle 19"/>
            <p:cNvSpPr>
              <a:spLocks noChangeArrowheads="1"/>
            </p:cNvSpPr>
            <p:nvPr userDrawn="1"/>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8" name="Rectangle 20"/>
            <p:cNvSpPr>
              <a:spLocks noChangeArrowheads="1"/>
            </p:cNvSpPr>
            <p:nvPr userDrawn="1"/>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Rectangle 21"/>
            <p:cNvSpPr>
              <a:spLocks noChangeArrowheads="1"/>
            </p:cNvSpPr>
            <p:nvPr userDrawn="1"/>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userDrawn="1"/>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userDrawn="1"/>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24"/>
            <p:cNvSpPr>
              <a:spLocks noChangeArrowheads="1"/>
            </p:cNvSpPr>
            <p:nvPr userDrawn="1"/>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Rectangle 25"/>
            <p:cNvSpPr>
              <a:spLocks noChangeArrowheads="1"/>
            </p:cNvSpPr>
            <p:nvPr userDrawn="1"/>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Rectangle 26"/>
            <p:cNvSpPr>
              <a:spLocks noChangeArrowheads="1"/>
            </p:cNvSpPr>
            <p:nvPr userDrawn="1"/>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userDrawn="1"/>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userDrawn="1"/>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Rectangle 29"/>
            <p:cNvSpPr>
              <a:spLocks noChangeArrowheads="1"/>
            </p:cNvSpPr>
            <p:nvPr userDrawn="1"/>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8" name="Rectangle 30"/>
            <p:cNvSpPr>
              <a:spLocks noChangeArrowheads="1"/>
            </p:cNvSpPr>
            <p:nvPr userDrawn="1"/>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userDrawn="1"/>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Rectangle 32"/>
            <p:cNvSpPr>
              <a:spLocks noChangeArrowheads="1"/>
            </p:cNvSpPr>
            <p:nvPr userDrawn="1"/>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33"/>
            <p:cNvSpPr>
              <a:spLocks noChangeArrowheads="1"/>
            </p:cNvSpPr>
            <p:nvPr userDrawn="1"/>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Rectangle 34"/>
            <p:cNvSpPr>
              <a:spLocks noChangeArrowheads="1"/>
            </p:cNvSpPr>
            <p:nvPr userDrawn="1"/>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Rectangle 35"/>
            <p:cNvSpPr>
              <a:spLocks noChangeArrowheads="1"/>
            </p:cNvSpPr>
            <p:nvPr userDrawn="1"/>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Rectangle 36"/>
            <p:cNvSpPr>
              <a:spLocks noChangeArrowheads="1"/>
            </p:cNvSpPr>
            <p:nvPr userDrawn="1"/>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Rectangle 37"/>
            <p:cNvSpPr>
              <a:spLocks noChangeArrowheads="1"/>
            </p:cNvSpPr>
            <p:nvPr userDrawn="1"/>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Rectangle 38"/>
            <p:cNvSpPr>
              <a:spLocks noChangeArrowheads="1"/>
            </p:cNvSpPr>
            <p:nvPr userDrawn="1"/>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Rectangle 39"/>
            <p:cNvSpPr>
              <a:spLocks noChangeArrowheads="1"/>
            </p:cNvSpPr>
            <p:nvPr userDrawn="1"/>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userDrawn="1"/>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userDrawn="1"/>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userDrawn="1"/>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userDrawn="1"/>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userDrawn="1"/>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3" name="Rectangle 45"/>
            <p:cNvSpPr>
              <a:spLocks noChangeArrowheads="1"/>
            </p:cNvSpPr>
            <p:nvPr userDrawn="1"/>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4" name="Rectangle 46"/>
            <p:cNvSpPr>
              <a:spLocks noChangeArrowheads="1"/>
            </p:cNvSpPr>
            <p:nvPr userDrawn="1"/>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Rectangle 47"/>
            <p:cNvSpPr>
              <a:spLocks noChangeArrowheads="1"/>
            </p:cNvSpPr>
            <p:nvPr userDrawn="1"/>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Rectangle 48"/>
            <p:cNvSpPr>
              <a:spLocks noChangeArrowheads="1"/>
            </p:cNvSpPr>
            <p:nvPr userDrawn="1"/>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Rectangle 49"/>
            <p:cNvSpPr>
              <a:spLocks noChangeArrowheads="1"/>
            </p:cNvSpPr>
            <p:nvPr userDrawn="1"/>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8" name="Rectangle 50"/>
            <p:cNvSpPr>
              <a:spLocks noChangeArrowheads="1"/>
            </p:cNvSpPr>
            <p:nvPr userDrawn="1"/>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9" name="Rectangle 51"/>
            <p:cNvSpPr>
              <a:spLocks noChangeArrowheads="1"/>
            </p:cNvSpPr>
            <p:nvPr userDrawn="1"/>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0" name="Rectangle 52"/>
            <p:cNvSpPr>
              <a:spLocks noChangeArrowheads="1"/>
            </p:cNvSpPr>
            <p:nvPr userDrawn="1"/>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Rectangle 53"/>
            <p:cNvSpPr>
              <a:spLocks noChangeArrowheads="1"/>
            </p:cNvSpPr>
            <p:nvPr userDrawn="1"/>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Rectangle 54"/>
            <p:cNvSpPr>
              <a:spLocks noChangeArrowheads="1"/>
            </p:cNvSpPr>
            <p:nvPr userDrawn="1"/>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55"/>
            <p:cNvSpPr>
              <a:spLocks noChangeArrowheads="1"/>
            </p:cNvSpPr>
            <p:nvPr userDrawn="1"/>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4" name="Rectangle 56"/>
            <p:cNvSpPr>
              <a:spLocks noChangeArrowheads="1"/>
            </p:cNvSpPr>
            <p:nvPr userDrawn="1"/>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5" name="Rectangle 57"/>
            <p:cNvSpPr>
              <a:spLocks noChangeArrowheads="1"/>
            </p:cNvSpPr>
            <p:nvPr userDrawn="1"/>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Rectangle 58"/>
            <p:cNvSpPr>
              <a:spLocks noChangeArrowheads="1"/>
            </p:cNvSpPr>
            <p:nvPr userDrawn="1"/>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Rectangle 59"/>
            <p:cNvSpPr>
              <a:spLocks noChangeArrowheads="1"/>
            </p:cNvSpPr>
            <p:nvPr userDrawn="1"/>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8" name="Rectangle 60"/>
            <p:cNvSpPr>
              <a:spLocks noChangeArrowheads="1"/>
            </p:cNvSpPr>
            <p:nvPr userDrawn="1"/>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9" name="Rectangle 61"/>
            <p:cNvSpPr>
              <a:spLocks noChangeArrowheads="1"/>
            </p:cNvSpPr>
            <p:nvPr userDrawn="1"/>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0" name="Rectangle 62"/>
            <p:cNvSpPr>
              <a:spLocks noChangeArrowheads="1"/>
            </p:cNvSpPr>
            <p:nvPr userDrawn="1"/>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1"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3" name="Rectangle 65"/>
          <p:cNvSpPr>
            <a:spLocks noGrp="1" noChangeArrowheads="1"/>
          </p:cNvSpPr>
          <p:nvPr>
            <p:ph type="title"/>
          </p:nvPr>
        </p:nvSpPr>
        <p:spPr bwMode="auto">
          <a:xfrm>
            <a:off x="871538" y="192088"/>
            <a:ext cx="81629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53314" name="Rectangle 66"/>
          <p:cNvSpPr>
            <a:spLocks noGrp="1" noChangeArrowheads="1"/>
          </p:cNvSpPr>
          <p:nvPr>
            <p:ph type="body" idx="1"/>
          </p:nvPr>
        </p:nvSpPr>
        <p:spPr bwMode="auto">
          <a:xfrm>
            <a:off x="91281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315" name="Rectangle 67"/>
          <p:cNvSpPr>
            <a:spLocks noGrp="1" noChangeArrowheads="1"/>
          </p:cNvSpPr>
          <p:nvPr>
            <p:ph type="dt" sz="half" idx="2"/>
          </p:nvPr>
        </p:nvSpPr>
        <p:spPr bwMode="auto">
          <a:xfrm>
            <a:off x="11525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53316" name="Rectangle 68"/>
          <p:cNvSpPr>
            <a:spLocks noGrp="1" noChangeArrowheads="1"/>
          </p:cNvSpPr>
          <p:nvPr>
            <p:ph type="ftr" sz="quarter" idx="3"/>
          </p:nvPr>
        </p:nvSpPr>
        <p:spPr bwMode="auto">
          <a:xfrm>
            <a:off x="3590925" y="6286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53317"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1C854493-CF96-48D8-8605-A490DB50DB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hyperlink" Target="http://www.ibri.org/" TargetMode="Externa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jpeg"/><Relationship Id="rId4" Type="http://schemas.openxmlformats.org/officeDocument/2006/relationships/hyperlink" Target="http://www.reaso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79463" y="1766888"/>
            <a:ext cx="7678737" cy="762000"/>
          </a:xfrm>
        </p:spPr>
        <p:txBody>
          <a:bodyPr/>
          <a:lstStyle/>
          <a:p>
            <a:r>
              <a:rPr lang="en-US" altLang="en-US"/>
              <a:t>Christianity &amp; Science</a:t>
            </a:r>
          </a:p>
        </p:txBody>
      </p:sp>
      <p:sp>
        <p:nvSpPr>
          <p:cNvPr id="86019" name="Rectangle 3"/>
          <p:cNvSpPr>
            <a:spLocks noGrp="1" noChangeArrowheads="1"/>
          </p:cNvSpPr>
          <p:nvPr>
            <p:ph type="subTitle" idx="1"/>
          </p:nvPr>
        </p:nvSpPr>
        <p:spPr/>
        <p:txBody>
          <a:bodyPr/>
          <a:lstStyle/>
          <a:p>
            <a:r>
              <a:rPr lang="en-US" altLang="en-US"/>
              <a:t>Robert C. Newman</a:t>
            </a:r>
          </a:p>
        </p:txBody>
      </p:sp>
      <p:pic>
        <p:nvPicPr>
          <p:cNvPr id="86020" name="Picture 4" descr="faith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810000"/>
            <a:ext cx="40290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HM003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3413" y="3581400"/>
            <a:ext cx="2847975" cy="2859088"/>
          </a:xfrm>
          <a:prstGeom prst="rect">
            <a:avLst/>
          </a:prstGeom>
          <a:noFill/>
          <a:extLst>
            <a:ext uri="{909E8E84-426E-40DD-AFC4-6F175D3DCCD1}">
              <a14:hiddenFill xmlns:a14="http://schemas.microsoft.com/office/drawing/2010/main">
                <a:solidFill>
                  <a:srgbClr val="FFFFFF"/>
                </a:solidFill>
              </a14:hiddenFill>
            </a:ext>
          </a:extLst>
        </p:spPr>
      </p:pic>
      <p:pic>
        <p:nvPicPr>
          <p:cNvPr id="2" name="ChrScienc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9600" y="533400"/>
            <a:ext cx="609600" cy="609600"/>
          </a:xfrm>
          <a:prstGeom prst="rect">
            <a:avLst/>
          </a:prstGeom>
        </p:spPr>
      </p:pic>
    </p:spTree>
    <p:custDataLst>
      <p:tags r:id="rId1"/>
    </p:custDataLst>
  </p:cSld>
  <p:clrMapOvr>
    <a:masterClrMapping/>
  </p:clrMapOvr>
  <p:transition advTm="4776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86020"/>
                                        </p:tgtEl>
                                        <p:attrNameLst>
                                          <p:attrName>style.visibility</p:attrName>
                                        </p:attrNameLst>
                                      </p:cBhvr>
                                      <p:to>
                                        <p:strVal val="visible"/>
                                      </p:to>
                                    </p:set>
                                    <p:animEffect transition="in" filter="checkerboard(across)">
                                      <p:cBhvr>
                                        <p:cTn id="11" dur="500"/>
                                        <p:tgtEl>
                                          <p:spTgt spid="8602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checkerboard(across)">
                                      <p:cBhvr>
                                        <p:cTn id="16" dur="500"/>
                                        <p:tgtEl>
                                          <p:spTgt spid="860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6019">
                                            <p:txEl>
                                              <p:pRg st="0" end="0"/>
                                            </p:txEl>
                                          </p:spTgt>
                                        </p:tgtEl>
                                        <p:attrNameLst>
                                          <p:attrName>style.visibility</p:attrName>
                                        </p:attrNameLst>
                                      </p:cBhvr>
                                      <p:to>
                                        <p:strVal val="visible"/>
                                      </p:to>
                                    </p:set>
                                    <p:anim calcmode="lin" valueType="num">
                                      <p:cBhvr additive="base">
                                        <p:cTn id="21"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860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96259" name="Rectangle 3"/>
          <p:cNvSpPr>
            <a:spLocks noGrp="1" noChangeArrowheads="1"/>
          </p:cNvSpPr>
          <p:nvPr>
            <p:ph type="body" idx="1"/>
          </p:nvPr>
        </p:nvSpPr>
        <p:spPr>
          <a:xfrm>
            <a:off x="912813" y="1905000"/>
            <a:ext cx="8110537" cy="2667000"/>
          </a:xfrm>
        </p:spPr>
        <p:txBody>
          <a:bodyPr/>
          <a:lstStyle/>
          <a:p>
            <a:r>
              <a:rPr lang="en-US" altLang="en-US"/>
              <a:t>Christianity sees a universe with a beginning.</a:t>
            </a:r>
          </a:p>
          <a:p>
            <a:r>
              <a:rPr lang="en-US" altLang="en-US"/>
              <a:t>It sees the universe as telling us about God by means of its craftsmanship.</a:t>
            </a:r>
          </a:p>
        </p:txBody>
      </p:sp>
    </p:spTree>
    <p:custDataLst>
      <p:tags r:id="rId1"/>
    </p:custDataLst>
  </p:cSld>
  <p:clrMapOvr>
    <a:masterClrMapping/>
  </p:clrMapOvr>
  <p:transition advTm="12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additive="base">
                                        <p:cTn id="7"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Universe Displays </a:t>
            </a:r>
            <a:br>
              <a:rPr lang="en-US" altLang="en-US"/>
            </a:br>
            <a:r>
              <a:rPr lang="en-US" altLang="en-US"/>
              <a:t>God's Wisdom</a:t>
            </a:r>
          </a:p>
        </p:txBody>
      </p:sp>
      <p:sp>
        <p:nvSpPr>
          <p:cNvPr id="97283" name="Text Box 3"/>
          <p:cNvSpPr txBox="1">
            <a:spLocks noChangeArrowheads="1"/>
          </p:cNvSpPr>
          <p:nvPr/>
        </p:nvSpPr>
        <p:spPr bwMode="auto">
          <a:xfrm>
            <a:off x="838200" y="2209800"/>
            <a:ext cx="74676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The Lord created me [Wisdom] at the beginning of his work, the first of his acts of old.  Ages ago I was set up, at the first, before the beginning of the earth.  When there were no depths I was brought forth, when there were no springs abounding with water.  Before the mountains had been shaped … then I was beside him, like a master workman, and I was daily his delight.</a:t>
            </a:r>
            <a:endParaRPr lang="en-US" altLang="en-US"/>
          </a:p>
          <a:p>
            <a:pPr>
              <a:spcBef>
                <a:spcPct val="50000"/>
              </a:spcBef>
            </a:pPr>
            <a:r>
              <a:rPr lang="en-US" altLang="en-US"/>
              <a:t>Proverbs 8:22-31</a:t>
            </a:r>
          </a:p>
        </p:txBody>
      </p:sp>
      <p:pic>
        <p:nvPicPr>
          <p:cNvPr id="97284"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4800"/>
            <a:ext cx="25050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67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checkerboard(across)">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98307" name="Rectangle 3"/>
          <p:cNvSpPr>
            <a:spLocks noGrp="1" noChangeArrowheads="1"/>
          </p:cNvSpPr>
          <p:nvPr>
            <p:ph type="body" idx="1"/>
          </p:nvPr>
        </p:nvSpPr>
        <p:spPr/>
        <p:txBody>
          <a:bodyPr/>
          <a:lstStyle/>
          <a:p>
            <a:r>
              <a:rPr lang="en-US" altLang="en-US"/>
              <a:t>Christianity sees a universe with a beginning.</a:t>
            </a:r>
          </a:p>
          <a:p>
            <a:r>
              <a:rPr lang="en-US" altLang="en-US"/>
              <a:t>It sees the universe as telling us about God by means of its craftsmanship.</a:t>
            </a:r>
          </a:p>
          <a:p>
            <a:r>
              <a:rPr lang="en-US" altLang="en-US"/>
              <a:t>The universe shows us His wisdom.</a:t>
            </a:r>
          </a:p>
        </p:txBody>
      </p:sp>
    </p:spTree>
    <p:custDataLst>
      <p:tags r:id="rId1"/>
    </p:custDataLst>
  </p:cSld>
  <p:clrMapOvr>
    <a:masterClrMapping/>
  </p:clrMapOvr>
  <p:transition advTm="140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7">
                                            <p:txEl>
                                              <p:pRg st="2" end="2"/>
                                            </p:txEl>
                                          </p:spTgt>
                                        </p:tgtEl>
                                        <p:attrNameLst>
                                          <p:attrName>style.visibility</p:attrName>
                                        </p:attrNameLst>
                                      </p:cBhvr>
                                      <p:to>
                                        <p:strVal val="visible"/>
                                      </p:to>
                                    </p:set>
                                    <p:anim calcmode="lin" valueType="num">
                                      <p:cBhvr additive="base">
                                        <p:cTn id="7"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God's Power &amp; Deity Seen in the Universe</a:t>
            </a:r>
          </a:p>
        </p:txBody>
      </p:sp>
      <p:sp>
        <p:nvSpPr>
          <p:cNvPr id="99331" name="Text Box 3"/>
          <p:cNvSpPr txBox="1">
            <a:spLocks noChangeArrowheads="1"/>
          </p:cNvSpPr>
          <p:nvPr/>
        </p:nvSpPr>
        <p:spPr bwMode="auto">
          <a:xfrm>
            <a:off x="762000" y="2362200"/>
            <a:ext cx="76962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The wrath of God is revealed from heaven against all ungodliness and unrighteousness of men, who by unrighteousness suppress the truth.  For what can be known about God is plain to them … For his invisible attributes … his eternal power and divine nature, have been clearly perceived, ever since the creation of the world, in the things that have been made, so they are without excuse.</a:t>
            </a:r>
            <a:endParaRPr lang="en-US" altLang="en-US"/>
          </a:p>
          <a:p>
            <a:pPr>
              <a:spcBef>
                <a:spcPct val="50000"/>
              </a:spcBef>
            </a:pPr>
            <a:r>
              <a:rPr lang="en-US" altLang="en-US"/>
              <a:t>Romans 1:18-20</a:t>
            </a:r>
          </a:p>
        </p:txBody>
      </p:sp>
      <p:pic>
        <p:nvPicPr>
          <p:cNvPr id="99332"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066800"/>
            <a:ext cx="22764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95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checkerboard(across)">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100355" name="Rectangle 3"/>
          <p:cNvSpPr>
            <a:spLocks noGrp="1" noChangeArrowheads="1"/>
          </p:cNvSpPr>
          <p:nvPr>
            <p:ph type="body" idx="1"/>
          </p:nvPr>
        </p:nvSpPr>
        <p:spPr/>
        <p:txBody>
          <a:bodyPr/>
          <a:lstStyle/>
          <a:p>
            <a:r>
              <a:rPr lang="en-US" altLang="en-US" sz="2800"/>
              <a:t>Christianity sees a universe with a beginning.</a:t>
            </a:r>
          </a:p>
          <a:p>
            <a:r>
              <a:rPr lang="en-US" altLang="en-US" sz="2800"/>
              <a:t>It sees the universe as telling us about God by means of its craftsmanship.</a:t>
            </a:r>
          </a:p>
          <a:p>
            <a:r>
              <a:rPr lang="en-US" altLang="en-US" sz="2800"/>
              <a:t>The universe shows us His wisdom.</a:t>
            </a:r>
          </a:p>
          <a:p>
            <a:r>
              <a:rPr lang="en-US" altLang="en-US" sz="2800"/>
              <a:t>It shows His power &amp; deity in such a clear way as to render us without excuse for not recognizing &amp; responding to it.</a:t>
            </a:r>
          </a:p>
        </p:txBody>
      </p:sp>
    </p:spTree>
    <p:custDataLst>
      <p:tags r:id="rId1"/>
    </p:custDataLst>
  </p:cSld>
  <p:clrMapOvr>
    <a:masterClrMapping/>
  </p:clrMapOvr>
  <p:transition advTm="15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3" end="3"/>
                                            </p:txEl>
                                          </p:spTgt>
                                        </p:tgtEl>
                                        <p:attrNameLst>
                                          <p:attrName>style.visibility</p:attrName>
                                        </p:attrNameLst>
                                      </p:cBhvr>
                                      <p:to>
                                        <p:strVal val="visible"/>
                                      </p:to>
                                    </p:set>
                                    <p:anim calcmode="lin" valueType="num">
                                      <p:cBhvr additive="base">
                                        <p:cTn id="7"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God in Control </a:t>
            </a:r>
            <a:br>
              <a:rPr lang="en-US" altLang="en-US"/>
            </a:br>
            <a:r>
              <a:rPr lang="en-US" altLang="en-US"/>
              <a:t>of the Universe</a:t>
            </a:r>
          </a:p>
        </p:txBody>
      </p:sp>
      <p:sp>
        <p:nvSpPr>
          <p:cNvPr id="101379" name="Text Box 3"/>
          <p:cNvSpPr txBox="1">
            <a:spLocks noChangeArrowheads="1"/>
          </p:cNvSpPr>
          <p:nvPr/>
        </p:nvSpPr>
        <p:spPr bwMode="auto">
          <a:xfrm>
            <a:off x="1066800" y="2362200"/>
            <a:ext cx="72390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t>I am God, and there is no other; I am God, and there is none like me, declaring the end from the beginning and from ancient times things not yet done, saying, 'My counsel shall stand, and I will accomplish all my purpose.'</a:t>
            </a:r>
            <a:endParaRPr lang="en-US" altLang="en-US" sz="2800"/>
          </a:p>
          <a:p>
            <a:pPr>
              <a:spcBef>
                <a:spcPct val="50000"/>
              </a:spcBef>
            </a:pPr>
            <a:r>
              <a:rPr lang="en-US" altLang="en-US" sz="2800"/>
              <a:t>Isaiah 46:9-10</a:t>
            </a:r>
          </a:p>
        </p:txBody>
      </p:sp>
      <p:pic>
        <p:nvPicPr>
          <p:cNvPr id="101380"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4800"/>
            <a:ext cx="2962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2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checkerboard(across)">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102403" name="Rectangle 3"/>
          <p:cNvSpPr>
            <a:spLocks noGrp="1" noChangeArrowheads="1"/>
          </p:cNvSpPr>
          <p:nvPr>
            <p:ph type="body" idx="1"/>
          </p:nvPr>
        </p:nvSpPr>
        <p:spPr/>
        <p:txBody>
          <a:bodyPr/>
          <a:lstStyle/>
          <a:p>
            <a:pPr>
              <a:lnSpc>
                <a:spcPct val="90000"/>
              </a:lnSpc>
            </a:pPr>
            <a:r>
              <a:rPr lang="en-US" altLang="en-US" sz="2800"/>
              <a:t>Christianity sees a universe with a beginning.</a:t>
            </a:r>
          </a:p>
          <a:p>
            <a:pPr>
              <a:lnSpc>
                <a:spcPct val="90000"/>
              </a:lnSpc>
            </a:pPr>
            <a:r>
              <a:rPr lang="en-US" altLang="en-US" sz="2800"/>
              <a:t>It sees the universe as telling us about God by means of its craftsmanship.</a:t>
            </a:r>
          </a:p>
          <a:p>
            <a:pPr>
              <a:lnSpc>
                <a:spcPct val="90000"/>
              </a:lnSpc>
            </a:pPr>
            <a:r>
              <a:rPr lang="en-US" altLang="en-US" sz="2800"/>
              <a:t>The universe shows us His wisdom.</a:t>
            </a:r>
          </a:p>
          <a:p>
            <a:pPr>
              <a:lnSpc>
                <a:spcPct val="90000"/>
              </a:lnSpc>
            </a:pPr>
            <a:r>
              <a:rPr lang="en-US" altLang="en-US" sz="2800"/>
              <a:t>It shows His power &amp; deity in such a clear way as to render us without excuse for not recognizing &amp; responding to it.</a:t>
            </a:r>
          </a:p>
          <a:p>
            <a:pPr>
              <a:lnSpc>
                <a:spcPct val="90000"/>
              </a:lnSpc>
            </a:pPr>
            <a:r>
              <a:rPr lang="en-US" altLang="en-US" sz="2800"/>
              <a:t>Christianity sees God in complete control of the universe.</a:t>
            </a:r>
          </a:p>
        </p:txBody>
      </p:sp>
    </p:spTree>
    <p:custDataLst>
      <p:tags r:id="rId1"/>
    </p:custDataLst>
  </p:cSld>
  <p:clrMapOvr>
    <a:masterClrMapping/>
  </p:clrMapOvr>
  <p:transition advTm="212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4" end="4"/>
                                            </p:txEl>
                                          </p:spTgt>
                                        </p:tgtEl>
                                        <p:attrNameLst>
                                          <p:attrName>style.visibility</p:attrName>
                                        </p:attrNameLst>
                                      </p:cBhvr>
                                      <p:to>
                                        <p:strVal val="visible"/>
                                      </p:to>
                                    </p:set>
                                    <p:anim calcmode="lin" valueType="num">
                                      <p:cBhvr additive="base">
                                        <p:cTn id="7"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71538" y="862013"/>
            <a:ext cx="8162925" cy="762000"/>
          </a:xfrm>
        </p:spPr>
        <p:txBody>
          <a:bodyPr/>
          <a:lstStyle/>
          <a:p>
            <a:r>
              <a:rPr lang="en-US" altLang="en-US"/>
              <a:t>Universe will End</a:t>
            </a:r>
          </a:p>
        </p:txBody>
      </p:sp>
      <p:sp>
        <p:nvSpPr>
          <p:cNvPr id="103427" name="Text Box 3"/>
          <p:cNvSpPr txBox="1">
            <a:spLocks noChangeArrowheads="1"/>
          </p:cNvSpPr>
          <p:nvPr/>
        </p:nvSpPr>
        <p:spPr bwMode="auto">
          <a:xfrm>
            <a:off x="685800" y="2286000"/>
            <a:ext cx="75438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Of old you laid the foundation of the earth, and the heavens are the work of your hands.  They will perish, but you will remain; they will all wear out like a garment.  You will change them like a robe, and they will pass away, but you are the same, and your years have no end.</a:t>
            </a:r>
            <a:endParaRPr lang="en-US" altLang="en-US"/>
          </a:p>
          <a:p>
            <a:pPr>
              <a:spcBef>
                <a:spcPct val="50000"/>
              </a:spcBef>
            </a:pPr>
            <a:r>
              <a:rPr lang="en-US" altLang="en-US"/>
              <a:t>Psalm 102:25-27</a:t>
            </a:r>
          </a:p>
        </p:txBody>
      </p:sp>
      <p:pic>
        <p:nvPicPr>
          <p:cNvPr id="103428"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04800"/>
            <a:ext cx="27336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70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checkerboard(across)">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104451" name="Rectangle 3"/>
          <p:cNvSpPr>
            <a:spLocks noGrp="1" noChangeArrowheads="1"/>
          </p:cNvSpPr>
          <p:nvPr>
            <p:ph type="body" idx="1"/>
          </p:nvPr>
        </p:nvSpPr>
        <p:spPr/>
        <p:txBody>
          <a:bodyPr/>
          <a:lstStyle/>
          <a:p>
            <a:pPr>
              <a:lnSpc>
                <a:spcPct val="90000"/>
              </a:lnSpc>
            </a:pPr>
            <a:r>
              <a:rPr lang="en-US" altLang="en-US" sz="2800"/>
              <a:t>Christianity sees a universe with a beginning.</a:t>
            </a:r>
          </a:p>
          <a:p>
            <a:pPr>
              <a:lnSpc>
                <a:spcPct val="90000"/>
              </a:lnSpc>
            </a:pPr>
            <a:r>
              <a:rPr lang="en-US" altLang="en-US" sz="2800"/>
              <a:t>It sees the universe as telling us about God by means of its craftsmanship.</a:t>
            </a:r>
          </a:p>
          <a:p>
            <a:pPr>
              <a:lnSpc>
                <a:spcPct val="90000"/>
              </a:lnSpc>
            </a:pPr>
            <a:r>
              <a:rPr lang="en-US" altLang="en-US" sz="2800"/>
              <a:t>The universe shows us His wisdom.</a:t>
            </a:r>
          </a:p>
          <a:p>
            <a:pPr>
              <a:lnSpc>
                <a:spcPct val="90000"/>
              </a:lnSpc>
            </a:pPr>
            <a:r>
              <a:rPr lang="en-US" altLang="en-US" sz="2800"/>
              <a:t>It shows His power &amp; deity in such a clear way as to render us without excuse for not recognizing &amp; responding to it.</a:t>
            </a:r>
          </a:p>
          <a:p>
            <a:pPr>
              <a:lnSpc>
                <a:spcPct val="90000"/>
              </a:lnSpc>
            </a:pPr>
            <a:r>
              <a:rPr lang="en-US" altLang="en-US" sz="2800"/>
              <a:t>Christianity sees God in complete control of the universe.</a:t>
            </a:r>
          </a:p>
          <a:p>
            <a:pPr>
              <a:lnSpc>
                <a:spcPct val="90000"/>
              </a:lnSpc>
            </a:pPr>
            <a:r>
              <a:rPr lang="en-US" altLang="en-US" sz="2800"/>
              <a:t>It sees God as bringing it to an end.</a:t>
            </a:r>
          </a:p>
        </p:txBody>
      </p:sp>
    </p:spTree>
    <p:custDataLst>
      <p:tags r:id="rId1"/>
    </p:custDataLst>
  </p:cSld>
  <p:clrMapOvr>
    <a:masterClrMapping/>
  </p:clrMapOvr>
  <p:transition advTm="220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5" end="5"/>
                                            </p:txEl>
                                          </p:spTgt>
                                        </p:tgtEl>
                                        <p:attrNameLst>
                                          <p:attrName>style.visibility</p:attrName>
                                        </p:attrNameLst>
                                      </p:cBhvr>
                                      <p:to>
                                        <p:strVal val="visible"/>
                                      </p:to>
                                    </p:set>
                                    <p:anim calcmode="lin" valueType="num">
                                      <p:cBhvr additive="base">
                                        <p:cTn id="7"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p:txBody>
          <a:bodyPr/>
          <a:lstStyle/>
          <a:p>
            <a:r>
              <a:rPr lang="en-US" altLang="en-US"/>
              <a:t>Science/Nature &amp; Christian Claims</a:t>
            </a:r>
          </a:p>
        </p:txBody>
      </p:sp>
      <p:sp>
        <p:nvSpPr>
          <p:cNvPr id="105475" name="Rectangle 3"/>
          <p:cNvSpPr>
            <a:spLocks noGrp="1" noChangeArrowheads="1"/>
          </p:cNvSpPr>
          <p:nvPr>
            <p:ph type="subTitle" idx="1"/>
          </p:nvPr>
        </p:nvSpPr>
        <p:spPr/>
        <p:txBody>
          <a:bodyPr/>
          <a:lstStyle/>
          <a:p>
            <a:endParaRPr lang="en-US" altLang="en-US"/>
          </a:p>
        </p:txBody>
      </p:sp>
      <p:pic>
        <p:nvPicPr>
          <p:cNvPr id="105476" name="Picture 4" descr="HM003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429000"/>
            <a:ext cx="2847975" cy="2859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2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checkerboard(across)">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71538" y="862013"/>
            <a:ext cx="8162925" cy="762000"/>
          </a:xfrm>
        </p:spPr>
        <p:txBody>
          <a:bodyPr/>
          <a:lstStyle/>
          <a:p>
            <a:r>
              <a:rPr lang="en-US" altLang="en-US"/>
              <a:t>What is Christianity?</a:t>
            </a:r>
          </a:p>
        </p:txBody>
      </p:sp>
      <p:sp>
        <p:nvSpPr>
          <p:cNvPr id="87043" name="Rectangle 3"/>
          <p:cNvSpPr>
            <a:spLocks noGrp="1" noChangeArrowheads="1"/>
          </p:cNvSpPr>
          <p:nvPr>
            <p:ph type="body" idx="1"/>
          </p:nvPr>
        </p:nvSpPr>
        <p:spPr/>
        <p:txBody>
          <a:bodyPr/>
          <a:lstStyle/>
          <a:p>
            <a:pPr>
              <a:lnSpc>
                <a:spcPct val="90000"/>
              </a:lnSpc>
              <a:buFont typeface="Wingdings" pitchFamily="2" charset="2"/>
              <a:buNone/>
            </a:pPr>
            <a:r>
              <a:rPr lang="en-US" altLang="en-US" sz="2800"/>
              <a:t>Various Definitions:</a:t>
            </a:r>
          </a:p>
          <a:p>
            <a:pPr>
              <a:lnSpc>
                <a:spcPct val="90000"/>
              </a:lnSpc>
            </a:pPr>
            <a:r>
              <a:rPr lang="en-US" altLang="en-US" sz="2800"/>
              <a:t>Sociological:</a:t>
            </a:r>
          </a:p>
          <a:p>
            <a:pPr lvl="1">
              <a:lnSpc>
                <a:spcPct val="90000"/>
              </a:lnSpc>
            </a:pPr>
            <a:r>
              <a:rPr lang="en-US" altLang="en-US" sz="2400"/>
              <a:t>The religion &amp; culture of those who call themselves Christians.</a:t>
            </a:r>
          </a:p>
          <a:p>
            <a:pPr lvl="1">
              <a:lnSpc>
                <a:spcPct val="90000"/>
              </a:lnSpc>
            </a:pPr>
            <a:r>
              <a:rPr lang="en-US" altLang="en-US" sz="2400"/>
              <a:t>There is enormous variety here.</a:t>
            </a:r>
          </a:p>
          <a:p>
            <a:pPr>
              <a:lnSpc>
                <a:spcPct val="90000"/>
              </a:lnSpc>
            </a:pPr>
            <a:r>
              <a:rPr lang="en-US" altLang="en-US" sz="2800"/>
              <a:t>Theological:</a:t>
            </a:r>
          </a:p>
          <a:p>
            <a:pPr lvl="1">
              <a:lnSpc>
                <a:spcPct val="90000"/>
              </a:lnSpc>
            </a:pPr>
            <a:r>
              <a:rPr lang="en-US" altLang="en-US" sz="2400"/>
              <a:t>The beliefs, attitudes &amp; lifestyle taught in the Bible.</a:t>
            </a:r>
          </a:p>
          <a:p>
            <a:pPr lvl="1">
              <a:lnSpc>
                <a:spcPct val="90000"/>
              </a:lnSpc>
            </a:pPr>
            <a:r>
              <a:rPr lang="en-US" altLang="en-US" sz="2400"/>
              <a:t>We will try to work with this approach, as best I understand what the Bible teaches.</a:t>
            </a:r>
          </a:p>
        </p:txBody>
      </p:sp>
      <p:pic>
        <p:nvPicPr>
          <p:cNvPr id="87044" name="Picture 4" descr="BD082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800"/>
            <a:ext cx="1749425" cy="1749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35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7043">
                                            <p:txEl>
                                              <p:pRg st="6" end="6"/>
                                            </p:txEl>
                                          </p:spTgt>
                                        </p:tgtEl>
                                        <p:attrNameLst>
                                          <p:attrName>style.visibility</p:attrName>
                                        </p:attrNameLst>
                                      </p:cBhvr>
                                      <p:to>
                                        <p:strVal val="visible"/>
                                      </p:to>
                                    </p:set>
                                    <p:anim calcmode="lin" valueType="num">
                                      <p:cBhvr additive="base">
                                        <p:cTn id="43" dur="500" fill="hold"/>
                                        <p:tgtEl>
                                          <p:spTgt spid="870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71538" y="862013"/>
            <a:ext cx="8162925" cy="762000"/>
          </a:xfrm>
        </p:spPr>
        <p:txBody>
          <a:bodyPr/>
          <a:lstStyle/>
          <a:p>
            <a:r>
              <a:rPr lang="en-US" altLang="en-US"/>
              <a:t>Cosmology</a:t>
            </a:r>
          </a:p>
        </p:txBody>
      </p:sp>
      <p:sp>
        <p:nvSpPr>
          <p:cNvPr id="106499" name="Rectangle 3"/>
          <p:cNvSpPr>
            <a:spLocks noGrp="1" noChangeArrowheads="1"/>
          </p:cNvSpPr>
          <p:nvPr>
            <p:ph type="body" idx="1"/>
          </p:nvPr>
        </p:nvSpPr>
        <p:spPr>
          <a:xfrm>
            <a:off x="912813" y="2209800"/>
            <a:ext cx="8110537" cy="3886200"/>
          </a:xfrm>
        </p:spPr>
        <p:txBody>
          <a:bodyPr/>
          <a:lstStyle/>
          <a:p>
            <a:r>
              <a:rPr lang="en-US" altLang="en-US" sz="2800"/>
              <a:t>The Bible says there was a beginning, when God created heaven &amp; earth.</a:t>
            </a:r>
          </a:p>
          <a:p>
            <a:r>
              <a:rPr lang="en-US" altLang="en-US" sz="2800"/>
              <a:t>Until recently, many scientists claimed the universe always existed.</a:t>
            </a:r>
          </a:p>
          <a:p>
            <a:r>
              <a:rPr lang="en-US" altLang="en-US" sz="2800"/>
              <a:t>Now evidence has accumulated that the universe apparently began (from nothing) at a finite time in the past.</a:t>
            </a:r>
          </a:p>
          <a:p>
            <a:r>
              <a:rPr lang="en-US" altLang="en-US" sz="2800"/>
              <a:t>Nature says there was a beginning.</a:t>
            </a:r>
          </a:p>
        </p:txBody>
      </p:sp>
      <p:pic>
        <p:nvPicPr>
          <p:cNvPr id="106500" name="Picture 4" descr="Distantgalax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238500" cy="1674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25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71538" y="862013"/>
            <a:ext cx="8162925" cy="762000"/>
          </a:xfrm>
        </p:spPr>
        <p:txBody>
          <a:bodyPr/>
          <a:lstStyle/>
          <a:p>
            <a:r>
              <a:rPr lang="en-US" altLang="en-US"/>
              <a:t>Design in the Universe</a:t>
            </a:r>
          </a:p>
        </p:txBody>
      </p:sp>
      <p:sp>
        <p:nvSpPr>
          <p:cNvPr id="107523" name="Rectangle 3"/>
          <p:cNvSpPr>
            <a:spLocks noGrp="1" noChangeArrowheads="1"/>
          </p:cNvSpPr>
          <p:nvPr>
            <p:ph type="body" idx="1"/>
          </p:nvPr>
        </p:nvSpPr>
        <p:spPr>
          <a:xfrm>
            <a:off x="912813" y="2209800"/>
            <a:ext cx="8110537" cy="3886200"/>
          </a:xfrm>
        </p:spPr>
        <p:txBody>
          <a:bodyPr/>
          <a:lstStyle/>
          <a:p>
            <a:pPr>
              <a:lnSpc>
                <a:spcPct val="90000"/>
              </a:lnSpc>
            </a:pPr>
            <a:r>
              <a:rPr lang="en-US" altLang="en-US" sz="2800"/>
              <a:t>The Bible pictures God as having made the universe by His wisdom.</a:t>
            </a:r>
          </a:p>
          <a:p>
            <a:pPr>
              <a:lnSpc>
                <a:spcPct val="90000"/>
              </a:lnSpc>
            </a:pPr>
            <a:r>
              <a:rPr lang="en-US" altLang="en-US" sz="2800"/>
              <a:t>Scientists who are atheists claim that the universe is the way it is by chance.</a:t>
            </a:r>
          </a:p>
          <a:p>
            <a:pPr>
              <a:lnSpc>
                <a:spcPct val="90000"/>
              </a:lnSpc>
            </a:pPr>
            <a:r>
              <a:rPr lang="en-US" altLang="en-US" sz="2800"/>
              <a:t>In recent years, strong evidence has accumulated that the universe is marvelously adjusted to allow life to exist.</a:t>
            </a:r>
          </a:p>
          <a:p>
            <a:pPr>
              <a:lnSpc>
                <a:spcPct val="90000"/>
              </a:lnSpc>
            </a:pPr>
            <a:r>
              <a:rPr lang="en-US" altLang="en-US" sz="2800"/>
              <a:t>Nature says the universe is designed.</a:t>
            </a:r>
          </a:p>
        </p:txBody>
      </p:sp>
      <p:pic>
        <p:nvPicPr>
          <p:cNvPr id="107524" name="Picture 4" descr="atom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333500" cy="134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80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71538" y="862013"/>
            <a:ext cx="8162925" cy="762000"/>
          </a:xfrm>
        </p:spPr>
        <p:txBody>
          <a:bodyPr/>
          <a:lstStyle/>
          <a:p>
            <a:r>
              <a:rPr lang="en-US" altLang="en-US"/>
              <a:t>Origin of the Earth</a:t>
            </a:r>
          </a:p>
        </p:txBody>
      </p:sp>
      <p:sp>
        <p:nvSpPr>
          <p:cNvPr id="108547" name="Rectangle 3"/>
          <p:cNvSpPr>
            <a:spLocks noGrp="1" noChangeArrowheads="1"/>
          </p:cNvSpPr>
          <p:nvPr>
            <p:ph type="body" idx="1"/>
          </p:nvPr>
        </p:nvSpPr>
        <p:spPr>
          <a:xfrm>
            <a:off x="912813" y="2133600"/>
            <a:ext cx="8110537" cy="4343400"/>
          </a:xfrm>
        </p:spPr>
        <p:txBody>
          <a:bodyPr/>
          <a:lstStyle/>
          <a:p>
            <a:r>
              <a:rPr lang="en-US" altLang="en-US" sz="2800"/>
              <a:t>Bible believers often claim the earth was made instantly in its finished form just a few thousand years ago.</a:t>
            </a:r>
          </a:p>
          <a:p>
            <a:r>
              <a:rPr lang="en-US" altLang="en-US" sz="2800"/>
              <a:t>Nature seems to teach that the earth had a long history before it reached the form it has today.</a:t>
            </a:r>
          </a:p>
          <a:p>
            <a:r>
              <a:rPr lang="en-US" altLang="en-US" sz="2800"/>
              <a:t>The Biblical account of creation in Genesis 1 is consistent with the evidence from astronomy &amp; geology for an old earth.</a:t>
            </a:r>
          </a:p>
        </p:txBody>
      </p:sp>
      <p:pic>
        <p:nvPicPr>
          <p:cNvPr id="108548" name="Picture 4" descr="eart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546225" cy="1546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71538" y="862013"/>
            <a:ext cx="8162925" cy="762000"/>
          </a:xfrm>
        </p:spPr>
        <p:txBody>
          <a:bodyPr/>
          <a:lstStyle/>
          <a:p>
            <a:r>
              <a:rPr lang="en-US" altLang="en-US"/>
              <a:t>Origin of Life</a:t>
            </a:r>
          </a:p>
        </p:txBody>
      </p:sp>
      <p:sp>
        <p:nvSpPr>
          <p:cNvPr id="109571" name="Rectangle 3"/>
          <p:cNvSpPr>
            <a:spLocks noGrp="1" noChangeArrowheads="1"/>
          </p:cNvSpPr>
          <p:nvPr>
            <p:ph type="body" idx="1"/>
          </p:nvPr>
        </p:nvSpPr>
        <p:spPr>
          <a:xfrm>
            <a:off x="912813" y="2286000"/>
            <a:ext cx="8110537" cy="3810000"/>
          </a:xfrm>
        </p:spPr>
        <p:txBody>
          <a:bodyPr/>
          <a:lstStyle/>
          <a:p>
            <a:pPr>
              <a:lnSpc>
                <a:spcPct val="90000"/>
              </a:lnSpc>
            </a:pPr>
            <a:r>
              <a:rPr lang="en-US" altLang="en-US" sz="2800"/>
              <a:t>The Bible says that God created life.</a:t>
            </a:r>
          </a:p>
          <a:p>
            <a:pPr>
              <a:lnSpc>
                <a:spcPct val="90000"/>
              </a:lnSpc>
            </a:pPr>
            <a:r>
              <a:rPr lang="en-US" altLang="en-US" sz="2800"/>
              <a:t>Some scientists claim that life arose from non-life by purely natural processes.</a:t>
            </a:r>
          </a:p>
          <a:p>
            <a:pPr>
              <a:lnSpc>
                <a:spcPct val="90000"/>
              </a:lnSpc>
            </a:pPr>
            <a:r>
              <a:rPr lang="en-US" altLang="en-US" sz="2800"/>
              <a:t>The complex functionality of living things seems clearly to surpass what could happen by chance in our universe.</a:t>
            </a:r>
          </a:p>
          <a:p>
            <a:pPr>
              <a:lnSpc>
                <a:spcPct val="90000"/>
              </a:lnSpc>
            </a:pPr>
            <a:r>
              <a:rPr lang="en-US" altLang="en-US" sz="2800"/>
              <a:t>Nature points to something beyond itself by containing the phenomenon we call "life."</a:t>
            </a:r>
          </a:p>
        </p:txBody>
      </p:sp>
      <p:pic>
        <p:nvPicPr>
          <p:cNvPr id="109572" name="Picture 4" descr="blgralg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1846263" cy="1592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8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0596" name="Picture 4" descr="Progression"/>
          <p:cNvPicPr>
            <a:picLocks noChangeAspect="1" noChangeArrowheads="1"/>
          </p:cNvPicPr>
          <p:nvPr/>
        </p:nvPicPr>
        <p:blipFill>
          <a:blip r:embed="rId3" cstate="print">
            <a:clrChange>
              <a:clrFrom>
                <a:srgbClr val="F1F4DF"/>
              </a:clrFrom>
              <a:clrTo>
                <a:srgbClr val="F1F4DF">
                  <a:alpha val="0"/>
                </a:srgbClr>
              </a:clrTo>
            </a:clrChange>
            <a:extLst>
              <a:ext uri="{28A0092B-C50C-407E-A947-70E740481C1C}">
                <a14:useLocalDpi xmlns:a14="http://schemas.microsoft.com/office/drawing/2010/main" val="0"/>
              </a:ext>
            </a:extLst>
          </a:blip>
          <a:srcRect/>
          <a:stretch>
            <a:fillRect/>
          </a:stretch>
        </p:blipFill>
        <p:spPr bwMode="auto">
          <a:xfrm>
            <a:off x="6705600" y="304800"/>
            <a:ext cx="2185988" cy="1141413"/>
          </a:xfrm>
          <a:prstGeom prst="rect">
            <a:avLst/>
          </a:prstGeom>
          <a:noFill/>
          <a:extLst>
            <a:ext uri="{909E8E84-426E-40DD-AFC4-6F175D3DCCD1}">
              <a14:hiddenFill xmlns:a14="http://schemas.microsoft.com/office/drawing/2010/main">
                <a:solidFill>
                  <a:srgbClr val="FFFFFF"/>
                </a:solidFill>
              </a14:hiddenFill>
            </a:ext>
          </a:extLst>
        </p:spPr>
      </p:pic>
      <p:sp>
        <p:nvSpPr>
          <p:cNvPr id="110594" name="Rectangle 2"/>
          <p:cNvSpPr>
            <a:spLocks noGrp="1" noChangeArrowheads="1"/>
          </p:cNvSpPr>
          <p:nvPr>
            <p:ph type="title"/>
          </p:nvPr>
        </p:nvSpPr>
        <p:spPr>
          <a:xfrm>
            <a:off x="871538" y="862013"/>
            <a:ext cx="8162925" cy="762000"/>
          </a:xfrm>
        </p:spPr>
        <p:txBody>
          <a:bodyPr/>
          <a:lstStyle/>
          <a:p>
            <a:r>
              <a:rPr lang="en-US" altLang="en-US"/>
              <a:t>The Diversity of Life</a:t>
            </a:r>
          </a:p>
        </p:txBody>
      </p:sp>
      <p:sp>
        <p:nvSpPr>
          <p:cNvPr id="110595" name="Rectangle 3"/>
          <p:cNvSpPr>
            <a:spLocks noGrp="1" noChangeArrowheads="1"/>
          </p:cNvSpPr>
          <p:nvPr>
            <p:ph type="body" idx="1"/>
          </p:nvPr>
        </p:nvSpPr>
        <p:spPr/>
        <p:txBody>
          <a:bodyPr/>
          <a:lstStyle/>
          <a:p>
            <a:pPr>
              <a:lnSpc>
                <a:spcPct val="90000"/>
              </a:lnSpc>
            </a:pPr>
            <a:r>
              <a:rPr lang="en-US" altLang="en-US" sz="2800"/>
              <a:t>The Bible says God made the diverse living things, but does not give us much information about how He did so.</a:t>
            </a:r>
          </a:p>
          <a:p>
            <a:pPr>
              <a:lnSpc>
                <a:spcPct val="90000"/>
              </a:lnSpc>
            </a:pPr>
            <a:r>
              <a:rPr lang="en-US" altLang="en-US" sz="2800"/>
              <a:t>Many scientists claim that all the variety of life evolved from the simplest living things by purely mindless, random processes.</a:t>
            </a:r>
          </a:p>
          <a:p>
            <a:pPr>
              <a:lnSpc>
                <a:spcPct val="90000"/>
              </a:lnSpc>
            </a:pPr>
            <a:r>
              <a:rPr lang="en-US" altLang="en-US" sz="2800"/>
              <a:t>Detailed studies of the fossil record and of living things point to some sort of intelligent guidance or intervention.</a:t>
            </a:r>
          </a:p>
        </p:txBody>
      </p:sp>
    </p:spTree>
    <p:custDataLst>
      <p:tags r:id="rId1"/>
    </p:custDataLst>
  </p:cSld>
  <p:clrMapOvr>
    <a:masterClrMapping/>
  </p:clrMapOvr>
  <p:transition advTm="262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1620" name="Picture 4" descr="humanevol"/>
          <p:cNvPicPr>
            <a:picLocks noChangeAspect="1" noChangeArrowheads="1"/>
          </p:cNvPicPr>
          <p:nvPr/>
        </p:nvPicPr>
        <p:blipFill>
          <a:blip r:embed="rId3" cstate="print">
            <a:clrChange>
              <a:clrFrom>
                <a:srgbClr val="EDF7F6"/>
              </a:clrFrom>
              <a:clrTo>
                <a:srgbClr val="EDF7F6">
                  <a:alpha val="0"/>
                </a:srgbClr>
              </a:clrTo>
            </a:clrChange>
            <a:extLst>
              <a:ext uri="{28A0092B-C50C-407E-A947-70E740481C1C}">
                <a14:useLocalDpi xmlns:a14="http://schemas.microsoft.com/office/drawing/2010/main" val="0"/>
              </a:ext>
            </a:extLst>
          </a:blip>
          <a:srcRect l="3206"/>
          <a:stretch>
            <a:fillRect/>
          </a:stretch>
        </p:blipFill>
        <p:spPr bwMode="auto">
          <a:xfrm>
            <a:off x="6629400" y="228600"/>
            <a:ext cx="2300288" cy="1331913"/>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981075" y="838200"/>
            <a:ext cx="8162925" cy="762000"/>
          </a:xfrm>
        </p:spPr>
        <p:txBody>
          <a:bodyPr/>
          <a:lstStyle/>
          <a:p>
            <a:r>
              <a:rPr lang="en-US" altLang="en-US"/>
              <a:t>Origin of Humans</a:t>
            </a:r>
          </a:p>
        </p:txBody>
      </p:sp>
      <p:sp>
        <p:nvSpPr>
          <p:cNvPr id="111619" name="Rectangle 3"/>
          <p:cNvSpPr>
            <a:spLocks noGrp="1" noChangeArrowheads="1"/>
          </p:cNvSpPr>
          <p:nvPr>
            <p:ph type="body" idx="1"/>
          </p:nvPr>
        </p:nvSpPr>
        <p:spPr/>
        <p:txBody>
          <a:bodyPr/>
          <a:lstStyle/>
          <a:p>
            <a:pPr>
              <a:lnSpc>
                <a:spcPct val="90000"/>
              </a:lnSpc>
            </a:pPr>
            <a:r>
              <a:rPr lang="en-US" altLang="en-US" sz="2800"/>
              <a:t>The Bible says God made humans in His own image.</a:t>
            </a:r>
          </a:p>
          <a:p>
            <a:pPr>
              <a:lnSpc>
                <a:spcPct val="90000"/>
              </a:lnSpc>
            </a:pPr>
            <a:r>
              <a:rPr lang="en-US" altLang="en-US" sz="2800"/>
              <a:t>Many scientists claim humans developed naturally from apes.</a:t>
            </a:r>
          </a:p>
          <a:p>
            <a:pPr>
              <a:lnSpc>
                <a:spcPct val="90000"/>
              </a:lnSpc>
            </a:pPr>
            <a:r>
              <a:rPr lang="en-US" altLang="en-US" sz="2800"/>
              <a:t>Though humans are quite similar to the apes physically, there is a great chasm between them in regard to intellect, initiative and spirituality.</a:t>
            </a:r>
          </a:p>
          <a:p>
            <a:pPr>
              <a:lnSpc>
                <a:spcPct val="90000"/>
              </a:lnSpc>
            </a:pPr>
            <a:r>
              <a:rPr lang="en-US" altLang="en-US" sz="2800"/>
              <a:t>This does not look like something that happened by chance.</a:t>
            </a:r>
          </a:p>
        </p:txBody>
      </p:sp>
    </p:spTree>
    <p:custDataLst>
      <p:tags r:id="rId1"/>
    </p:custDataLst>
  </p:cSld>
  <p:clrMapOvr>
    <a:masterClrMapping/>
  </p:clrMapOvr>
  <p:transition advTm="304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71538" y="862013"/>
            <a:ext cx="8162925" cy="762000"/>
          </a:xfrm>
        </p:spPr>
        <p:txBody>
          <a:bodyPr/>
          <a:lstStyle/>
          <a:p>
            <a:r>
              <a:rPr lang="en-US" altLang="en-US"/>
              <a:t>A Tour of Genesis One</a:t>
            </a:r>
          </a:p>
        </p:txBody>
      </p:sp>
      <p:sp>
        <p:nvSpPr>
          <p:cNvPr id="112643" name="Rectangle 3"/>
          <p:cNvSpPr>
            <a:spLocks noGrp="1" noChangeArrowheads="1"/>
          </p:cNvSpPr>
          <p:nvPr>
            <p:ph type="body" idx="1"/>
          </p:nvPr>
        </p:nvSpPr>
        <p:spPr/>
        <p:txBody>
          <a:bodyPr/>
          <a:lstStyle/>
          <a:p>
            <a:r>
              <a:rPr lang="en-US" altLang="en-US" sz="2800"/>
              <a:t>In the beginning, God created heaven &amp; earth.</a:t>
            </a:r>
          </a:p>
          <a:p>
            <a:pPr lvl="1"/>
            <a:r>
              <a:rPr lang="en-US" altLang="en-US" sz="2400"/>
              <a:t>A beginning, perhaps the "big bang."</a:t>
            </a:r>
          </a:p>
          <a:p>
            <a:r>
              <a:rPr lang="en-US" altLang="en-US" sz="2800"/>
              <a:t>The earth was formless &amp; empty.</a:t>
            </a:r>
          </a:p>
          <a:p>
            <a:pPr lvl="1"/>
            <a:r>
              <a:rPr lang="en-US" altLang="en-US" sz="2400"/>
              <a:t>Earth (&amp; Sun) formed from cloud of gas &amp; dust.</a:t>
            </a:r>
          </a:p>
          <a:p>
            <a:r>
              <a:rPr lang="en-US" altLang="en-US" sz="2800"/>
              <a:t>Darkness over the surface of the deep.</a:t>
            </a:r>
          </a:p>
          <a:p>
            <a:pPr lvl="1"/>
            <a:r>
              <a:rPr lang="en-US" altLang="en-US" sz="2400"/>
              <a:t>Gas cloud becomes dark within as it contracts.</a:t>
            </a:r>
          </a:p>
        </p:txBody>
      </p:sp>
    </p:spTree>
    <p:custDataLst>
      <p:tags r:id="rId1"/>
    </p:custDataLst>
  </p:cSld>
  <p:clrMapOvr>
    <a:masterClrMapping/>
  </p:clrMapOvr>
  <p:transition advTm="1200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Tour of Genesis</a:t>
            </a:r>
          </a:p>
        </p:txBody>
      </p:sp>
      <p:sp>
        <p:nvSpPr>
          <p:cNvPr id="113667" name="Rectangle 3"/>
          <p:cNvSpPr>
            <a:spLocks noGrp="1" noChangeArrowheads="1"/>
          </p:cNvSpPr>
          <p:nvPr>
            <p:ph type="body" idx="1"/>
          </p:nvPr>
        </p:nvSpPr>
        <p:spPr>
          <a:xfrm>
            <a:off x="1479550" y="2362200"/>
            <a:ext cx="7626350" cy="4038600"/>
          </a:xfrm>
        </p:spPr>
        <p:txBody>
          <a:bodyPr/>
          <a:lstStyle/>
          <a:p>
            <a:r>
              <a:rPr lang="en-US" altLang="en-US" sz="2800"/>
              <a:t>God says, "Let there be light."</a:t>
            </a:r>
          </a:p>
          <a:p>
            <a:pPr lvl="1"/>
            <a:r>
              <a:rPr lang="en-US" altLang="en-US" sz="2400"/>
              <a:t>With further contraction, cloud begins to glow.</a:t>
            </a:r>
          </a:p>
          <a:p>
            <a:r>
              <a:rPr lang="en-US" altLang="en-US" sz="2800"/>
              <a:t>God separates light from darkness.</a:t>
            </a:r>
          </a:p>
          <a:p>
            <a:pPr lvl="1"/>
            <a:r>
              <a:rPr lang="en-US" altLang="en-US" sz="2400"/>
              <a:t>Material to form planets pushed outside central bulge.</a:t>
            </a:r>
          </a:p>
          <a:p>
            <a:r>
              <a:rPr lang="en-US" altLang="en-US" sz="2800"/>
              <a:t>God calls light 'day' &amp; darkness 'night.'</a:t>
            </a:r>
          </a:p>
          <a:p>
            <a:pPr lvl="1"/>
            <a:r>
              <a:rPr lang="en-US" altLang="en-US" sz="2400"/>
              <a:t>Planets form; their rotation gives night &amp; day.</a:t>
            </a:r>
          </a:p>
        </p:txBody>
      </p:sp>
      <p:pic>
        <p:nvPicPr>
          <p:cNvPr id="113668" name="Picture 4" descr="protoplanet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4800"/>
            <a:ext cx="2943225" cy="1798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40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 calcmode="lin" valueType="num">
                                      <p:cBhvr additive="base">
                                        <p:cTn id="12"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3667">
                                            <p:txEl>
                                              <p:pRg st="1" end="1"/>
                                            </p:txEl>
                                          </p:spTgt>
                                        </p:tgtEl>
                                        <p:attrNameLst>
                                          <p:attrName>style.visibility</p:attrName>
                                        </p:attrNameLst>
                                      </p:cBhvr>
                                      <p:to>
                                        <p:strVal val="visible"/>
                                      </p:to>
                                    </p:set>
                                    <p:anim calcmode="lin" valueType="num">
                                      <p:cBhvr additive="base">
                                        <p:cTn id="18"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3667">
                                            <p:txEl>
                                              <p:pRg st="2" end="2"/>
                                            </p:txEl>
                                          </p:spTgt>
                                        </p:tgtEl>
                                        <p:attrNameLst>
                                          <p:attrName>style.visibility</p:attrName>
                                        </p:attrNameLst>
                                      </p:cBhvr>
                                      <p:to>
                                        <p:strVal val="visible"/>
                                      </p:to>
                                    </p:set>
                                    <p:anim calcmode="lin" valueType="num">
                                      <p:cBhvr additive="base">
                                        <p:cTn id="24"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3667">
                                            <p:txEl>
                                              <p:pRg st="3" end="3"/>
                                            </p:txEl>
                                          </p:spTgt>
                                        </p:tgtEl>
                                        <p:attrNameLst>
                                          <p:attrName>style.visibility</p:attrName>
                                        </p:attrNameLst>
                                      </p:cBhvr>
                                      <p:to>
                                        <p:strVal val="visible"/>
                                      </p:to>
                                    </p:set>
                                    <p:anim calcmode="lin" valueType="num">
                                      <p:cBhvr additive="base">
                                        <p:cTn id="30" dur="500" fill="hold"/>
                                        <p:tgtEl>
                                          <p:spTgt spid="1136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3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3667">
                                            <p:txEl>
                                              <p:pRg st="4" end="4"/>
                                            </p:txEl>
                                          </p:spTgt>
                                        </p:tgtEl>
                                        <p:attrNameLst>
                                          <p:attrName>style.visibility</p:attrName>
                                        </p:attrNameLst>
                                      </p:cBhvr>
                                      <p:to>
                                        <p:strVal val="visible"/>
                                      </p:to>
                                    </p:set>
                                    <p:anim calcmode="lin" valueType="num">
                                      <p:cBhvr additive="base">
                                        <p:cTn id="36" dur="500" fill="hold"/>
                                        <p:tgtEl>
                                          <p:spTgt spid="11366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36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3667">
                                            <p:txEl>
                                              <p:pRg st="5" end="5"/>
                                            </p:txEl>
                                          </p:spTgt>
                                        </p:tgtEl>
                                        <p:attrNameLst>
                                          <p:attrName>style.visibility</p:attrName>
                                        </p:attrNameLst>
                                      </p:cBhvr>
                                      <p:to>
                                        <p:strVal val="visible"/>
                                      </p:to>
                                    </p:set>
                                    <p:anim calcmode="lin" valueType="num">
                                      <p:cBhvr additive="base">
                                        <p:cTn id="42" dur="500" fill="hold"/>
                                        <p:tgtEl>
                                          <p:spTgt spid="11366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36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Tour of Genesis</a:t>
            </a:r>
          </a:p>
        </p:txBody>
      </p:sp>
      <p:sp>
        <p:nvSpPr>
          <p:cNvPr id="114691" name="Rectangle 3"/>
          <p:cNvSpPr>
            <a:spLocks noGrp="1" noChangeArrowheads="1"/>
          </p:cNvSpPr>
          <p:nvPr>
            <p:ph type="body" idx="1"/>
          </p:nvPr>
        </p:nvSpPr>
        <p:spPr>
          <a:xfrm>
            <a:off x="1479550" y="2438400"/>
            <a:ext cx="7626350" cy="3962400"/>
          </a:xfrm>
        </p:spPr>
        <p:txBody>
          <a:bodyPr/>
          <a:lstStyle/>
          <a:p>
            <a:pPr>
              <a:lnSpc>
                <a:spcPct val="90000"/>
              </a:lnSpc>
            </a:pPr>
            <a:r>
              <a:rPr lang="en-US" altLang="en-US" sz="2800"/>
              <a:t>Let the waters be gathered, land appear.</a:t>
            </a:r>
          </a:p>
          <a:p>
            <a:pPr lvl="1">
              <a:lnSpc>
                <a:spcPct val="90000"/>
              </a:lnSpc>
            </a:pPr>
            <a:r>
              <a:rPr lang="en-US" altLang="en-US" sz="2400"/>
              <a:t>Motion of plates produces continents, basins.</a:t>
            </a:r>
          </a:p>
          <a:p>
            <a:pPr>
              <a:lnSpc>
                <a:spcPct val="90000"/>
              </a:lnSpc>
            </a:pPr>
            <a:r>
              <a:rPr lang="en-US" altLang="en-US" sz="2800"/>
              <a:t>Let the land produce vegetation.</a:t>
            </a:r>
          </a:p>
          <a:p>
            <a:pPr lvl="1">
              <a:lnSpc>
                <a:spcPct val="90000"/>
              </a:lnSpc>
            </a:pPr>
            <a:r>
              <a:rPr lang="en-US" altLang="en-US" sz="2400"/>
              <a:t>Plant life appears on land.</a:t>
            </a:r>
          </a:p>
          <a:p>
            <a:pPr>
              <a:lnSpc>
                <a:spcPct val="90000"/>
              </a:lnSpc>
            </a:pPr>
            <a:r>
              <a:rPr lang="en-US" altLang="en-US" sz="2800"/>
              <a:t>Let sun, moon and stars appear in the sky.</a:t>
            </a:r>
          </a:p>
          <a:p>
            <a:pPr lvl="1">
              <a:lnSpc>
                <a:spcPct val="90000"/>
              </a:lnSpc>
            </a:pPr>
            <a:r>
              <a:rPr lang="en-US" altLang="en-US" sz="2400"/>
              <a:t>Plants oxygenate atmosphere, clearing sky so space visible; provide air for animals.</a:t>
            </a:r>
          </a:p>
        </p:txBody>
      </p:sp>
      <p:pic>
        <p:nvPicPr>
          <p:cNvPr id="114692" name="Picture 4" descr="condrif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646363" cy="1889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889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checkerboard(across)">
                                      <p:cBhvr>
                                        <p:cTn id="7" dur="500"/>
                                        <p:tgtEl>
                                          <p:spTgt spid="11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 calcmode="lin" valueType="num">
                                      <p:cBhvr additive="base">
                                        <p:cTn id="12"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4691">
                                            <p:txEl>
                                              <p:pRg st="1" end="1"/>
                                            </p:txEl>
                                          </p:spTgt>
                                        </p:tgtEl>
                                        <p:attrNameLst>
                                          <p:attrName>style.visibility</p:attrName>
                                        </p:attrNameLst>
                                      </p:cBhvr>
                                      <p:to>
                                        <p:strVal val="visible"/>
                                      </p:to>
                                    </p:set>
                                    <p:anim calcmode="lin" valueType="num">
                                      <p:cBhvr additive="base">
                                        <p:cTn id="18"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4691">
                                            <p:txEl>
                                              <p:pRg st="2" end="2"/>
                                            </p:txEl>
                                          </p:spTgt>
                                        </p:tgtEl>
                                        <p:attrNameLst>
                                          <p:attrName>style.visibility</p:attrName>
                                        </p:attrNameLst>
                                      </p:cBhvr>
                                      <p:to>
                                        <p:strVal val="visible"/>
                                      </p:to>
                                    </p:set>
                                    <p:anim calcmode="lin" valueType="num">
                                      <p:cBhvr additive="base">
                                        <p:cTn id="24"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4691">
                                            <p:txEl>
                                              <p:pRg st="3" end="3"/>
                                            </p:txEl>
                                          </p:spTgt>
                                        </p:tgtEl>
                                        <p:attrNameLst>
                                          <p:attrName>style.visibility</p:attrName>
                                        </p:attrNameLst>
                                      </p:cBhvr>
                                      <p:to>
                                        <p:strVal val="visible"/>
                                      </p:to>
                                    </p:set>
                                    <p:anim calcmode="lin" valueType="num">
                                      <p:cBhvr additive="base">
                                        <p:cTn id="30"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4691">
                                            <p:txEl>
                                              <p:pRg st="4" end="4"/>
                                            </p:txEl>
                                          </p:spTgt>
                                        </p:tgtEl>
                                        <p:attrNameLst>
                                          <p:attrName>style.visibility</p:attrName>
                                        </p:attrNameLst>
                                      </p:cBhvr>
                                      <p:to>
                                        <p:strVal val="visible"/>
                                      </p:to>
                                    </p:set>
                                    <p:anim calcmode="lin" valueType="num">
                                      <p:cBhvr additive="base">
                                        <p:cTn id="36" dur="500" fill="hold"/>
                                        <p:tgtEl>
                                          <p:spTgt spid="11469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4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4691">
                                            <p:txEl>
                                              <p:pRg st="5" end="5"/>
                                            </p:txEl>
                                          </p:spTgt>
                                        </p:tgtEl>
                                        <p:attrNameLst>
                                          <p:attrName>style.visibility</p:attrName>
                                        </p:attrNameLst>
                                      </p:cBhvr>
                                      <p:to>
                                        <p:strVal val="visible"/>
                                      </p:to>
                                    </p:set>
                                    <p:anim calcmode="lin" valueType="num">
                                      <p:cBhvr additive="base">
                                        <p:cTn id="42" dur="500" fill="hold"/>
                                        <p:tgtEl>
                                          <p:spTgt spid="11469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46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Tour of Genesis</a:t>
            </a:r>
          </a:p>
        </p:txBody>
      </p:sp>
      <p:sp>
        <p:nvSpPr>
          <p:cNvPr id="115715" name="Rectangle 3"/>
          <p:cNvSpPr>
            <a:spLocks noGrp="1" noChangeArrowheads="1"/>
          </p:cNvSpPr>
          <p:nvPr>
            <p:ph type="body" idx="1"/>
          </p:nvPr>
        </p:nvSpPr>
        <p:spPr>
          <a:xfrm>
            <a:off x="912813" y="2133600"/>
            <a:ext cx="8110537" cy="3962400"/>
          </a:xfrm>
        </p:spPr>
        <p:txBody>
          <a:bodyPr/>
          <a:lstStyle/>
          <a:p>
            <a:r>
              <a:rPr lang="en-US" altLang="en-US"/>
              <a:t>Let waters &amp; air fill with animals.</a:t>
            </a:r>
          </a:p>
          <a:p>
            <a:pPr lvl="1"/>
            <a:r>
              <a:rPr lang="en-US" altLang="en-US"/>
              <a:t>Marine and air animals appear.</a:t>
            </a:r>
          </a:p>
          <a:p>
            <a:r>
              <a:rPr lang="en-US" altLang="en-US"/>
              <a:t>Let the land produce various animals.</a:t>
            </a:r>
          </a:p>
          <a:p>
            <a:pPr lvl="1"/>
            <a:r>
              <a:rPr lang="en-US" altLang="en-US"/>
              <a:t>Land animals appear.</a:t>
            </a:r>
          </a:p>
          <a:p>
            <a:r>
              <a:rPr lang="en-US" altLang="en-US"/>
              <a:t>Let us make mankind in our image.</a:t>
            </a:r>
          </a:p>
          <a:p>
            <a:pPr lvl="1"/>
            <a:r>
              <a:rPr lang="en-US" altLang="en-US"/>
              <a:t>Humans appear last in the fossil record.</a:t>
            </a:r>
          </a:p>
        </p:txBody>
      </p:sp>
      <p:pic>
        <p:nvPicPr>
          <p:cNvPr id="115716" name="Picture 4" descr="PE026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04800"/>
            <a:ext cx="1804988" cy="213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4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checkerboard(across)">
                                      <p:cBhvr>
                                        <p:cTn id="7" dur="5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 calcmode="lin" valueType="num">
                                      <p:cBhvr additive="base">
                                        <p:cTn id="12"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5715">
                                            <p:txEl>
                                              <p:pRg st="1" end="1"/>
                                            </p:txEl>
                                          </p:spTgt>
                                        </p:tgtEl>
                                        <p:attrNameLst>
                                          <p:attrName>style.visibility</p:attrName>
                                        </p:attrNameLst>
                                      </p:cBhvr>
                                      <p:to>
                                        <p:strVal val="visible"/>
                                      </p:to>
                                    </p:set>
                                    <p:anim calcmode="lin" valueType="num">
                                      <p:cBhvr additive="base">
                                        <p:cTn id="18"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5715">
                                            <p:txEl>
                                              <p:pRg st="2" end="2"/>
                                            </p:txEl>
                                          </p:spTgt>
                                        </p:tgtEl>
                                        <p:attrNameLst>
                                          <p:attrName>style.visibility</p:attrName>
                                        </p:attrNameLst>
                                      </p:cBhvr>
                                      <p:to>
                                        <p:strVal val="visible"/>
                                      </p:to>
                                    </p:set>
                                    <p:anim calcmode="lin" valueType="num">
                                      <p:cBhvr additive="base">
                                        <p:cTn id="24"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5715">
                                            <p:txEl>
                                              <p:pRg st="3" end="3"/>
                                            </p:txEl>
                                          </p:spTgt>
                                        </p:tgtEl>
                                        <p:attrNameLst>
                                          <p:attrName>style.visibility</p:attrName>
                                        </p:attrNameLst>
                                      </p:cBhvr>
                                      <p:to>
                                        <p:strVal val="visible"/>
                                      </p:to>
                                    </p:set>
                                    <p:anim calcmode="lin" valueType="num">
                                      <p:cBhvr additive="base">
                                        <p:cTn id="30"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5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5715">
                                            <p:txEl>
                                              <p:pRg st="4" end="4"/>
                                            </p:txEl>
                                          </p:spTgt>
                                        </p:tgtEl>
                                        <p:attrNameLst>
                                          <p:attrName>style.visibility</p:attrName>
                                        </p:attrNameLst>
                                      </p:cBhvr>
                                      <p:to>
                                        <p:strVal val="visible"/>
                                      </p:to>
                                    </p:set>
                                    <p:anim calcmode="lin" valueType="num">
                                      <p:cBhvr additive="base">
                                        <p:cTn id="36" dur="500" fill="hold"/>
                                        <p:tgtEl>
                                          <p:spTgt spid="11571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5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 calcmode="lin" valueType="num">
                                      <p:cBhvr additive="base">
                                        <p:cTn id="42" dur="500" fill="hold"/>
                                        <p:tgtEl>
                                          <p:spTgt spid="11571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57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71538" y="862013"/>
            <a:ext cx="8162925" cy="762000"/>
          </a:xfrm>
        </p:spPr>
        <p:txBody>
          <a:bodyPr/>
          <a:lstStyle/>
          <a:p>
            <a:r>
              <a:rPr lang="en-US" altLang="en-US"/>
              <a:t>What is Christianity?	</a:t>
            </a:r>
          </a:p>
        </p:txBody>
      </p:sp>
      <p:sp>
        <p:nvSpPr>
          <p:cNvPr id="88067" name="Rectangle 3"/>
          <p:cNvSpPr>
            <a:spLocks noGrp="1" noChangeArrowheads="1"/>
          </p:cNvSpPr>
          <p:nvPr>
            <p:ph type="body" idx="1"/>
          </p:nvPr>
        </p:nvSpPr>
        <p:spPr/>
        <p:txBody>
          <a:bodyPr/>
          <a:lstStyle/>
          <a:p>
            <a:pPr>
              <a:lnSpc>
                <a:spcPct val="90000"/>
              </a:lnSpc>
            </a:pPr>
            <a:r>
              <a:rPr lang="en-US" altLang="en-US" sz="2800"/>
              <a:t>The universe is the creation of a single, infinite, personal God.</a:t>
            </a:r>
          </a:p>
          <a:p>
            <a:pPr>
              <a:lnSpc>
                <a:spcPct val="90000"/>
              </a:lnSpc>
            </a:pPr>
            <a:r>
              <a:rPr lang="en-US" altLang="en-US" sz="2800"/>
              <a:t>Among created beings, some were made with the ability to make moral choices &amp; act on them.</a:t>
            </a:r>
          </a:p>
          <a:p>
            <a:pPr>
              <a:lnSpc>
                <a:spcPct val="90000"/>
              </a:lnSpc>
            </a:pPr>
            <a:r>
              <a:rPr lang="en-US" altLang="en-US" sz="2800"/>
              <a:t>The first humans did so by rebelling against God.</a:t>
            </a:r>
          </a:p>
          <a:p>
            <a:pPr>
              <a:lnSpc>
                <a:spcPct val="90000"/>
              </a:lnSpc>
            </a:pPr>
            <a:r>
              <a:rPr lang="en-US" altLang="en-US" sz="2800"/>
              <a:t>The main story of our world since then has been God’s action to remedy this problem, especially through Jesus.</a:t>
            </a:r>
          </a:p>
        </p:txBody>
      </p:sp>
      <p:pic>
        <p:nvPicPr>
          <p:cNvPr id="88068" name="Picture 4" descr="BD0770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600"/>
            <a:ext cx="1146175" cy="175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9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Conclusions</a:t>
            </a:r>
          </a:p>
        </p:txBody>
      </p:sp>
      <p:sp>
        <p:nvSpPr>
          <p:cNvPr id="116739" name="Rectangle 3"/>
          <p:cNvSpPr>
            <a:spLocks noGrp="1" noChangeArrowheads="1"/>
          </p:cNvSpPr>
          <p:nvPr>
            <p:ph type="body" idx="1"/>
          </p:nvPr>
        </p:nvSpPr>
        <p:spPr/>
        <p:txBody>
          <a:bodyPr/>
          <a:lstStyle/>
          <a:p>
            <a:r>
              <a:rPr lang="en-US" altLang="en-US" sz="2800"/>
              <a:t>A striking correlation between nature and Scripture!</a:t>
            </a:r>
          </a:p>
          <a:p>
            <a:r>
              <a:rPr lang="en-US" altLang="en-US" sz="2800"/>
              <a:t>Both picture:</a:t>
            </a:r>
          </a:p>
          <a:p>
            <a:pPr lvl="1"/>
            <a:r>
              <a:rPr lang="en-US" altLang="en-US" sz="2400"/>
              <a:t>A universe with a beginning</a:t>
            </a:r>
          </a:p>
          <a:p>
            <a:pPr lvl="1"/>
            <a:r>
              <a:rPr lang="en-US" altLang="en-US" sz="2400"/>
              <a:t>A designed universe</a:t>
            </a:r>
          </a:p>
          <a:p>
            <a:pPr lvl="1"/>
            <a:r>
              <a:rPr lang="en-US" altLang="en-US" sz="2400"/>
              <a:t>An origin of life that surpasses chance</a:t>
            </a:r>
          </a:p>
          <a:p>
            <a:pPr lvl="1"/>
            <a:r>
              <a:rPr lang="en-US" altLang="en-US" sz="2400"/>
              <a:t>A diversity of life that suggests intervention</a:t>
            </a:r>
          </a:p>
          <a:p>
            <a:r>
              <a:rPr lang="en-US" altLang="en-US" sz="2800"/>
              <a:t>The details of Genesis 1 match our best scientific model for the early earth.</a:t>
            </a:r>
          </a:p>
        </p:txBody>
      </p:sp>
    </p:spTree>
    <p:custDataLst>
      <p:tags r:id="rId1"/>
    </p:custDataLst>
  </p:cSld>
  <p:clrMapOvr>
    <a:masterClrMapping/>
  </p:clrMapOvr>
  <p:transition advTm="221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71538" y="862013"/>
            <a:ext cx="8162925" cy="762000"/>
          </a:xfrm>
        </p:spPr>
        <p:txBody>
          <a:bodyPr/>
          <a:lstStyle/>
          <a:p>
            <a:r>
              <a:rPr lang="en-US" altLang="en-US"/>
              <a:t>Conclusions on Origins</a:t>
            </a:r>
          </a:p>
        </p:txBody>
      </p:sp>
      <p:sp>
        <p:nvSpPr>
          <p:cNvPr id="117763" name="Rectangle 3"/>
          <p:cNvSpPr>
            <a:spLocks noGrp="1" noChangeArrowheads="1"/>
          </p:cNvSpPr>
          <p:nvPr>
            <p:ph type="body" idx="1"/>
          </p:nvPr>
        </p:nvSpPr>
        <p:spPr/>
        <p:txBody>
          <a:bodyPr/>
          <a:lstStyle/>
          <a:p>
            <a:r>
              <a:rPr lang="en-US" altLang="en-US"/>
              <a:t>All this comes by taking the biblical account of origins seriously, but not taking it to teach a recent creation in just a few days.</a:t>
            </a:r>
          </a:p>
          <a:p>
            <a:r>
              <a:rPr lang="en-US" altLang="en-US"/>
              <a:t>This is reasonable in view of the biblical teaching that both nature and the Bible are God's revelation, and that God cannot lie.</a:t>
            </a:r>
          </a:p>
        </p:txBody>
      </p:sp>
    </p:spTree>
    <p:custDataLst>
      <p:tags r:id="rId1"/>
    </p:custDataLst>
  </p:cSld>
  <p:clrMapOvr>
    <a:masterClrMapping/>
  </p:clrMapOvr>
  <p:transition advTm="216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71538" y="862013"/>
            <a:ext cx="8162925" cy="762000"/>
          </a:xfrm>
        </p:spPr>
        <p:txBody>
          <a:bodyPr/>
          <a:lstStyle/>
          <a:p>
            <a:r>
              <a:rPr lang="en-US" altLang="en-US"/>
              <a:t>For Further Reading</a:t>
            </a:r>
          </a:p>
        </p:txBody>
      </p:sp>
      <p:sp>
        <p:nvSpPr>
          <p:cNvPr id="118787" name="Rectangle 3"/>
          <p:cNvSpPr>
            <a:spLocks noGrp="1" noChangeArrowheads="1"/>
          </p:cNvSpPr>
          <p:nvPr>
            <p:ph type="body" idx="1"/>
          </p:nvPr>
        </p:nvSpPr>
        <p:spPr/>
        <p:txBody>
          <a:bodyPr/>
          <a:lstStyle/>
          <a:p>
            <a:pPr>
              <a:lnSpc>
                <a:spcPct val="90000"/>
              </a:lnSpc>
            </a:pPr>
            <a:r>
              <a:rPr lang="en-US" altLang="en-US" sz="2800"/>
              <a:t>Websites:</a:t>
            </a:r>
          </a:p>
          <a:p>
            <a:pPr lvl="1">
              <a:lnSpc>
                <a:spcPct val="90000"/>
              </a:lnSpc>
            </a:pPr>
            <a:r>
              <a:rPr lang="en-US" altLang="en-US" sz="2400">
                <a:hlinkClick r:id="rId3"/>
              </a:rPr>
              <a:t>www.ibri.org</a:t>
            </a:r>
            <a:endParaRPr lang="en-US" altLang="en-US" sz="2400"/>
          </a:p>
          <a:p>
            <a:pPr lvl="1">
              <a:lnSpc>
                <a:spcPct val="90000"/>
              </a:lnSpc>
            </a:pPr>
            <a:r>
              <a:rPr lang="en-US" altLang="en-US" sz="2400">
                <a:hlinkClick r:id="rId4"/>
              </a:rPr>
              <a:t>www.reasons.org</a:t>
            </a:r>
            <a:endParaRPr lang="en-US" altLang="en-US" sz="2400"/>
          </a:p>
          <a:p>
            <a:pPr>
              <a:lnSpc>
                <a:spcPct val="90000"/>
              </a:lnSpc>
            </a:pPr>
            <a:r>
              <a:rPr lang="en-US" altLang="en-US" sz="2800"/>
              <a:t>Ross, </a:t>
            </a:r>
            <a:r>
              <a:rPr lang="en-US" altLang="en-US" sz="2800" i="1"/>
              <a:t>Creator &amp; Cosmos</a:t>
            </a:r>
            <a:endParaRPr lang="en-US" altLang="en-US" sz="2800"/>
          </a:p>
          <a:p>
            <a:pPr>
              <a:lnSpc>
                <a:spcPct val="90000"/>
              </a:lnSpc>
            </a:pPr>
            <a:r>
              <a:rPr lang="en-US" altLang="en-US" sz="2800"/>
              <a:t>Newman &amp; Eckelmann, </a:t>
            </a:r>
            <a:r>
              <a:rPr lang="en-US" altLang="en-US" sz="2800" i="1"/>
              <a:t>Genesis One &amp; the Origin of the Earth</a:t>
            </a:r>
            <a:endParaRPr lang="en-US" altLang="en-US" sz="2800"/>
          </a:p>
          <a:p>
            <a:pPr>
              <a:lnSpc>
                <a:spcPct val="90000"/>
              </a:lnSpc>
            </a:pPr>
            <a:r>
              <a:rPr lang="en-US" altLang="en-US" sz="2800"/>
              <a:t>Denton, </a:t>
            </a:r>
            <a:r>
              <a:rPr lang="en-US" altLang="en-US" sz="2800" i="1"/>
              <a:t>Nature's Destiny</a:t>
            </a:r>
            <a:endParaRPr lang="en-US" altLang="en-US" sz="2800"/>
          </a:p>
          <a:p>
            <a:pPr>
              <a:lnSpc>
                <a:spcPct val="90000"/>
              </a:lnSpc>
            </a:pPr>
            <a:r>
              <a:rPr lang="en-US" altLang="en-US" sz="2800"/>
              <a:t>Behe, </a:t>
            </a:r>
            <a:r>
              <a:rPr lang="en-US" altLang="en-US" sz="2800" i="1"/>
              <a:t>Darwin's Black Box</a:t>
            </a:r>
            <a:endParaRPr lang="en-US" altLang="en-US" sz="2800"/>
          </a:p>
          <a:p>
            <a:pPr>
              <a:lnSpc>
                <a:spcPct val="90000"/>
              </a:lnSpc>
            </a:pPr>
            <a:r>
              <a:rPr lang="en-US" altLang="en-US" sz="2800"/>
              <a:t>Newman &amp; Wiester, </a:t>
            </a:r>
            <a:r>
              <a:rPr lang="en-US" altLang="en-US" sz="2800" i="1"/>
              <a:t>What's Darwin Got to Do With It?</a:t>
            </a:r>
            <a:endParaRPr lang="en-US" altLang="en-US" sz="2800"/>
          </a:p>
        </p:txBody>
      </p:sp>
      <p:pic>
        <p:nvPicPr>
          <p:cNvPr id="118788" name="Picture 4" descr="G1O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113" y="171450"/>
            <a:ext cx="1752600" cy="2724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additive="base">
                                        <p:cTn id="25"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additive="base">
                                        <p:cTn id="31" dur="5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87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 calcmode="lin" valueType="num">
                                      <p:cBhvr additive="base">
                                        <p:cTn id="37" dur="500" fill="hold"/>
                                        <p:tgtEl>
                                          <p:spTgt spid="1187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87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8787">
                                            <p:txEl>
                                              <p:pRg st="6" end="6"/>
                                            </p:txEl>
                                          </p:spTgt>
                                        </p:tgtEl>
                                        <p:attrNameLst>
                                          <p:attrName>style.visibility</p:attrName>
                                        </p:attrNameLst>
                                      </p:cBhvr>
                                      <p:to>
                                        <p:strVal val="visible"/>
                                      </p:to>
                                    </p:set>
                                    <p:anim calcmode="lin" valueType="num">
                                      <p:cBhvr additive="base">
                                        <p:cTn id="43" dur="500" fill="hold"/>
                                        <p:tgtEl>
                                          <p:spTgt spid="1187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87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8787">
                                            <p:txEl>
                                              <p:pRg st="7" end="7"/>
                                            </p:txEl>
                                          </p:spTgt>
                                        </p:tgtEl>
                                        <p:attrNameLst>
                                          <p:attrName>style.visibility</p:attrName>
                                        </p:attrNameLst>
                                      </p:cBhvr>
                                      <p:to>
                                        <p:strVal val="visible"/>
                                      </p:to>
                                    </p:set>
                                    <p:anim calcmode="lin" valueType="num">
                                      <p:cBhvr additive="base">
                                        <p:cTn id="49" dur="500" fill="hold"/>
                                        <p:tgtEl>
                                          <p:spTgt spid="1187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87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71538" y="862013"/>
            <a:ext cx="8162925" cy="762000"/>
          </a:xfrm>
        </p:spPr>
        <p:txBody>
          <a:bodyPr/>
          <a:lstStyle/>
          <a:p>
            <a:r>
              <a:rPr lang="en-US" altLang="en-US"/>
              <a:t>What is Science?</a:t>
            </a:r>
          </a:p>
        </p:txBody>
      </p:sp>
      <p:sp>
        <p:nvSpPr>
          <p:cNvPr id="90115" name="Rectangle 3"/>
          <p:cNvSpPr>
            <a:spLocks noGrp="1" noChangeArrowheads="1"/>
          </p:cNvSpPr>
          <p:nvPr>
            <p:ph type="body" idx="1"/>
          </p:nvPr>
        </p:nvSpPr>
        <p:spPr/>
        <p:txBody>
          <a:bodyPr/>
          <a:lstStyle/>
          <a:p>
            <a:pPr>
              <a:lnSpc>
                <a:spcPct val="90000"/>
              </a:lnSpc>
              <a:buFont typeface="Wingdings" pitchFamily="2" charset="2"/>
              <a:buNone/>
            </a:pPr>
            <a:r>
              <a:rPr lang="en-US" altLang="en-US" sz="2800"/>
              <a:t>Various Definitions:</a:t>
            </a:r>
          </a:p>
          <a:p>
            <a:pPr>
              <a:lnSpc>
                <a:spcPct val="90000"/>
              </a:lnSpc>
            </a:pPr>
            <a:r>
              <a:rPr lang="en-US" altLang="en-US" sz="2800"/>
              <a:t>Sociological:</a:t>
            </a:r>
          </a:p>
          <a:p>
            <a:pPr lvl="1">
              <a:lnSpc>
                <a:spcPct val="90000"/>
              </a:lnSpc>
            </a:pPr>
            <a:r>
              <a:rPr lang="en-US" altLang="en-US" sz="2400"/>
              <a:t>The activities &amp; culture of those who call themselves scientists.</a:t>
            </a:r>
          </a:p>
          <a:p>
            <a:pPr>
              <a:lnSpc>
                <a:spcPct val="90000"/>
              </a:lnSpc>
            </a:pPr>
            <a:r>
              <a:rPr lang="en-US" altLang="en-US" sz="2800"/>
              <a:t>Methodological Alternatives:</a:t>
            </a:r>
          </a:p>
          <a:p>
            <a:pPr lvl="1">
              <a:lnSpc>
                <a:spcPct val="90000"/>
              </a:lnSpc>
            </a:pPr>
            <a:r>
              <a:rPr lang="en-US" altLang="en-US" sz="2400"/>
              <a:t>An attempt to explain nature without recourse to the supernatural.</a:t>
            </a:r>
          </a:p>
          <a:p>
            <a:pPr lvl="1">
              <a:lnSpc>
                <a:spcPct val="90000"/>
              </a:lnSpc>
            </a:pPr>
            <a:r>
              <a:rPr lang="en-US" altLang="en-US" sz="2400"/>
              <a:t>An attempt to explain nature by inference to the best explanation, whether or not this involves the supernatural.</a:t>
            </a:r>
          </a:p>
        </p:txBody>
      </p:sp>
      <p:pic>
        <p:nvPicPr>
          <p:cNvPr id="90118" name="Picture 6" descr="BD0550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04800"/>
            <a:ext cx="2757488" cy="24844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54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Are Christianity </a:t>
            </a:r>
            <a:br>
              <a:rPr lang="en-US" altLang="en-US"/>
            </a:br>
            <a:r>
              <a:rPr lang="en-US" altLang="en-US"/>
              <a:t>&amp; Science Compatible?</a:t>
            </a:r>
          </a:p>
        </p:txBody>
      </p:sp>
      <p:sp>
        <p:nvSpPr>
          <p:cNvPr id="91139" name="Rectangle 3"/>
          <p:cNvSpPr>
            <a:spLocks noGrp="1" noChangeArrowheads="1"/>
          </p:cNvSpPr>
          <p:nvPr>
            <p:ph type="body" idx="1"/>
          </p:nvPr>
        </p:nvSpPr>
        <p:spPr/>
        <p:txBody>
          <a:bodyPr/>
          <a:lstStyle/>
          <a:p>
            <a:r>
              <a:rPr lang="en-US" altLang="en-US"/>
              <a:t>Depends on definition of science:</a:t>
            </a:r>
          </a:p>
          <a:p>
            <a:pPr lvl="1"/>
            <a:r>
              <a:rPr lang="en-US" altLang="en-US"/>
              <a:t>If science excludes supernatural, no.</a:t>
            </a:r>
          </a:p>
          <a:p>
            <a:pPr lvl="1"/>
            <a:r>
              <a:rPr lang="en-US" altLang="en-US"/>
              <a:t>If science allows supernatural, yes.</a:t>
            </a:r>
          </a:p>
          <a:p>
            <a:r>
              <a:rPr lang="en-US" altLang="en-US"/>
              <a:t>We will suggest, in the course of this talk, that the latter definition of science is to be preferred if one truly wishes to find out what reality is like.</a:t>
            </a:r>
          </a:p>
        </p:txBody>
      </p:sp>
    </p:spTree>
    <p:custDataLst>
      <p:tags r:id="rId1"/>
    </p:custDataLst>
  </p:cSld>
  <p:clrMapOvr>
    <a:masterClrMapping/>
  </p:clrMapOvr>
  <p:transition advTm="37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checkerboard(across)">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checkerboard(across)">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checkerboard(across)">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checkerboard(across)">
                                      <p:cBhvr>
                                        <p:cTn id="22"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r>
              <a:rPr lang="en-US" altLang="en-US"/>
              <a:t>Christianity on </a:t>
            </a:r>
            <a:br>
              <a:rPr lang="en-US" altLang="en-US"/>
            </a:br>
            <a:r>
              <a:rPr lang="en-US" altLang="en-US"/>
              <a:t>Matters re/ Science</a:t>
            </a:r>
          </a:p>
        </p:txBody>
      </p:sp>
      <p:sp>
        <p:nvSpPr>
          <p:cNvPr id="92163" name="Rectangle 3"/>
          <p:cNvSpPr>
            <a:spLocks noGrp="1" noChangeArrowheads="1"/>
          </p:cNvSpPr>
          <p:nvPr>
            <p:ph type="subTitle" idx="1"/>
          </p:nvPr>
        </p:nvSpPr>
        <p:spPr/>
        <p:txBody>
          <a:bodyPr/>
          <a:lstStyle/>
          <a:p>
            <a:endParaRPr lang="en-US" altLang="en-US"/>
          </a:p>
        </p:txBody>
      </p:sp>
      <p:pic>
        <p:nvPicPr>
          <p:cNvPr id="92164"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10000"/>
            <a:ext cx="40290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checkerboard(across)">
                                      <p:cBhvr>
                                        <p:cTn id="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71538" y="862013"/>
            <a:ext cx="8162925" cy="762000"/>
          </a:xfrm>
        </p:spPr>
        <p:txBody>
          <a:bodyPr/>
          <a:lstStyle/>
          <a:p>
            <a:r>
              <a:rPr lang="en-US" altLang="en-US"/>
              <a:t>A Beginning</a:t>
            </a:r>
          </a:p>
        </p:txBody>
      </p:sp>
      <p:sp>
        <p:nvSpPr>
          <p:cNvPr id="93187" name="Text Box 3"/>
          <p:cNvSpPr txBox="1">
            <a:spLocks noChangeArrowheads="1"/>
          </p:cNvSpPr>
          <p:nvPr/>
        </p:nvSpPr>
        <p:spPr bwMode="auto">
          <a:xfrm>
            <a:off x="1524000" y="2971800"/>
            <a:ext cx="571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a:t>In the beginning God created the heavens and the earth.</a:t>
            </a:r>
            <a:endParaRPr lang="en-US" altLang="en-US" sz="3200"/>
          </a:p>
          <a:p>
            <a:pPr>
              <a:spcBef>
                <a:spcPct val="50000"/>
              </a:spcBef>
            </a:pPr>
            <a:r>
              <a:rPr lang="en-US" altLang="en-US" sz="3200"/>
              <a:t>Genesis 1:1</a:t>
            </a:r>
          </a:p>
        </p:txBody>
      </p:sp>
      <p:pic>
        <p:nvPicPr>
          <p:cNvPr id="93188"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4800"/>
            <a:ext cx="2962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90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checkerboard(across)">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Christianity on Matters </a:t>
            </a:r>
            <a:br>
              <a:rPr lang="en-US" altLang="en-US"/>
            </a:br>
            <a:r>
              <a:rPr lang="en-US" altLang="en-US"/>
              <a:t>re/ Science</a:t>
            </a:r>
          </a:p>
        </p:txBody>
      </p:sp>
      <p:sp>
        <p:nvSpPr>
          <p:cNvPr id="94211" name="Rectangle 3"/>
          <p:cNvSpPr>
            <a:spLocks noGrp="1" noChangeArrowheads="1"/>
          </p:cNvSpPr>
          <p:nvPr>
            <p:ph type="body" idx="1"/>
          </p:nvPr>
        </p:nvSpPr>
        <p:spPr/>
        <p:txBody>
          <a:bodyPr/>
          <a:lstStyle/>
          <a:p>
            <a:r>
              <a:rPr lang="en-US" altLang="en-US"/>
              <a:t>Christianity sees a universe with a beginning.</a:t>
            </a:r>
          </a:p>
        </p:txBody>
      </p:sp>
    </p:spTree>
    <p:custDataLst>
      <p:tags r:id="rId1"/>
    </p:custDataLst>
  </p:cSld>
  <p:clrMapOvr>
    <a:masterClrMapping/>
  </p:clrMapOvr>
  <p:transition advTm="5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Universe Displays Craftsmanship</a:t>
            </a:r>
          </a:p>
        </p:txBody>
      </p:sp>
      <p:sp>
        <p:nvSpPr>
          <p:cNvPr id="95235" name="Text Box 3"/>
          <p:cNvSpPr txBox="1">
            <a:spLocks noChangeArrowheads="1"/>
          </p:cNvSpPr>
          <p:nvPr/>
        </p:nvSpPr>
        <p:spPr bwMode="auto">
          <a:xfrm>
            <a:off x="1676400" y="2895600"/>
            <a:ext cx="6019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a:t>The heavens declare the glory of God, their expanse proclaims his handiwork.</a:t>
            </a:r>
            <a:endParaRPr lang="en-US" altLang="en-US" sz="3200"/>
          </a:p>
          <a:p>
            <a:pPr>
              <a:spcBef>
                <a:spcPct val="50000"/>
              </a:spcBef>
            </a:pPr>
            <a:r>
              <a:rPr lang="en-US" altLang="en-US" sz="3200"/>
              <a:t>Psalm 19:1</a:t>
            </a:r>
          </a:p>
        </p:txBody>
      </p:sp>
      <p:pic>
        <p:nvPicPr>
          <p:cNvPr id="95236"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04800"/>
            <a:ext cx="25812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06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heckerboard(across)">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2|16"/>
</p:tagLst>
</file>

<file path=ppt/tags/tag10.xml><?xml version="1.0" encoding="utf-8"?>
<p:tagLst xmlns:a="http://schemas.openxmlformats.org/drawingml/2006/main" xmlns:r="http://schemas.openxmlformats.org/officeDocument/2006/relationships" xmlns:p="http://schemas.openxmlformats.org/presentationml/2006/main">
  <p:tag name="TIMING" val="|4.6"/>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8.9"/>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6.2"/>
</p:tagLst>
</file>

<file path=ppt/tags/tag15.xml><?xml version="1.0" encoding="utf-8"?>
<p:tagLst xmlns:a="http://schemas.openxmlformats.org/drawingml/2006/main" xmlns:r="http://schemas.openxmlformats.org/officeDocument/2006/relationships" xmlns:p="http://schemas.openxmlformats.org/presentationml/2006/main">
  <p:tag name="TIMING" val="|3.7"/>
</p:tagLst>
</file>

<file path=ppt/tags/tag16.xml><?xml version="1.0" encoding="utf-8"?>
<p:tagLst xmlns:a="http://schemas.openxmlformats.org/drawingml/2006/main" xmlns:r="http://schemas.openxmlformats.org/officeDocument/2006/relationships" xmlns:p="http://schemas.openxmlformats.org/presentationml/2006/main">
  <p:tag name="TIMING" val="|14.7"/>
</p:tagLst>
</file>

<file path=ppt/tags/tag17.xml><?xml version="1.0" encoding="utf-8"?>
<p:tagLst xmlns:a="http://schemas.openxmlformats.org/drawingml/2006/main" xmlns:r="http://schemas.openxmlformats.org/officeDocument/2006/relationships" xmlns:p="http://schemas.openxmlformats.org/presentationml/2006/main">
  <p:tag name="TIMING" val="|2"/>
</p:tagLst>
</file>

<file path=ppt/tags/tag18.xml><?xml version="1.0" encoding="utf-8"?>
<p:tagLst xmlns:a="http://schemas.openxmlformats.org/drawingml/2006/main" xmlns:r="http://schemas.openxmlformats.org/officeDocument/2006/relationships" xmlns:p="http://schemas.openxmlformats.org/presentationml/2006/main">
  <p:tag name="TIMING" val="|16"/>
</p:tagLst>
</file>

<file path=ppt/tags/tag19.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4.6|3.2|3.8|16.2|2.7|1.9|5.3"/>
</p:tagLst>
</file>

<file path=ppt/tags/tag20.xml><?xml version="1.0" encoding="utf-8"?>
<p:tagLst xmlns:a="http://schemas.openxmlformats.org/drawingml/2006/main" xmlns:r="http://schemas.openxmlformats.org/officeDocument/2006/relationships" xmlns:p="http://schemas.openxmlformats.org/presentationml/2006/main">
  <p:tag name="TIMING" val="|0.7|4.9|6.5|6.6"/>
</p:tagLst>
</file>

<file path=ppt/tags/tag21.xml><?xml version="1.0" encoding="utf-8"?>
<p:tagLst xmlns:a="http://schemas.openxmlformats.org/drawingml/2006/main" xmlns:r="http://schemas.openxmlformats.org/officeDocument/2006/relationships" xmlns:p="http://schemas.openxmlformats.org/presentationml/2006/main">
  <p:tag name="TIMING" val="|0.9|5.5|9.3|7.9"/>
</p:tagLst>
</file>

<file path=ppt/tags/tag22.xml><?xml version="1.0" encoding="utf-8"?>
<p:tagLst xmlns:a="http://schemas.openxmlformats.org/drawingml/2006/main" xmlns:r="http://schemas.openxmlformats.org/officeDocument/2006/relationships" xmlns:p="http://schemas.openxmlformats.org/presentationml/2006/main">
  <p:tag name="TIMING" val="|1.3|5|5.6"/>
</p:tagLst>
</file>

<file path=ppt/tags/tag23.xml><?xml version="1.0" encoding="utf-8"?>
<p:tagLst xmlns:a="http://schemas.openxmlformats.org/drawingml/2006/main" xmlns:r="http://schemas.openxmlformats.org/officeDocument/2006/relationships" xmlns:p="http://schemas.openxmlformats.org/presentationml/2006/main">
  <p:tag name="TIMING" val="|1.1|3.3|5.5|21.4"/>
</p:tagLst>
</file>

<file path=ppt/tags/tag24.xml><?xml version="1.0" encoding="utf-8"?>
<p:tagLst xmlns:a="http://schemas.openxmlformats.org/drawingml/2006/main" xmlns:r="http://schemas.openxmlformats.org/officeDocument/2006/relationships" xmlns:p="http://schemas.openxmlformats.org/presentationml/2006/main">
  <p:tag name="TIMING" val="|1|7.3|8"/>
</p:tagLst>
</file>

<file path=ppt/tags/tag25.xml><?xml version="1.0" encoding="utf-8"?>
<p:tagLst xmlns:a="http://schemas.openxmlformats.org/drawingml/2006/main" xmlns:r="http://schemas.openxmlformats.org/officeDocument/2006/relationships" xmlns:p="http://schemas.openxmlformats.org/presentationml/2006/main">
  <p:tag name="TIMING" val="|1.2|4.1|5.3|8.9"/>
</p:tagLst>
</file>

<file path=ppt/tags/tag26.xml><?xml version="1.0" encoding="utf-8"?>
<p:tagLst xmlns:a="http://schemas.openxmlformats.org/drawingml/2006/main" xmlns:r="http://schemas.openxmlformats.org/officeDocument/2006/relationships" xmlns:p="http://schemas.openxmlformats.org/presentationml/2006/main">
  <p:tag name="TIMING" val="|14|5.4|16.3|11.5|21|7.4"/>
</p:tagLst>
</file>

<file path=ppt/tags/tag27.xml><?xml version="1.0" encoding="utf-8"?>
<p:tagLst xmlns:a="http://schemas.openxmlformats.org/drawingml/2006/main" xmlns:r="http://schemas.openxmlformats.org/officeDocument/2006/relationships" xmlns:p="http://schemas.openxmlformats.org/presentationml/2006/main">
  <p:tag name="TIMING" val="|0.2|0.8|5.8|19.4|31.3|15.8|31.1"/>
</p:tagLst>
</file>

<file path=ppt/tags/tag28.xml><?xml version="1.0" encoding="utf-8"?>
<p:tagLst xmlns:a="http://schemas.openxmlformats.org/drawingml/2006/main" xmlns:r="http://schemas.openxmlformats.org/officeDocument/2006/relationships" xmlns:p="http://schemas.openxmlformats.org/presentationml/2006/main">
  <p:tag name="TIMING" val="|1.1|2|40.8|8.4|15.4|7.3|38.9"/>
</p:tagLst>
</file>

<file path=ppt/tags/tag29.xml><?xml version="1.0" encoding="utf-8"?>
<p:tagLst xmlns:a="http://schemas.openxmlformats.org/drawingml/2006/main" xmlns:r="http://schemas.openxmlformats.org/officeDocument/2006/relationships" xmlns:p="http://schemas.openxmlformats.org/presentationml/2006/main">
  <p:tag name="TIMING" val="|1.4|1.6|3.2|17.9|4.1|3.5|2.7"/>
</p:tagLst>
</file>

<file path=ppt/tags/tag3.xml><?xml version="1.0" encoding="utf-8"?>
<p:tagLst xmlns:a="http://schemas.openxmlformats.org/drawingml/2006/main" xmlns:r="http://schemas.openxmlformats.org/officeDocument/2006/relationships" xmlns:p="http://schemas.openxmlformats.org/presentationml/2006/main">
  <p:tag name="TIMING" val="|0.8|8.6|6.2|5.3"/>
</p:tagLst>
</file>

<file path=ppt/tags/tag30.xml><?xml version="1.0" encoding="utf-8"?>
<p:tagLst xmlns:a="http://schemas.openxmlformats.org/drawingml/2006/main" xmlns:r="http://schemas.openxmlformats.org/officeDocument/2006/relationships" xmlns:p="http://schemas.openxmlformats.org/presentationml/2006/main">
  <p:tag name="TIMING" val="|0.7|2|1.7|1|1.3|3.5|3.6"/>
</p:tagLst>
</file>

<file path=ppt/tags/tag31.xml><?xml version="1.0" encoding="utf-8"?>
<p:tagLst xmlns:a="http://schemas.openxmlformats.org/drawingml/2006/main" xmlns:r="http://schemas.openxmlformats.org/officeDocument/2006/relationships" xmlns:p="http://schemas.openxmlformats.org/presentationml/2006/main">
  <p:tag name="TIMING" val="|1.2|10.5"/>
</p:tagLst>
</file>

<file path=ppt/tags/tag32.xml><?xml version="1.0" encoding="utf-8"?>
<p:tagLst xmlns:a="http://schemas.openxmlformats.org/drawingml/2006/main" xmlns:r="http://schemas.openxmlformats.org/officeDocument/2006/relationships" xmlns:p="http://schemas.openxmlformats.org/presentationml/2006/main">
  <p:tag name="TIMING" val="|1.9|0.8|7.7|6.8|13.4|17.5|13|11.2"/>
</p:tagLst>
</file>

<file path=ppt/tags/tag4.xml><?xml version="1.0" encoding="utf-8"?>
<p:tagLst xmlns:a="http://schemas.openxmlformats.org/drawingml/2006/main" xmlns:r="http://schemas.openxmlformats.org/officeDocument/2006/relationships" xmlns:p="http://schemas.openxmlformats.org/presentationml/2006/main">
  <p:tag name="TIMING" val="|4.4|1.3|0.9|23.2|8.5|9.4"/>
</p:tagLst>
</file>

<file path=ppt/tags/tag5.xml><?xml version="1.0" encoding="utf-8"?>
<p:tagLst xmlns:a="http://schemas.openxmlformats.org/drawingml/2006/main" xmlns:r="http://schemas.openxmlformats.org/officeDocument/2006/relationships" xmlns:p="http://schemas.openxmlformats.org/presentationml/2006/main">
  <p:tag name="TIMING" val="|4.4|1.3|5.1|6.8"/>
</p:tagLst>
</file>

<file path=ppt/tags/tag6.xml><?xml version="1.0" encoding="utf-8"?>
<p:tagLst xmlns:a="http://schemas.openxmlformats.org/drawingml/2006/main" xmlns:r="http://schemas.openxmlformats.org/officeDocument/2006/relationships" xmlns:p="http://schemas.openxmlformats.org/presentationml/2006/main">
  <p:tag name="TIMING" val="|2.4"/>
</p:tagLst>
</file>

<file path=ppt/tags/tag7.xml><?xml version="1.0" encoding="utf-8"?>
<p:tagLst xmlns:a="http://schemas.openxmlformats.org/drawingml/2006/main" xmlns:r="http://schemas.openxmlformats.org/officeDocument/2006/relationships" xmlns:p="http://schemas.openxmlformats.org/presentationml/2006/main">
  <p:tag name="TIMING" val="|1.7"/>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178</TotalTime>
  <Words>1587</Words>
  <Application>Microsoft Office PowerPoint</Application>
  <PresentationFormat>On-screen Show (4:3)</PresentationFormat>
  <Paragraphs>150</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Bold Stripes</vt:lpstr>
      <vt:lpstr>Christianity &amp; Science</vt:lpstr>
      <vt:lpstr>What is Christianity?</vt:lpstr>
      <vt:lpstr>What is Christianity? </vt:lpstr>
      <vt:lpstr>What is Science?</vt:lpstr>
      <vt:lpstr>Are Christianity  &amp; Science Compatible?</vt:lpstr>
      <vt:lpstr>Christianity on  Matters re/ Science</vt:lpstr>
      <vt:lpstr>A Beginning</vt:lpstr>
      <vt:lpstr>Christianity on Matters  re/ Science</vt:lpstr>
      <vt:lpstr>Universe Displays Craftsmanship</vt:lpstr>
      <vt:lpstr>Christianity on Matters  re/ Science</vt:lpstr>
      <vt:lpstr>Universe Displays  God's Wisdom</vt:lpstr>
      <vt:lpstr>Christianity on Matters  re/ Science</vt:lpstr>
      <vt:lpstr>God's Power &amp; Deity Seen in the Universe</vt:lpstr>
      <vt:lpstr>Christianity on Matters  re/ Science</vt:lpstr>
      <vt:lpstr>God in Control  of the Universe</vt:lpstr>
      <vt:lpstr>Christianity on Matters  re/ Science</vt:lpstr>
      <vt:lpstr>Universe will End</vt:lpstr>
      <vt:lpstr>Christianity on Matters  re/ Science</vt:lpstr>
      <vt:lpstr>Science/Nature &amp; Christian Claims</vt:lpstr>
      <vt:lpstr>Cosmology</vt:lpstr>
      <vt:lpstr>Design in the Universe</vt:lpstr>
      <vt:lpstr>Origin of the Earth</vt:lpstr>
      <vt:lpstr>Origin of Life</vt:lpstr>
      <vt:lpstr>The Diversity of Life</vt:lpstr>
      <vt:lpstr>Origin of Humans</vt:lpstr>
      <vt:lpstr>A Tour of Genesis One</vt:lpstr>
      <vt:lpstr>Tour of Genesis</vt:lpstr>
      <vt:lpstr>Tour of Genesis</vt:lpstr>
      <vt:lpstr>Tour of Genesis</vt:lpstr>
      <vt:lpstr>Conclusions</vt:lpstr>
      <vt:lpstr>Conclusions on Origins</vt:lpstr>
      <vt:lpstr>For Further Reading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&amp; Science</dc:title>
  <dc:creator>RC Newman</dc:creator>
  <cp:lastModifiedBy>Newman</cp:lastModifiedBy>
  <cp:revision>128</cp:revision>
  <cp:lastPrinted>1601-01-01T00:00:00Z</cp:lastPrinted>
  <dcterms:created xsi:type="dcterms:W3CDTF">2003-09-19T16:50:16Z</dcterms:created>
  <dcterms:modified xsi:type="dcterms:W3CDTF">2015-07-03T00:20:54Z</dcterms:modified>
</cp:coreProperties>
</file>