
<file path=[Content_Types].xml><?xml version="1.0" encoding="utf-8"?>
<Types xmlns="http://schemas.openxmlformats.org/package/2006/content-types">
  <Default Extension="mp3" ContentType="audio/unknown"/>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sldIdLst>
    <p:sldId id="256" r:id="rId2"/>
    <p:sldId id="266" r:id="rId3"/>
    <p:sldId id="267" r:id="rId4"/>
    <p:sldId id="269" r:id="rId5"/>
    <p:sldId id="268" r:id="rId6"/>
    <p:sldId id="270" r:id="rId7"/>
    <p:sldId id="271" r:id="rId8"/>
    <p:sldId id="274" r:id="rId9"/>
    <p:sldId id="272" r:id="rId10"/>
    <p:sldId id="273" r:id="rId11"/>
    <p:sldId id="276" r:id="rId12"/>
    <p:sldId id="275" r:id="rId13"/>
    <p:sldId id="277" r:id="rId14"/>
    <p:sldId id="278" r:id="rId15"/>
    <p:sldId id="279" r:id="rId16"/>
    <p:sldId id="280" r:id="rId17"/>
    <p:sldId id="281" r:id="rId18"/>
    <p:sldId id="330" r:id="rId19"/>
    <p:sldId id="282" r:id="rId20"/>
    <p:sldId id="283" r:id="rId21"/>
    <p:sldId id="284" r:id="rId22"/>
    <p:sldId id="285" r:id="rId23"/>
    <p:sldId id="260" r:id="rId24"/>
    <p:sldId id="287" r:id="rId25"/>
    <p:sldId id="261" r:id="rId26"/>
    <p:sldId id="288" r:id="rId27"/>
    <p:sldId id="289" r:id="rId28"/>
    <p:sldId id="290" r:id="rId29"/>
    <p:sldId id="291" r:id="rId30"/>
    <p:sldId id="297" r:id="rId31"/>
    <p:sldId id="292" r:id="rId32"/>
    <p:sldId id="293" r:id="rId33"/>
    <p:sldId id="294" r:id="rId34"/>
    <p:sldId id="295" r:id="rId35"/>
    <p:sldId id="296" r:id="rId36"/>
    <p:sldId id="301" r:id="rId37"/>
    <p:sldId id="298" r:id="rId38"/>
    <p:sldId id="299" r:id="rId39"/>
    <p:sldId id="300" r:id="rId40"/>
    <p:sldId id="322" r:id="rId41"/>
    <p:sldId id="302" r:id="rId42"/>
    <p:sldId id="303" r:id="rId43"/>
    <p:sldId id="304" r:id="rId44"/>
    <p:sldId id="305" r:id="rId45"/>
    <p:sldId id="306" r:id="rId46"/>
    <p:sldId id="307" r:id="rId47"/>
    <p:sldId id="264" r:id="rId48"/>
    <p:sldId id="317" r:id="rId49"/>
    <p:sldId id="318" r:id="rId50"/>
    <p:sldId id="319" r:id="rId51"/>
    <p:sldId id="320" r:id="rId52"/>
    <p:sldId id="321" r:id="rId53"/>
    <p:sldId id="308" r:id="rId54"/>
    <p:sldId id="310" r:id="rId55"/>
    <p:sldId id="311" r:id="rId56"/>
    <p:sldId id="309" r:id="rId57"/>
    <p:sldId id="312" r:id="rId58"/>
    <p:sldId id="313" r:id="rId59"/>
    <p:sldId id="315" r:id="rId60"/>
    <p:sldId id="316" r:id="rId61"/>
    <p:sldId id="323" r:id="rId62"/>
    <p:sldId id="324" r:id="rId63"/>
    <p:sldId id="325" r:id="rId64"/>
    <p:sldId id="326" r:id="rId65"/>
    <p:sldId id="327" r:id="rId66"/>
    <p:sldId id="328" r:id="rId67"/>
    <p:sldId id="329" r:id="rId6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4578" name="Group 2"/>
          <p:cNvGrpSpPr>
            <a:grpSpLocks/>
          </p:cNvGrpSpPr>
          <p:nvPr/>
        </p:nvGrpSpPr>
        <p:grpSpPr bwMode="auto">
          <a:xfrm>
            <a:off x="-6350" y="20638"/>
            <a:ext cx="9144000" cy="6858000"/>
            <a:chOff x="0" y="0"/>
            <a:chExt cx="5760" cy="4320"/>
          </a:xfrm>
        </p:grpSpPr>
        <p:sp>
          <p:nvSpPr>
            <p:cNvPr id="24579" name="Freeform 3"/>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0" name="Freeform 4"/>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4581" name="Freeform 5"/>
          <p:cNvSpPr>
            <a:spLocks/>
          </p:cNvSpPr>
          <p:nvPr/>
        </p:nvSpPr>
        <p:spPr bwMode="hidden">
          <a:xfrm>
            <a:off x="6242050" y="6269038"/>
            <a:ext cx="28956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4582" name="Group 6"/>
          <p:cNvGrpSpPr>
            <a:grpSpLocks/>
          </p:cNvGrpSpPr>
          <p:nvPr/>
        </p:nvGrpSpPr>
        <p:grpSpPr bwMode="auto">
          <a:xfrm>
            <a:off x="-1588" y="6034088"/>
            <a:ext cx="7845426" cy="850900"/>
            <a:chOff x="0" y="3792"/>
            <a:chExt cx="4942" cy="536"/>
          </a:xfrm>
        </p:grpSpPr>
        <p:sp>
          <p:nvSpPr>
            <p:cNvPr id="24583" name="Freeform 7"/>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4584" name="Group 8"/>
            <p:cNvGrpSpPr>
              <a:grpSpLocks/>
            </p:cNvGrpSpPr>
            <p:nvPr userDrawn="1"/>
          </p:nvGrpSpPr>
          <p:grpSpPr bwMode="auto">
            <a:xfrm>
              <a:off x="2486" y="3792"/>
              <a:ext cx="2456" cy="536"/>
              <a:chOff x="2486" y="3792"/>
              <a:chExt cx="2456" cy="536"/>
            </a:xfrm>
          </p:grpSpPr>
          <p:sp>
            <p:nvSpPr>
              <p:cNvPr id="24585"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6" name="Freeform 10"/>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7"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8"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9" name="Freeform 13"/>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4590" name="Freeform 14"/>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4591" name="Group 15"/>
          <p:cNvGrpSpPr>
            <a:grpSpLocks/>
          </p:cNvGrpSpPr>
          <p:nvPr/>
        </p:nvGrpSpPr>
        <p:grpSpPr bwMode="auto">
          <a:xfrm>
            <a:off x="627063" y="6021388"/>
            <a:ext cx="5684837" cy="849312"/>
            <a:chOff x="395" y="3793"/>
            <a:chExt cx="3581" cy="535"/>
          </a:xfrm>
        </p:grpSpPr>
        <p:sp>
          <p:nvSpPr>
            <p:cNvPr id="24592" name="Freeform 16"/>
            <p:cNvSpPr>
              <a:spLocks/>
            </p:cNvSpPr>
            <p:nvPr userDrawn="1"/>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3" name="Freeform 17"/>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4" name="Freeform 18"/>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5" name="Freeform 19"/>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6" name="Freeform 20"/>
            <p:cNvSpPr>
              <a:spLocks/>
            </p:cNvSpPr>
            <p:nvPr userDrawn="1"/>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7" name="Freeform 21"/>
            <p:cNvSpPr>
              <a:spLocks/>
            </p:cNvSpPr>
            <p:nvPr userDrawn="1"/>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4598" name="Rectangle 22"/>
          <p:cNvSpPr>
            <a:spLocks noGrp="1" noChangeArrowheads="1"/>
          </p:cNvSpPr>
          <p:nvPr>
            <p:ph type="ctrTitle" sz="quarter"/>
          </p:nvPr>
        </p:nvSpPr>
        <p:spPr>
          <a:xfrm>
            <a:off x="457200" y="1447800"/>
            <a:ext cx="8229600" cy="1736725"/>
          </a:xfrm>
        </p:spPr>
        <p:txBody>
          <a:bodyPr/>
          <a:lstStyle>
            <a:lvl1pPr>
              <a:defRPr sz="5400"/>
            </a:lvl1pPr>
          </a:lstStyle>
          <a:p>
            <a:pPr lvl="0"/>
            <a:r>
              <a:rPr lang="en-US" altLang="en-US" noProof="0" smtClean="0"/>
              <a:t>Click to edit Master title style</a:t>
            </a:r>
          </a:p>
        </p:txBody>
      </p:sp>
      <p:sp>
        <p:nvSpPr>
          <p:cNvPr id="24599"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pPr lvl="0"/>
            <a:r>
              <a:rPr lang="en-US" altLang="en-US" noProof="0" smtClean="0"/>
              <a:t>Click to edit Master subtitle style</a:t>
            </a:r>
          </a:p>
        </p:txBody>
      </p:sp>
      <p:sp>
        <p:nvSpPr>
          <p:cNvPr id="24600" name="Rectangle 24"/>
          <p:cNvSpPr>
            <a:spLocks noGrp="1" noChangeArrowheads="1"/>
          </p:cNvSpPr>
          <p:nvPr>
            <p:ph type="dt" sz="quarter" idx="2"/>
          </p:nvPr>
        </p:nvSpPr>
        <p:spPr/>
        <p:txBody>
          <a:bodyPr/>
          <a:lstStyle>
            <a:lvl1pPr>
              <a:defRPr/>
            </a:lvl1pPr>
          </a:lstStyle>
          <a:p>
            <a:endParaRPr lang="en-US" altLang="en-US"/>
          </a:p>
        </p:txBody>
      </p:sp>
      <p:sp>
        <p:nvSpPr>
          <p:cNvPr id="24601" name="Rectangle 25"/>
          <p:cNvSpPr>
            <a:spLocks noGrp="1" noChangeArrowheads="1"/>
          </p:cNvSpPr>
          <p:nvPr>
            <p:ph type="sldNum" sz="quarter" idx="4"/>
          </p:nvPr>
        </p:nvSpPr>
        <p:spPr/>
        <p:txBody>
          <a:bodyPr/>
          <a:lstStyle>
            <a:lvl1pPr>
              <a:defRPr/>
            </a:lvl1pPr>
          </a:lstStyle>
          <a:p>
            <a:fld id="{F5D6886C-BB40-478B-927E-A4BA3E3B6104}" type="slidenum">
              <a:rPr lang="en-US" altLang="en-US"/>
              <a:pPr/>
              <a:t>‹#›</a:t>
            </a:fld>
            <a:endParaRPr lang="en-US" altLang="en-US"/>
          </a:p>
        </p:txBody>
      </p:sp>
      <p:sp>
        <p:nvSpPr>
          <p:cNvPr id="24602" name="Rectangle 26"/>
          <p:cNvSpPr>
            <a:spLocks noGrp="1" noChangeArrowheads="1"/>
          </p:cNvSpPr>
          <p:nvPr>
            <p:ph type="ftr" sz="quarter" idx="3"/>
          </p:nvPr>
        </p:nvSpPr>
        <p:spPr/>
        <p:txBody>
          <a:bodyPr/>
          <a:lstStyle>
            <a:lvl1pPr>
              <a:defRPr/>
            </a:lvl1pPr>
          </a:lstStyle>
          <a:p>
            <a:endParaRPr lang="en-US" altLang="en-US"/>
          </a:p>
        </p:txBody>
      </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C12E2CA-4DE5-49F5-9D38-28CA08A7A4A7}" type="slidenum">
              <a:rPr lang="en-US" altLang="en-US"/>
              <a:pPr/>
              <a:t>‹#›</a:t>
            </a:fld>
            <a:endParaRPr lang="en-US" altLang="en-US"/>
          </a:p>
        </p:txBody>
      </p:sp>
    </p:spTree>
    <p:extLst>
      <p:ext uri="{BB962C8B-B14F-4D97-AF65-F5344CB8AC3E}">
        <p14:creationId xmlns:p14="http://schemas.microsoft.com/office/powerpoint/2010/main" val="189254211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E1B5F14-15D2-44C8-BB0E-CE775A8E16A0}" type="slidenum">
              <a:rPr lang="en-US" altLang="en-US"/>
              <a:pPr/>
              <a:t>‹#›</a:t>
            </a:fld>
            <a:endParaRPr lang="en-US" altLang="en-US"/>
          </a:p>
        </p:txBody>
      </p:sp>
    </p:spTree>
    <p:extLst>
      <p:ext uri="{BB962C8B-B14F-4D97-AF65-F5344CB8AC3E}">
        <p14:creationId xmlns:p14="http://schemas.microsoft.com/office/powerpoint/2010/main" val="301738653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5B1E4B9B-3667-4C44-8F3C-3A41997C9830}" type="slidenum">
              <a:rPr lang="en-US" altLang="en-US"/>
              <a:pPr/>
              <a:t>‹#›</a:t>
            </a:fld>
            <a:endParaRPr lang="en-US" altLang="en-US"/>
          </a:p>
        </p:txBody>
      </p:sp>
    </p:spTree>
    <p:extLst>
      <p:ext uri="{BB962C8B-B14F-4D97-AF65-F5344CB8AC3E}">
        <p14:creationId xmlns:p14="http://schemas.microsoft.com/office/powerpoint/2010/main" val="240225718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4F332159-2222-4B9F-8D6D-3E5BBDE66650}" type="slidenum">
              <a:rPr lang="en-US" altLang="en-US"/>
              <a:pPr/>
              <a:t>‹#›</a:t>
            </a:fld>
            <a:endParaRPr lang="en-US" altLang="en-US"/>
          </a:p>
        </p:txBody>
      </p:sp>
    </p:spTree>
    <p:extLst>
      <p:ext uri="{BB962C8B-B14F-4D97-AF65-F5344CB8AC3E}">
        <p14:creationId xmlns:p14="http://schemas.microsoft.com/office/powerpoint/2010/main" val="109609169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87F3B51-1C8A-4238-84E0-46D07C3A49AD}" type="slidenum">
              <a:rPr lang="en-US" altLang="en-US"/>
              <a:pPr/>
              <a:t>‹#›</a:t>
            </a:fld>
            <a:endParaRPr lang="en-US" altLang="en-US"/>
          </a:p>
        </p:txBody>
      </p:sp>
    </p:spTree>
    <p:extLst>
      <p:ext uri="{BB962C8B-B14F-4D97-AF65-F5344CB8AC3E}">
        <p14:creationId xmlns:p14="http://schemas.microsoft.com/office/powerpoint/2010/main" val="346000077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794C5BF-B294-4707-BF55-1654D3BF1880}" type="slidenum">
              <a:rPr lang="en-US" altLang="en-US"/>
              <a:pPr/>
              <a:t>‹#›</a:t>
            </a:fld>
            <a:endParaRPr lang="en-US" altLang="en-US"/>
          </a:p>
        </p:txBody>
      </p:sp>
    </p:spTree>
    <p:extLst>
      <p:ext uri="{BB962C8B-B14F-4D97-AF65-F5344CB8AC3E}">
        <p14:creationId xmlns:p14="http://schemas.microsoft.com/office/powerpoint/2010/main" val="115125421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50F7D78-F0B4-4288-8332-D399667FD462}" type="slidenum">
              <a:rPr lang="en-US" altLang="en-US"/>
              <a:pPr/>
              <a:t>‹#›</a:t>
            </a:fld>
            <a:endParaRPr lang="en-US" altLang="en-US"/>
          </a:p>
        </p:txBody>
      </p:sp>
    </p:spTree>
    <p:extLst>
      <p:ext uri="{BB962C8B-B14F-4D97-AF65-F5344CB8AC3E}">
        <p14:creationId xmlns:p14="http://schemas.microsoft.com/office/powerpoint/2010/main" val="320968341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C7C8414E-0914-402F-89A0-20C0522C03E7}" type="slidenum">
              <a:rPr lang="en-US" altLang="en-US"/>
              <a:pPr/>
              <a:t>‹#›</a:t>
            </a:fld>
            <a:endParaRPr lang="en-US" altLang="en-US"/>
          </a:p>
        </p:txBody>
      </p:sp>
    </p:spTree>
    <p:extLst>
      <p:ext uri="{BB962C8B-B14F-4D97-AF65-F5344CB8AC3E}">
        <p14:creationId xmlns:p14="http://schemas.microsoft.com/office/powerpoint/2010/main" val="133418156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6B16A2A5-FA67-4EF8-8F93-508232093CA1}" type="slidenum">
              <a:rPr lang="en-US" altLang="en-US"/>
              <a:pPr/>
              <a:t>‹#›</a:t>
            </a:fld>
            <a:endParaRPr lang="en-US" altLang="en-US"/>
          </a:p>
        </p:txBody>
      </p:sp>
    </p:spTree>
    <p:extLst>
      <p:ext uri="{BB962C8B-B14F-4D97-AF65-F5344CB8AC3E}">
        <p14:creationId xmlns:p14="http://schemas.microsoft.com/office/powerpoint/2010/main" val="284212365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F14E19D2-A78C-4C59-9E3E-BF38899688AD}" type="slidenum">
              <a:rPr lang="en-US" altLang="en-US"/>
              <a:pPr/>
              <a:t>‹#›</a:t>
            </a:fld>
            <a:endParaRPr lang="en-US" altLang="en-US"/>
          </a:p>
        </p:txBody>
      </p:sp>
    </p:spTree>
    <p:extLst>
      <p:ext uri="{BB962C8B-B14F-4D97-AF65-F5344CB8AC3E}">
        <p14:creationId xmlns:p14="http://schemas.microsoft.com/office/powerpoint/2010/main" val="277338597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B8E0560-EADE-43F7-B17F-18F6DC0095CD}" type="slidenum">
              <a:rPr lang="en-US" altLang="en-US"/>
              <a:pPr/>
              <a:t>‹#›</a:t>
            </a:fld>
            <a:endParaRPr lang="en-US" altLang="en-US"/>
          </a:p>
        </p:txBody>
      </p:sp>
    </p:spTree>
    <p:extLst>
      <p:ext uri="{BB962C8B-B14F-4D97-AF65-F5344CB8AC3E}">
        <p14:creationId xmlns:p14="http://schemas.microsoft.com/office/powerpoint/2010/main" val="397417403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7D940CF-B534-4770-B3FE-F8DDCF5997F6}" type="slidenum">
              <a:rPr lang="en-US" altLang="en-US"/>
              <a:pPr/>
              <a:t>‹#›</a:t>
            </a:fld>
            <a:endParaRPr lang="en-US" altLang="en-US"/>
          </a:p>
        </p:txBody>
      </p:sp>
    </p:spTree>
    <p:extLst>
      <p:ext uri="{BB962C8B-B14F-4D97-AF65-F5344CB8AC3E}">
        <p14:creationId xmlns:p14="http://schemas.microsoft.com/office/powerpoint/2010/main" val="40462675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3554" name="Group 2"/>
          <p:cNvGrpSpPr>
            <a:grpSpLocks/>
          </p:cNvGrpSpPr>
          <p:nvPr/>
        </p:nvGrpSpPr>
        <p:grpSpPr bwMode="auto">
          <a:xfrm>
            <a:off x="0" y="0"/>
            <a:ext cx="9144000" cy="6858000"/>
            <a:chOff x="0" y="0"/>
            <a:chExt cx="5760" cy="4320"/>
          </a:xfrm>
        </p:grpSpPr>
        <p:sp>
          <p:nvSpPr>
            <p:cNvPr id="23555" name="Freeform 3"/>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56" name="Freeform 4"/>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3557" name="Freeform 5"/>
          <p:cNvSpPr>
            <a:spLocks/>
          </p:cNvSpPr>
          <p:nvPr/>
        </p:nvSpPr>
        <p:spPr bwMode="hidden">
          <a:xfrm>
            <a:off x="6248400" y="6262688"/>
            <a:ext cx="28956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3558" name="Group 6"/>
          <p:cNvGrpSpPr>
            <a:grpSpLocks/>
          </p:cNvGrpSpPr>
          <p:nvPr/>
        </p:nvGrpSpPr>
        <p:grpSpPr bwMode="auto">
          <a:xfrm>
            <a:off x="0" y="6019800"/>
            <a:ext cx="7848600" cy="857250"/>
            <a:chOff x="0" y="3792"/>
            <a:chExt cx="4944" cy="540"/>
          </a:xfrm>
        </p:grpSpPr>
        <p:sp>
          <p:nvSpPr>
            <p:cNvPr id="23559" name="Freeform 7"/>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3560" name="Group 8"/>
            <p:cNvGrpSpPr>
              <a:grpSpLocks/>
            </p:cNvGrpSpPr>
            <p:nvPr userDrawn="1"/>
          </p:nvGrpSpPr>
          <p:grpSpPr bwMode="auto">
            <a:xfrm>
              <a:off x="2486" y="3792"/>
              <a:ext cx="2458" cy="540"/>
              <a:chOff x="2486" y="3792"/>
              <a:chExt cx="2458" cy="540"/>
            </a:xfrm>
          </p:grpSpPr>
          <p:sp>
            <p:nvSpPr>
              <p:cNvPr id="23561" name="Freeform 9"/>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2" name="Freeform 10"/>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3"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4"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5" name="Freeform 13"/>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3566" name="Freeform 14"/>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3567" name="Group 15"/>
          <p:cNvGrpSpPr>
            <a:grpSpLocks/>
          </p:cNvGrpSpPr>
          <p:nvPr/>
        </p:nvGrpSpPr>
        <p:grpSpPr bwMode="auto">
          <a:xfrm>
            <a:off x="627063" y="6021388"/>
            <a:ext cx="5684837" cy="849312"/>
            <a:chOff x="395" y="3793"/>
            <a:chExt cx="3581" cy="535"/>
          </a:xfrm>
        </p:grpSpPr>
        <p:sp>
          <p:nvSpPr>
            <p:cNvPr id="23568" name="Freeform 16"/>
            <p:cNvSpPr>
              <a:spLocks/>
            </p:cNvSpPr>
            <p:nvPr/>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9" name="Freeform 17"/>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0" name="Freeform 18"/>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1" name="Freeform 19"/>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2" name="Freeform 20"/>
            <p:cNvSpPr>
              <a:spLocks/>
            </p:cNvSpPr>
            <p:nvPr/>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3" name="Freeform 21"/>
            <p:cNvSpPr>
              <a:spLocks/>
            </p:cNvSpPr>
            <p:nvPr/>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3574" name="Rectangle 22"/>
          <p:cNvSpPr>
            <a:spLocks noGrp="1" noChangeArrowheads="1"/>
          </p:cNvSpPr>
          <p:nvPr>
            <p:ph type="title"/>
          </p:nvPr>
        </p:nvSpPr>
        <p:spPr bwMode="auto">
          <a:xfrm>
            <a:off x="4572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3575" name="Rectangle 23"/>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576" name="Rectangle 24"/>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23577" name="Rectangle 2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23578" name="Rectangle 26"/>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2811EB01-6762-4439-BBDD-8D269BF198F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Lst>
  <p:transition/>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tx2"/>
        </a:buClr>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lr>
          <a:schemeClr val="tx2"/>
        </a:buClr>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2.xml"/><Relationship Id="rId1" Type="http://schemas.openxmlformats.org/officeDocument/2006/relationships/tags" Target="../tags/tag12.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2.xml"/><Relationship Id="rId1" Type="http://schemas.openxmlformats.org/officeDocument/2006/relationships/tags" Target="../tags/tag15.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2.xml"/><Relationship Id="rId1" Type="http://schemas.openxmlformats.org/officeDocument/2006/relationships/tags" Target="../tags/tag16.xml"/><Relationship Id="rId4" Type="http://schemas.openxmlformats.org/officeDocument/2006/relationships/image" Target="../media/image23.wmf"/></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2.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3.xml"/><Relationship Id="rId1" Type="http://schemas.openxmlformats.org/officeDocument/2006/relationships/tags" Target="../tags/tag22.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2.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6.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2.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2.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2.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2.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2.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6.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2.xml"/><Relationship Id="rId1" Type="http://schemas.openxmlformats.org/officeDocument/2006/relationships/tags" Target="../tags/tag43.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4.xml"/></Relationships>
</file>

<file path=ppt/slides/_rels/slide4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2.xml"/><Relationship Id="rId1" Type="http://schemas.openxmlformats.org/officeDocument/2006/relationships/tags" Target="../tags/tag45.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6.xml"/><Relationship Id="rId1" Type="http://schemas.openxmlformats.org/officeDocument/2006/relationships/tags" Target="../tags/tag47.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8.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6.xml"/><Relationship Id="rId1" Type="http://schemas.openxmlformats.org/officeDocument/2006/relationships/tags" Target="../tags/tag49.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6.xml"/><Relationship Id="rId1" Type="http://schemas.openxmlformats.org/officeDocument/2006/relationships/tags" Target="../tags/tag50.xml"/><Relationship Id="rId4" Type="http://schemas.openxmlformats.org/officeDocument/2006/relationships/image" Target="../media/image46.jpe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2.xml"/><Relationship Id="rId1" Type="http://schemas.openxmlformats.org/officeDocument/2006/relationships/tags" Target="../tags/tag52.xml"/><Relationship Id="rId4" Type="http://schemas.openxmlformats.org/officeDocument/2006/relationships/image" Target="../media/image48.jpeg"/></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6.xml"/><Relationship Id="rId1" Type="http://schemas.openxmlformats.org/officeDocument/2006/relationships/tags" Target="../tags/tag53.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4.xml"/></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2.xml"/><Relationship Id="rId1" Type="http://schemas.openxmlformats.org/officeDocument/2006/relationships/tags" Target="../tags/tag55.xml"/><Relationship Id="rId4" Type="http://schemas.openxmlformats.org/officeDocument/2006/relationships/image" Target="../media/image51.jpeg"/></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12.xml"/><Relationship Id="rId1" Type="http://schemas.openxmlformats.org/officeDocument/2006/relationships/tags" Target="../tags/tag56.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12.xml"/><Relationship Id="rId1" Type="http://schemas.openxmlformats.org/officeDocument/2006/relationships/tags" Target="../tags/tag5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slideLayout" Target="../slideLayouts/slideLayout13.xml"/><Relationship Id="rId1" Type="http://schemas.openxmlformats.org/officeDocument/2006/relationships/tags" Target="../tags/tag58.xml"/></Relationships>
</file>

<file path=ppt/slides/_rels/slide61.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slideLayout" Target="../slideLayouts/slideLayout12.xml"/><Relationship Id="rId1" Type="http://schemas.openxmlformats.org/officeDocument/2006/relationships/tags" Target="../tags/tag59.xml"/><Relationship Id="rId4" Type="http://schemas.openxmlformats.org/officeDocument/2006/relationships/image" Target="../media/image56.jpeg"/></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12.xml"/><Relationship Id="rId1" Type="http://schemas.openxmlformats.org/officeDocument/2006/relationships/tags" Target="../tags/tag60.xml"/><Relationship Id="rId4" Type="http://schemas.openxmlformats.org/officeDocument/2006/relationships/image" Target="../media/image58.jpe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6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2.xml"/><Relationship Id="rId1" Type="http://schemas.openxmlformats.org/officeDocument/2006/relationships/tags" Target="../tags/tag63.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4.xml"/></Relationships>
</file>

<file path=ppt/slides/_rels/slide6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slideLayout" Target="../slideLayouts/slideLayout1.xml"/><Relationship Id="rId1" Type="http://schemas.openxmlformats.org/officeDocument/2006/relationships/tags" Target="../tags/tag6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6.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altLang="en-US"/>
              <a:t>Erich von D</a:t>
            </a:r>
            <a:r>
              <a:rPr lang="en-US" altLang="en-US">
                <a:cs typeface="Arial" charset="0"/>
              </a:rPr>
              <a:t>ä</a:t>
            </a:r>
            <a:r>
              <a:rPr lang="en-US" altLang="en-US"/>
              <a:t>niken</a:t>
            </a:r>
            <a:r>
              <a:rPr lang="en-US" altLang="en-US">
                <a:cs typeface="Arial" charset="0"/>
              </a:rPr>
              <a:t>'</a:t>
            </a:r>
            <a:r>
              <a:rPr lang="en-US" altLang="en-US"/>
              <a:t>s </a:t>
            </a:r>
            <a:br>
              <a:rPr lang="en-US" altLang="en-US"/>
            </a:br>
            <a:r>
              <a:rPr lang="en-US" altLang="en-US" i="1">
                <a:solidFill>
                  <a:srgbClr val="FFFF00"/>
                </a:solidFill>
              </a:rPr>
              <a:t>Chariots of the Gods</a:t>
            </a:r>
          </a:p>
        </p:txBody>
      </p:sp>
      <p:sp>
        <p:nvSpPr>
          <p:cNvPr id="2051" name="Rectangle 3"/>
          <p:cNvSpPr>
            <a:spLocks noGrp="1" noChangeArrowheads="1"/>
          </p:cNvSpPr>
          <p:nvPr>
            <p:ph type="subTitle" idx="1"/>
          </p:nvPr>
        </p:nvSpPr>
        <p:spPr>
          <a:xfrm>
            <a:off x="3352800" y="3429000"/>
            <a:ext cx="4419600" cy="1752600"/>
          </a:xfrm>
        </p:spPr>
        <p:txBody>
          <a:bodyPr/>
          <a:lstStyle/>
          <a:p>
            <a:r>
              <a:rPr lang="en-US" altLang="en-US"/>
              <a:t>Fact or Fiction?</a:t>
            </a:r>
          </a:p>
          <a:p>
            <a:r>
              <a:rPr lang="en-US" altLang="en-US" i="1"/>
              <a:t>Robert C. Newman</a:t>
            </a:r>
          </a:p>
        </p:txBody>
      </p:sp>
      <p:pic>
        <p:nvPicPr>
          <p:cNvPr id="2056" name="Picture 8" descr="MCj0286885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4572000"/>
            <a:ext cx="2286000" cy="2063750"/>
          </a:xfrm>
          <a:prstGeom prst="rect">
            <a:avLst/>
          </a:prstGeom>
          <a:noFill/>
          <a:extLst>
            <a:ext uri="{909E8E84-426E-40DD-AFC4-6F175D3DCCD1}">
              <a14:hiddenFill xmlns:a14="http://schemas.microsoft.com/office/drawing/2010/main">
                <a:solidFill>
                  <a:srgbClr val="FFFFFF"/>
                </a:solidFill>
              </a14:hiddenFill>
            </a:ext>
          </a:extLst>
        </p:spPr>
      </p:pic>
      <p:pic>
        <p:nvPicPr>
          <p:cNvPr id="2" name="Chariots.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001000" y="5562600"/>
            <a:ext cx="609600" cy="609600"/>
          </a:xfrm>
          <a:prstGeom prst="rect">
            <a:avLst/>
          </a:prstGeom>
        </p:spPr>
      </p:pic>
    </p:spTree>
    <p:custDataLst>
      <p:tags r:id="rId1"/>
    </p:custDataLst>
  </p:cSld>
  <p:clrMapOvr>
    <a:masterClrMapping/>
  </p:clrMapOvr>
  <p:transition advTm="3972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500" fill="hold"/>
                                        <p:tgtEl>
                                          <p:spTgt spid="2050"/>
                                        </p:tgtEl>
                                        <p:attrNameLst>
                                          <p:attrName>ppt_w</p:attrName>
                                        </p:attrNameLst>
                                      </p:cBhvr>
                                      <p:tavLst>
                                        <p:tav tm="0">
                                          <p:val>
                                            <p:fltVal val="0"/>
                                          </p:val>
                                        </p:tav>
                                        <p:tav tm="100000">
                                          <p:val>
                                            <p:strVal val="#ppt_w"/>
                                          </p:val>
                                        </p:tav>
                                      </p:tavLst>
                                    </p:anim>
                                    <p:anim calcmode="lin" valueType="num">
                                      <p:cBhvr>
                                        <p:cTn id="12" dur="500" fill="hold"/>
                                        <p:tgtEl>
                                          <p:spTgt spid="2050"/>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nodeType="clickEffect">
                                  <p:stCondLst>
                                    <p:cond delay="0"/>
                                  </p:stCondLst>
                                  <p:childTnLst>
                                    <p:set>
                                      <p:cBhvr>
                                        <p:cTn id="16" dur="1" fill="hold">
                                          <p:stCondLst>
                                            <p:cond delay="0"/>
                                          </p:stCondLst>
                                        </p:cTn>
                                        <p:tgtEl>
                                          <p:spTgt spid="2056"/>
                                        </p:tgtEl>
                                        <p:attrNameLst>
                                          <p:attrName>style.visibility</p:attrName>
                                        </p:attrNameLst>
                                      </p:cBhvr>
                                      <p:to>
                                        <p:strVal val="visible"/>
                                      </p:to>
                                    </p:set>
                                    <p:anim calcmode="lin" valueType="num">
                                      <p:cBhvr additive="base">
                                        <p:cTn id="17" dur="1000" fill="hold"/>
                                        <p:tgtEl>
                                          <p:spTgt spid="2056"/>
                                        </p:tgtEl>
                                        <p:attrNameLst>
                                          <p:attrName>ppt_x</p:attrName>
                                        </p:attrNameLst>
                                      </p:cBhvr>
                                      <p:tavLst>
                                        <p:tav tm="0">
                                          <p:val>
                                            <p:strVal val="1+#ppt_w/2"/>
                                          </p:val>
                                        </p:tav>
                                        <p:tav tm="100000">
                                          <p:val>
                                            <p:strVal val="#ppt_x"/>
                                          </p:val>
                                        </p:tav>
                                      </p:tavLst>
                                    </p:anim>
                                    <p:anim calcmode="lin" valueType="num">
                                      <p:cBhvr additive="base">
                                        <p:cTn id="18" dur="1000" fill="hold"/>
                                        <p:tgtEl>
                                          <p:spTgt spid="2056"/>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2051">
                                            <p:txEl>
                                              <p:pRg st="0" end="0"/>
                                            </p:txEl>
                                          </p:spTgt>
                                        </p:tgtEl>
                                        <p:attrNameLst>
                                          <p:attrName>style.visibility</p:attrName>
                                        </p:attrNameLst>
                                      </p:cBhvr>
                                      <p:to>
                                        <p:strVal val="visible"/>
                                      </p:to>
                                    </p:set>
                                    <p:anim calcmode="lin" valueType="num">
                                      <p:cBhvr additive="base">
                                        <p:cTn id="23" dur="500" fill="hold"/>
                                        <p:tgtEl>
                                          <p:spTgt spid="2051">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0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2051">
                                            <p:txEl>
                                              <p:pRg st="1" end="1"/>
                                            </p:txEl>
                                          </p:spTgt>
                                        </p:tgtEl>
                                        <p:attrNameLst>
                                          <p:attrName>style.visibility</p:attrName>
                                        </p:attrNameLst>
                                      </p:cBhvr>
                                      <p:to>
                                        <p:strVal val="visible"/>
                                      </p:to>
                                    </p:set>
                                    <p:anim calcmode="lin" valueType="num">
                                      <p:cBhvr additive="base">
                                        <p:cTn id="29" dur="500" fill="hold"/>
                                        <p:tgtEl>
                                          <p:spTgt spid="2051">
                                            <p:txEl>
                                              <p:pRg st="1" end="1"/>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205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1" fill="hold" display="0">
                  <p:stCondLst>
                    <p:cond delay="indefinite"/>
                  </p:stCondLst>
                  <p:endCondLst>
                    <p:cond evt="onStopAudio" delay="0">
                      <p:tgtEl>
                        <p:sldTgt/>
                      </p:tgtEl>
                    </p:cond>
                  </p:endCondLst>
                </p:cTn>
                <p:tgtEl>
                  <p:spTgt spid="2"/>
                </p:tgtEl>
              </p:cMediaNode>
            </p:audio>
          </p:childTnLst>
        </p:cTn>
      </p:par>
    </p:tnLst>
    <p:bldLst>
      <p:bldP spid="2050" grpId="0"/>
      <p:bldP spid="2051"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en-US"/>
              <a:t>Miracle Stories</a:t>
            </a:r>
          </a:p>
        </p:txBody>
      </p:sp>
      <p:pic>
        <p:nvPicPr>
          <p:cNvPr id="38916" name="Picture 4" descr="ezeki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200400"/>
            <a:ext cx="4191000" cy="3213100"/>
          </a:xfrm>
          <a:prstGeom prst="rect">
            <a:avLst/>
          </a:prstGeom>
          <a:noFill/>
          <a:extLst>
            <a:ext uri="{909E8E84-426E-40DD-AFC4-6F175D3DCCD1}">
              <a14:hiddenFill xmlns:a14="http://schemas.microsoft.com/office/drawing/2010/main">
                <a:solidFill>
                  <a:srgbClr val="FFFFFF"/>
                </a:solidFill>
              </a14:hiddenFill>
            </a:ext>
          </a:extLst>
        </p:spPr>
      </p:pic>
      <p:pic>
        <p:nvPicPr>
          <p:cNvPr id="38917" name="Picture 5" descr="ezekielswhe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312988"/>
            <a:ext cx="5124450" cy="30400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682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checkerboard(across)">
                                      <p:cBhvr>
                                        <p:cTn id="7" dur="500"/>
                                        <p:tgtEl>
                                          <p:spTgt spid="38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8917"/>
                                        </p:tgtEl>
                                        <p:attrNameLst>
                                          <p:attrName>style.visibility</p:attrName>
                                        </p:attrNameLst>
                                      </p:cBhvr>
                                      <p:to>
                                        <p:strVal val="visible"/>
                                      </p:to>
                                    </p:set>
                                    <p:animEffect transition="in" filter="checkerboard(across)">
                                      <p:cBhvr>
                                        <p:cTn id="12" dur="500"/>
                                        <p:tgtEl>
                                          <p:spTgt spid="38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Grp="1" noChangeArrowheads="1"/>
          </p:cNvSpPr>
          <p:nvPr>
            <p:ph type="ctrTitle"/>
          </p:nvPr>
        </p:nvSpPr>
        <p:spPr/>
        <p:txBody>
          <a:bodyPr/>
          <a:lstStyle/>
          <a:p>
            <a:r>
              <a:rPr lang="en-US" altLang="en-US"/>
              <a:t>Archaeology vs.</a:t>
            </a:r>
            <a:br>
              <a:rPr lang="en-US" altLang="en-US"/>
            </a:br>
            <a:r>
              <a:rPr lang="en-US" altLang="en-US"/>
              <a:t>Von D</a:t>
            </a:r>
            <a:r>
              <a:rPr lang="en-US" altLang="en-US">
                <a:cs typeface="Arial" charset="0"/>
              </a:rPr>
              <a:t>äniken</a:t>
            </a:r>
          </a:p>
        </p:txBody>
      </p:sp>
      <p:sp>
        <p:nvSpPr>
          <p:cNvPr id="45061" name="Rectangle 5"/>
          <p:cNvSpPr>
            <a:spLocks noGrp="1" noChangeArrowheads="1"/>
          </p:cNvSpPr>
          <p:nvPr>
            <p:ph type="subTitle" idx="1"/>
          </p:nvPr>
        </p:nvSpPr>
        <p:spPr/>
        <p:txBody>
          <a:bodyPr/>
          <a:lstStyle/>
          <a:p>
            <a:endParaRPr lang="en-US" altLang="en-US"/>
          </a:p>
        </p:txBody>
      </p:sp>
      <p:pic>
        <p:nvPicPr>
          <p:cNvPr id="45062" name="Picture 6" descr="MCj0240453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4564063"/>
            <a:ext cx="2743200" cy="20399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621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5062"/>
                                        </p:tgtEl>
                                        <p:attrNameLst>
                                          <p:attrName>style.visibility</p:attrName>
                                        </p:attrNameLst>
                                      </p:cBhvr>
                                      <p:to>
                                        <p:strVal val="visible"/>
                                      </p:to>
                                    </p:set>
                                    <p:animEffect transition="in" filter="checkerboard(across)">
                                      <p:cBhvr>
                                        <p:cTn id="7" dur="500"/>
                                        <p:tgtEl>
                                          <p:spTgt spid="450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5060"/>
                                        </p:tgtEl>
                                        <p:attrNameLst>
                                          <p:attrName>style.visibility</p:attrName>
                                        </p:attrNameLst>
                                      </p:cBhvr>
                                      <p:to>
                                        <p:strVal val="visible"/>
                                      </p:to>
                                    </p:set>
                                    <p:anim calcmode="lin" valueType="num">
                                      <p:cBhvr>
                                        <p:cTn id="12" dur="500" fill="hold"/>
                                        <p:tgtEl>
                                          <p:spTgt spid="45060"/>
                                        </p:tgtEl>
                                        <p:attrNameLst>
                                          <p:attrName>ppt_w</p:attrName>
                                        </p:attrNameLst>
                                      </p:cBhvr>
                                      <p:tavLst>
                                        <p:tav tm="0">
                                          <p:val>
                                            <p:fltVal val="0"/>
                                          </p:val>
                                        </p:tav>
                                        <p:tav tm="100000">
                                          <p:val>
                                            <p:strVal val="#ppt_w"/>
                                          </p:val>
                                        </p:tav>
                                      </p:tavLst>
                                    </p:anim>
                                    <p:anim calcmode="lin" valueType="num">
                                      <p:cBhvr>
                                        <p:cTn id="13" dur="500" fill="hold"/>
                                        <p:tgtEl>
                                          <p:spTgt spid="450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5" name="Picture 7" descr="CrashGoChariots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8688" y="1600200"/>
            <a:ext cx="2112962" cy="3505200"/>
          </a:xfrm>
          <a:prstGeom prst="rect">
            <a:avLst/>
          </a:prstGeom>
          <a:noFill/>
          <a:extLst>
            <a:ext uri="{909E8E84-426E-40DD-AFC4-6F175D3DCCD1}">
              <a14:hiddenFill xmlns:a14="http://schemas.microsoft.com/office/drawing/2010/main">
                <a:solidFill>
                  <a:srgbClr val="FFFFFF"/>
                </a:solidFill>
              </a14:hiddenFill>
            </a:ext>
          </a:extLst>
        </p:spPr>
      </p:pic>
      <p:sp>
        <p:nvSpPr>
          <p:cNvPr id="43010" name="Rectangle 2"/>
          <p:cNvSpPr>
            <a:spLocks noGrp="1" noChangeArrowheads="1"/>
          </p:cNvSpPr>
          <p:nvPr>
            <p:ph type="title"/>
          </p:nvPr>
        </p:nvSpPr>
        <p:spPr/>
        <p:txBody>
          <a:bodyPr/>
          <a:lstStyle/>
          <a:p>
            <a:r>
              <a:rPr lang="en-US" altLang="en-US"/>
              <a:t>Our Approach</a:t>
            </a:r>
          </a:p>
        </p:txBody>
      </p:sp>
      <p:sp>
        <p:nvSpPr>
          <p:cNvPr id="43011" name="Rectangle 3"/>
          <p:cNvSpPr>
            <a:spLocks noGrp="1" noChangeArrowheads="1"/>
          </p:cNvSpPr>
          <p:nvPr>
            <p:ph type="body" sz="half" idx="1"/>
          </p:nvPr>
        </p:nvSpPr>
        <p:spPr>
          <a:xfrm>
            <a:off x="457200" y="1600200"/>
            <a:ext cx="4267200" cy="4495800"/>
          </a:xfrm>
        </p:spPr>
        <p:txBody>
          <a:bodyPr/>
          <a:lstStyle/>
          <a:p>
            <a:r>
              <a:rPr lang="en-US" altLang="en-US" sz="2800"/>
              <a:t>Look at some of von D</a:t>
            </a:r>
            <a:r>
              <a:rPr lang="en-US" altLang="en-US" sz="2800">
                <a:cs typeface="Arial" charset="0"/>
              </a:rPr>
              <a:t>ä</a:t>
            </a:r>
            <a:r>
              <a:rPr lang="en-US" altLang="en-US" sz="2800"/>
              <a:t>niken</a:t>
            </a:r>
            <a:r>
              <a:rPr lang="en-US" altLang="en-US" sz="2800">
                <a:cs typeface="Arial" charset="0"/>
              </a:rPr>
              <a:t>'</a:t>
            </a:r>
            <a:r>
              <a:rPr lang="en-US" altLang="en-US" sz="2800"/>
              <a:t>s</a:t>
            </a:r>
            <a:r>
              <a:rPr lang="en-US" altLang="en-US" sz="2800">
                <a:cs typeface="Arial" charset="0"/>
              </a:rPr>
              <a:t> evidence.</a:t>
            </a:r>
          </a:p>
          <a:p>
            <a:r>
              <a:rPr lang="en-US" altLang="en-US" sz="2800">
                <a:cs typeface="Arial" charset="0"/>
              </a:rPr>
              <a:t>Respond to it in the light of archaeology. </a:t>
            </a:r>
          </a:p>
          <a:p>
            <a:r>
              <a:rPr lang="en-US" altLang="en-US" sz="2800">
                <a:cs typeface="Arial" charset="0"/>
              </a:rPr>
              <a:t>VD is easier to answer archaeologically than by other sciences.</a:t>
            </a:r>
          </a:p>
          <a:p>
            <a:r>
              <a:rPr lang="en-US" altLang="en-US" sz="2800">
                <a:cs typeface="Arial" charset="0"/>
              </a:rPr>
              <a:t>Some references:</a:t>
            </a:r>
          </a:p>
        </p:txBody>
      </p:sp>
      <p:pic>
        <p:nvPicPr>
          <p:cNvPr id="43013" name="Picture 5" descr="deCampAncEng"/>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553200" y="2209800"/>
            <a:ext cx="2095500" cy="3543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16" name="Picture 8" descr="akuak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581400"/>
            <a:ext cx="1905000" cy="27336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583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additive="base">
                                        <p:cTn id="7" dur="500" fill="hold"/>
                                        <p:tgtEl>
                                          <p:spTgt spid="430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30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3011">
                                            <p:txEl>
                                              <p:pRg st="1" end="1"/>
                                            </p:txEl>
                                          </p:spTgt>
                                        </p:tgtEl>
                                        <p:attrNameLst>
                                          <p:attrName>style.visibility</p:attrName>
                                        </p:attrNameLst>
                                      </p:cBhvr>
                                      <p:to>
                                        <p:strVal val="visible"/>
                                      </p:to>
                                    </p:set>
                                    <p:anim calcmode="lin" valueType="num">
                                      <p:cBhvr additive="base">
                                        <p:cTn id="13" dur="500" fill="hold"/>
                                        <p:tgtEl>
                                          <p:spTgt spid="430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0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3011">
                                            <p:txEl>
                                              <p:pRg st="2" end="2"/>
                                            </p:txEl>
                                          </p:spTgt>
                                        </p:tgtEl>
                                        <p:attrNameLst>
                                          <p:attrName>style.visibility</p:attrName>
                                        </p:attrNameLst>
                                      </p:cBhvr>
                                      <p:to>
                                        <p:strVal val="visible"/>
                                      </p:to>
                                    </p:set>
                                    <p:anim calcmode="lin" valueType="num">
                                      <p:cBhvr additive="base">
                                        <p:cTn id="19" dur="500" fill="hold"/>
                                        <p:tgtEl>
                                          <p:spTgt spid="430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30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3011">
                                            <p:txEl>
                                              <p:pRg st="3" end="3"/>
                                            </p:txEl>
                                          </p:spTgt>
                                        </p:tgtEl>
                                        <p:attrNameLst>
                                          <p:attrName>style.visibility</p:attrName>
                                        </p:attrNameLst>
                                      </p:cBhvr>
                                      <p:to>
                                        <p:strVal val="visible"/>
                                      </p:to>
                                    </p:set>
                                    <p:anim calcmode="lin" valueType="num">
                                      <p:cBhvr additive="base">
                                        <p:cTn id="25" dur="500" fill="hold"/>
                                        <p:tgtEl>
                                          <p:spTgt spid="430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30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nodeType="clickEffect">
                                  <p:stCondLst>
                                    <p:cond delay="0"/>
                                  </p:stCondLst>
                                  <p:childTnLst>
                                    <p:set>
                                      <p:cBhvr>
                                        <p:cTn id="30" dur="1" fill="hold">
                                          <p:stCondLst>
                                            <p:cond delay="0"/>
                                          </p:stCondLst>
                                        </p:cTn>
                                        <p:tgtEl>
                                          <p:spTgt spid="43015"/>
                                        </p:tgtEl>
                                        <p:attrNameLst>
                                          <p:attrName>style.visibility</p:attrName>
                                        </p:attrNameLst>
                                      </p:cBhvr>
                                      <p:to>
                                        <p:strVal val="visible"/>
                                      </p:to>
                                    </p:set>
                                    <p:animEffect transition="in" filter="checkerboard(across)">
                                      <p:cBhvr>
                                        <p:cTn id="31" dur="500"/>
                                        <p:tgtEl>
                                          <p:spTgt spid="4301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 presetClass="entr" presetSubtype="10" fill="hold" nodeType="clickEffect">
                                  <p:stCondLst>
                                    <p:cond delay="0"/>
                                  </p:stCondLst>
                                  <p:childTnLst>
                                    <p:set>
                                      <p:cBhvr>
                                        <p:cTn id="35" dur="1" fill="hold">
                                          <p:stCondLst>
                                            <p:cond delay="0"/>
                                          </p:stCondLst>
                                        </p:cTn>
                                        <p:tgtEl>
                                          <p:spTgt spid="43013"/>
                                        </p:tgtEl>
                                        <p:attrNameLst>
                                          <p:attrName>style.visibility</p:attrName>
                                        </p:attrNameLst>
                                      </p:cBhvr>
                                      <p:to>
                                        <p:strVal val="visible"/>
                                      </p:to>
                                    </p:set>
                                    <p:animEffect transition="in" filter="checkerboard(across)">
                                      <p:cBhvr>
                                        <p:cTn id="36" dur="500"/>
                                        <p:tgtEl>
                                          <p:spTgt spid="4301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 presetClass="entr" presetSubtype="10" fill="hold" nodeType="clickEffect">
                                  <p:stCondLst>
                                    <p:cond delay="0"/>
                                  </p:stCondLst>
                                  <p:childTnLst>
                                    <p:set>
                                      <p:cBhvr>
                                        <p:cTn id="40" dur="1" fill="hold">
                                          <p:stCondLst>
                                            <p:cond delay="0"/>
                                          </p:stCondLst>
                                        </p:cTn>
                                        <p:tgtEl>
                                          <p:spTgt spid="43016"/>
                                        </p:tgtEl>
                                        <p:attrNameLst>
                                          <p:attrName>style.visibility</p:attrName>
                                        </p:attrNameLst>
                                      </p:cBhvr>
                                      <p:to>
                                        <p:strVal val="visible"/>
                                      </p:to>
                                    </p:set>
                                    <p:animEffect transition="in" filter="checkerboard(across)">
                                      <p:cBhvr>
                                        <p:cTn id="41" dur="500"/>
                                        <p:tgtEl>
                                          <p:spTgt spid="43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a:t>Baalbek, Lebanon</a:t>
            </a:r>
          </a:p>
        </p:txBody>
      </p:sp>
      <p:pic>
        <p:nvPicPr>
          <p:cNvPr id="47108" name="Picture 4" descr="BaalbekOver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355725"/>
            <a:ext cx="8077200" cy="52593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306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checkerboard(across)">
                                      <p:cBhvr>
                                        <p:cTn id="7" dur="500"/>
                                        <p:tgtEl>
                                          <p:spTgt spid="47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4"/>
          <p:cNvSpPr>
            <a:spLocks noGrp="1" noChangeArrowheads="1"/>
          </p:cNvSpPr>
          <p:nvPr>
            <p:ph type="title"/>
          </p:nvPr>
        </p:nvSpPr>
        <p:spPr/>
        <p:txBody>
          <a:bodyPr/>
          <a:lstStyle/>
          <a:p>
            <a:pPr algn="l"/>
            <a:r>
              <a:rPr lang="en-US" altLang="en-US" sz="4000"/>
              <a:t>Ancient Marvels or </a:t>
            </a:r>
            <a:br>
              <a:rPr lang="en-US" altLang="en-US" sz="4000"/>
            </a:br>
            <a:r>
              <a:rPr lang="en-US" altLang="en-US" sz="4000"/>
              <a:t>Space Travel Centers?</a:t>
            </a:r>
          </a:p>
        </p:txBody>
      </p:sp>
      <p:sp>
        <p:nvSpPr>
          <p:cNvPr id="49157" name="Text Box 5"/>
          <p:cNvSpPr txBox="1">
            <a:spLocks noChangeArrowheads="1"/>
          </p:cNvSpPr>
          <p:nvPr/>
        </p:nvSpPr>
        <p:spPr bwMode="auto">
          <a:xfrm>
            <a:off x="762000" y="1600200"/>
            <a:ext cx="76200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To the north of Damascus lies the terrace of Baalbek</a:t>
            </a:r>
            <a:r>
              <a:rPr lang="en-US" altLang="en-US" sz="2800">
                <a:cs typeface="Arial" charset="0"/>
              </a:rPr>
              <a:t>—a platform built of stone blocks, some of which have sides more than 65 feet long and weigh nearly 2,000 tons.  Until now archaeologists have not been able to give a convincing explanation why, how or by whom the terrace of Baalbek was built.  Russian Professor Agrest considers it possible that the terrace is the remains of a gigantic airfield. (</a:t>
            </a:r>
            <a:r>
              <a:rPr lang="en-US" altLang="en-US" sz="2800" i="1">
                <a:cs typeface="Arial" charset="0"/>
              </a:rPr>
              <a:t>Chariots of the Gods</a:t>
            </a:r>
            <a:r>
              <a:rPr lang="en-US" altLang="en-US" sz="2800">
                <a:cs typeface="Arial" charset="0"/>
              </a:rPr>
              <a:t>, 93)</a:t>
            </a:r>
          </a:p>
        </p:txBody>
      </p:sp>
      <p:pic>
        <p:nvPicPr>
          <p:cNvPr id="49158" name="Picture 6" descr="ChariotsCov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1475" y="228600"/>
            <a:ext cx="8921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3290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9157"/>
                                        </p:tgtEl>
                                        <p:attrNameLst>
                                          <p:attrName>style.visibility</p:attrName>
                                        </p:attrNameLst>
                                      </p:cBhvr>
                                      <p:to>
                                        <p:strVal val="visible"/>
                                      </p:to>
                                    </p:set>
                                    <p:animEffect transition="in" filter="checkerboard(across)">
                                      <p:cBhvr>
                                        <p:cTn id="7" dur="500"/>
                                        <p:tgtEl>
                                          <p:spTgt spid="49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a:t>Baalbek</a:t>
            </a:r>
          </a:p>
        </p:txBody>
      </p:sp>
      <p:sp>
        <p:nvSpPr>
          <p:cNvPr id="51204" name="Rectangle 4"/>
          <p:cNvSpPr>
            <a:spLocks noGrp="1" noChangeArrowheads="1"/>
          </p:cNvSpPr>
          <p:nvPr>
            <p:ph type="body" sz="half" idx="1"/>
          </p:nvPr>
        </p:nvSpPr>
        <p:spPr/>
        <p:txBody>
          <a:bodyPr/>
          <a:lstStyle/>
          <a:p>
            <a:r>
              <a:rPr lang="en-US" altLang="en-US" sz="2800"/>
              <a:t>A large temple complex about an hour east of Beiruit.</a:t>
            </a:r>
          </a:p>
          <a:p>
            <a:r>
              <a:rPr lang="en-US" altLang="en-US" sz="2800"/>
              <a:t>The temple of Bacchus:</a:t>
            </a:r>
          </a:p>
          <a:p>
            <a:r>
              <a:rPr lang="en-US" altLang="en-US" sz="2800"/>
              <a:t>The Temple of Jupiter, located on von D</a:t>
            </a:r>
            <a:r>
              <a:rPr lang="en-US" altLang="en-US" sz="2800">
                <a:cs typeface="Arial" charset="0"/>
              </a:rPr>
              <a:t>ä</a:t>
            </a:r>
            <a:r>
              <a:rPr lang="en-US" altLang="en-US" sz="2800"/>
              <a:t>niken</a:t>
            </a:r>
            <a:r>
              <a:rPr lang="en-US" altLang="en-US" sz="2800">
                <a:cs typeface="Arial" charset="0"/>
              </a:rPr>
              <a:t>'</a:t>
            </a:r>
            <a:r>
              <a:rPr lang="en-US" altLang="en-US" sz="2800"/>
              <a:t>s platform/terrace:</a:t>
            </a:r>
          </a:p>
          <a:p>
            <a:endParaRPr lang="en-US" altLang="en-US" sz="2800"/>
          </a:p>
        </p:txBody>
      </p:sp>
      <p:pic>
        <p:nvPicPr>
          <p:cNvPr id="51206" name="Picture 6" descr="BaalbekBacchus"/>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343400" y="1600200"/>
            <a:ext cx="4038600" cy="2689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07" name="Picture 7" descr="BaalbekJupi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371600"/>
            <a:ext cx="3533775" cy="5283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422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04">
                                            <p:txEl>
                                              <p:pRg st="0" end="0"/>
                                            </p:txEl>
                                          </p:spTgt>
                                        </p:tgtEl>
                                        <p:attrNameLst>
                                          <p:attrName>style.visibility</p:attrName>
                                        </p:attrNameLst>
                                      </p:cBhvr>
                                      <p:to>
                                        <p:strVal val="visible"/>
                                      </p:to>
                                    </p:set>
                                    <p:anim calcmode="lin" valueType="num">
                                      <p:cBhvr additive="base">
                                        <p:cTn id="7" dur="500" fill="hold"/>
                                        <p:tgtEl>
                                          <p:spTgt spid="5120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0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04">
                                            <p:txEl>
                                              <p:pRg st="1" end="1"/>
                                            </p:txEl>
                                          </p:spTgt>
                                        </p:tgtEl>
                                        <p:attrNameLst>
                                          <p:attrName>style.visibility</p:attrName>
                                        </p:attrNameLst>
                                      </p:cBhvr>
                                      <p:to>
                                        <p:strVal val="visible"/>
                                      </p:to>
                                    </p:set>
                                    <p:anim calcmode="lin" valueType="num">
                                      <p:cBhvr additive="base">
                                        <p:cTn id="13" dur="500" fill="hold"/>
                                        <p:tgtEl>
                                          <p:spTgt spid="5120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0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51206"/>
                                        </p:tgtEl>
                                        <p:attrNameLst>
                                          <p:attrName>style.visibility</p:attrName>
                                        </p:attrNameLst>
                                      </p:cBhvr>
                                      <p:to>
                                        <p:strVal val="visible"/>
                                      </p:to>
                                    </p:set>
                                    <p:animEffect transition="in" filter="checkerboard(across)">
                                      <p:cBhvr>
                                        <p:cTn id="19" dur="500"/>
                                        <p:tgtEl>
                                          <p:spTgt spid="5120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1204">
                                            <p:txEl>
                                              <p:pRg st="2" end="2"/>
                                            </p:txEl>
                                          </p:spTgt>
                                        </p:tgtEl>
                                        <p:attrNameLst>
                                          <p:attrName>style.visibility</p:attrName>
                                        </p:attrNameLst>
                                      </p:cBhvr>
                                      <p:to>
                                        <p:strVal val="visible"/>
                                      </p:to>
                                    </p:set>
                                    <p:anim calcmode="lin" valueType="num">
                                      <p:cBhvr additive="base">
                                        <p:cTn id="24" dur="500" fill="hold"/>
                                        <p:tgtEl>
                                          <p:spTgt spid="51204">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120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nodeType="clickEffect">
                                  <p:stCondLst>
                                    <p:cond delay="0"/>
                                  </p:stCondLst>
                                  <p:childTnLst>
                                    <p:set>
                                      <p:cBhvr>
                                        <p:cTn id="29" dur="1" fill="hold">
                                          <p:stCondLst>
                                            <p:cond delay="0"/>
                                          </p:stCondLst>
                                        </p:cTn>
                                        <p:tgtEl>
                                          <p:spTgt spid="51207"/>
                                        </p:tgtEl>
                                        <p:attrNameLst>
                                          <p:attrName>style.visibility</p:attrName>
                                        </p:attrNameLst>
                                      </p:cBhvr>
                                      <p:to>
                                        <p:strVal val="visible"/>
                                      </p:to>
                                    </p:set>
                                    <p:animEffect transition="in" filter="checkerboard(across)">
                                      <p:cBhvr>
                                        <p:cTn id="30" dur="500"/>
                                        <p:tgtEl>
                                          <p:spTgt spid="51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tLang="en-US"/>
              <a:t>Baalbek</a:t>
            </a:r>
          </a:p>
        </p:txBody>
      </p:sp>
      <p:sp>
        <p:nvSpPr>
          <p:cNvPr id="53252" name="Rectangle 4"/>
          <p:cNvSpPr>
            <a:spLocks noGrp="1" noChangeArrowheads="1"/>
          </p:cNvSpPr>
          <p:nvPr>
            <p:ph type="body" sz="half" idx="1"/>
          </p:nvPr>
        </p:nvSpPr>
        <p:spPr>
          <a:xfrm>
            <a:off x="457200" y="1600200"/>
            <a:ext cx="3657600" cy="4495800"/>
          </a:xfrm>
        </p:spPr>
        <p:txBody>
          <a:bodyPr/>
          <a:lstStyle/>
          <a:p>
            <a:r>
              <a:rPr lang="en-US" altLang="en-US" sz="2800"/>
              <a:t>Largest 3 stones in Jupiter temple are 64x14x12 feet, and weigh ~800 tons.</a:t>
            </a:r>
          </a:p>
          <a:p>
            <a:r>
              <a:rPr lang="en-US" altLang="en-US" sz="2800"/>
              <a:t>Largest stone on the site is this one: 70x16x14, at ~1500 tons.</a:t>
            </a:r>
          </a:p>
          <a:p>
            <a:r>
              <a:rPr lang="en-US" altLang="en-US" sz="2800"/>
              <a:t>A launching ramp?</a:t>
            </a:r>
          </a:p>
        </p:txBody>
      </p:sp>
      <p:pic>
        <p:nvPicPr>
          <p:cNvPr id="53254" name="Picture 6" descr="BaalbekRamp"/>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l="3334" t="4884" r="3334" b="6403"/>
          <a:stretch>
            <a:fillRect/>
          </a:stretch>
        </p:blipFill>
        <p:spPr>
          <a:xfrm>
            <a:off x="4114800" y="2552700"/>
            <a:ext cx="4648200" cy="2324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5" name="Picture 7" descr="MCj0215003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233030">
            <a:off x="4038600" y="3276600"/>
            <a:ext cx="1581150" cy="18303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3678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52">
                                            <p:txEl>
                                              <p:pRg st="0" end="0"/>
                                            </p:txEl>
                                          </p:spTgt>
                                        </p:tgtEl>
                                        <p:attrNameLst>
                                          <p:attrName>style.visibility</p:attrName>
                                        </p:attrNameLst>
                                      </p:cBhvr>
                                      <p:to>
                                        <p:strVal val="visible"/>
                                      </p:to>
                                    </p:set>
                                    <p:anim calcmode="lin" valueType="num">
                                      <p:cBhvr additive="base">
                                        <p:cTn id="7" dur="500" fill="hold"/>
                                        <p:tgtEl>
                                          <p:spTgt spid="5325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32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52">
                                            <p:txEl>
                                              <p:pRg st="1" end="1"/>
                                            </p:txEl>
                                          </p:spTgt>
                                        </p:tgtEl>
                                        <p:attrNameLst>
                                          <p:attrName>style.visibility</p:attrName>
                                        </p:attrNameLst>
                                      </p:cBhvr>
                                      <p:to>
                                        <p:strVal val="visible"/>
                                      </p:to>
                                    </p:set>
                                    <p:anim calcmode="lin" valueType="num">
                                      <p:cBhvr additive="base">
                                        <p:cTn id="13" dur="500" fill="hold"/>
                                        <p:tgtEl>
                                          <p:spTgt spid="5325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325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53254"/>
                                        </p:tgtEl>
                                        <p:attrNameLst>
                                          <p:attrName>style.visibility</p:attrName>
                                        </p:attrNameLst>
                                      </p:cBhvr>
                                      <p:to>
                                        <p:strVal val="visible"/>
                                      </p:to>
                                    </p:set>
                                    <p:animEffect transition="in" filter="checkerboard(across)">
                                      <p:cBhvr>
                                        <p:cTn id="19" dur="500"/>
                                        <p:tgtEl>
                                          <p:spTgt spid="5325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3252">
                                            <p:txEl>
                                              <p:pRg st="2" end="2"/>
                                            </p:txEl>
                                          </p:spTgt>
                                        </p:tgtEl>
                                        <p:attrNameLst>
                                          <p:attrName>style.visibility</p:attrName>
                                        </p:attrNameLst>
                                      </p:cBhvr>
                                      <p:to>
                                        <p:strVal val="visible"/>
                                      </p:to>
                                    </p:set>
                                    <p:anim calcmode="lin" valueType="num">
                                      <p:cBhvr additive="base">
                                        <p:cTn id="24" dur="500" fill="hold"/>
                                        <p:tgtEl>
                                          <p:spTgt spid="5325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325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53255"/>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0" presetClass="path" presetSubtype="0" accel="50000" decel="50000" fill="hold" nodeType="clickEffect">
                                  <p:stCondLst>
                                    <p:cond delay="0"/>
                                  </p:stCondLst>
                                  <p:childTnLst>
                                    <p:animMotion origin="layout" path="M -5E-6 -4.62428E-6 L 0.61668 -0.28855 " pathEditMode="relative" ptsTypes="AA">
                                      <p:cBhvr>
                                        <p:cTn id="33" dur="2000" fill="hold"/>
                                        <p:tgtEl>
                                          <p:spTgt spid="5325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en-US"/>
              <a:t>Baalbek</a:t>
            </a:r>
          </a:p>
        </p:txBody>
      </p:sp>
      <p:sp>
        <p:nvSpPr>
          <p:cNvPr id="55299" name="Rectangle 3"/>
          <p:cNvSpPr>
            <a:spLocks noGrp="1" noChangeArrowheads="1"/>
          </p:cNvSpPr>
          <p:nvPr>
            <p:ph type="body" idx="1"/>
          </p:nvPr>
        </p:nvSpPr>
        <p:spPr/>
        <p:txBody>
          <a:bodyPr/>
          <a:lstStyle/>
          <a:p>
            <a:pPr>
              <a:lnSpc>
                <a:spcPct val="90000"/>
              </a:lnSpc>
            </a:pPr>
            <a:r>
              <a:rPr lang="en-US" altLang="en-US" sz="2800"/>
              <a:t>Most inscriptions at the site are in Latin, so after 63 BC, when the Romans came into the East.</a:t>
            </a:r>
          </a:p>
          <a:p>
            <a:pPr>
              <a:lnSpc>
                <a:spcPct val="90000"/>
              </a:lnSpc>
            </a:pPr>
            <a:r>
              <a:rPr lang="en-US" altLang="en-US" sz="2800"/>
              <a:t>A few earlier are Greek, so after 330 BC.</a:t>
            </a:r>
          </a:p>
          <a:p>
            <a:pPr>
              <a:lnSpc>
                <a:spcPct val="90000"/>
              </a:lnSpc>
            </a:pPr>
            <a:r>
              <a:rPr lang="en-US" altLang="en-US" sz="2800"/>
              <a:t>The main platform was apparently not there when the Seven Wonders were enumerated, about 200 BC, as not included in list.</a:t>
            </a:r>
          </a:p>
          <a:p>
            <a:pPr>
              <a:lnSpc>
                <a:spcPct val="90000"/>
              </a:lnSpc>
            </a:pPr>
            <a:r>
              <a:rPr lang="en-US" altLang="en-US" sz="2800"/>
              <a:t>The style of the temples is Roman in any case, as they built their temples on platforms.</a:t>
            </a:r>
          </a:p>
          <a:p>
            <a:pPr>
              <a:lnSpc>
                <a:spcPct val="90000"/>
              </a:lnSpc>
            </a:pPr>
            <a:r>
              <a:rPr lang="en-US" altLang="en-US" sz="2800"/>
              <a:t>But someone did move stones weighing 800-1500 tons. How did they do it?</a:t>
            </a:r>
          </a:p>
        </p:txBody>
      </p:sp>
    </p:spTree>
    <p:custDataLst>
      <p:tags r:id="rId1"/>
    </p:custDataLst>
  </p:cSld>
  <p:clrMapOvr>
    <a:masterClrMapping/>
  </p:clrMapOvr>
  <p:transition advTm="7826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 calcmode="lin" valueType="num">
                                      <p:cBhvr additive="base">
                                        <p:cTn id="7" dur="500" fill="hold"/>
                                        <p:tgtEl>
                                          <p:spTgt spid="552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52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299">
                                            <p:txEl>
                                              <p:pRg st="1" end="1"/>
                                            </p:txEl>
                                          </p:spTgt>
                                        </p:tgtEl>
                                        <p:attrNameLst>
                                          <p:attrName>style.visibility</p:attrName>
                                        </p:attrNameLst>
                                      </p:cBhvr>
                                      <p:to>
                                        <p:strVal val="visible"/>
                                      </p:to>
                                    </p:set>
                                    <p:anim calcmode="lin" valueType="num">
                                      <p:cBhvr additive="base">
                                        <p:cTn id="13" dur="500" fill="hold"/>
                                        <p:tgtEl>
                                          <p:spTgt spid="552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52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5299">
                                            <p:txEl>
                                              <p:pRg st="2" end="2"/>
                                            </p:txEl>
                                          </p:spTgt>
                                        </p:tgtEl>
                                        <p:attrNameLst>
                                          <p:attrName>style.visibility</p:attrName>
                                        </p:attrNameLst>
                                      </p:cBhvr>
                                      <p:to>
                                        <p:strVal val="visible"/>
                                      </p:to>
                                    </p:set>
                                    <p:anim calcmode="lin" valueType="num">
                                      <p:cBhvr additive="base">
                                        <p:cTn id="19" dur="500" fill="hold"/>
                                        <p:tgtEl>
                                          <p:spTgt spid="552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52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5299">
                                            <p:txEl>
                                              <p:pRg st="3" end="3"/>
                                            </p:txEl>
                                          </p:spTgt>
                                        </p:tgtEl>
                                        <p:attrNameLst>
                                          <p:attrName>style.visibility</p:attrName>
                                        </p:attrNameLst>
                                      </p:cBhvr>
                                      <p:to>
                                        <p:strVal val="visible"/>
                                      </p:to>
                                    </p:set>
                                    <p:anim calcmode="lin" valueType="num">
                                      <p:cBhvr additive="base">
                                        <p:cTn id="25" dur="500" fill="hold"/>
                                        <p:tgtEl>
                                          <p:spTgt spid="552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52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5299">
                                            <p:txEl>
                                              <p:pRg st="4" end="4"/>
                                            </p:txEl>
                                          </p:spTgt>
                                        </p:tgtEl>
                                        <p:attrNameLst>
                                          <p:attrName>style.visibility</p:attrName>
                                        </p:attrNameLst>
                                      </p:cBhvr>
                                      <p:to>
                                        <p:strVal val="visible"/>
                                      </p:to>
                                    </p:set>
                                    <p:anim calcmode="lin" valueType="num">
                                      <p:cBhvr additive="base">
                                        <p:cTn id="31" dur="500" fill="hold"/>
                                        <p:tgtEl>
                                          <p:spTgt spid="552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529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altLang="en-US"/>
              <a:t>A </a:t>
            </a:r>
            <a:r>
              <a:rPr lang="en-US" altLang="en-US">
                <a:cs typeface="Arial" charset="0"/>
              </a:rPr>
              <a:t>'</a:t>
            </a:r>
            <a:r>
              <a:rPr lang="en-US" altLang="en-US"/>
              <a:t>Sunday</a:t>
            </a:r>
            <a:r>
              <a:rPr lang="en-US" altLang="en-US">
                <a:cs typeface="Arial" charset="0"/>
              </a:rPr>
              <a:t>'</a:t>
            </a:r>
            <a:r>
              <a:rPr lang="en-US" altLang="en-US"/>
              <a:t> Archaeologist</a:t>
            </a:r>
          </a:p>
        </p:txBody>
      </p:sp>
      <p:sp>
        <p:nvSpPr>
          <p:cNvPr id="149507" name="Rectangle 3"/>
          <p:cNvSpPr>
            <a:spLocks noGrp="1" noChangeArrowheads="1"/>
          </p:cNvSpPr>
          <p:nvPr>
            <p:ph type="body" idx="1"/>
          </p:nvPr>
        </p:nvSpPr>
        <p:spPr/>
        <p:txBody>
          <a:bodyPr/>
          <a:lstStyle/>
          <a:p>
            <a:r>
              <a:rPr lang="en-US" altLang="en-US"/>
              <a:t>Von D</a:t>
            </a:r>
            <a:r>
              <a:rPr lang="en-US" altLang="en-US">
                <a:cs typeface="Arial" charset="0"/>
              </a:rPr>
              <a:t>äniken is, as he says, a 'Sunday' or amateur archaeologist.</a:t>
            </a:r>
          </a:p>
          <a:p>
            <a:r>
              <a:rPr lang="en-US" altLang="en-US">
                <a:cs typeface="Arial" charset="0"/>
              </a:rPr>
              <a:t>A danger of amateurism in any subject is that of making big theories which fit only a small portion of the data.</a:t>
            </a:r>
          </a:p>
          <a:p>
            <a:r>
              <a:rPr lang="en-US" altLang="en-US">
                <a:cs typeface="Arial" charset="0"/>
              </a:rPr>
              <a:t>Von </a:t>
            </a:r>
            <a:r>
              <a:rPr lang="en-US" altLang="en-US"/>
              <a:t>D</a:t>
            </a:r>
            <a:r>
              <a:rPr lang="en-US" altLang="en-US">
                <a:cs typeface="Arial" charset="0"/>
              </a:rPr>
              <a:t>äniken also treats the ancients as ignoramuses, a popular (but false) idea.</a:t>
            </a:r>
          </a:p>
        </p:txBody>
      </p:sp>
    </p:spTree>
    <p:custDataLst>
      <p:tags r:id="rId1"/>
    </p:custDataLst>
  </p:cSld>
  <p:clrMapOvr>
    <a:masterClrMapping/>
  </p:clrMapOvr>
  <p:transition advTm="2627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9507">
                                            <p:txEl>
                                              <p:pRg st="0" end="0"/>
                                            </p:txEl>
                                          </p:spTgt>
                                        </p:tgtEl>
                                        <p:attrNameLst>
                                          <p:attrName>style.visibility</p:attrName>
                                        </p:attrNameLst>
                                      </p:cBhvr>
                                      <p:to>
                                        <p:strVal val="visible"/>
                                      </p:to>
                                    </p:set>
                                    <p:anim calcmode="lin" valueType="num">
                                      <p:cBhvr additive="base">
                                        <p:cTn id="7" dur="500" fill="hold"/>
                                        <p:tgtEl>
                                          <p:spTgt spid="1495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95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9507">
                                            <p:txEl>
                                              <p:pRg st="1" end="1"/>
                                            </p:txEl>
                                          </p:spTgt>
                                        </p:tgtEl>
                                        <p:attrNameLst>
                                          <p:attrName>style.visibility</p:attrName>
                                        </p:attrNameLst>
                                      </p:cBhvr>
                                      <p:to>
                                        <p:strVal val="visible"/>
                                      </p:to>
                                    </p:set>
                                    <p:anim calcmode="lin" valueType="num">
                                      <p:cBhvr additive="base">
                                        <p:cTn id="13" dur="500" fill="hold"/>
                                        <p:tgtEl>
                                          <p:spTgt spid="1495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95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9507">
                                            <p:txEl>
                                              <p:pRg st="2" end="2"/>
                                            </p:txEl>
                                          </p:spTgt>
                                        </p:tgtEl>
                                        <p:attrNameLst>
                                          <p:attrName>style.visibility</p:attrName>
                                        </p:attrNameLst>
                                      </p:cBhvr>
                                      <p:to>
                                        <p:strVal val="visible"/>
                                      </p:to>
                                    </p:set>
                                    <p:anim calcmode="lin" valueType="num">
                                      <p:cBhvr additive="base">
                                        <p:cTn id="19" dur="500" fill="hold"/>
                                        <p:tgtEl>
                                          <p:spTgt spid="1495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95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en-US"/>
              <a:t>Athens, Greece</a:t>
            </a:r>
          </a:p>
        </p:txBody>
      </p:sp>
      <p:pic>
        <p:nvPicPr>
          <p:cNvPr id="56324" name="Picture 4" descr="athens_view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35113"/>
            <a:ext cx="8229600" cy="45704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014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checkerboard(across)">
                                      <p:cBhvr>
                                        <p:cTn id="7" dur="500"/>
                                        <p:tgtEl>
                                          <p:spTgt spid="56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a:t>Von D</a:t>
            </a:r>
            <a:r>
              <a:rPr lang="en-US" altLang="en-US">
                <a:cs typeface="Arial" charset="0"/>
              </a:rPr>
              <a:t>ä</a:t>
            </a:r>
            <a:r>
              <a:rPr lang="en-US" altLang="en-US"/>
              <a:t>niken</a:t>
            </a:r>
            <a:r>
              <a:rPr lang="en-US" altLang="en-US">
                <a:cs typeface="Arial" charset="0"/>
              </a:rPr>
              <a:t>'</a:t>
            </a:r>
            <a:r>
              <a:rPr lang="en-US" altLang="en-US"/>
              <a:t>s Theory</a:t>
            </a:r>
          </a:p>
        </p:txBody>
      </p:sp>
      <p:sp>
        <p:nvSpPr>
          <p:cNvPr id="19459" name="Rectangle 3"/>
          <p:cNvSpPr>
            <a:spLocks noGrp="1" noChangeArrowheads="1"/>
          </p:cNvSpPr>
          <p:nvPr>
            <p:ph type="body" sz="half" idx="1"/>
          </p:nvPr>
        </p:nvSpPr>
        <p:spPr>
          <a:xfrm>
            <a:off x="457200" y="1905000"/>
            <a:ext cx="4038600" cy="4191000"/>
          </a:xfrm>
        </p:spPr>
        <p:txBody>
          <a:bodyPr/>
          <a:lstStyle/>
          <a:p>
            <a:r>
              <a:rPr lang="en-US" altLang="en-US" sz="2800"/>
              <a:t>Strong interest in extra-terrestrials for almost a century now.</a:t>
            </a:r>
          </a:p>
          <a:p>
            <a:r>
              <a:rPr lang="en-US" altLang="en-US" sz="2800"/>
              <a:t>Von D</a:t>
            </a:r>
            <a:r>
              <a:rPr lang="en-US" altLang="en-US" sz="2800">
                <a:cs typeface="Arial" charset="0"/>
              </a:rPr>
              <a:t>ä</a:t>
            </a:r>
            <a:r>
              <a:rPr lang="en-US" altLang="en-US" sz="2800"/>
              <a:t>niken claims ETs have visited the earth again &amp; again throughout history.</a:t>
            </a:r>
          </a:p>
        </p:txBody>
      </p:sp>
      <p:pic>
        <p:nvPicPr>
          <p:cNvPr id="19462" name="Picture 6" descr="spaceshi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33625"/>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Rectangle 7"/>
          <p:cNvSpPr>
            <a:spLocks noGrp="1" noChangeArrowheads="1"/>
          </p:cNvSpPr>
          <p:nvPr>
            <p:ph sz="half" idx="2"/>
          </p:nvPr>
        </p:nvSpPr>
        <p:spPr>
          <a:xfrm>
            <a:off x="4648200" y="1524000"/>
            <a:ext cx="4038600" cy="4495800"/>
          </a:xfrm>
        </p:spPr>
        <p:txBody>
          <a:bodyPr/>
          <a:lstStyle/>
          <a:p>
            <a:endParaRPr lang="en-US" altLang="en-US" sz="2800"/>
          </a:p>
        </p:txBody>
      </p:sp>
    </p:spTree>
    <p:custDataLst>
      <p:tags r:id="rId1"/>
    </p:custDataLst>
  </p:cSld>
  <p:clrMapOvr>
    <a:masterClrMapping/>
  </p:clrMapOvr>
  <p:transition advTm="1451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p:cTn id="7" dur="500" fill="hold"/>
                                        <p:tgtEl>
                                          <p:spTgt spid="19462"/>
                                        </p:tgtEl>
                                        <p:attrNameLst>
                                          <p:attrName>ppt_w</p:attrName>
                                        </p:attrNameLst>
                                      </p:cBhvr>
                                      <p:tavLst>
                                        <p:tav tm="0">
                                          <p:val>
                                            <p:fltVal val="0"/>
                                          </p:val>
                                        </p:tav>
                                        <p:tav tm="100000">
                                          <p:val>
                                            <p:strVal val="#ppt_w"/>
                                          </p:val>
                                        </p:tav>
                                      </p:tavLst>
                                    </p:anim>
                                    <p:anim calcmode="lin" valueType="num">
                                      <p:cBhvr>
                                        <p:cTn id="8" dur="500" fill="hold"/>
                                        <p:tgtEl>
                                          <p:spTgt spid="1946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59">
                                            <p:txEl>
                                              <p:pRg st="0" end="0"/>
                                            </p:txEl>
                                          </p:spTgt>
                                        </p:tgtEl>
                                        <p:attrNameLst>
                                          <p:attrName>style.visibility</p:attrName>
                                        </p:attrNameLst>
                                      </p:cBhvr>
                                      <p:to>
                                        <p:strVal val="visible"/>
                                      </p:to>
                                    </p:set>
                                    <p:anim calcmode="lin" valueType="num">
                                      <p:cBhvr additive="base">
                                        <p:cTn id="13"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459">
                                            <p:txEl>
                                              <p:pRg st="1" end="1"/>
                                            </p:txEl>
                                          </p:spTgt>
                                        </p:tgtEl>
                                        <p:attrNameLst>
                                          <p:attrName>style.visibility</p:attrName>
                                        </p:attrNameLst>
                                      </p:cBhvr>
                                      <p:to>
                                        <p:strVal val="visible"/>
                                      </p:to>
                                    </p:set>
                                    <p:anim calcmode="lin" valueType="num">
                                      <p:cBhvr additive="base">
                                        <p:cTn id="19"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a:t>Athens</a:t>
            </a:r>
          </a:p>
        </p:txBody>
      </p:sp>
      <p:sp>
        <p:nvSpPr>
          <p:cNvPr id="58371" name="Rectangle 3"/>
          <p:cNvSpPr>
            <a:spLocks noGrp="1" noChangeArrowheads="1"/>
          </p:cNvSpPr>
          <p:nvPr>
            <p:ph type="body" sz="half" idx="1"/>
          </p:nvPr>
        </p:nvSpPr>
        <p:spPr/>
        <p:txBody>
          <a:bodyPr/>
          <a:lstStyle/>
          <a:p>
            <a:r>
              <a:rPr lang="en-US" altLang="en-US" sz="2800"/>
              <a:t>Not one of the sites mentioned by von D</a:t>
            </a:r>
            <a:r>
              <a:rPr lang="en-US" altLang="en-US" sz="2800">
                <a:cs typeface="Arial" charset="0"/>
              </a:rPr>
              <a:t>äniken, but one of the more impressive in antiquity.</a:t>
            </a:r>
          </a:p>
          <a:p>
            <a:r>
              <a:rPr lang="en-US" altLang="en-US" sz="2800">
                <a:cs typeface="Arial" charset="0"/>
              </a:rPr>
              <a:t>The Parthenon, especially, shows evidence of great sophistication in its design.</a:t>
            </a:r>
          </a:p>
        </p:txBody>
      </p:sp>
      <p:pic>
        <p:nvPicPr>
          <p:cNvPr id="58373" name="Picture 5" descr="ParthenonRecon"/>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l="1695" r="8475"/>
          <a:stretch>
            <a:fillRect/>
          </a:stretch>
        </p:blipFill>
        <p:spPr>
          <a:xfrm>
            <a:off x="4419600" y="2489200"/>
            <a:ext cx="4419600" cy="3057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261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8373"/>
                                        </p:tgtEl>
                                        <p:attrNameLst>
                                          <p:attrName>style.visibility</p:attrName>
                                        </p:attrNameLst>
                                      </p:cBhvr>
                                      <p:to>
                                        <p:strVal val="visible"/>
                                      </p:to>
                                    </p:set>
                                    <p:animEffect transition="in" filter="checkerboard(across)">
                                      <p:cBhvr>
                                        <p:cTn id="7" dur="500"/>
                                        <p:tgtEl>
                                          <p:spTgt spid="583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8371">
                                            <p:txEl>
                                              <p:pRg st="0" end="0"/>
                                            </p:txEl>
                                          </p:spTgt>
                                        </p:tgtEl>
                                        <p:attrNameLst>
                                          <p:attrName>style.visibility</p:attrName>
                                        </p:attrNameLst>
                                      </p:cBhvr>
                                      <p:to>
                                        <p:strVal val="visible"/>
                                      </p:to>
                                    </p:set>
                                    <p:anim calcmode="lin" valueType="num">
                                      <p:cBhvr additive="base">
                                        <p:cTn id="12" dur="500" fill="hold"/>
                                        <p:tgtEl>
                                          <p:spTgt spid="5837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83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8371">
                                            <p:txEl>
                                              <p:pRg st="1" end="1"/>
                                            </p:txEl>
                                          </p:spTgt>
                                        </p:tgtEl>
                                        <p:attrNameLst>
                                          <p:attrName>style.visibility</p:attrName>
                                        </p:attrNameLst>
                                      </p:cBhvr>
                                      <p:to>
                                        <p:strVal val="visible"/>
                                      </p:to>
                                    </p:set>
                                    <p:anim calcmode="lin" valueType="num">
                                      <p:cBhvr additive="base">
                                        <p:cTn id="18" dur="500" fill="hold"/>
                                        <p:tgtEl>
                                          <p:spTgt spid="58371">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837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tLang="en-US"/>
              <a:t>The Parthenon</a:t>
            </a:r>
          </a:p>
        </p:txBody>
      </p:sp>
      <p:sp>
        <p:nvSpPr>
          <p:cNvPr id="60419" name="Rectangle 3"/>
          <p:cNvSpPr>
            <a:spLocks noGrp="1" noChangeArrowheads="1"/>
          </p:cNvSpPr>
          <p:nvPr>
            <p:ph type="body" idx="1"/>
          </p:nvPr>
        </p:nvSpPr>
        <p:spPr/>
        <p:txBody>
          <a:bodyPr/>
          <a:lstStyle/>
          <a:p>
            <a:r>
              <a:rPr lang="en-US" altLang="en-US"/>
              <a:t>Some optical illusions are overcome by designing the pillars to be slightly bulging in their middles, and by having the floor slightly humped.</a:t>
            </a:r>
          </a:p>
          <a:p>
            <a:r>
              <a:rPr lang="en-US" altLang="en-US"/>
              <a:t>We know when the Parthenon was built (447-438 BC), who ruled Athens then (Pericles), and who was the architect (Phidias).</a:t>
            </a:r>
          </a:p>
        </p:txBody>
      </p:sp>
    </p:spTree>
    <p:custDataLst>
      <p:tags r:id="rId1"/>
    </p:custDataLst>
  </p:cSld>
  <p:clrMapOvr>
    <a:masterClrMapping/>
  </p:clrMapOvr>
  <p:transition advTm="531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 calcmode="lin" valueType="num">
                                      <p:cBhvr additive="base">
                                        <p:cTn id="7" dur="500" fill="hold"/>
                                        <p:tgtEl>
                                          <p:spTgt spid="604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04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0419">
                                            <p:txEl>
                                              <p:pRg st="1" end="1"/>
                                            </p:txEl>
                                          </p:spTgt>
                                        </p:tgtEl>
                                        <p:attrNameLst>
                                          <p:attrName>style.visibility</p:attrName>
                                        </p:attrNameLst>
                                      </p:cBhvr>
                                      <p:to>
                                        <p:strVal val="visible"/>
                                      </p:to>
                                    </p:set>
                                    <p:anim calcmode="lin" valueType="num">
                                      <p:cBhvr additive="base">
                                        <p:cTn id="13" dur="500" fill="hold"/>
                                        <p:tgtEl>
                                          <p:spTgt spid="604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04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algn="l"/>
            <a:r>
              <a:rPr lang="en-US" altLang="en-US"/>
              <a:t>Parthenon</a:t>
            </a:r>
          </a:p>
        </p:txBody>
      </p:sp>
      <p:sp>
        <p:nvSpPr>
          <p:cNvPr id="61445" name="Rectangle 5"/>
          <p:cNvSpPr>
            <a:spLocks noGrp="1" noChangeArrowheads="1"/>
          </p:cNvSpPr>
          <p:nvPr>
            <p:ph sz="half" idx="1"/>
          </p:nvPr>
        </p:nvSpPr>
        <p:spPr/>
        <p:txBody>
          <a:bodyPr/>
          <a:lstStyle/>
          <a:p>
            <a:endParaRPr lang="en-US" altLang="en-US" sz="2800"/>
          </a:p>
        </p:txBody>
      </p:sp>
      <p:sp>
        <p:nvSpPr>
          <p:cNvPr id="61446" name="Rectangle 6"/>
          <p:cNvSpPr>
            <a:spLocks noGrp="1" noChangeArrowheads="1"/>
          </p:cNvSpPr>
          <p:nvPr>
            <p:ph type="body" sz="half" idx="2"/>
          </p:nvPr>
        </p:nvSpPr>
        <p:spPr>
          <a:xfrm>
            <a:off x="4648200" y="2667000"/>
            <a:ext cx="4038600" cy="3429000"/>
          </a:xfrm>
        </p:spPr>
        <p:txBody>
          <a:bodyPr/>
          <a:lstStyle/>
          <a:p>
            <a:r>
              <a:rPr lang="en-US" altLang="en-US" sz="2800"/>
              <a:t>Pericles</a:t>
            </a:r>
          </a:p>
          <a:p>
            <a:r>
              <a:rPr lang="en-US" altLang="en-US" sz="2800"/>
              <a:t>Phidias</a:t>
            </a:r>
          </a:p>
          <a:p>
            <a:r>
              <a:rPr lang="en-US" altLang="en-US" sz="2800"/>
              <a:t>No evidence of help in design or building by divine charioteers!</a:t>
            </a:r>
          </a:p>
        </p:txBody>
      </p:sp>
      <p:pic>
        <p:nvPicPr>
          <p:cNvPr id="61444" name="Picture 4" descr="Pericles1"/>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r="1936"/>
          <a:stretch>
            <a:fillRect/>
          </a:stretch>
        </p:blipFill>
        <p:spPr bwMode="auto">
          <a:xfrm>
            <a:off x="992188" y="1447800"/>
            <a:ext cx="2894012" cy="4448175"/>
          </a:xfrm>
          <a:prstGeom prst="rect">
            <a:avLst/>
          </a:prstGeom>
          <a:noFill/>
          <a:extLst>
            <a:ext uri="{909E8E84-426E-40DD-AFC4-6F175D3DCCD1}">
              <a14:hiddenFill xmlns:a14="http://schemas.microsoft.com/office/drawing/2010/main">
                <a:solidFill>
                  <a:srgbClr val="FFFFFF"/>
                </a:solidFill>
              </a14:hiddenFill>
            </a:ext>
          </a:extLst>
        </p:spPr>
      </p:pic>
      <p:pic>
        <p:nvPicPr>
          <p:cNvPr id="61447" name="Picture 7" descr="phidi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6375" y="457200"/>
            <a:ext cx="2214563" cy="2819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863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checkerboard(across)">
                                      <p:cBhvr>
                                        <p:cTn id="7" dur="500"/>
                                        <p:tgtEl>
                                          <p:spTgt spid="614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61446">
                                            <p:txEl>
                                              <p:pRg st="0" end="0"/>
                                            </p:txEl>
                                          </p:spTgt>
                                        </p:tgtEl>
                                        <p:attrNameLst>
                                          <p:attrName>style.visibility</p:attrName>
                                        </p:attrNameLst>
                                      </p:cBhvr>
                                      <p:to>
                                        <p:strVal val="visible"/>
                                      </p:to>
                                    </p:set>
                                    <p:anim calcmode="lin" valueType="num">
                                      <p:cBhvr additive="base">
                                        <p:cTn id="12" dur="500" fill="hold"/>
                                        <p:tgtEl>
                                          <p:spTgt spid="61446">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614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61447"/>
                                        </p:tgtEl>
                                        <p:attrNameLst>
                                          <p:attrName>style.visibility</p:attrName>
                                        </p:attrNameLst>
                                      </p:cBhvr>
                                      <p:to>
                                        <p:strVal val="visible"/>
                                      </p:to>
                                    </p:set>
                                    <p:animEffect transition="in" filter="checkerboard(across)">
                                      <p:cBhvr>
                                        <p:cTn id="18" dur="500"/>
                                        <p:tgtEl>
                                          <p:spTgt spid="6144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61446">
                                            <p:txEl>
                                              <p:pRg st="1" end="1"/>
                                            </p:txEl>
                                          </p:spTgt>
                                        </p:tgtEl>
                                        <p:attrNameLst>
                                          <p:attrName>style.visibility</p:attrName>
                                        </p:attrNameLst>
                                      </p:cBhvr>
                                      <p:to>
                                        <p:strVal val="visible"/>
                                      </p:to>
                                    </p:set>
                                    <p:anim calcmode="lin" valueType="num">
                                      <p:cBhvr additive="base">
                                        <p:cTn id="23" dur="500" fill="hold"/>
                                        <p:tgtEl>
                                          <p:spTgt spid="61446">
                                            <p:txEl>
                                              <p:pRg st="1" end="1"/>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6144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61446">
                                            <p:txEl>
                                              <p:pRg st="2" end="2"/>
                                            </p:txEl>
                                          </p:spTgt>
                                        </p:tgtEl>
                                        <p:attrNameLst>
                                          <p:attrName>style.visibility</p:attrName>
                                        </p:attrNameLst>
                                      </p:cBhvr>
                                      <p:to>
                                        <p:strVal val="visible"/>
                                      </p:to>
                                    </p:set>
                                    <p:anim calcmode="lin" valueType="num">
                                      <p:cBhvr additive="base">
                                        <p:cTn id="29" dur="500" fill="hold"/>
                                        <p:tgtEl>
                                          <p:spTgt spid="61446">
                                            <p:txEl>
                                              <p:pRg st="2" end="2"/>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6144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a:t>Jerusalem</a:t>
            </a:r>
          </a:p>
        </p:txBody>
      </p:sp>
      <p:pic>
        <p:nvPicPr>
          <p:cNvPr id="13316" name="Picture 4" descr="JerOldCityB-1"/>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t="7257"/>
          <a:stretch>
            <a:fillRect/>
          </a:stretch>
        </p:blipFill>
        <p:spPr bwMode="auto">
          <a:xfrm>
            <a:off x="1066800" y="1371600"/>
            <a:ext cx="7086600" cy="52498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754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checkerboard(across)">
                                      <p:cBhvr>
                                        <p:cTn id="7"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tLang="en-US"/>
              <a:t>Jerusalem</a:t>
            </a:r>
          </a:p>
        </p:txBody>
      </p:sp>
      <p:sp>
        <p:nvSpPr>
          <p:cNvPr id="66564" name="Rectangle 4"/>
          <p:cNvSpPr>
            <a:spLocks noGrp="1" noChangeArrowheads="1"/>
          </p:cNvSpPr>
          <p:nvPr>
            <p:ph type="body" sz="half" idx="1"/>
          </p:nvPr>
        </p:nvSpPr>
        <p:spPr/>
        <p:txBody>
          <a:bodyPr/>
          <a:lstStyle/>
          <a:p>
            <a:r>
              <a:rPr lang="en-US" altLang="en-US" sz="2800"/>
              <a:t>Herod</a:t>
            </a:r>
            <a:r>
              <a:rPr lang="en-US" altLang="en-US" sz="2800">
                <a:cs typeface="Arial" charset="0"/>
              </a:rPr>
              <a:t>'</a:t>
            </a:r>
            <a:r>
              <a:rPr lang="en-US" altLang="en-US" sz="2800"/>
              <a:t>s towers at the Joppa Gate in ancient Jerusalem</a:t>
            </a:r>
          </a:p>
          <a:p>
            <a:r>
              <a:rPr lang="en-US" altLang="en-US" sz="2800"/>
              <a:t>According to Josephus, some of the stones in these towers were up to 25 feet long.</a:t>
            </a:r>
          </a:p>
        </p:txBody>
      </p:sp>
      <p:pic>
        <p:nvPicPr>
          <p:cNvPr id="66566" name="Picture 6" descr="Towers5-4"/>
          <p:cNvPicPr>
            <a:picLocks noChangeAspect="1" noChangeArrowheads="1"/>
          </p:cNvPicPr>
          <p:nvPr>
            <p:ph sz="half" idx="2"/>
          </p:nvPr>
        </p:nvPicPr>
        <p:blipFill>
          <a:blip r:embed="rId3">
            <a:lum bright="12000"/>
            <a:extLst>
              <a:ext uri="{28A0092B-C50C-407E-A947-70E740481C1C}">
                <a14:useLocalDpi xmlns:a14="http://schemas.microsoft.com/office/drawing/2010/main" val="0"/>
              </a:ext>
            </a:extLst>
          </a:blip>
          <a:srcRect/>
          <a:stretch>
            <a:fillRect/>
          </a:stretch>
        </p:blipFill>
        <p:spPr>
          <a:xfrm>
            <a:off x="4648200" y="2347913"/>
            <a:ext cx="4038600" cy="2998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336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6566"/>
                                        </p:tgtEl>
                                        <p:attrNameLst>
                                          <p:attrName>style.visibility</p:attrName>
                                        </p:attrNameLst>
                                      </p:cBhvr>
                                      <p:to>
                                        <p:strVal val="visible"/>
                                      </p:to>
                                    </p:set>
                                    <p:animEffect transition="in" filter="checkerboard(across)">
                                      <p:cBhvr>
                                        <p:cTn id="7" dur="500"/>
                                        <p:tgtEl>
                                          <p:spTgt spid="665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6564">
                                            <p:txEl>
                                              <p:pRg st="0" end="0"/>
                                            </p:txEl>
                                          </p:spTgt>
                                        </p:tgtEl>
                                        <p:attrNameLst>
                                          <p:attrName>style.visibility</p:attrName>
                                        </p:attrNameLst>
                                      </p:cBhvr>
                                      <p:to>
                                        <p:strVal val="visible"/>
                                      </p:to>
                                    </p:set>
                                    <p:anim calcmode="lin" valueType="num">
                                      <p:cBhvr additive="base">
                                        <p:cTn id="12" dur="500" fill="hold"/>
                                        <p:tgtEl>
                                          <p:spTgt spid="6656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656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6564">
                                            <p:txEl>
                                              <p:pRg st="1" end="1"/>
                                            </p:txEl>
                                          </p:spTgt>
                                        </p:tgtEl>
                                        <p:attrNameLst>
                                          <p:attrName>style.visibility</p:attrName>
                                        </p:attrNameLst>
                                      </p:cBhvr>
                                      <p:to>
                                        <p:strVal val="visible"/>
                                      </p:to>
                                    </p:set>
                                    <p:anim calcmode="lin" valueType="num">
                                      <p:cBhvr additive="base">
                                        <p:cTn id="18" dur="500" fill="hold"/>
                                        <p:tgtEl>
                                          <p:spTgt spid="6656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656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a:t>Caesarea</a:t>
            </a:r>
          </a:p>
        </p:txBody>
      </p:sp>
      <p:sp>
        <p:nvSpPr>
          <p:cNvPr id="14339" name="Rectangle 3"/>
          <p:cNvSpPr>
            <a:spLocks noGrp="1" noChangeArrowheads="1"/>
          </p:cNvSpPr>
          <p:nvPr>
            <p:ph type="body" sz="half" idx="1"/>
          </p:nvPr>
        </p:nvSpPr>
        <p:spPr/>
        <p:txBody>
          <a:bodyPr/>
          <a:lstStyle/>
          <a:p>
            <a:r>
              <a:rPr lang="en-US" altLang="en-US" sz="2800"/>
              <a:t>Artificial port built by Herod the Great, just before the time of Jesus</a:t>
            </a:r>
          </a:p>
          <a:p>
            <a:r>
              <a:rPr lang="en-US" altLang="en-US" sz="2800"/>
              <a:t>For the breakwater, Herod used concrete and stones up to 50 feet long.</a:t>
            </a:r>
          </a:p>
        </p:txBody>
      </p:sp>
      <p:pic>
        <p:nvPicPr>
          <p:cNvPr id="14341" name="Picture 5" descr="CaesareaHarbo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l="3448" t="5295" r="3448" b="6982"/>
          <a:stretch>
            <a:fillRect/>
          </a:stretch>
        </p:blipFill>
        <p:spPr>
          <a:xfrm>
            <a:off x="4572000" y="2362200"/>
            <a:ext cx="4114800" cy="297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626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checkerboard(across)">
                                      <p:cBhvr>
                                        <p:cTn id="7" dur="500"/>
                                        <p:tgtEl>
                                          <p:spTgt spid="143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339">
                                            <p:txEl>
                                              <p:pRg st="0" end="0"/>
                                            </p:txEl>
                                          </p:spTgt>
                                        </p:tgtEl>
                                        <p:attrNameLst>
                                          <p:attrName>style.visibility</p:attrName>
                                        </p:attrNameLst>
                                      </p:cBhvr>
                                      <p:to>
                                        <p:strVal val="visible"/>
                                      </p:to>
                                    </p:set>
                                    <p:anim calcmode="lin" valueType="num">
                                      <p:cBhvr additive="base">
                                        <p:cTn id="12"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4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339">
                                            <p:txEl>
                                              <p:pRg st="1" end="1"/>
                                            </p:txEl>
                                          </p:spTgt>
                                        </p:tgtEl>
                                        <p:attrNameLst>
                                          <p:attrName>style.visibility</p:attrName>
                                        </p:attrNameLst>
                                      </p:cBhvr>
                                      <p:to>
                                        <p:strVal val="visible"/>
                                      </p:to>
                                    </p:set>
                                    <p:anim calcmode="lin" valueType="num">
                                      <p:cBhvr additive="base">
                                        <p:cTn id="18"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algn="l"/>
            <a:r>
              <a:rPr lang="en-US" altLang="en-US"/>
              <a:t>Moving Big Stones</a:t>
            </a:r>
          </a:p>
        </p:txBody>
      </p:sp>
      <p:sp>
        <p:nvSpPr>
          <p:cNvPr id="69636" name="Text Box 4"/>
          <p:cNvSpPr txBox="1">
            <a:spLocks noChangeArrowheads="1"/>
          </p:cNvSpPr>
          <p:nvPr/>
        </p:nvSpPr>
        <p:spPr bwMode="auto">
          <a:xfrm>
            <a:off x="762000" y="1676400"/>
            <a:ext cx="70104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To protect the wealth of the gods and the kings, military engineers built walls and dug moats around cities.  In the lower Euphrates Valley, where there was practically no stone, walls were made of brick.  Elsewhere, they were made of stone</a:t>
            </a:r>
            <a:r>
              <a:rPr lang="en-US" altLang="en-US" sz="2800">
                <a:cs typeface="Arial" charset="0"/>
              </a:rPr>
              <a:t>—preferably the largest stones that could be moved. (de Camp, </a:t>
            </a:r>
            <a:r>
              <a:rPr lang="en-US" altLang="en-US" sz="2800" i="1">
                <a:cs typeface="Arial" charset="0"/>
              </a:rPr>
              <a:t>Ancient Engineers</a:t>
            </a:r>
            <a:r>
              <a:rPr lang="en-US" altLang="en-US" sz="2800">
                <a:cs typeface="Arial" charset="0"/>
              </a:rPr>
              <a:t>, 10)</a:t>
            </a:r>
          </a:p>
        </p:txBody>
      </p:sp>
      <p:pic>
        <p:nvPicPr>
          <p:cNvPr id="69637" name="Picture 5" descr="deCampAncE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9200" y="304800"/>
            <a:ext cx="13081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3148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checkerboard(across)">
                                      <p:cBhvr>
                                        <p:cTn id="7" dur="500"/>
                                        <p:tgtEl>
                                          <p:spTgt spid="69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a:t>The Pyramids of Egypt</a:t>
            </a:r>
          </a:p>
        </p:txBody>
      </p:sp>
      <p:pic>
        <p:nvPicPr>
          <p:cNvPr id="71684" name="Picture 4" descr="9PyramidsGiz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01800"/>
            <a:ext cx="6705600" cy="44545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505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checkerboard(across)">
                                      <p:cBhvr>
                                        <p:cTn id="7" dur="500"/>
                                        <p:tgtEl>
                                          <p:spTgt spid="71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en-US"/>
              <a:t>Pyramids</a:t>
            </a:r>
          </a:p>
        </p:txBody>
      </p:sp>
      <p:sp>
        <p:nvSpPr>
          <p:cNvPr id="73732" name="Text Box 4"/>
          <p:cNvSpPr txBox="1">
            <a:spLocks noChangeArrowheads="1"/>
          </p:cNvSpPr>
          <p:nvPr/>
        </p:nvSpPr>
        <p:spPr bwMode="auto">
          <a:xfrm>
            <a:off x="762000" y="1447800"/>
            <a:ext cx="75438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Is it really a coincidence that the height of the pyramid of Cheops multiplied by a thousand million</a:t>
            </a:r>
            <a:r>
              <a:rPr lang="en-US" altLang="en-US" sz="2800">
                <a:cs typeface="Arial" charset="0"/>
              </a:rPr>
              <a:t>—98,000,000 miles—corresponds approximately to the distance between the earth and the sun? … that a meridian running through the pyramids divides continents and oceans into two exactly equal halves? … that the area of the base of the pyramid divided by twice its height gives the celebrated figure </a:t>
            </a:r>
            <a:r>
              <a:rPr lang="el-GR" altLang="en-US" sz="2800">
                <a:cs typeface="Arial" charset="0"/>
              </a:rPr>
              <a:t>π</a:t>
            </a:r>
            <a:r>
              <a:rPr lang="en-US" altLang="en-US" sz="2800">
                <a:cs typeface="Arial" charset="0"/>
              </a:rPr>
              <a:t> = 3.14159? (</a:t>
            </a:r>
            <a:r>
              <a:rPr lang="en-US" altLang="en-US" sz="2800" i="1">
                <a:cs typeface="Arial" charset="0"/>
              </a:rPr>
              <a:t>Chariots</a:t>
            </a:r>
            <a:r>
              <a:rPr lang="en-US" altLang="en-US" sz="2800">
                <a:cs typeface="Arial" charset="0"/>
              </a:rPr>
              <a:t>, 96)</a:t>
            </a:r>
            <a:endParaRPr lang="el-GR" altLang="en-US" sz="2800">
              <a:cs typeface="Arial" charset="0"/>
            </a:endParaRPr>
          </a:p>
        </p:txBody>
      </p:sp>
      <p:pic>
        <p:nvPicPr>
          <p:cNvPr id="73733" name="Picture 5" descr="ChariotsCov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1475" y="228600"/>
            <a:ext cx="8921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3641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checkerboard(across)">
                                      <p:cBhvr>
                                        <p:cTn id="7" dur="500"/>
                                        <p:tgtEl>
                                          <p:spTgt spid="73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ltLang="en-US"/>
              <a:t>Great Pyramid</a:t>
            </a:r>
          </a:p>
        </p:txBody>
      </p:sp>
      <p:sp>
        <p:nvSpPr>
          <p:cNvPr id="75780" name="Rectangle 4"/>
          <p:cNvSpPr>
            <a:spLocks noGrp="1" noChangeArrowheads="1"/>
          </p:cNvSpPr>
          <p:nvPr>
            <p:ph type="body" sz="half" idx="1"/>
          </p:nvPr>
        </p:nvSpPr>
        <p:spPr>
          <a:xfrm>
            <a:off x="457200" y="1600200"/>
            <a:ext cx="3429000" cy="4495800"/>
          </a:xfrm>
        </p:spPr>
        <p:txBody>
          <a:bodyPr/>
          <a:lstStyle/>
          <a:p>
            <a:r>
              <a:rPr lang="en-US" altLang="en-US" sz="2800"/>
              <a:t>The pyramid of Cheops or Khufu, commonly known as the Great Pyramid</a:t>
            </a:r>
          </a:p>
          <a:p>
            <a:r>
              <a:rPr lang="en-US" altLang="en-US" sz="2800"/>
              <a:t>The sheathing stone is missing, making the exact size uncertain.</a:t>
            </a:r>
          </a:p>
        </p:txBody>
      </p:sp>
      <p:pic>
        <p:nvPicPr>
          <p:cNvPr id="75782" name="Picture 6" descr="GtPyramid"/>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343400" y="2333625"/>
            <a:ext cx="4419600" cy="287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753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5782"/>
                                        </p:tgtEl>
                                        <p:attrNameLst>
                                          <p:attrName>style.visibility</p:attrName>
                                        </p:attrNameLst>
                                      </p:cBhvr>
                                      <p:to>
                                        <p:strVal val="visible"/>
                                      </p:to>
                                    </p:set>
                                    <p:animEffect transition="in" filter="checkerboard(across)">
                                      <p:cBhvr>
                                        <p:cTn id="7" dur="500"/>
                                        <p:tgtEl>
                                          <p:spTgt spid="757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5780">
                                            <p:txEl>
                                              <p:pRg st="0" end="0"/>
                                            </p:txEl>
                                          </p:spTgt>
                                        </p:tgtEl>
                                        <p:attrNameLst>
                                          <p:attrName>style.visibility</p:attrName>
                                        </p:attrNameLst>
                                      </p:cBhvr>
                                      <p:to>
                                        <p:strVal val="visible"/>
                                      </p:to>
                                    </p:set>
                                    <p:anim calcmode="lin" valueType="num">
                                      <p:cBhvr additive="base">
                                        <p:cTn id="12" dur="500" fill="hold"/>
                                        <p:tgtEl>
                                          <p:spTgt spid="7578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578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5780">
                                            <p:txEl>
                                              <p:pRg st="1" end="1"/>
                                            </p:txEl>
                                          </p:spTgt>
                                        </p:tgtEl>
                                        <p:attrNameLst>
                                          <p:attrName>style.visibility</p:attrName>
                                        </p:attrNameLst>
                                      </p:cBhvr>
                                      <p:to>
                                        <p:strVal val="visible"/>
                                      </p:to>
                                    </p:set>
                                    <p:anim calcmode="lin" valueType="num">
                                      <p:cBhvr additive="base">
                                        <p:cTn id="18" dur="500" fill="hold"/>
                                        <p:tgtEl>
                                          <p:spTgt spid="75780">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578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a:t>Von D</a:t>
            </a:r>
            <a:r>
              <a:rPr lang="en-US" altLang="en-US">
                <a:cs typeface="Arial" charset="0"/>
              </a:rPr>
              <a:t>ä</a:t>
            </a:r>
            <a:r>
              <a:rPr lang="en-US" altLang="en-US"/>
              <a:t>niken</a:t>
            </a:r>
            <a:r>
              <a:rPr lang="en-US" altLang="en-US">
                <a:cs typeface="Arial" charset="0"/>
              </a:rPr>
              <a:t>'</a:t>
            </a:r>
            <a:r>
              <a:rPr lang="en-US" altLang="en-US"/>
              <a:t>s Theory</a:t>
            </a:r>
          </a:p>
        </p:txBody>
      </p:sp>
      <p:sp>
        <p:nvSpPr>
          <p:cNvPr id="26628" name="Rectangle 4"/>
          <p:cNvSpPr>
            <a:spLocks noGrp="1" noChangeArrowheads="1"/>
          </p:cNvSpPr>
          <p:nvPr>
            <p:ph type="body" sz="half" idx="1"/>
          </p:nvPr>
        </p:nvSpPr>
        <p:spPr>
          <a:xfrm>
            <a:off x="457200" y="1447800"/>
            <a:ext cx="4419600" cy="4876800"/>
          </a:xfrm>
        </p:spPr>
        <p:txBody>
          <a:bodyPr/>
          <a:lstStyle/>
          <a:p>
            <a:r>
              <a:rPr lang="en-US" altLang="en-US" sz="2800"/>
              <a:t>Where is his evidence for this?  See his book.</a:t>
            </a:r>
          </a:p>
          <a:p>
            <a:r>
              <a:rPr lang="en-US" altLang="en-US" sz="2800"/>
              <a:t>Not only in UFO stories, but also, he claims, in history &amp; archaeology:</a:t>
            </a:r>
          </a:p>
          <a:p>
            <a:pPr lvl="1"/>
            <a:r>
              <a:rPr lang="en-US" altLang="en-US" sz="2400"/>
              <a:t>Strange art-forms</a:t>
            </a:r>
          </a:p>
          <a:p>
            <a:pPr lvl="1"/>
            <a:r>
              <a:rPr lang="en-US" altLang="en-US" sz="2400"/>
              <a:t>Impressive structures beyond human capabilities</a:t>
            </a:r>
          </a:p>
          <a:p>
            <a:pPr lvl="1"/>
            <a:r>
              <a:rPr lang="en-US" altLang="en-US" sz="2400"/>
              <a:t>Stories of miraculous events</a:t>
            </a:r>
          </a:p>
        </p:txBody>
      </p:sp>
      <p:pic>
        <p:nvPicPr>
          <p:cNvPr id="26632" name="Picture 8" descr="ChariotsCov2"/>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421313" y="1600200"/>
            <a:ext cx="2632075" cy="426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3310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 calcmode="lin" valueType="num">
                                      <p:cBhvr additive="base">
                                        <p:cTn id="7" dur="500" fill="hold"/>
                                        <p:tgtEl>
                                          <p:spTgt spid="2662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6632"/>
                                        </p:tgtEl>
                                        <p:attrNameLst>
                                          <p:attrName>style.visibility</p:attrName>
                                        </p:attrNameLst>
                                      </p:cBhvr>
                                      <p:to>
                                        <p:strVal val="visible"/>
                                      </p:to>
                                    </p:set>
                                    <p:animEffect transition="in" filter="checkerboard(across)">
                                      <p:cBhvr>
                                        <p:cTn id="13" dur="500"/>
                                        <p:tgtEl>
                                          <p:spTgt spid="2663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6628">
                                            <p:txEl>
                                              <p:pRg st="1" end="1"/>
                                            </p:txEl>
                                          </p:spTgt>
                                        </p:tgtEl>
                                        <p:attrNameLst>
                                          <p:attrName>style.visibility</p:attrName>
                                        </p:attrNameLst>
                                      </p:cBhvr>
                                      <p:to>
                                        <p:strVal val="visible"/>
                                      </p:to>
                                    </p:set>
                                    <p:anim calcmode="lin" valueType="num">
                                      <p:cBhvr additive="base">
                                        <p:cTn id="18" dur="500" fill="hold"/>
                                        <p:tgtEl>
                                          <p:spTgt spid="2662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662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6628">
                                            <p:txEl>
                                              <p:pRg st="2" end="2"/>
                                            </p:txEl>
                                          </p:spTgt>
                                        </p:tgtEl>
                                        <p:attrNameLst>
                                          <p:attrName>style.visibility</p:attrName>
                                        </p:attrNameLst>
                                      </p:cBhvr>
                                      <p:to>
                                        <p:strVal val="visible"/>
                                      </p:to>
                                    </p:set>
                                    <p:anim calcmode="lin" valueType="num">
                                      <p:cBhvr additive="base">
                                        <p:cTn id="24" dur="500" fill="hold"/>
                                        <p:tgtEl>
                                          <p:spTgt spid="26628">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662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6628">
                                            <p:txEl>
                                              <p:pRg st="3" end="3"/>
                                            </p:txEl>
                                          </p:spTgt>
                                        </p:tgtEl>
                                        <p:attrNameLst>
                                          <p:attrName>style.visibility</p:attrName>
                                        </p:attrNameLst>
                                      </p:cBhvr>
                                      <p:to>
                                        <p:strVal val="visible"/>
                                      </p:to>
                                    </p:set>
                                    <p:anim calcmode="lin" valueType="num">
                                      <p:cBhvr additive="base">
                                        <p:cTn id="30" dur="500" fill="hold"/>
                                        <p:tgtEl>
                                          <p:spTgt spid="26628">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662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6628">
                                            <p:txEl>
                                              <p:pRg st="4" end="4"/>
                                            </p:txEl>
                                          </p:spTgt>
                                        </p:tgtEl>
                                        <p:attrNameLst>
                                          <p:attrName>style.visibility</p:attrName>
                                        </p:attrNameLst>
                                      </p:cBhvr>
                                      <p:to>
                                        <p:strVal val="visible"/>
                                      </p:to>
                                    </p:set>
                                    <p:anim calcmode="lin" valueType="num">
                                      <p:cBhvr additive="base">
                                        <p:cTn id="36" dur="500" fill="hold"/>
                                        <p:tgtEl>
                                          <p:spTgt spid="26628">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662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Rectangle 4"/>
          <p:cNvSpPr>
            <a:spLocks noGrp="1" noChangeArrowheads="1"/>
          </p:cNvSpPr>
          <p:nvPr>
            <p:ph type="title"/>
          </p:nvPr>
        </p:nvSpPr>
        <p:spPr/>
        <p:txBody>
          <a:bodyPr/>
          <a:lstStyle/>
          <a:p>
            <a:r>
              <a:rPr lang="en-US" altLang="en-US"/>
              <a:t>Value of </a:t>
            </a:r>
            <a:r>
              <a:rPr lang="el-GR" altLang="en-US">
                <a:cs typeface="Arial" charset="0"/>
              </a:rPr>
              <a:t>π</a:t>
            </a:r>
            <a:r>
              <a:rPr lang="en-US" altLang="en-US">
                <a:cs typeface="Arial" charset="0"/>
              </a:rPr>
              <a:t>?</a:t>
            </a:r>
            <a:endParaRPr lang="el-GR" altLang="en-US">
              <a:cs typeface="Arial" charset="0"/>
            </a:endParaRPr>
          </a:p>
        </p:txBody>
      </p:sp>
      <p:sp>
        <p:nvSpPr>
          <p:cNvPr id="84997" name="Rectangle 5"/>
          <p:cNvSpPr>
            <a:spLocks noGrp="1" noChangeArrowheads="1"/>
          </p:cNvSpPr>
          <p:nvPr>
            <p:ph type="body" sz="half" idx="1"/>
          </p:nvPr>
        </p:nvSpPr>
        <p:spPr>
          <a:xfrm>
            <a:off x="457200" y="1905000"/>
            <a:ext cx="4038600" cy="4191000"/>
          </a:xfrm>
        </p:spPr>
        <p:txBody>
          <a:bodyPr/>
          <a:lstStyle/>
          <a:p>
            <a:r>
              <a:rPr lang="en-US" altLang="en-US" sz="2800"/>
              <a:t>Egyptians built fairly impressive chariots.</a:t>
            </a:r>
          </a:p>
          <a:p>
            <a:r>
              <a:rPr lang="en-US" altLang="en-US" sz="2800"/>
              <a:t>After making round wheels, one can easily measure the value of </a:t>
            </a:r>
            <a:r>
              <a:rPr lang="el-GR" altLang="en-US" sz="2800">
                <a:cs typeface="Arial" charset="0"/>
              </a:rPr>
              <a:t>π</a:t>
            </a:r>
            <a:r>
              <a:rPr lang="en-US" altLang="en-US" sz="2800">
                <a:cs typeface="Arial" charset="0"/>
              </a:rPr>
              <a:t> to a decimal place or two.</a:t>
            </a:r>
            <a:endParaRPr lang="el-GR" altLang="en-US" sz="2800">
              <a:cs typeface="Arial" charset="0"/>
            </a:endParaRPr>
          </a:p>
        </p:txBody>
      </p:sp>
      <p:pic>
        <p:nvPicPr>
          <p:cNvPr id="84999" name="Picture 7" descr="EgyptianChariot"/>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80000" y="2686050"/>
            <a:ext cx="3175000" cy="2324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161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4999"/>
                                        </p:tgtEl>
                                        <p:attrNameLst>
                                          <p:attrName>style.visibility</p:attrName>
                                        </p:attrNameLst>
                                      </p:cBhvr>
                                      <p:to>
                                        <p:strVal val="visible"/>
                                      </p:to>
                                    </p:set>
                                    <p:animEffect transition="in" filter="checkerboard(across)">
                                      <p:cBhvr>
                                        <p:cTn id="7" dur="500"/>
                                        <p:tgtEl>
                                          <p:spTgt spid="849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4997">
                                            <p:txEl>
                                              <p:pRg st="0" end="0"/>
                                            </p:txEl>
                                          </p:spTgt>
                                        </p:tgtEl>
                                        <p:attrNameLst>
                                          <p:attrName>style.visibility</p:attrName>
                                        </p:attrNameLst>
                                      </p:cBhvr>
                                      <p:to>
                                        <p:strVal val="visible"/>
                                      </p:to>
                                    </p:set>
                                    <p:anim calcmode="lin" valueType="num">
                                      <p:cBhvr additive="base">
                                        <p:cTn id="12" dur="500" fill="hold"/>
                                        <p:tgtEl>
                                          <p:spTgt spid="8499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499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4997">
                                            <p:txEl>
                                              <p:pRg st="1" end="1"/>
                                            </p:txEl>
                                          </p:spTgt>
                                        </p:tgtEl>
                                        <p:attrNameLst>
                                          <p:attrName>style.visibility</p:attrName>
                                        </p:attrNameLst>
                                      </p:cBhvr>
                                      <p:to>
                                        <p:strVal val="visible"/>
                                      </p:to>
                                    </p:set>
                                    <p:anim calcmode="lin" valueType="num">
                                      <p:cBhvr additive="base">
                                        <p:cTn id="18" dur="500" fill="hold"/>
                                        <p:tgtEl>
                                          <p:spTgt spid="84997">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499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ltLang="en-US"/>
              <a:t>Great Pyramid</a:t>
            </a:r>
          </a:p>
        </p:txBody>
      </p:sp>
      <p:sp>
        <p:nvSpPr>
          <p:cNvPr id="77829" name="Rectangle 5"/>
          <p:cNvSpPr>
            <a:spLocks noGrp="1" noChangeArrowheads="1"/>
          </p:cNvSpPr>
          <p:nvPr>
            <p:ph type="body" sz="half" idx="1"/>
          </p:nvPr>
        </p:nvSpPr>
        <p:spPr/>
        <p:txBody>
          <a:bodyPr/>
          <a:lstStyle/>
          <a:p>
            <a:r>
              <a:rPr lang="en-US" altLang="en-US" sz="2800"/>
              <a:t>Most of this material mentioned by von D</a:t>
            </a:r>
            <a:r>
              <a:rPr lang="en-US" altLang="en-US" sz="2800">
                <a:cs typeface="Arial" charset="0"/>
              </a:rPr>
              <a:t>äniken was in print a century ago.</a:t>
            </a:r>
          </a:p>
          <a:p>
            <a:r>
              <a:rPr lang="en-US" altLang="en-US" sz="2800">
                <a:cs typeface="Arial" charset="0"/>
              </a:rPr>
              <a:t>The distance to the sun is probably a coincidence.  Note that it is 5% off, not an error spacemen would make.</a:t>
            </a:r>
          </a:p>
        </p:txBody>
      </p:sp>
      <p:sp>
        <p:nvSpPr>
          <p:cNvPr id="77830" name="Rectangle 6"/>
          <p:cNvSpPr>
            <a:spLocks noGrp="1" noChangeArrowheads="1"/>
          </p:cNvSpPr>
          <p:nvPr>
            <p:ph sz="half" idx="2"/>
          </p:nvPr>
        </p:nvSpPr>
        <p:spPr/>
        <p:txBody>
          <a:bodyPr/>
          <a:lstStyle/>
          <a:p>
            <a:endParaRPr lang="en-US" altLang="en-US" sz="2800"/>
          </a:p>
        </p:txBody>
      </p:sp>
      <p:pic>
        <p:nvPicPr>
          <p:cNvPr id="77828" name="Picture 4" descr="SecrGtPyrami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752600"/>
            <a:ext cx="3443288" cy="4267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6319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7828"/>
                                        </p:tgtEl>
                                        <p:attrNameLst>
                                          <p:attrName>style.visibility</p:attrName>
                                        </p:attrNameLst>
                                      </p:cBhvr>
                                      <p:to>
                                        <p:strVal val="visible"/>
                                      </p:to>
                                    </p:set>
                                    <p:animEffect transition="in" filter="checkerboard(across)">
                                      <p:cBhvr>
                                        <p:cTn id="7" dur="500"/>
                                        <p:tgtEl>
                                          <p:spTgt spid="778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7829">
                                            <p:txEl>
                                              <p:pRg st="0" end="0"/>
                                            </p:txEl>
                                          </p:spTgt>
                                        </p:tgtEl>
                                        <p:attrNameLst>
                                          <p:attrName>style.visibility</p:attrName>
                                        </p:attrNameLst>
                                      </p:cBhvr>
                                      <p:to>
                                        <p:strVal val="visible"/>
                                      </p:to>
                                    </p:set>
                                    <p:anim calcmode="lin" valueType="num">
                                      <p:cBhvr additive="base">
                                        <p:cTn id="12" dur="500" fill="hold"/>
                                        <p:tgtEl>
                                          <p:spTgt spid="7782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78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7829">
                                            <p:txEl>
                                              <p:pRg st="1" end="1"/>
                                            </p:txEl>
                                          </p:spTgt>
                                        </p:tgtEl>
                                        <p:attrNameLst>
                                          <p:attrName>style.visibility</p:attrName>
                                        </p:attrNameLst>
                                      </p:cBhvr>
                                      <p:to>
                                        <p:strVal val="visible"/>
                                      </p:to>
                                    </p:set>
                                    <p:anim calcmode="lin" valueType="num">
                                      <p:cBhvr additive="base">
                                        <p:cTn id="18" dur="500" fill="hold"/>
                                        <p:tgtEl>
                                          <p:spTgt spid="7782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782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ltLang="en-US"/>
              <a:t>Building the Great Pyramid</a:t>
            </a:r>
          </a:p>
        </p:txBody>
      </p:sp>
      <p:sp>
        <p:nvSpPr>
          <p:cNvPr id="79875" name="Rectangle 3"/>
          <p:cNvSpPr>
            <a:spLocks noGrp="1" noChangeArrowheads="1"/>
          </p:cNvSpPr>
          <p:nvPr>
            <p:ph type="body" idx="1"/>
          </p:nvPr>
        </p:nvSpPr>
        <p:spPr>
          <a:xfrm>
            <a:off x="457200" y="1295400"/>
            <a:ext cx="8229600" cy="4800600"/>
          </a:xfrm>
        </p:spPr>
        <p:txBody>
          <a:bodyPr/>
          <a:lstStyle/>
          <a:p>
            <a:r>
              <a:rPr lang="en-US" altLang="en-US" sz="2800"/>
              <a:t>The core of pyramid consists of some 2.5 million stones, averaging 2.5 tons each.</a:t>
            </a:r>
          </a:p>
          <a:p>
            <a:r>
              <a:rPr lang="en-US" altLang="en-US" sz="2800"/>
              <a:t>Von D</a:t>
            </a:r>
            <a:r>
              <a:rPr lang="en-US" altLang="en-US" sz="2800">
                <a:cs typeface="Arial" charset="0"/>
              </a:rPr>
              <a:t>äniken scoffs at using rollers to move these stones:</a:t>
            </a:r>
          </a:p>
        </p:txBody>
      </p:sp>
      <p:sp>
        <p:nvSpPr>
          <p:cNvPr id="79876" name="Text Box 4"/>
          <p:cNvSpPr txBox="1">
            <a:spLocks noChangeArrowheads="1"/>
          </p:cNvSpPr>
          <p:nvPr/>
        </p:nvSpPr>
        <p:spPr bwMode="auto">
          <a:xfrm>
            <a:off x="1066800" y="3276600"/>
            <a:ext cx="73152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I shall be told that the stone blocks used for building the temple were moved on rollers.  In other words, wooden rollers!  But the Egyptians could scarcely felled and turned into rollers the few trees, mainly palms, that then (as now) grew in Egypt, because the dates from the palms were urgently needed as food and the trunks and fronds were the only things giving shade to the dried-up ground. (</a:t>
            </a:r>
            <a:r>
              <a:rPr lang="en-US" altLang="en-US" sz="2400" i="1"/>
              <a:t>Chariots</a:t>
            </a:r>
            <a:r>
              <a:rPr lang="en-US" altLang="en-US" sz="2400"/>
              <a:t>, 94) </a:t>
            </a:r>
          </a:p>
        </p:txBody>
      </p:sp>
    </p:spTree>
    <p:custDataLst>
      <p:tags r:id="rId1"/>
    </p:custDataLst>
  </p:cSld>
  <p:clrMapOvr>
    <a:masterClrMapping/>
  </p:clrMapOvr>
  <p:transition advTm="552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 calcmode="lin" valueType="num">
                                      <p:cBhvr additive="base">
                                        <p:cTn id="7" dur="500" fill="hold"/>
                                        <p:tgtEl>
                                          <p:spTgt spid="798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98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9875">
                                            <p:txEl>
                                              <p:pRg st="1" end="1"/>
                                            </p:txEl>
                                          </p:spTgt>
                                        </p:tgtEl>
                                        <p:attrNameLst>
                                          <p:attrName>style.visibility</p:attrName>
                                        </p:attrNameLst>
                                      </p:cBhvr>
                                      <p:to>
                                        <p:strVal val="visible"/>
                                      </p:to>
                                    </p:set>
                                    <p:anim calcmode="lin" valueType="num">
                                      <p:cBhvr additive="base">
                                        <p:cTn id="13" dur="500" fill="hold"/>
                                        <p:tgtEl>
                                          <p:spTgt spid="798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98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79876"/>
                                        </p:tgtEl>
                                        <p:attrNameLst>
                                          <p:attrName>style.visibility</p:attrName>
                                        </p:attrNameLst>
                                      </p:cBhvr>
                                      <p:to>
                                        <p:strVal val="visible"/>
                                      </p:to>
                                    </p:set>
                                    <p:animEffect transition="in" filter="checkerboard(across)">
                                      <p:cBhvr>
                                        <p:cTn id="19" dur="500"/>
                                        <p:tgtEl>
                                          <p:spTgt spid="79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p:bldP spid="7987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ltLang="en-US"/>
              <a:t>Moving Big Stones</a:t>
            </a:r>
          </a:p>
        </p:txBody>
      </p:sp>
      <p:pic>
        <p:nvPicPr>
          <p:cNvPr id="80900" name="Picture 4" descr="mov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09800"/>
            <a:ext cx="8458200" cy="3827463"/>
          </a:xfrm>
          <a:prstGeom prst="rect">
            <a:avLst/>
          </a:prstGeom>
          <a:noFill/>
          <a:extLst>
            <a:ext uri="{909E8E84-426E-40DD-AFC4-6F175D3DCCD1}">
              <a14:hiddenFill xmlns:a14="http://schemas.microsoft.com/office/drawing/2010/main">
                <a:solidFill>
                  <a:srgbClr val="FFFFFF"/>
                </a:solidFill>
              </a14:hiddenFill>
            </a:ext>
          </a:extLst>
        </p:spPr>
      </p:pic>
      <p:sp>
        <p:nvSpPr>
          <p:cNvPr id="80902" name="Text Box 6"/>
          <p:cNvSpPr txBox="1">
            <a:spLocks noChangeArrowheads="1"/>
          </p:cNvSpPr>
          <p:nvPr/>
        </p:nvSpPr>
        <p:spPr bwMode="auto">
          <a:xfrm>
            <a:off x="1143000" y="1371600"/>
            <a:ext cx="6934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A picture from the wall of an Egyptian temple, showing men moving a large stone statue.</a:t>
            </a:r>
          </a:p>
        </p:txBody>
      </p:sp>
    </p:spTree>
    <p:custDataLst>
      <p:tags r:id="rId1"/>
    </p:custDataLst>
  </p:cSld>
  <p:clrMapOvr>
    <a:masterClrMapping/>
  </p:clrMapOvr>
  <p:transition advTm="8015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0900"/>
                                        </p:tgtEl>
                                        <p:attrNameLst>
                                          <p:attrName>style.visibility</p:attrName>
                                        </p:attrNameLst>
                                      </p:cBhvr>
                                      <p:to>
                                        <p:strVal val="visible"/>
                                      </p:to>
                                    </p:set>
                                    <p:animEffect transition="in" filter="checkerboard(across)">
                                      <p:cBhvr>
                                        <p:cTn id="7" dur="500"/>
                                        <p:tgtEl>
                                          <p:spTgt spid="80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ltLang="en-US"/>
              <a:t>Moving Big Stones</a:t>
            </a:r>
          </a:p>
        </p:txBody>
      </p:sp>
      <p:sp>
        <p:nvSpPr>
          <p:cNvPr id="82947" name="Rectangle 3"/>
          <p:cNvSpPr>
            <a:spLocks noGrp="1" noChangeArrowheads="1"/>
          </p:cNvSpPr>
          <p:nvPr>
            <p:ph type="body" idx="1"/>
          </p:nvPr>
        </p:nvSpPr>
        <p:spPr/>
        <p:txBody>
          <a:bodyPr/>
          <a:lstStyle/>
          <a:p>
            <a:r>
              <a:rPr lang="en-US" altLang="en-US"/>
              <a:t>This picture, carved on the wall of an Egyptian temple, shows how they moved a large statue.</a:t>
            </a:r>
          </a:p>
          <a:p>
            <a:r>
              <a:rPr lang="en-US" altLang="en-US"/>
              <a:t>Here a sledge was used instead of rollers, with some liquid used to reduce friction.</a:t>
            </a:r>
          </a:p>
          <a:p>
            <a:r>
              <a:rPr lang="en-US" altLang="en-US"/>
              <a:t>Estimating the weight of the statue, it would take only 8 men to move a 2.5 ton block by this means.</a:t>
            </a:r>
          </a:p>
        </p:txBody>
      </p:sp>
    </p:spTree>
    <p:custDataLst>
      <p:tags r:id="rId1"/>
    </p:custDataLst>
  </p:cSld>
  <p:clrMapOvr>
    <a:masterClrMapping/>
  </p:clrMapOvr>
  <p:transition advTm="4518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 calcmode="lin" valueType="num">
                                      <p:cBhvr additive="base">
                                        <p:cTn id="7" dur="500" fill="hold"/>
                                        <p:tgtEl>
                                          <p:spTgt spid="829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29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2947">
                                            <p:txEl>
                                              <p:pRg st="1" end="1"/>
                                            </p:txEl>
                                          </p:spTgt>
                                        </p:tgtEl>
                                        <p:attrNameLst>
                                          <p:attrName>style.visibility</p:attrName>
                                        </p:attrNameLst>
                                      </p:cBhvr>
                                      <p:to>
                                        <p:strVal val="visible"/>
                                      </p:to>
                                    </p:set>
                                    <p:anim calcmode="lin" valueType="num">
                                      <p:cBhvr additive="base">
                                        <p:cTn id="13" dur="500" fill="hold"/>
                                        <p:tgtEl>
                                          <p:spTgt spid="829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29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2947">
                                            <p:txEl>
                                              <p:pRg st="2" end="2"/>
                                            </p:txEl>
                                          </p:spTgt>
                                        </p:tgtEl>
                                        <p:attrNameLst>
                                          <p:attrName>style.visibility</p:attrName>
                                        </p:attrNameLst>
                                      </p:cBhvr>
                                      <p:to>
                                        <p:strVal val="visible"/>
                                      </p:to>
                                    </p:set>
                                    <p:anim calcmode="lin" valueType="num">
                                      <p:cBhvr additive="base">
                                        <p:cTn id="19" dur="500" fill="hold"/>
                                        <p:tgtEl>
                                          <p:spTgt spid="829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294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ltLang="en-US"/>
              <a:t>Time to Build the Pyramid?</a:t>
            </a:r>
          </a:p>
        </p:txBody>
      </p:sp>
      <p:sp>
        <p:nvSpPr>
          <p:cNvPr id="83971" name="Rectangle 3"/>
          <p:cNvSpPr>
            <a:spLocks noGrp="1" noChangeArrowheads="1"/>
          </p:cNvSpPr>
          <p:nvPr>
            <p:ph type="body" idx="1"/>
          </p:nvPr>
        </p:nvSpPr>
        <p:spPr/>
        <p:txBody>
          <a:bodyPr/>
          <a:lstStyle/>
          <a:p>
            <a:r>
              <a:rPr lang="en-US" altLang="en-US"/>
              <a:t>Von D</a:t>
            </a:r>
            <a:r>
              <a:rPr lang="en-US" altLang="en-US">
                <a:cs typeface="Arial" charset="0"/>
              </a:rPr>
              <a:t>äniken estimates it would have taken 664 years for humans to build the great pyramid, so not done by men (98).</a:t>
            </a:r>
          </a:p>
          <a:p>
            <a:r>
              <a:rPr lang="en-US" altLang="en-US">
                <a:cs typeface="Arial" charset="0"/>
              </a:rPr>
              <a:t>Herodotus says the Egyptian priests told him it took 20 years.</a:t>
            </a:r>
          </a:p>
          <a:p>
            <a:r>
              <a:rPr lang="en-US" altLang="en-US">
                <a:cs typeface="Arial" charset="0"/>
              </a:rPr>
              <a:t>Clifford Wilson notes some objective evidence from a pyramid at Dashur where two of the stones are dated.</a:t>
            </a:r>
          </a:p>
        </p:txBody>
      </p:sp>
    </p:spTree>
    <p:custDataLst>
      <p:tags r:id="rId1"/>
    </p:custDataLst>
  </p:cSld>
  <p:clrMapOvr>
    <a:masterClrMapping/>
  </p:clrMapOvr>
  <p:transition advTm="2969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calcmode="lin" valueType="num">
                                      <p:cBhvr additive="base">
                                        <p:cTn id="7" dur="500" fill="hold"/>
                                        <p:tgtEl>
                                          <p:spTgt spid="839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39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3971">
                                            <p:txEl>
                                              <p:pRg st="1" end="1"/>
                                            </p:txEl>
                                          </p:spTgt>
                                        </p:tgtEl>
                                        <p:attrNameLst>
                                          <p:attrName>style.visibility</p:attrName>
                                        </p:attrNameLst>
                                      </p:cBhvr>
                                      <p:to>
                                        <p:strVal val="visible"/>
                                      </p:to>
                                    </p:set>
                                    <p:anim calcmode="lin" valueType="num">
                                      <p:cBhvr additive="base">
                                        <p:cTn id="13" dur="500" fill="hold"/>
                                        <p:tgtEl>
                                          <p:spTgt spid="839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39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3971">
                                            <p:txEl>
                                              <p:pRg st="2" end="2"/>
                                            </p:txEl>
                                          </p:spTgt>
                                        </p:tgtEl>
                                        <p:attrNameLst>
                                          <p:attrName>style.visibility</p:attrName>
                                        </p:attrNameLst>
                                      </p:cBhvr>
                                      <p:to>
                                        <p:strVal val="visible"/>
                                      </p:to>
                                    </p:set>
                                    <p:anim calcmode="lin" valueType="num">
                                      <p:cBhvr additive="base">
                                        <p:cTn id="19" dur="500" fill="hold"/>
                                        <p:tgtEl>
                                          <p:spTgt spid="839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397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ltLang="en-US"/>
              <a:t>Time to Build the Pyramid?</a:t>
            </a:r>
          </a:p>
        </p:txBody>
      </p:sp>
      <p:sp>
        <p:nvSpPr>
          <p:cNvPr id="93188" name="Text Box 4"/>
          <p:cNvSpPr txBox="1">
            <a:spLocks noChangeArrowheads="1"/>
          </p:cNvSpPr>
          <p:nvPr/>
        </p:nvSpPr>
        <p:spPr bwMode="auto">
          <a:xfrm>
            <a:off x="762000" y="1524000"/>
            <a:ext cx="76962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Another pyramid at Dashur actually has a date on the north-eastern corner stone </a:t>
            </a:r>
            <a:r>
              <a:rPr lang="en-US" altLang="en-US" sz="2800">
                <a:cs typeface="Arial" charset="0"/>
              </a:rPr>
              <a:t>— it was laid in the 21</a:t>
            </a:r>
            <a:r>
              <a:rPr lang="en-US" altLang="en-US" sz="2800" baseline="30000">
                <a:cs typeface="Arial" charset="0"/>
              </a:rPr>
              <a:t>st</a:t>
            </a:r>
            <a:r>
              <a:rPr lang="en-US" altLang="en-US" sz="2800">
                <a:cs typeface="Arial" charset="0"/>
              </a:rPr>
              <a:t> year of the Pharaoh Senefru.  About halfway up there is another date, this time dating to the same Pharaoh</a:t>
            </a:r>
            <a:r>
              <a:rPr lang="en-US" altLang="en-US" sz="2800">
                <a:solidFill>
                  <a:schemeClr val="tx2"/>
                </a:solidFill>
                <a:effectLst>
                  <a:outerShdw blurRad="38100" dist="38100" dir="2700000" algn="tl">
                    <a:srgbClr val="000000"/>
                  </a:outerShdw>
                </a:effectLst>
              </a:rPr>
              <a:t>'</a:t>
            </a:r>
            <a:r>
              <a:rPr lang="en-US" altLang="en-US" sz="2800">
                <a:cs typeface="Arial" charset="0"/>
              </a:rPr>
              <a:t>s 22</a:t>
            </a:r>
            <a:r>
              <a:rPr lang="en-US" altLang="en-US" sz="2800" baseline="30000">
                <a:cs typeface="Arial" charset="0"/>
              </a:rPr>
              <a:t>nd</a:t>
            </a:r>
            <a:r>
              <a:rPr lang="en-US" altLang="en-US" sz="2800">
                <a:cs typeface="Arial" charset="0"/>
              </a:rPr>
              <a:t> year.  If the dating is accurate, the maximum between the two would be under two years.  This pyramid is about two-thirds the volume of the Great Pyramid. (Wilson, </a:t>
            </a:r>
            <a:r>
              <a:rPr lang="en-US" altLang="en-US" sz="2800" i="1">
                <a:cs typeface="Arial" charset="0"/>
              </a:rPr>
              <a:t>Crash Go the Chariots</a:t>
            </a:r>
            <a:r>
              <a:rPr lang="en-US" altLang="en-US" sz="2800">
                <a:cs typeface="Arial" charset="0"/>
              </a:rPr>
              <a:t>, 29)</a:t>
            </a:r>
          </a:p>
        </p:txBody>
      </p:sp>
    </p:spTree>
    <p:custDataLst>
      <p:tags r:id="rId1"/>
    </p:custDataLst>
  </p:cSld>
  <p:clrMapOvr>
    <a:masterClrMapping/>
  </p:clrMapOvr>
  <p:transition advTm="5503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3188"/>
                                        </p:tgtEl>
                                        <p:attrNameLst>
                                          <p:attrName>style.visibility</p:attrName>
                                        </p:attrNameLst>
                                      </p:cBhvr>
                                      <p:to>
                                        <p:strVal val="visible"/>
                                      </p:to>
                                    </p:set>
                                    <p:animEffect transition="in" filter="checkerboard(across)">
                                      <p:cBhvr>
                                        <p:cTn id="7" dur="500"/>
                                        <p:tgtEl>
                                          <p:spTgt spid="93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ltLang="en-US" sz="4000"/>
              <a:t>The Developing Technology </a:t>
            </a:r>
            <a:br>
              <a:rPr lang="en-US" altLang="en-US" sz="4000"/>
            </a:br>
            <a:r>
              <a:rPr lang="en-US" altLang="en-US" sz="4000"/>
              <a:t>of Pyramid Building</a:t>
            </a:r>
          </a:p>
        </p:txBody>
      </p:sp>
      <p:sp>
        <p:nvSpPr>
          <p:cNvPr id="87044" name="Rectangle 4"/>
          <p:cNvSpPr>
            <a:spLocks noGrp="1" noChangeArrowheads="1"/>
          </p:cNvSpPr>
          <p:nvPr>
            <p:ph type="body" sz="half" idx="1"/>
          </p:nvPr>
        </p:nvSpPr>
        <p:spPr/>
        <p:txBody>
          <a:bodyPr/>
          <a:lstStyle/>
          <a:p>
            <a:r>
              <a:rPr lang="en-US" altLang="en-US" sz="2800"/>
              <a:t>We have evidence from antiquity that the oldest pyramids are not the most sophisticated.</a:t>
            </a:r>
          </a:p>
          <a:p>
            <a:r>
              <a:rPr lang="en-US" altLang="en-US" sz="2800"/>
              <a:t>The early and smaller tombs are just one-story buildings, called  </a:t>
            </a:r>
            <a:r>
              <a:rPr lang="en-US" altLang="en-US" sz="2800" i="1"/>
              <a:t>mastebas</a:t>
            </a:r>
            <a:r>
              <a:rPr lang="en-US" altLang="en-US" sz="2800"/>
              <a:t>.</a:t>
            </a:r>
          </a:p>
        </p:txBody>
      </p:sp>
      <p:pic>
        <p:nvPicPr>
          <p:cNvPr id="87048" name="Picture 8" descr="Mastebas"/>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847975"/>
            <a:ext cx="4038600" cy="1998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3267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7044">
                                            <p:txEl>
                                              <p:pRg st="0" end="0"/>
                                            </p:txEl>
                                          </p:spTgt>
                                        </p:tgtEl>
                                        <p:attrNameLst>
                                          <p:attrName>style.visibility</p:attrName>
                                        </p:attrNameLst>
                                      </p:cBhvr>
                                      <p:to>
                                        <p:strVal val="visible"/>
                                      </p:to>
                                    </p:set>
                                    <p:anim calcmode="lin" valueType="num">
                                      <p:cBhvr additive="base">
                                        <p:cTn id="7" dur="500" fill="hold"/>
                                        <p:tgtEl>
                                          <p:spTgt spid="8704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704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87048"/>
                                        </p:tgtEl>
                                        <p:attrNameLst>
                                          <p:attrName>style.visibility</p:attrName>
                                        </p:attrNameLst>
                                      </p:cBhvr>
                                      <p:to>
                                        <p:strVal val="visible"/>
                                      </p:to>
                                    </p:set>
                                    <p:animEffect transition="in" filter="checkerboard(across)">
                                      <p:cBhvr>
                                        <p:cTn id="13" dur="500"/>
                                        <p:tgtEl>
                                          <p:spTgt spid="8704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7044">
                                            <p:txEl>
                                              <p:pRg st="1" end="1"/>
                                            </p:txEl>
                                          </p:spTgt>
                                        </p:tgtEl>
                                        <p:attrNameLst>
                                          <p:attrName>style.visibility</p:attrName>
                                        </p:attrNameLst>
                                      </p:cBhvr>
                                      <p:to>
                                        <p:strVal val="visible"/>
                                      </p:to>
                                    </p:set>
                                    <p:anim calcmode="lin" valueType="num">
                                      <p:cBhvr additive="base">
                                        <p:cTn id="18" dur="500" fill="hold"/>
                                        <p:tgtEl>
                                          <p:spTgt spid="8704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704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ltLang="en-US" sz="4000"/>
              <a:t>The Developing Technology </a:t>
            </a:r>
            <a:br>
              <a:rPr lang="en-US" altLang="en-US" sz="4000"/>
            </a:br>
            <a:r>
              <a:rPr lang="en-US" altLang="en-US" sz="4000"/>
              <a:t>of Pyramid Building</a:t>
            </a:r>
          </a:p>
        </p:txBody>
      </p:sp>
      <p:sp>
        <p:nvSpPr>
          <p:cNvPr id="89092" name="Rectangle 4"/>
          <p:cNvSpPr>
            <a:spLocks noGrp="1" noChangeArrowheads="1"/>
          </p:cNvSpPr>
          <p:nvPr>
            <p:ph type="body" sz="half" idx="1"/>
          </p:nvPr>
        </p:nvSpPr>
        <p:spPr>
          <a:xfrm>
            <a:off x="457200" y="1981200"/>
            <a:ext cx="4038600" cy="4114800"/>
          </a:xfrm>
        </p:spPr>
        <p:txBody>
          <a:bodyPr/>
          <a:lstStyle/>
          <a:p>
            <a:r>
              <a:rPr lang="en-US" altLang="en-US" sz="2800"/>
              <a:t>For kings, these </a:t>
            </a:r>
            <a:r>
              <a:rPr lang="en-US" altLang="en-US" sz="2800" i="1"/>
              <a:t>mastebas</a:t>
            </a:r>
            <a:r>
              <a:rPr lang="en-US" altLang="en-US" sz="2800"/>
              <a:t> are later elaborated by stacking.</a:t>
            </a:r>
          </a:p>
          <a:p>
            <a:r>
              <a:rPr lang="en-US" altLang="en-US" sz="2800"/>
              <a:t>Thus we come to have step pyramids.</a:t>
            </a:r>
          </a:p>
        </p:txBody>
      </p:sp>
      <p:pic>
        <p:nvPicPr>
          <p:cNvPr id="89096" name="Picture 8" descr="pyramid_gallery_step"/>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343400" y="1955800"/>
            <a:ext cx="4572000" cy="2978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477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9092">
                                            <p:txEl>
                                              <p:pRg st="0" end="0"/>
                                            </p:txEl>
                                          </p:spTgt>
                                        </p:tgtEl>
                                        <p:attrNameLst>
                                          <p:attrName>style.visibility</p:attrName>
                                        </p:attrNameLst>
                                      </p:cBhvr>
                                      <p:to>
                                        <p:strVal val="visible"/>
                                      </p:to>
                                    </p:set>
                                    <p:anim calcmode="lin" valueType="num">
                                      <p:cBhvr additive="base">
                                        <p:cTn id="7" dur="500" fill="hold"/>
                                        <p:tgtEl>
                                          <p:spTgt spid="8909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909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89096"/>
                                        </p:tgtEl>
                                        <p:attrNameLst>
                                          <p:attrName>style.visibility</p:attrName>
                                        </p:attrNameLst>
                                      </p:cBhvr>
                                      <p:to>
                                        <p:strVal val="visible"/>
                                      </p:to>
                                    </p:set>
                                    <p:animEffect transition="in" filter="checkerboard(across)">
                                      <p:cBhvr>
                                        <p:cTn id="13" dur="500"/>
                                        <p:tgtEl>
                                          <p:spTgt spid="8909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9092">
                                            <p:txEl>
                                              <p:pRg st="1" end="1"/>
                                            </p:txEl>
                                          </p:spTgt>
                                        </p:tgtEl>
                                        <p:attrNameLst>
                                          <p:attrName>style.visibility</p:attrName>
                                        </p:attrNameLst>
                                      </p:cBhvr>
                                      <p:to>
                                        <p:strVal val="visible"/>
                                      </p:to>
                                    </p:set>
                                    <p:anim calcmode="lin" valueType="num">
                                      <p:cBhvr additive="base">
                                        <p:cTn id="18" dur="500" fill="hold"/>
                                        <p:tgtEl>
                                          <p:spTgt spid="8909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909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ltLang="en-US" sz="4000"/>
              <a:t>The Developing Technology </a:t>
            </a:r>
            <a:br>
              <a:rPr lang="en-US" altLang="en-US" sz="4000"/>
            </a:br>
            <a:r>
              <a:rPr lang="en-US" altLang="en-US" sz="4000"/>
              <a:t>of Pyramid Building</a:t>
            </a:r>
          </a:p>
        </p:txBody>
      </p:sp>
      <p:sp>
        <p:nvSpPr>
          <p:cNvPr id="91140" name="Rectangle 4"/>
          <p:cNvSpPr>
            <a:spLocks noGrp="1" noChangeArrowheads="1"/>
          </p:cNvSpPr>
          <p:nvPr>
            <p:ph type="body" sz="half" idx="1"/>
          </p:nvPr>
        </p:nvSpPr>
        <p:spPr>
          <a:xfrm>
            <a:off x="457200" y="2057400"/>
            <a:ext cx="4038600" cy="4038600"/>
          </a:xfrm>
        </p:spPr>
        <p:txBody>
          <a:bodyPr/>
          <a:lstStyle/>
          <a:p>
            <a:r>
              <a:rPr lang="en-US" altLang="en-US" sz="2800"/>
              <a:t>We think the bent pyramid is an early attempt to make a smooth sided structure, in which the initial slope was too steep!</a:t>
            </a:r>
          </a:p>
        </p:txBody>
      </p:sp>
      <p:pic>
        <p:nvPicPr>
          <p:cNvPr id="91142" name="Picture 6" descr="pyramid_gallery_bent"/>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154238"/>
            <a:ext cx="4267200" cy="2779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892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1140">
                                            <p:txEl>
                                              <p:pRg st="0" end="0"/>
                                            </p:txEl>
                                          </p:spTgt>
                                        </p:tgtEl>
                                        <p:attrNameLst>
                                          <p:attrName>style.visibility</p:attrName>
                                        </p:attrNameLst>
                                      </p:cBhvr>
                                      <p:to>
                                        <p:strVal val="visible"/>
                                      </p:to>
                                    </p:set>
                                    <p:anim calcmode="lin" valueType="num">
                                      <p:cBhvr additive="base">
                                        <p:cTn id="7" dur="500" fill="hold"/>
                                        <p:tgtEl>
                                          <p:spTgt spid="911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11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91142"/>
                                        </p:tgtEl>
                                        <p:attrNameLst>
                                          <p:attrName>style.visibility</p:attrName>
                                        </p:attrNameLst>
                                      </p:cBhvr>
                                      <p:to>
                                        <p:strVal val="visible"/>
                                      </p:to>
                                    </p:set>
                                    <p:animEffect transition="in" filter="checkerboard(across)">
                                      <p:cBhvr>
                                        <p:cTn id="13" dur="500"/>
                                        <p:tgtEl>
                                          <p:spTgt spid="91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a:t>Strange Art-Forms</a:t>
            </a:r>
          </a:p>
        </p:txBody>
      </p:sp>
      <p:pic>
        <p:nvPicPr>
          <p:cNvPr id="30725" name="Picture 5" descr="Inca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219200"/>
            <a:ext cx="45339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0727" name="Picture 7" descr="IncaArtdkbl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600200"/>
            <a:ext cx="2419350" cy="4648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942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0725"/>
                                        </p:tgtEl>
                                        <p:attrNameLst>
                                          <p:attrName>style.visibility</p:attrName>
                                        </p:attrNameLst>
                                      </p:cBhvr>
                                      <p:to>
                                        <p:strVal val="visible"/>
                                      </p:to>
                                    </p:set>
                                    <p:animEffect transition="in" filter="checkerboard(across)">
                                      <p:cBhvr>
                                        <p:cTn id="7" dur="500"/>
                                        <p:tgtEl>
                                          <p:spTgt spid="307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9" fill="hold" nodeType="clickEffect">
                                  <p:stCondLst>
                                    <p:cond delay="0"/>
                                  </p:stCondLst>
                                  <p:childTnLst>
                                    <p:set>
                                      <p:cBhvr>
                                        <p:cTn id="11" dur="1" fill="hold">
                                          <p:stCondLst>
                                            <p:cond delay="0"/>
                                          </p:stCondLst>
                                        </p:cTn>
                                        <p:tgtEl>
                                          <p:spTgt spid="30727"/>
                                        </p:tgtEl>
                                        <p:attrNameLst>
                                          <p:attrName>style.visibility</p:attrName>
                                        </p:attrNameLst>
                                      </p:cBhvr>
                                      <p:to>
                                        <p:strVal val="visible"/>
                                      </p:to>
                                    </p:set>
                                    <p:anim calcmode="lin" valueType="num">
                                      <p:cBhvr additive="base">
                                        <p:cTn id="12" dur="1000" fill="hold"/>
                                        <p:tgtEl>
                                          <p:spTgt spid="30727"/>
                                        </p:tgtEl>
                                        <p:attrNameLst>
                                          <p:attrName>ppt_x</p:attrName>
                                        </p:attrNameLst>
                                      </p:cBhvr>
                                      <p:tavLst>
                                        <p:tav tm="0">
                                          <p:val>
                                            <p:strVal val="0-#ppt_w/2"/>
                                          </p:val>
                                        </p:tav>
                                        <p:tav tm="100000">
                                          <p:val>
                                            <p:strVal val="#ppt_x"/>
                                          </p:val>
                                        </p:tav>
                                      </p:tavLst>
                                    </p:anim>
                                    <p:anim calcmode="lin" valueType="num">
                                      <p:cBhvr additive="base">
                                        <p:cTn id="13" dur="1000" fill="hold"/>
                                        <p:tgtEl>
                                          <p:spTgt spid="307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en-US" altLang="en-US" sz="4000"/>
              <a:t>The Developing Technology </a:t>
            </a:r>
            <a:br>
              <a:rPr lang="en-US" altLang="en-US" sz="4000"/>
            </a:br>
            <a:r>
              <a:rPr lang="en-US" altLang="en-US" sz="4000"/>
              <a:t>of Pyramid Building</a:t>
            </a:r>
          </a:p>
        </p:txBody>
      </p:sp>
      <p:sp>
        <p:nvSpPr>
          <p:cNvPr id="134148" name="Rectangle 4"/>
          <p:cNvSpPr>
            <a:spLocks noGrp="1" noChangeArrowheads="1"/>
          </p:cNvSpPr>
          <p:nvPr>
            <p:ph type="body" sz="half" idx="1"/>
          </p:nvPr>
        </p:nvSpPr>
        <p:spPr>
          <a:xfrm>
            <a:off x="457200" y="2209800"/>
            <a:ext cx="4038600" cy="3886200"/>
          </a:xfrm>
        </p:spPr>
        <p:txBody>
          <a:bodyPr/>
          <a:lstStyle/>
          <a:p>
            <a:r>
              <a:rPr lang="en-US" altLang="en-US" sz="2800"/>
              <a:t>Finally they get it right!</a:t>
            </a:r>
          </a:p>
          <a:p>
            <a:r>
              <a:rPr lang="en-US" altLang="en-US" sz="2800"/>
              <a:t>Does this look like the work of an advanced civilization that has mastered interstellar space travel?</a:t>
            </a:r>
          </a:p>
        </p:txBody>
      </p:sp>
      <p:pic>
        <p:nvPicPr>
          <p:cNvPr id="134150" name="Picture 6" descr="GizaPyramid2"/>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333625"/>
            <a:ext cx="4038600" cy="3028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655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4150"/>
                                        </p:tgtEl>
                                        <p:attrNameLst>
                                          <p:attrName>style.visibility</p:attrName>
                                        </p:attrNameLst>
                                      </p:cBhvr>
                                      <p:to>
                                        <p:strVal val="visible"/>
                                      </p:to>
                                    </p:set>
                                    <p:animEffect transition="in" filter="checkerboard(across)">
                                      <p:cBhvr>
                                        <p:cTn id="7" dur="500"/>
                                        <p:tgtEl>
                                          <p:spTgt spid="1341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4148">
                                            <p:txEl>
                                              <p:pRg st="0" end="0"/>
                                            </p:txEl>
                                          </p:spTgt>
                                        </p:tgtEl>
                                        <p:attrNameLst>
                                          <p:attrName>style.visibility</p:attrName>
                                        </p:attrNameLst>
                                      </p:cBhvr>
                                      <p:to>
                                        <p:strVal val="visible"/>
                                      </p:to>
                                    </p:set>
                                    <p:anim calcmode="lin" valueType="num">
                                      <p:cBhvr additive="base">
                                        <p:cTn id="12" dur="500" fill="hold"/>
                                        <p:tgtEl>
                                          <p:spTgt spid="13414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34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4148">
                                            <p:txEl>
                                              <p:pRg st="1" end="1"/>
                                            </p:txEl>
                                          </p:spTgt>
                                        </p:tgtEl>
                                        <p:attrNameLst>
                                          <p:attrName>style.visibility</p:attrName>
                                        </p:attrNameLst>
                                      </p:cBhvr>
                                      <p:to>
                                        <p:strVal val="visible"/>
                                      </p:to>
                                    </p:set>
                                    <p:anim calcmode="lin" valueType="num">
                                      <p:cBhvr additive="base">
                                        <p:cTn id="18" dur="500" fill="hold"/>
                                        <p:tgtEl>
                                          <p:spTgt spid="13414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3414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8"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ltLang="en-US"/>
              <a:t>Easter Island</a:t>
            </a:r>
          </a:p>
        </p:txBody>
      </p:sp>
      <p:sp>
        <p:nvSpPr>
          <p:cNvPr id="95236" name="Rectangle 4"/>
          <p:cNvSpPr>
            <a:spLocks noGrp="1" noChangeArrowheads="1"/>
          </p:cNvSpPr>
          <p:nvPr>
            <p:ph type="body" sz="half" idx="1"/>
          </p:nvPr>
        </p:nvSpPr>
        <p:spPr/>
        <p:txBody>
          <a:bodyPr/>
          <a:lstStyle/>
          <a:p>
            <a:r>
              <a:rPr lang="en-US" altLang="en-US" sz="2800"/>
              <a:t>Far out in the Pacific Ocean lies isolated Easter Island.</a:t>
            </a:r>
          </a:p>
          <a:p>
            <a:r>
              <a:rPr lang="en-US" altLang="en-US" sz="2800"/>
              <a:t>This island is populated by some 200 humans and hundreds of huge stone heads.</a:t>
            </a:r>
          </a:p>
        </p:txBody>
      </p:sp>
      <p:pic>
        <p:nvPicPr>
          <p:cNvPr id="95238" name="Picture 6" descr="EasterIslHeads2"/>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24400" y="2514600"/>
            <a:ext cx="3962400" cy="271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531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5236">
                                            <p:txEl>
                                              <p:pRg st="0" end="0"/>
                                            </p:txEl>
                                          </p:spTgt>
                                        </p:tgtEl>
                                        <p:attrNameLst>
                                          <p:attrName>style.visibility</p:attrName>
                                        </p:attrNameLst>
                                      </p:cBhvr>
                                      <p:to>
                                        <p:strVal val="visible"/>
                                      </p:to>
                                    </p:set>
                                    <p:anim calcmode="lin" valueType="num">
                                      <p:cBhvr additive="base">
                                        <p:cTn id="7" dur="500" fill="hold"/>
                                        <p:tgtEl>
                                          <p:spTgt spid="9523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52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95238"/>
                                        </p:tgtEl>
                                        <p:attrNameLst>
                                          <p:attrName>style.visibility</p:attrName>
                                        </p:attrNameLst>
                                      </p:cBhvr>
                                      <p:to>
                                        <p:strVal val="visible"/>
                                      </p:to>
                                    </p:set>
                                    <p:animEffect transition="in" filter="checkerboard(across)">
                                      <p:cBhvr>
                                        <p:cTn id="13" dur="500"/>
                                        <p:tgtEl>
                                          <p:spTgt spid="9523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5236">
                                            <p:txEl>
                                              <p:pRg st="1" end="1"/>
                                            </p:txEl>
                                          </p:spTgt>
                                        </p:tgtEl>
                                        <p:attrNameLst>
                                          <p:attrName>style.visibility</p:attrName>
                                        </p:attrNameLst>
                                      </p:cBhvr>
                                      <p:to>
                                        <p:strVal val="visible"/>
                                      </p:to>
                                    </p:set>
                                    <p:anim calcmode="lin" valueType="num">
                                      <p:cBhvr additive="base">
                                        <p:cTn id="18" dur="500" fill="hold"/>
                                        <p:tgtEl>
                                          <p:spTgt spid="95236">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523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6"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en-US"/>
              <a:t>Easter Island</a:t>
            </a:r>
          </a:p>
        </p:txBody>
      </p:sp>
      <p:pic>
        <p:nvPicPr>
          <p:cNvPr id="97284" name="Picture 4" descr="EasterIslHead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27150"/>
            <a:ext cx="7162800" cy="46307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11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7284"/>
                                        </p:tgtEl>
                                        <p:attrNameLst>
                                          <p:attrName>style.visibility</p:attrName>
                                        </p:attrNameLst>
                                      </p:cBhvr>
                                      <p:to>
                                        <p:strVal val="visible"/>
                                      </p:to>
                                    </p:set>
                                    <p:animEffect transition="in" filter="checkerboard(across)">
                                      <p:cBhvr>
                                        <p:cTn id="7" dur="500"/>
                                        <p:tgtEl>
                                          <p:spTgt spid="97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altLang="en-US"/>
              <a:t>Easter Island</a:t>
            </a:r>
          </a:p>
        </p:txBody>
      </p:sp>
      <p:pic>
        <p:nvPicPr>
          <p:cNvPr id="99332" name="Picture 4" descr="EasterIslHeads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08113"/>
            <a:ext cx="6477000" cy="42941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4707"/>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altLang="en-US"/>
              <a:t>Easter Island</a:t>
            </a:r>
          </a:p>
        </p:txBody>
      </p:sp>
      <p:sp>
        <p:nvSpPr>
          <p:cNvPr id="101380" name="Rectangle 4"/>
          <p:cNvSpPr>
            <a:spLocks noGrp="1" noChangeArrowheads="1"/>
          </p:cNvSpPr>
          <p:nvPr>
            <p:ph type="body" sz="half" idx="1"/>
          </p:nvPr>
        </p:nvSpPr>
        <p:spPr/>
        <p:txBody>
          <a:bodyPr/>
          <a:lstStyle/>
          <a:p>
            <a:r>
              <a:rPr lang="en-US" altLang="en-US" sz="2800"/>
              <a:t>Some of these heads even have hats on them, which are made from a different color stone!</a:t>
            </a:r>
          </a:p>
          <a:p>
            <a:r>
              <a:rPr lang="en-US" altLang="en-US" sz="2800"/>
              <a:t>Did the inhabitants of Easter Island really build these statues themselves?</a:t>
            </a:r>
          </a:p>
        </p:txBody>
      </p:sp>
      <p:pic>
        <p:nvPicPr>
          <p:cNvPr id="101382" name="Picture 6" descr="EasterIslHeads1"/>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519363"/>
            <a:ext cx="4038600" cy="2657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251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380">
                                            <p:txEl>
                                              <p:pRg st="0" end="0"/>
                                            </p:txEl>
                                          </p:spTgt>
                                        </p:tgtEl>
                                        <p:attrNameLst>
                                          <p:attrName>style.visibility</p:attrName>
                                        </p:attrNameLst>
                                      </p:cBhvr>
                                      <p:to>
                                        <p:strVal val="visible"/>
                                      </p:to>
                                    </p:set>
                                    <p:anim calcmode="lin" valueType="num">
                                      <p:cBhvr additive="base">
                                        <p:cTn id="7" dur="500" fill="hold"/>
                                        <p:tgtEl>
                                          <p:spTgt spid="10138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138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101382"/>
                                        </p:tgtEl>
                                        <p:attrNameLst>
                                          <p:attrName>style.visibility</p:attrName>
                                        </p:attrNameLst>
                                      </p:cBhvr>
                                      <p:to>
                                        <p:strVal val="visible"/>
                                      </p:to>
                                    </p:set>
                                    <p:animEffect transition="in" filter="checkerboard(across)">
                                      <p:cBhvr>
                                        <p:cTn id="13" dur="500"/>
                                        <p:tgtEl>
                                          <p:spTgt spid="10138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1380">
                                            <p:txEl>
                                              <p:pRg st="1" end="1"/>
                                            </p:txEl>
                                          </p:spTgt>
                                        </p:tgtEl>
                                        <p:attrNameLst>
                                          <p:attrName>style.visibility</p:attrName>
                                        </p:attrNameLst>
                                      </p:cBhvr>
                                      <p:to>
                                        <p:strVal val="visible"/>
                                      </p:to>
                                    </p:set>
                                    <p:anim calcmode="lin" valueType="num">
                                      <p:cBhvr additive="base">
                                        <p:cTn id="18" dur="500" fill="hold"/>
                                        <p:tgtEl>
                                          <p:spTgt spid="101380">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138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0"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altLang="en-US"/>
              <a:t>Von D</a:t>
            </a:r>
            <a:r>
              <a:rPr lang="en-US" altLang="en-US">
                <a:cs typeface="Arial" charset="0"/>
              </a:rPr>
              <a:t>äniken on Easter Island</a:t>
            </a:r>
          </a:p>
        </p:txBody>
      </p:sp>
      <p:sp>
        <p:nvSpPr>
          <p:cNvPr id="103428" name="Text Box 4"/>
          <p:cNvSpPr txBox="1">
            <a:spLocks noChangeArrowheads="1"/>
          </p:cNvSpPr>
          <p:nvPr/>
        </p:nvSpPr>
        <p:spPr bwMode="auto">
          <a:xfrm>
            <a:off x="914400" y="1828800"/>
            <a:ext cx="76962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Even if people with lively imaginations have tried to picture the Egyptian pyramids being built by a vast army of workers using the </a:t>
            </a:r>
            <a:r>
              <a:rPr lang="en-US" altLang="en-US" sz="2400">
                <a:solidFill>
                  <a:schemeClr val="tx2"/>
                </a:solidFill>
                <a:effectLst>
                  <a:outerShdw blurRad="38100" dist="38100" dir="2700000" algn="tl">
                    <a:srgbClr val="000000"/>
                  </a:outerShdw>
                </a:effectLst>
              </a:rPr>
              <a:t>'</a:t>
            </a:r>
            <a:r>
              <a:rPr lang="en-US" altLang="en-US" sz="2400"/>
              <a:t>heave-ho</a:t>
            </a:r>
            <a:r>
              <a:rPr lang="en-US" altLang="en-US" sz="2400">
                <a:solidFill>
                  <a:schemeClr val="tx2"/>
                </a:solidFill>
                <a:effectLst>
                  <a:outerShdw blurRad="38100" dist="38100" dir="2700000" algn="tl">
                    <a:srgbClr val="000000"/>
                  </a:outerShdw>
                </a:effectLst>
              </a:rPr>
              <a:t>'</a:t>
            </a:r>
            <a:r>
              <a:rPr lang="en-US" altLang="en-US" sz="2400"/>
              <a:t> method, a similar method would have been impossible on Easter Island for lack of manpower.  Even 2,000 men, working day and night, would not be nearly enough to carve these colossal figures out of the steel-hard volcanic stone with rudimentary tools </a:t>
            </a:r>
            <a:r>
              <a:rPr lang="en-US" altLang="en-US" sz="2400">
                <a:cs typeface="Arial" charset="0"/>
              </a:rPr>
              <a:t>— and at least a part of the population must have tilled the barren fields, woven cloth and made ropes. (</a:t>
            </a:r>
            <a:r>
              <a:rPr lang="en-US" altLang="en-US" sz="2400" i="1">
                <a:cs typeface="Arial" charset="0"/>
              </a:rPr>
              <a:t>Chariots</a:t>
            </a:r>
            <a:r>
              <a:rPr lang="en-US" altLang="en-US" sz="2400">
                <a:cs typeface="Arial" charset="0"/>
              </a:rPr>
              <a:t>, 110)</a:t>
            </a:r>
          </a:p>
        </p:txBody>
      </p:sp>
    </p:spTree>
    <p:custDataLst>
      <p:tags r:id="rId1"/>
    </p:custDataLst>
  </p:cSld>
  <p:clrMapOvr>
    <a:masterClrMapping/>
  </p:clrMapOvr>
  <p:transition advTm="5086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3428"/>
                                        </p:tgtEl>
                                        <p:attrNameLst>
                                          <p:attrName>style.visibility</p:attrName>
                                        </p:attrNameLst>
                                      </p:cBhvr>
                                      <p:to>
                                        <p:strVal val="visible"/>
                                      </p:to>
                                    </p:set>
                                    <p:animEffect transition="in" filter="checkerboard(across)">
                                      <p:cBhvr>
                                        <p:cTn id="7" dur="500"/>
                                        <p:tgtEl>
                                          <p:spTgt spid="103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altLang="en-US"/>
              <a:t>Thor Heyerdahl</a:t>
            </a:r>
          </a:p>
        </p:txBody>
      </p:sp>
      <p:sp>
        <p:nvSpPr>
          <p:cNvPr id="105476" name="Rectangle 4"/>
          <p:cNvSpPr>
            <a:spLocks noGrp="1" noChangeArrowheads="1"/>
          </p:cNvSpPr>
          <p:nvPr>
            <p:ph type="body" sz="half" idx="1"/>
          </p:nvPr>
        </p:nvSpPr>
        <p:spPr/>
        <p:txBody>
          <a:bodyPr/>
          <a:lstStyle/>
          <a:p>
            <a:r>
              <a:rPr lang="en-US" altLang="en-US" sz="2800"/>
              <a:t>Remember Thor Heyerdahl?</a:t>
            </a:r>
          </a:p>
          <a:p>
            <a:r>
              <a:rPr lang="en-US" altLang="en-US" sz="2800"/>
              <a:t>He is the fellow who built the balsa raft Kon-Tiki to drift across the Pacific.</a:t>
            </a:r>
          </a:p>
          <a:p>
            <a:r>
              <a:rPr lang="en-US" altLang="en-US" sz="2800"/>
              <a:t>He also studied the stone heads on Easter Island.</a:t>
            </a:r>
          </a:p>
        </p:txBody>
      </p:sp>
      <p:pic>
        <p:nvPicPr>
          <p:cNvPr id="105478" name="Picture 6" descr="akuaku"/>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54613" y="1676400"/>
            <a:ext cx="2973387" cy="426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341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5476">
                                            <p:txEl>
                                              <p:pRg st="0" end="0"/>
                                            </p:txEl>
                                          </p:spTgt>
                                        </p:tgtEl>
                                        <p:attrNameLst>
                                          <p:attrName>style.visibility</p:attrName>
                                        </p:attrNameLst>
                                      </p:cBhvr>
                                      <p:to>
                                        <p:strVal val="visible"/>
                                      </p:to>
                                    </p:set>
                                    <p:anim calcmode="lin" valueType="num">
                                      <p:cBhvr additive="base">
                                        <p:cTn id="7" dur="500" fill="hold"/>
                                        <p:tgtEl>
                                          <p:spTgt spid="10547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547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5476">
                                            <p:txEl>
                                              <p:pRg st="1" end="1"/>
                                            </p:txEl>
                                          </p:spTgt>
                                        </p:tgtEl>
                                        <p:attrNameLst>
                                          <p:attrName>style.visibility</p:attrName>
                                        </p:attrNameLst>
                                      </p:cBhvr>
                                      <p:to>
                                        <p:strVal val="visible"/>
                                      </p:to>
                                    </p:set>
                                    <p:anim calcmode="lin" valueType="num">
                                      <p:cBhvr additive="base">
                                        <p:cTn id="13" dur="500" fill="hold"/>
                                        <p:tgtEl>
                                          <p:spTgt spid="10547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547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5476">
                                            <p:txEl>
                                              <p:pRg st="2" end="2"/>
                                            </p:txEl>
                                          </p:spTgt>
                                        </p:tgtEl>
                                        <p:attrNameLst>
                                          <p:attrName>style.visibility</p:attrName>
                                        </p:attrNameLst>
                                      </p:cBhvr>
                                      <p:to>
                                        <p:strVal val="visible"/>
                                      </p:to>
                                    </p:set>
                                    <p:anim calcmode="lin" valueType="num">
                                      <p:cBhvr additive="base">
                                        <p:cTn id="19" dur="500" fill="hold"/>
                                        <p:tgtEl>
                                          <p:spTgt spid="10547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547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105478"/>
                                        </p:tgtEl>
                                        <p:attrNameLst>
                                          <p:attrName>style.visibility</p:attrName>
                                        </p:attrNameLst>
                                      </p:cBhvr>
                                      <p:to>
                                        <p:strVal val="visible"/>
                                      </p:to>
                                    </p:set>
                                    <p:animEffect transition="in" filter="checkerboard(across)">
                                      <p:cBhvr>
                                        <p:cTn id="25" dur="500"/>
                                        <p:tgtEl>
                                          <p:spTgt spid="105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6"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a:t>Easter Island</a:t>
            </a:r>
          </a:p>
        </p:txBody>
      </p:sp>
      <p:sp>
        <p:nvSpPr>
          <p:cNvPr id="17411" name="Rectangle 3"/>
          <p:cNvSpPr>
            <a:spLocks noGrp="1" noChangeArrowheads="1"/>
          </p:cNvSpPr>
          <p:nvPr>
            <p:ph type="body" idx="1"/>
          </p:nvPr>
        </p:nvSpPr>
        <p:spPr/>
        <p:txBody>
          <a:bodyPr/>
          <a:lstStyle/>
          <a:p>
            <a:r>
              <a:rPr lang="en-US" altLang="en-US"/>
              <a:t>Von D</a:t>
            </a:r>
            <a:r>
              <a:rPr lang="en-US" altLang="en-US">
                <a:cs typeface="Arial" charset="0"/>
              </a:rPr>
              <a:t>ä</a:t>
            </a:r>
            <a:r>
              <a:rPr lang="en-US" altLang="en-US"/>
              <a:t>niken: impossible for only 200 inhabitants to set up several hundred 50-ton stones! (110)</a:t>
            </a:r>
          </a:p>
          <a:p>
            <a:r>
              <a:rPr lang="en-US" altLang="en-US"/>
              <a:t>Heyerdahl disagrees.  His tests show:</a:t>
            </a:r>
            <a:endParaRPr lang="en-US" altLang="en-US" i="1"/>
          </a:p>
          <a:p>
            <a:pPr lvl="1"/>
            <a:r>
              <a:rPr lang="en-US" altLang="en-US"/>
              <a:t>Six men could carve a head in one year.</a:t>
            </a:r>
          </a:p>
          <a:p>
            <a:pPr lvl="1"/>
            <a:r>
              <a:rPr lang="en-US" altLang="en-US"/>
              <a:t>Whole population could move a head to its site in a day or two.</a:t>
            </a:r>
          </a:p>
          <a:p>
            <a:pPr lvl="1"/>
            <a:r>
              <a:rPr lang="en-US" altLang="en-US"/>
              <a:t>12 men could erect a head in 18 days.</a:t>
            </a:r>
          </a:p>
        </p:txBody>
      </p:sp>
    </p:spTree>
    <p:custDataLst>
      <p:tags r:id="rId1"/>
    </p:custDataLst>
  </p:cSld>
  <p:clrMapOvr>
    <a:masterClrMapping/>
  </p:clrMapOvr>
  <p:transition advTm="3681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1">
                                            <p:txEl>
                                              <p:pRg st="1" end="1"/>
                                            </p:txEl>
                                          </p:spTgt>
                                        </p:tgtEl>
                                        <p:attrNameLst>
                                          <p:attrName>style.visibility</p:attrName>
                                        </p:attrNameLst>
                                      </p:cBhvr>
                                      <p:to>
                                        <p:strVal val="visible"/>
                                      </p:to>
                                    </p:set>
                                    <p:anim calcmode="lin" valueType="num">
                                      <p:cBhvr additive="base">
                                        <p:cTn id="13"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411">
                                            <p:txEl>
                                              <p:pRg st="2" end="2"/>
                                            </p:txEl>
                                          </p:spTgt>
                                        </p:tgtEl>
                                        <p:attrNameLst>
                                          <p:attrName>style.visibility</p:attrName>
                                        </p:attrNameLst>
                                      </p:cBhvr>
                                      <p:to>
                                        <p:strVal val="visible"/>
                                      </p:to>
                                    </p:set>
                                    <p:anim calcmode="lin" valueType="num">
                                      <p:cBhvr additive="base">
                                        <p:cTn id="19"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411">
                                            <p:txEl>
                                              <p:pRg st="3" end="3"/>
                                            </p:txEl>
                                          </p:spTgt>
                                        </p:tgtEl>
                                        <p:attrNameLst>
                                          <p:attrName>style.visibility</p:attrName>
                                        </p:attrNameLst>
                                      </p:cBhvr>
                                      <p:to>
                                        <p:strVal val="visible"/>
                                      </p:to>
                                    </p:set>
                                    <p:anim calcmode="lin" valueType="num">
                                      <p:cBhvr additive="base">
                                        <p:cTn id="25"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411">
                                            <p:txEl>
                                              <p:pRg st="4" end="4"/>
                                            </p:txEl>
                                          </p:spTgt>
                                        </p:tgtEl>
                                        <p:attrNameLst>
                                          <p:attrName>style.visibility</p:attrName>
                                        </p:attrNameLst>
                                      </p:cBhvr>
                                      <p:to>
                                        <p:strVal val="visible"/>
                                      </p:to>
                                    </p:set>
                                    <p:anim calcmode="lin" valueType="num">
                                      <p:cBhvr additive="base">
                                        <p:cTn id="31"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4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en-US" altLang="en-US"/>
              <a:t>Carving the Heads</a:t>
            </a:r>
          </a:p>
        </p:txBody>
      </p:sp>
      <p:pic>
        <p:nvPicPr>
          <p:cNvPr id="124932" name="Picture 4" descr="StoneHeadCarv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00200"/>
            <a:ext cx="7267575" cy="47625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798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4932"/>
                                        </p:tgtEl>
                                        <p:attrNameLst>
                                          <p:attrName>style.visibility</p:attrName>
                                        </p:attrNameLst>
                                      </p:cBhvr>
                                      <p:to>
                                        <p:strVal val="visible"/>
                                      </p:to>
                                    </p:set>
                                    <p:animEffect transition="in" filter="checkerboard(across)">
                                      <p:cBhvr>
                                        <p:cTn id="7" dur="500"/>
                                        <p:tgtEl>
                                          <p:spTgt spid="124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altLang="en-US"/>
              <a:t>Moving a Head</a:t>
            </a:r>
          </a:p>
        </p:txBody>
      </p:sp>
      <p:sp>
        <p:nvSpPr>
          <p:cNvPr id="126980" name="Text Box 4"/>
          <p:cNvSpPr txBox="1">
            <a:spLocks noChangeArrowheads="1"/>
          </p:cNvSpPr>
          <p:nvPr/>
        </p:nvSpPr>
        <p:spPr bwMode="auto">
          <a:xfrm>
            <a:off x="838200" y="2286000"/>
            <a:ext cx="7467600"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After providing a luau for the island’s inhabitants, 180 of them (with full stomachs) were easily able to move a 12-ton statue on a sledge they had made (see </a:t>
            </a:r>
            <a:r>
              <a:rPr lang="en-US" altLang="en-US" sz="3200" i="1"/>
              <a:t>Aku-Aku</a:t>
            </a:r>
            <a:r>
              <a:rPr lang="en-US" altLang="en-US" sz="3200"/>
              <a:t>, 149-150).</a:t>
            </a:r>
          </a:p>
        </p:txBody>
      </p:sp>
    </p:spTree>
    <p:custDataLst>
      <p:tags r:id="rId1"/>
    </p:custDataLst>
  </p:cSld>
  <p:clrMapOvr>
    <a:masterClrMapping/>
  </p:clrMapOvr>
  <p:transition advTm="1993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6980"/>
                                        </p:tgtEl>
                                        <p:attrNameLst>
                                          <p:attrName>style.visibility</p:attrName>
                                        </p:attrNameLst>
                                      </p:cBhvr>
                                      <p:to>
                                        <p:strVal val="visible"/>
                                      </p:to>
                                    </p:set>
                                    <p:animEffect transition="in" filter="checkerboard(across)">
                                      <p:cBhvr>
                                        <p:cTn id="7" dur="500"/>
                                        <p:tgtEl>
                                          <p:spTgt spid="126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a:t>Strange Art-Forms</a:t>
            </a:r>
          </a:p>
        </p:txBody>
      </p:sp>
      <p:pic>
        <p:nvPicPr>
          <p:cNvPr id="28676" name="Picture 4" descr="NazcaWoman"/>
          <p:cNvPicPr>
            <a:picLocks noChangeAspect="1" noChangeArrowheads="1"/>
          </p:cNvPicPr>
          <p:nvPr/>
        </p:nvPicPr>
        <p:blipFill>
          <a:blip r:embed="rId3">
            <a:extLst>
              <a:ext uri="{28A0092B-C50C-407E-A947-70E740481C1C}">
                <a14:useLocalDpi xmlns:a14="http://schemas.microsoft.com/office/drawing/2010/main" val="0"/>
              </a:ext>
            </a:extLst>
          </a:blip>
          <a:srcRect l="13324" t="7660" r="8592" b="5432"/>
          <a:stretch>
            <a:fillRect/>
          </a:stretch>
        </p:blipFill>
        <p:spPr bwMode="auto">
          <a:xfrm>
            <a:off x="2057400" y="1447800"/>
            <a:ext cx="5029200" cy="41608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363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checkerboard(across)">
                                      <p:cBhvr>
                                        <p:cTn id="7"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altLang="en-US"/>
              <a:t>Raising a Head</a:t>
            </a:r>
          </a:p>
        </p:txBody>
      </p:sp>
      <p:pic>
        <p:nvPicPr>
          <p:cNvPr id="129029" name="Picture 5" descr="StatueBeingRaise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47800"/>
            <a:ext cx="7372350" cy="49815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951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9029"/>
                                        </p:tgtEl>
                                        <p:attrNameLst>
                                          <p:attrName>style.visibility</p:attrName>
                                        </p:attrNameLst>
                                      </p:cBhvr>
                                      <p:to>
                                        <p:strVal val="visible"/>
                                      </p:to>
                                    </p:set>
                                    <p:animEffect transition="in" filter="checkerboard(across)">
                                      <p:cBhvr>
                                        <p:cTn id="7" dur="500"/>
                                        <p:tgtEl>
                                          <p:spTgt spid="129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algn="l"/>
            <a:r>
              <a:rPr lang="en-US" altLang="en-US"/>
              <a:t>Raising a Head</a:t>
            </a:r>
          </a:p>
        </p:txBody>
      </p:sp>
      <p:pic>
        <p:nvPicPr>
          <p:cNvPr id="131076" name="Picture 4" descr="StatueBeingRaise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95400"/>
            <a:ext cx="7467600" cy="4895850"/>
          </a:xfrm>
          <a:prstGeom prst="rect">
            <a:avLst/>
          </a:prstGeom>
          <a:noFill/>
          <a:extLst>
            <a:ext uri="{909E8E84-426E-40DD-AFC4-6F175D3DCCD1}">
              <a14:hiddenFill xmlns:a14="http://schemas.microsoft.com/office/drawing/2010/main">
                <a:solidFill>
                  <a:srgbClr val="FFFFFF"/>
                </a:solidFill>
              </a14:hiddenFill>
            </a:ext>
          </a:extLst>
        </p:spPr>
      </p:pic>
      <p:pic>
        <p:nvPicPr>
          <p:cNvPr id="131077" name="Picture 5" descr="StatueBeingRaised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75" y="1066800"/>
            <a:ext cx="3989388" cy="5403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174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1076"/>
                                        </p:tgtEl>
                                        <p:attrNameLst>
                                          <p:attrName>style.visibility</p:attrName>
                                        </p:attrNameLst>
                                      </p:cBhvr>
                                      <p:to>
                                        <p:strVal val="visible"/>
                                      </p:to>
                                    </p:set>
                                    <p:animEffect transition="in" filter="checkerboard(across)">
                                      <p:cBhvr>
                                        <p:cTn id="7" dur="500"/>
                                        <p:tgtEl>
                                          <p:spTgt spid="1310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31077"/>
                                        </p:tgtEl>
                                        <p:attrNameLst>
                                          <p:attrName>style.visibility</p:attrName>
                                        </p:attrNameLst>
                                      </p:cBhvr>
                                      <p:to>
                                        <p:strVal val="visible"/>
                                      </p:to>
                                    </p:set>
                                    <p:animEffect transition="in" filter="checkerboard(across)">
                                      <p:cBhvr>
                                        <p:cTn id="12" dur="500"/>
                                        <p:tgtEl>
                                          <p:spTgt spid="131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ltLang="en-US"/>
              <a:t>Easter Island</a:t>
            </a:r>
          </a:p>
        </p:txBody>
      </p:sp>
      <p:sp>
        <p:nvSpPr>
          <p:cNvPr id="133123" name="Rectangle 3"/>
          <p:cNvSpPr>
            <a:spLocks noGrp="1" noChangeArrowheads="1"/>
          </p:cNvSpPr>
          <p:nvPr>
            <p:ph type="body" idx="1"/>
          </p:nvPr>
        </p:nvSpPr>
        <p:spPr>
          <a:xfrm>
            <a:off x="457200" y="1371600"/>
            <a:ext cx="8229600" cy="4724400"/>
          </a:xfrm>
        </p:spPr>
        <p:txBody>
          <a:bodyPr/>
          <a:lstStyle/>
          <a:p>
            <a:pPr>
              <a:buFontTx/>
              <a:buNone/>
            </a:pPr>
            <a:r>
              <a:rPr lang="en-US" altLang="en-US" i="1"/>
              <a:t>Heyerdahl</a:t>
            </a:r>
            <a:r>
              <a:rPr lang="en-US" altLang="en-US" i="1">
                <a:cs typeface="Arial" charset="0"/>
              </a:rPr>
              <a:t>'</a:t>
            </a:r>
            <a:r>
              <a:rPr lang="en-US" altLang="en-US" i="1"/>
              <a:t>s results:</a:t>
            </a:r>
          </a:p>
          <a:p>
            <a:r>
              <a:rPr lang="en-US" altLang="en-US"/>
              <a:t>Six men could carve a head in one year.</a:t>
            </a:r>
          </a:p>
          <a:p>
            <a:r>
              <a:rPr lang="en-US" altLang="en-US"/>
              <a:t>Whole population could move the head to a site in a day or two.</a:t>
            </a:r>
          </a:p>
          <a:p>
            <a:r>
              <a:rPr lang="en-US" altLang="en-US"/>
              <a:t>12 men could erect a head in 18 days.</a:t>
            </a:r>
          </a:p>
          <a:p>
            <a:r>
              <a:rPr lang="en-US" altLang="en-US"/>
              <a:t>So the island</a:t>
            </a:r>
            <a:r>
              <a:rPr lang="en-US" altLang="en-US">
                <a:cs typeface="Arial" charset="0"/>
              </a:rPr>
              <a:t>'</a:t>
            </a:r>
            <a:r>
              <a:rPr lang="en-US" altLang="en-US"/>
              <a:t>s current population could easily produce &amp; set up one head per year.</a:t>
            </a:r>
          </a:p>
        </p:txBody>
      </p:sp>
    </p:spTree>
    <p:custDataLst>
      <p:tags r:id="rId1"/>
    </p:custDataLst>
  </p:cSld>
  <p:clrMapOvr>
    <a:masterClrMapping/>
  </p:clrMapOvr>
  <p:transition advTm="4137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23">
                                            <p:txEl>
                                              <p:pRg st="0" end="0"/>
                                            </p:txEl>
                                          </p:spTgt>
                                        </p:tgtEl>
                                        <p:attrNameLst>
                                          <p:attrName>style.visibility</p:attrName>
                                        </p:attrNameLst>
                                      </p:cBhvr>
                                      <p:to>
                                        <p:strVal val="visible"/>
                                      </p:to>
                                    </p:set>
                                    <p:anim calcmode="lin" valueType="num">
                                      <p:cBhvr additive="base">
                                        <p:cTn id="7" dur="500" fill="hold"/>
                                        <p:tgtEl>
                                          <p:spTgt spid="133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23">
                                            <p:txEl>
                                              <p:pRg st="1" end="1"/>
                                            </p:txEl>
                                          </p:spTgt>
                                        </p:tgtEl>
                                        <p:attrNameLst>
                                          <p:attrName>style.visibility</p:attrName>
                                        </p:attrNameLst>
                                      </p:cBhvr>
                                      <p:to>
                                        <p:strVal val="visible"/>
                                      </p:to>
                                    </p:set>
                                    <p:anim calcmode="lin" valueType="num">
                                      <p:cBhvr additive="base">
                                        <p:cTn id="13" dur="500" fill="hold"/>
                                        <p:tgtEl>
                                          <p:spTgt spid="1331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3123">
                                            <p:txEl>
                                              <p:pRg st="2" end="2"/>
                                            </p:txEl>
                                          </p:spTgt>
                                        </p:tgtEl>
                                        <p:attrNameLst>
                                          <p:attrName>style.visibility</p:attrName>
                                        </p:attrNameLst>
                                      </p:cBhvr>
                                      <p:to>
                                        <p:strVal val="visible"/>
                                      </p:to>
                                    </p:set>
                                    <p:anim calcmode="lin" valueType="num">
                                      <p:cBhvr additive="base">
                                        <p:cTn id="19" dur="500" fill="hold"/>
                                        <p:tgtEl>
                                          <p:spTgt spid="1331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3123">
                                            <p:txEl>
                                              <p:pRg st="3" end="3"/>
                                            </p:txEl>
                                          </p:spTgt>
                                        </p:tgtEl>
                                        <p:attrNameLst>
                                          <p:attrName>style.visibility</p:attrName>
                                        </p:attrNameLst>
                                      </p:cBhvr>
                                      <p:to>
                                        <p:strVal val="visible"/>
                                      </p:to>
                                    </p:set>
                                    <p:anim calcmode="lin" valueType="num">
                                      <p:cBhvr additive="base">
                                        <p:cTn id="25" dur="500" fill="hold"/>
                                        <p:tgtEl>
                                          <p:spTgt spid="1331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3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3123">
                                            <p:txEl>
                                              <p:pRg st="4" end="4"/>
                                            </p:txEl>
                                          </p:spTgt>
                                        </p:tgtEl>
                                        <p:attrNameLst>
                                          <p:attrName>style.visibility</p:attrName>
                                        </p:attrNameLst>
                                      </p:cBhvr>
                                      <p:to>
                                        <p:strVal val="visible"/>
                                      </p:to>
                                    </p:set>
                                    <p:anim calcmode="lin" valueType="num">
                                      <p:cBhvr additive="base">
                                        <p:cTn id="31" dur="500" fill="hold"/>
                                        <p:tgtEl>
                                          <p:spTgt spid="1331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31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4" name="Rectangle 4"/>
          <p:cNvSpPr>
            <a:spLocks noGrp="1" noChangeArrowheads="1"/>
          </p:cNvSpPr>
          <p:nvPr>
            <p:ph type="title"/>
          </p:nvPr>
        </p:nvSpPr>
        <p:spPr/>
        <p:txBody>
          <a:bodyPr/>
          <a:lstStyle/>
          <a:p>
            <a:r>
              <a:rPr lang="en-US" altLang="en-US"/>
              <a:t>Nazca, Peru</a:t>
            </a:r>
          </a:p>
        </p:txBody>
      </p:sp>
      <p:sp>
        <p:nvSpPr>
          <p:cNvPr id="107526" name="Rectangle 6"/>
          <p:cNvSpPr>
            <a:spLocks noGrp="1" noChangeArrowheads="1"/>
          </p:cNvSpPr>
          <p:nvPr>
            <p:ph type="body" sz="half" idx="1"/>
          </p:nvPr>
        </p:nvSpPr>
        <p:spPr/>
        <p:txBody>
          <a:bodyPr/>
          <a:lstStyle/>
          <a:p>
            <a:r>
              <a:rPr lang="en-US" altLang="en-US" sz="2800"/>
              <a:t>The plains of Nazca are quite unusual in being criss-crossed by numerous lines, some of which give the appearance of highways or airport runways.</a:t>
            </a:r>
          </a:p>
        </p:txBody>
      </p:sp>
      <p:sp>
        <p:nvSpPr>
          <p:cNvPr id="107527" name="Rectangle 7"/>
          <p:cNvSpPr>
            <a:spLocks noGrp="1" noChangeArrowheads="1"/>
          </p:cNvSpPr>
          <p:nvPr>
            <p:ph sz="half" idx="2"/>
          </p:nvPr>
        </p:nvSpPr>
        <p:spPr/>
        <p:txBody>
          <a:bodyPr/>
          <a:lstStyle/>
          <a:p>
            <a:endParaRPr lang="en-US" altLang="en-US" sz="2800"/>
          </a:p>
        </p:txBody>
      </p:sp>
      <p:pic>
        <p:nvPicPr>
          <p:cNvPr id="107528" name="Picture 8" descr="NazcaOver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295400"/>
            <a:ext cx="4117975" cy="2992438"/>
          </a:xfrm>
          <a:prstGeom prst="rect">
            <a:avLst/>
          </a:prstGeom>
          <a:noFill/>
          <a:extLst>
            <a:ext uri="{909E8E84-426E-40DD-AFC4-6F175D3DCCD1}">
              <a14:hiddenFill xmlns:a14="http://schemas.microsoft.com/office/drawing/2010/main">
                <a:solidFill>
                  <a:srgbClr val="FFFFFF"/>
                </a:solidFill>
              </a14:hiddenFill>
            </a:ext>
          </a:extLst>
        </p:spPr>
      </p:pic>
      <p:pic>
        <p:nvPicPr>
          <p:cNvPr id="107525" name="Picture 5" descr="NazcaLi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819400"/>
            <a:ext cx="4038600" cy="37020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779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7528"/>
                                        </p:tgtEl>
                                        <p:attrNameLst>
                                          <p:attrName>style.visibility</p:attrName>
                                        </p:attrNameLst>
                                      </p:cBhvr>
                                      <p:to>
                                        <p:strVal val="visible"/>
                                      </p:to>
                                    </p:set>
                                    <p:animEffect transition="in" filter="checkerboard(across)">
                                      <p:cBhvr>
                                        <p:cTn id="7" dur="500"/>
                                        <p:tgtEl>
                                          <p:spTgt spid="1075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7526">
                                            <p:txEl>
                                              <p:pRg st="0" end="0"/>
                                            </p:txEl>
                                          </p:spTgt>
                                        </p:tgtEl>
                                        <p:attrNameLst>
                                          <p:attrName>style.visibility</p:attrName>
                                        </p:attrNameLst>
                                      </p:cBhvr>
                                      <p:to>
                                        <p:strVal val="visible"/>
                                      </p:to>
                                    </p:set>
                                    <p:anim calcmode="lin" valueType="num">
                                      <p:cBhvr additive="base">
                                        <p:cTn id="12" dur="500" fill="hold"/>
                                        <p:tgtEl>
                                          <p:spTgt spid="10752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75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107525"/>
                                        </p:tgtEl>
                                        <p:attrNameLst>
                                          <p:attrName>style.visibility</p:attrName>
                                        </p:attrNameLst>
                                      </p:cBhvr>
                                      <p:to>
                                        <p:strVal val="visible"/>
                                      </p:to>
                                    </p:set>
                                    <p:animEffect transition="in" filter="checkerboard(across)">
                                      <p:cBhvr>
                                        <p:cTn id="18" dur="500"/>
                                        <p:tgtEl>
                                          <p:spTgt spid="107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6"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ltLang="en-US"/>
              <a:t>Nazca</a:t>
            </a:r>
          </a:p>
        </p:txBody>
      </p:sp>
      <p:pic>
        <p:nvPicPr>
          <p:cNvPr id="112644" name="Picture 4" descr="NazcaLines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524000"/>
            <a:ext cx="6324600" cy="47434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240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2644"/>
                                        </p:tgtEl>
                                        <p:attrNameLst>
                                          <p:attrName>style.visibility</p:attrName>
                                        </p:attrNameLst>
                                      </p:cBhvr>
                                      <p:to>
                                        <p:strVal val="visible"/>
                                      </p:to>
                                    </p:set>
                                    <p:animEffect transition="in" filter="checkerboard(across)">
                                      <p:cBhvr>
                                        <p:cTn id="7" dur="500"/>
                                        <p:tgtEl>
                                          <p:spTgt spid="112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altLang="en-US"/>
              <a:t>Nazca</a:t>
            </a:r>
          </a:p>
        </p:txBody>
      </p:sp>
      <p:pic>
        <p:nvPicPr>
          <p:cNvPr id="114693" name="Picture 5" descr="NazcaMonk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600200"/>
            <a:ext cx="4448175" cy="4724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27179"/>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altLang="en-US"/>
              <a:t>Nazca</a:t>
            </a:r>
          </a:p>
        </p:txBody>
      </p:sp>
      <p:sp>
        <p:nvSpPr>
          <p:cNvPr id="110596" name="Text Box 4"/>
          <p:cNvSpPr txBox="1">
            <a:spLocks noChangeArrowheads="1"/>
          </p:cNvSpPr>
          <p:nvPr/>
        </p:nvSpPr>
        <p:spPr bwMode="auto">
          <a:xfrm>
            <a:off x="762000" y="1447800"/>
            <a:ext cx="7620000" cy="429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 archaeologists have been racking their brains over the geometric system of lines, animal drawings and neatly arranged bits of stone which extend over an area some 30 miles long between Palpa in the north and Nazca in the south.  To me, they look just like an airport layout… (</a:t>
            </a:r>
            <a:r>
              <a:rPr lang="en-US" altLang="en-US" sz="2400" i="1"/>
              <a:t>Gods from Outer Space</a:t>
            </a:r>
            <a:r>
              <a:rPr lang="en-US" altLang="en-US" sz="2400"/>
              <a:t>, 115)</a:t>
            </a:r>
          </a:p>
          <a:p>
            <a:pPr>
              <a:spcBef>
                <a:spcPct val="50000"/>
              </a:spcBef>
            </a:pPr>
            <a:r>
              <a:rPr lang="en-US" altLang="en-US" sz="2400"/>
              <a:t>At some time in the past, unknown intelligences landed on the uninhabited plain near the present-day town of Nazca and built an improvised airfield for their spacecraft which were to operate in the vicinity of the earth. (</a:t>
            </a:r>
            <a:r>
              <a:rPr lang="en-US" altLang="en-US" sz="2400" i="1"/>
              <a:t>Gods from Outer Space</a:t>
            </a:r>
            <a:r>
              <a:rPr lang="en-US" altLang="en-US" sz="2400"/>
              <a:t>, 117)</a:t>
            </a:r>
          </a:p>
        </p:txBody>
      </p:sp>
    </p:spTree>
    <p:custDataLst>
      <p:tags r:id="rId1"/>
    </p:custDataLst>
  </p:cSld>
  <p:clrMapOvr>
    <a:masterClrMapping/>
  </p:clrMapOvr>
  <p:transition advTm="4014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0596"/>
                                        </p:tgtEl>
                                        <p:attrNameLst>
                                          <p:attrName>style.visibility</p:attrName>
                                        </p:attrNameLst>
                                      </p:cBhvr>
                                      <p:to>
                                        <p:strVal val="visible"/>
                                      </p:to>
                                    </p:set>
                                    <p:animEffect transition="in" filter="checkerboard(across)">
                                      <p:cBhvr>
                                        <p:cTn id="7" dur="500"/>
                                        <p:tgtEl>
                                          <p:spTgt spid="110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altLang="en-US"/>
              <a:t>Nazca</a:t>
            </a:r>
          </a:p>
        </p:txBody>
      </p:sp>
      <p:sp>
        <p:nvSpPr>
          <p:cNvPr id="116739" name="Rectangle 3"/>
          <p:cNvSpPr>
            <a:spLocks noGrp="1" noChangeArrowheads="1"/>
          </p:cNvSpPr>
          <p:nvPr>
            <p:ph type="body" sz="half" idx="1"/>
          </p:nvPr>
        </p:nvSpPr>
        <p:spPr>
          <a:xfrm>
            <a:off x="457200" y="1600200"/>
            <a:ext cx="4419600" cy="4495800"/>
          </a:xfrm>
        </p:spPr>
        <p:txBody>
          <a:bodyPr/>
          <a:lstStyle/>
          <a:p>
            <a:pPr>
              <a:lnSpc>
                <a:spcPct val="90000"/>
              </a:lnSpc>
              <a:buFontTx/>
              <a:buNone/>
            </a:pPr>
            <a:r>
              <a:rPr lang="en-US" altLang="en-US" sz="2800" i="1"/>
              <a:t>According to von D</a:t>
            </a:r>
            <a:r>
              <a:rPr lang="en-US" altLang="en-US" sz="2800" i="1">
                <a:cs typeface="Arial" charset="0"/>
              </a:rPr>
              <a:t>äniken:</a:t>
            </a:r>
          </a:p>
          <a:p>
            <a:pPr>
              <a:lnSpc>
                <a:spcPct val="90000"/>
              </a:lnSpc>
            </a:pPr>
            <a:r>
              <a:rPr lang="en-US" altLang="en-US" sz="2800"/>
              <a:t>The lines are runways of a spaceport.</a:t>
            </a:r>
          </a:p>
          <a:p>
            <a:pPr>
              <a:lnSpc>
                <a:spcPct val="90000"/>
              </a:lnSpc>
            </a:pPr>
            <a:r>
              <a:rPr lang="en-US" altLang="en-US" sz="2800"/>
              <a:t>The large animal figures are only viewable from the air, so made by astronauts (34).</a:t>
            </a:r>
          </a:p>
          <a:p>
            <a:pPr>
              <a:lnSpc>
                <a:spcPct val="90000"/>
              </a:lnSpc>
            </a:pPr>
            <a:r>
              <a:rPr lang="en-US" altLang="en-US" sz="2800"/>
              <a:t>A trident on the coast points to the spaceport (33-34 &amp; fig. 7).</a:t>
            </a:r>
          </a:p>
          <a:p>
            <a:pPr>
              <a:lnSpc>
                <a:spcPct val="90000"/>
              </a:lnSpc>
            </a:pPr>
            <a:endParaRPr lang="en-US" altLang="en-US" sz="2800">
              <a:cs typeface="Arial" charset="0"/>
            </a:endParaRPr>
          </a:p>
        </p:txBody>
      </p:sp>
      <p:pic>
        <p:nvPicPr>
          <p:cNvPr id="116740" name="Picture 4" descr="ChariotsCo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7913" y="228600"/>
            <a:ext cx="14557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6" descr="nazca1"/>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362575" y="1943100"/>
            <a:ext cx="2609850" cy="3810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590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6739">
                                            <p:txEl>
                                              <p:pRg st="0" end="0"/>
                                            </p:txEl>
                                          </p:spTgt>
                                        </p:tgtEl>
                                        <p:attrNameLst>
                                          <p:attrName>style.visibility</p:attrName>
                                        </p:attrNameLst>
                                      </p:cBhvr>
                                      <p:to>
                                        <p:strVal val="visible"/>
                                      </p:to>
                                    </p:set>
                                    <p:anim calcmode="lin" valueType="num">
                                      <p:cBhvr additive="base">
                                        <p:cTn id="7" dur="500" fill="hold"/>
                                        <p:tgtEl>
                                          <p:spTgt spid="1167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67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6739">
                                            <p:txEl>
                                              <p:pRg st="1" end="1"/>
                                            </p:txEl>
                                          </p:spTgt>
                                        </p:tgtEl>
                                        <p:attrNameLst>
                                          <p:attrName>style.visibility</p:attrName>
                                        </p:attrNameLst>
                                      </p:cBhvr>
                                      <p:to>
                                        <p:strVal val="visible"/>
                                      </p:to>
                                    </p:set>
                                    <p:anim calcmode="lin" valueType="num">
                                      <p:cBhvr additive="base">
                                        <p:cTn id="13" dur="500" fill="hold"/>
                                        <p:tgtEl>
                                          <p:spTgt spid="1167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67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6739">
                                            <p:txEl>
                                              <p:pRg st="2" end="2"/>
                                            </p:txEl>
                                          </p:spTgt>
                                        </p:tgtEl>
                                        <p:attrNameLst>
                                          <p:attrName>style.visibility</p:attrName>
                                        </p:attrNameLst>
                                      </p:cBhvr>
                                      <p:to>
                                        <p:strVal val="visible"/>
                                      </p:to>
                                    </p:set>
                                    <p:anim calcmode="lin" valueType="num">
                                      <p:cBhvr additive="base">
                                        <p:cTn id="19" dur="500" fill="hold"/>
                                        <p:tgtEl>
                                          <p:spTgt spid="1167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67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6739">
                                            <p:txEl>
                                              <p:pRg st="3" end="3"/>
                                            </p:txEl>
                                          </p:spTgt>
                                        </p:tgtEl>
                                        <p:attrNameLst>
                                          <p:attrName>style.visibility</p:attrName>
                                        </p:attrNameLst>
                                      </p:cBhvr>
                                      <p:to>
                                        <p:strVal val="visible"/>
                                      </p:to>
                                    </p:set>
                                    <p:anim calcmode="lin" valueType="num">
                                      <p:cBhvr additive="base">
                                        <p:cTn id="25" dur="500" fill="hold"/>
                                        <p:tgtEl>
                                          <p:spTgt spid="1167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67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nodeType="clickEffect">
                                  <p:stCondLst>
                                    <p:cond delay="0"/>
                                  </p:stCondLst>
                                  <p:childTnLst>
                                    <p:set>
                                      <p:cBhvr>
                                        <p:cTn id="30" dur="1" fill="hold">
                                          <p:stCondLst>
                                            <p:cond delay="0"/>
                                          </p:stCondLst>
                                        </p:cTn>
                                        <p:tgtEl>
                                          <p:spTgt spid="116742"/>
                                        </p:tgtEl>
                                        <p:attrNameLst>
                                          <p:attrName>style.visibility</p:attrName>
                                        </p:attrNameLst>
                                      </p:cBhvr>
                                      <p:to>
                                        <p:strVal val="visible"/>
                                      </p:to>
                                    </p:set>
                                    <p:animEffect transition="in" filter="checkerboard(across)">
                                      <p:cBhvr>
                                        <p:cTn id="31" dur="500"/>
                                        <p:tgtEl>
                                          <p:spTgt spid="116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altLang="en-US"/>
              <a:t>Response to von D</a:t>
            </a:r>
            <a:r>
              <a:rPr lang="en-US" altLang="en-US">
                <a:cs typeface="Arial" charset="0"/>
              </a:rPr>
              <a:t>äniken</a:t>
            </a:r>
          </a:p>
        </p:txBody>
      </p:sp>
      <p:sp>
        <p:nvSpPr>
          <p:cNvPr id="117763" name="Rectangle 3"/>
          <p:cNvSpPr>
            <a:spLocks noGrp="1" noChangeArrowheads="1"/>
          </p:cNvSpPr>
          <p:nvPr>
            <p:ph type="body" sz="half" idx="1"/>
          </p:nvPr>
        </p:nvSpPr>
        <p:spPr>
          <a:xfrm>
            <a:off x="457200" y="1981200"/>
            <a:ext cx="4038600" cy="4114800"/>
          </a:xfrm>
        </p:spPr>
        <p:txBody>
          <a:bodyPr/>
          <a:lstStyle/>
          <a:p>
            <a:pPr>
              <a:lnSpc>
                <a:spcPct val="90000"/>
              </a:lnSpc>
              <a:buFontTx/>
              <a:buNone/>
            </a:pPr>
            <a:r>
              <a:rPr lang="en-US" altLang="en-US" sz="2800" i="1"/>
              <a:t>Runways?:</a:t>
            </a:r>
            <a:r>
              <a:rPr lang="en-US" altLang="en-US" sz="2800"/>
              <a:t> </a:t>
            </a:r>
          </a:p>
          <a:p>
            <a:pPr>
              <a:lnSpc>
                <a:spcPct val="90000"/>
              </a:lnSpc>
            </a:pPr>
            <a:r>
              <a:rPr lang="en-US" altLang="en-US" sz="2800"/>
              <a:t>Rocky</a:t>
            </a:r>
          </a:p>
          <a:p>
            <a:pPr>
              <a:lnSpc>
                <a:spcPct val="90000"/>
              </a:lnSpc>
            </a:pPr>
            <a:r>
              <a:rPr lang="en-US" altLang="en-US" sz="2800"/>
              <a:t>Cross hills</a:t>
            </a:r>
          </a:p>
          <a:p>
            <a:pPr>
              <a:lnSpc>
                <a:spcPct val="90000"/>
              </a:lnSpc>
            </a:pPr>
            <a:r>
              <a:rPr lang="en-US" altLang="en-US" sz="2800"/>
              <a:t>Deeply furrowed at intersections </a:t>
            </a:r>
          </a:p>
          <a:p>
            <a:pPr>
              <a:lnSpc>
                <a:spcPct val="90000"/>
              </a:lnSpc>
            </a:pPr>
            <a:r>
              <a:rPr lang="en-US" altLang="en-US" sz="2800"/>
              <a:t>Ground too soft</a:t>
            </a:r>
          </a:p>
        </p:txBody>
      </p:sp>
      <p:pic>
        <p:nvPicPr>
          <p:cNvPr id="117765" name="Picture 5" descr="NazcaLines4"/>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l="24529"/>
          <a:stretch>
            <a:fillRect/>
          </a:stretch>
        </p:blipFill>
        <p:spPr>
          <a:xfrm>
            <a:off x="4724400" y="1985963"/>
            <a:ext cx="3962400" cy="30241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3788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7765"/>
                                        </p:tgtEl>
                                        <p:attrNameLst>
                                          <p:attrName>style.visibility</p:attrName>
                                        </p:attrNameLst>
                                      </p:cBhvr>
                                      <p:to>
                                        <p:strVal val="visible"/>
                                      </p:to>
                                    </p:set>
                                    <p:animEffect transition="in" filter="checkerboard(across)">
                                      <p:cBhvr>
                                        <p:cTn id="7" dur="500"/>
                                        <p:tgtEl>
                                          <p:spTgt spid="1177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7763">
                                            <p:txEl>
                                              <p:pRg st="0" end="0"/>
                                            </p:txEl>
                                          </p:spTgt>
                                        </p:tgtEl>
                                        <p:attrNameLst>
                                          <p:attrName>style.visibility</p:attrName>
                                        </p:attrNameLst>
                                      </p:cBhvr>
                                      <p:to>
                                        <p:strVal val="visible"/>
                                      </p:to>
                                    </p:set>
                                    <p:anim calcmode="lin" valueType="num">
                                      <p:cBhvr additive="base">
                                        <p:cTn id="12" dur="500" fill="hold"/>
                                        <p:tgtEl>
                                          <p:spTgt spid="11776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77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7763">
                                            <p:txEl>
                                              <p:pRg st="1" end="1"/>
                                            </p:txEl>
                                          </p:spTgt>
                                        </p:tgtEl>
                                        <p:attrNameLst>
                                          <p:attrName>style.visibility</p:attrName>
                                        </p:attrNameLst>
                                      </p:cBhvr>
                                      <p:to>
                                        <p:strVal val="visible"/>
                                      </p:to>
                                    </p:set>
                                    <p:anim calcmode="lin" valueType="num">
                                      <p:cBhvr additive="base">
                                        <p:cTn id="18" dur="500" fill="hold"/>
                                        <p:tgtEl>
                                          <p:spTgt spid="11776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77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7763">
                                            <p:txEl>
                                              <p:pRg st="2" end="2"/>
                                            </p:txEl>
                                          </p:spTgt>
                                        </p:tgtEl>
                                        <p:attrNameLst>
                                          <p:attrName>style.visibility</p:attrName>
                                        </p:attrNameLst>
                                      </p:cBhvr>
                                      <p:to>
                                        <p:strVal val="visible"/>
                                      </p:to>
                                    </p:set>
                                    <p:anim calcmode="lin" valueType="num">
                                      <p:cBhvr additive="base">
                                        <p:cTn id="24" dur="500" fill="hold"/>
                                        <p:tgtEl>
                                          <p:spTgt spid="11776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177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7763">
                                            <p:txEl>
                                              <p:pRg st="3" end="3"/>
                                            </p:txEl>
                                          </p:spTgt>
                                        </p:tgtEl>
                                        <p:attrNameLst>
                                          <p:attrName>style.visibility</p:attrName>
                                        </p:attrNameLst>
                                      </p:cBhvr>
                                      <p:to>
                                        <p:strVal val="visible"/>
                                      </p:to>
                                    </p:set>
                                    <p:anim calcmode="lin" valueType="num">
                                      <p:cBhvr additive="base">
                                        <p:cTn id="30" dur="500" fill="hold"/>
                                        <p:tgtEl>
                                          <p:spTgt spid="11776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177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7763">
                                            <p:txEl>
                                              <p:pRg st="4" end="4"/>
                                            </p:txEl>
                                          </p:spTgt>
                                        </p:tgtEl>
                                        <p:attrNameLst>
                                          <p:attrName>style.visibility</p:attrName>
                                        </p:attrNameLst>
                                      </p:cBhvr>
                                      <p:to>
                                        <p:strVal val="visible"/>
                                      </p:to>
                                    </p:set>
                                    <p:anim calcmode="lin" valueType="num">
                                      <p:cBhvr additive="base">
                                        <p:cTn id="36" dur="500" fill="hold"/>
                                        <p:tgtEl>
                                          <p:spTgt spid="11776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1776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altLang="en-US"/>
              <a:t>Response to von D</a:t>
            </a:r>
            <a:r>
              <a:rPr lang="en-US" altLang="en-US">
                <a:cs typeface="Arial" charset="0"/>
              </a:rPr>
              <a:t>äniken</a:t>
            </a:r>
          </a:p>
        </p:txBody>
      </p:sp>
      <p:sp>
        <p:nvSpPr>
          <p:cNvPr id="120836" name="Rectangle 4"/>
          <p:cNvSpPr>
            <a:spLocks noGrp="1" noChangeArrowheads="1"/>
          </p:cNvSpPr>
          <p:nvPr>
            <p:ph type="body" sz="half" idx="1"/>
          </p:nvPr>
        </p:nvSpPr>
        <p:spPr/>
        <p:txBody>
          <a:bodyPr/>
          <a:lstStyle/>
          <a:p>
            <a:r>
              <a:rPr lang="en-US" altLang="en-US" sz="2800"/>
              <a:t>Large figures are typically made of one continuous line.</a:t>
            </a:r>
          </a:p>
          <a:p>
            <a:r>
              <a:rPr lang="en-US" altLang="en-US" sz="2800"/>
              <a:t>Maria Reicke thinks these were perhaps paths for dancing in a sympathetic magic ceremony.</a:t>
            </a:r>
          </a:p>
        </p:txBody>
      </p:sp>
      <p:pic>
        <p:nvPicPr>
          <p:cNvPr id="120838" name="Picture 6" descr="NazcaFigure"/>
          <p:cNvPicPr>
            <a:picLocks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333625"/>
            <a:ext cx="4038600" cy="3028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3774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0838"/>
                                        </p:tgtEl>
                                        <p:attrNameLst>
                                          <p:attrName>style.visibility</p:attrName>
                                        </p:attrNameLst>
                                      </p:cBhvr>
                                      <p:to>
                                        <p:strVal val="visible"/>
                                      </p:to>
                                    </p:set>
                                    <p:animEffect transition="in" filter="checkerboard(across)">
                                      <p:cBhvr>
                                        <p:cTn id="7" dur="500"/>
                                        <p:tgtEl>
                                          <p:spTgt spid="1208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0836">
                                            <p:txEl>
                                              <p:pRg st="0" end="0"/>
                                            </p:txEl>
                                          </p:spTgt>
                                        </p:tgtEl>
                                        <p:attrNameLst>
                                          <p:attrName>style.visibility</p:attrName>
                                        </p:attrNameLst>
                                      </p:cBhvr>
                                      <p:to>
                                        <p:strVal val="visible"/>
                                      </p:to>
                                    </p:set>
                                    <p:anim calcmode="lin" valueType="num">
                                      <p:cBhvr additive="base">
                                        <p:cTn id="12" dur="500" fill="hold"/>
                                        <p:tgtEl>
                                          <p:spTgt spid="12083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08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0836">
                                            <p:txEl>
                                              <p:pRg st="1" end="1"/>
                                            </p:txEl>
                                          </p:spTgt>
                                        </p:tgtEl>
                                        <p:attrNameLst>
                                          <p:attrName>style.visibility</p:attrName>
                                        </p:attrNameLst>
                                      </p:cBhvr>
                                      <p:to>
                                        <p:strVal val="visible"/>
                                      </p:to>
                                    </p:set>
                                    <p:anim calcmode="lin" valueType="num">
                                      <p:cBhvr additive="base">
                                        <p:cTn id="18" dur="500" fill="hold"/>
                                        <p:tgtEl>
                                          <p:spTgt spid="120836">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083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a:t>Impressive Structures</a:t>
            </a:r>
          </a:p>
        </p:txBody>
      </p:sp>
      <p:pic>
        <p:nvPicPr>
          <p:cNvPr id="32773" name="Picture 5" descr="Pyramid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524000"/>
            <a:ext cx="6502400" cy="4876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848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2773"/>
                                        </p:tgtEl>
                                        <p:attrNameLst>
                                          <p:attrName>style.visibility</p:attrName>
                                        </p:attrNameLst>
                                      </p:cBhvr>
                                      <p:to>
                                        <p:strVal val="visible"/>
                                      </p:to>
                                    </p:set>
                                    <p:animEffect transition="in" filter="checkerboard(across)">
                                      <p:cBhvr>
                                        <p:cTn id="7" dur="5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altLang="en-US"/>
              <a:t>Response to von D</a:t>
            </a:r>
            <a:r>
              <a:rPr lang="en-US" altLang="en-US">
                <a:cs typeface="Arial" charset="0"/>
              </a:rPr>
              <a:t>äniken</a:t>
            </a:r>
          </a:p>
        </p:txBody>
      </p:sp>
      <p:pic>
        <p:nvPicPr>
          <p:cNvPr id="122888" name="Picture 8" descr="MCj02820100000[1]"/>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7086600" y="228600"/>
            <a:ext cx="1876425" cy="1350963"/>
          </a:xfrm>
        </p:spPr>
      </p:pic>
      <p:sp>
        <p:nvSpPr>
          <p:cNvPr id="122884" name="Rectangle 4"/>
          <p:cNvSpPr>
            <a:spLocks noGrp="1" noChangeArrowheads="1"/>
          </p:cNvSpPr>
          <p:nvPr>
            <p:ph type="body" sz="half" idx="2"/>
          </p:nvPr>
        </p:nvSpPr>
        <p:spPr>
          <a:xfrm>
            <a:off x="4648200" y="2362200"/>
            <a:ext cx="4038600" cy="3733800"/>
          </a:xfrm>
        </p:spPr>
        <p:txBody>
          <a:bodyPr/>
          <a:lstStyle/>
          <a:p>
            <a:pPr>
              <a:buFontTx/>
              <a:buNone/>
            </a:pPr>
            <a:r>
              <a:rPr lang="en-US" altLang="en-US" sz="2800"/>
              <a:t>	Do astronauts of an advanced civilization capable of traveling through space really need arrows to guide them to a spaceport?</a:t>
            </a:r>
          </a:p>
        </p:txBody>
      </p:sp>
      <p:sp>
        <p:nvSpPr>
          <p:cNvPr id="122890" name="AutoShape 10"/>
          <p:cNvSpPr>
            <a:spLocks noChangeArrowheads="1"/>
          </p:cNvSpPr>
          <p:nvPr/>
        </p:nvSpPr>
        <p:spPr bwMode="auto">
          <a:xfrm rot="1759910">
            <a:off x="3276600" y="6172200"/>
            <a:ext cx="533400" cy="381000"/>
          </a:xfrm>
          <a:prstGeom prst="leftArrow">
            <a:avLst>
              <a:gd name="adj1" fmla="val 50000"/>
              <a:gd name="adj2" fmla="val 35000"/>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2569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8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6.66667E-6 -4.21965E-6 C -0.36787 0.07607 -0.73558 0.15237 -0.8085 0.24833 C -0.88142 0.34428 -0.46874 0.50983 -0.43732 0.57573 C -0.4059 0.64162 -0.58749 0.63376 -0.62048 0.64347 " pathEditMode="relative" ptsTypes="aaaA">
                                      <p:cBhvr>
                                        <p:cTn id="10" dur="2000" fill="hold"/>
                                        <p:tgtEl>
                                          <p:spTgt spid="122888"/>
                                        </p:tgtEl>
                                        <p:attrNameLst>
                                          <p:attrName>ppt_x</p:attrName>
                                          <p:attrName>ppt_y</p:attrName>
                                        </p:attrNameLst>
                                      </p:cBhvr>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2884">
                                            <p:txEl>
                                              <p:pRg st="0" end="0"/>
                                            </p:txEl>
                                          </p:spTgt>
                                        </p:tgtEl>
                                        <p:attrNameLst>
                                          <p:attrName>style.visibility</p:attrName>
                                        </p:attrNameLst>
                                      </p:cBhvr>
                                      <p:to>
                                        <p:strVal val="visible"/>
                                      </p:to>
                                    </p:set>
                                    <p:anim calcmode="lin" valueType="num">
                                      <p:cBhvr additive="base">
                                        <p:cTn id="15" dur="500" fill="hold"/>
                                        <p:tgtEl>
                                          <p:spTgt spid="12288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288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4"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en-US" altLang="en-US"/>
              <a:t>Summary</a:t>
            </a:r>
          </a:p>
        </p:txBody>
      </p:sp>
      <p:sp>
        <p:nvSpPr>
          <p:cNvPr id="138243" name="Rectangle 3"/>
          <p:cNvSpPr>
            <a:spLocks noGrp="1" noChangeArrowheads="1"/>
          </p:cNvSpPr>
          <p:nvPr>
            <p:ph type="body" sz="half" idx="1"/>
          </p:nvPr>
        </p:nvSpPr>
        <p:spPr>
          <a:xfrm>
            <a:off x="457200" y="1524000"/>
            <a:ext cx="4038600" cy="4572000"/>
          </a:xfrm>
        </p:spPr>
        <p:txBody>
          <a:bodyPr/>
          <a:lstStyle/>
          <a:p>
            <a:pPr>
              <a:buFontTx/>
              <a:buNone/>
            </a:pPr>
            <a:r>
              <a:rPr lang="en-US" altLang="en-US" sz="2800"/>
              <a:t>	Do all the strange figures humans have drawn have to actually exist or be realistic?</a:t>
            </a:r>
          </a:p>
        </p:txBody>
      </p:sp>
      <p:pic>
        <p:nvPicPr>
          <p:cNvPr id="138246" name="Picture 6" descr="MCj0088516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3549650"/>
            <a:ext cx="2590800" cy="2252663"/>
          </a:xfrm>
          <a:prstGeom prst="rect">
            <a:avLst/>
          </a:prstGeom>
          <a:noFill/>
          <a:extLst>
            <a:ext uri="{909E8E84-426E-40DD-AFC4-6F175D3DCCD1}">
              <a14:hiddenFill xmlns:a14="http://schemas.microsoft.com/office/drawing/2010/main">
                <a:solidFill>
                  <a:srgbClr val="FFFFFF"/>
                </a:solidFill>
              </a14:hiddenFill>
            </a:ext>
          </a:extLst>
        </p:spPr>
      </p:pic>
      <p:pic>
        <p:nvPicPr>
          <p:cNvPr id="138248" name="Picture 8" descr="picasso2"/>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l="2585"/>
          <a:stretch>
            <a:fillRect/>
          </a:stretch>
        </p:blipFill>
        <p:spPr>
          <a:xfrm>
            <a:off x="5334000" y="1676400"/>
            <a:ext cx="2871788" cy="3886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413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8243">
                                            <p:txEl>
                                              <p:pRg st="0" end="0"/>
                                            </p:txEl>
                                          </p:spTgt>
                                        </p:tgtEl>
                                        <p:attrNameLst>
                                          <p:attrName>style.visibility</p:attrName>
                                        </p:attrNameLst>
                                      </p:cBhvr>
                                      <p:to>
                                        <p:strVal val="visible"/>
                                      </p:to>
                                    </p:set>
                                    <p:anim calcmode="lin" valueType="num">
                                      <p:cBhvr additive="base">
                                        <p:cTn id="7" dur="500" fill="hold"/>
                                        <p:tgtEl>
                                          <p:spTgt spid="138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8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138246"/>
                                        </p:tgtEl>
                                        <p:attrNameLst>
                                          <p:attrName>style.visibility</p:attrName>
                                        </p:attrNameLst>
                                      </p:cBhvr>
                                      <p:to>
                                        <p:strVal val="visible"/>
                                      </p:to>
                                    </p:set>
                                    <p:animEffect transition="in" filter="checkerboard(across)">
                                      <p:cBhvr>
                                        <p:cTn id="13" dur="500"/>
                                        <p:tgtEl>
                                          <p:spTgt spid="13824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138248"/>
                                        </p:tgtEl>
                                        <p:attrNameLst>
                                          <p:attrName>style.visibility</p:attrName>
                                        </p:attrNameLst>
                                      </p:cBhvr>
                                      <p:to>
                                        <p:strVal val="visible"/>
                                      </p:to>
                                    </p:set>
                                    <p:animEffect transition="in" filter="checkerboard(across)">
                                      <p:cBhvr>
                                        <p:cTn id="18" dur="500"/>
                                        <p:tgtEl>
                                          <p:spTgt spid="138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altLang="en-US"/>
              <a:t>Summary</a:t>
            </a:r>
          </a:p>
        </p:txBody>
      </p:sp>
      <p:sp>
        <p:nvSpPr>
          <p:cNvPr id="140291" name="Rectangle 3"/>
          <p:cNvSpPr>
            <a:spLocks noGrp="1" noChangeArrowheads="1"/>
          </p:cNvSpPr>
          <p:nvPr>
            <p:ph type="body" sz="half" idx="1"/>
          </p:nvPr>
        </p:nvSpPr>
        <p:spPr>
          <a:xfrm>
            <a:off x="381000" y="2057400"/>
            <a:ext cx="3124200" cy="3048000"/>
          </a:xfrm>
        </p:spPr>
        <p:txBody>
          <a:bodyPr/>
          <a:lstStyle/>
          <a:p>
            <a:pPr>
              <a:buFontTx/>
              <a:buNone/>
            </a:pPr>
            <a:r>
              <a:rPr lang="en-US" altLang="en-US" sz="2800"/>
              <a:t>	The more you read of this stuff, the more skeptical you become!</a:t>
            </a:r>
          </a:p>
        </p:txBody>
      </p:sp>
      <p:pic>
        <p:nvPicPr>
          <p:cNvPr id="140294" name="Picture 6" descr="DioneGodDri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447800"/>
            <a:ext cx="203835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40296" name="Picture 8" descr="BlumrichGerman"/>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400800" y="2438400"/>
            <a:ext cx="2259013" cy="3505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849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0291">
                                            <p:txEl>
                                              <p:pRg st="0" end="0"/>
                                            </p:txEl>
                                          </p:spTgt>
                                        </p:tgtEl>
                                        <p:attrNameLst>
                                          <p:attrName>style.visibility</p:attrName>
                                        </p:attrNameLst>
                                      </p:cBhvr>
                                      <p:to>
                                        <p:strVal val="visible"/>
                                      </p:to>
                                    </p:set>
                                    <p:anim calcmode="lin" valueType="num">
                                      <p:cBhvr additive="base">
                                        <p:cTn id="7" dur="500" fill="hold"/>
                                        <p:tgtEl>
                                          <p:spTgt spid="140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0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140294"/>
                                        </p:tgtEl>
                                        <p:attrNameLst>
                                          <p:attrName>style.visibility</p:attrName>
                                        </p:attrNameLst>
                                      </p:cBhvr>
                                      <p:to>
                                        <p:strVal val="visible"/>
                                      </p:to>
                                    </p:set>
                                    <p:animEffect transition="in" filter="checkerboard(across)">
                                      <p:cBhvr>
                                        <p:cTn id="13" dur="500"/>
                                        <p:tgtEl>
                                          <p:spTgt spid="14029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140296"/>
                                        </p:tgtEl>
                                        <p:attrNameLst>
                                          <p:attrName>style.visibility</p:attrName>
                                        </p:attrNameLst>
                                      </p:cBhvr>
                                      <p:to>
                                        <p:strVal val="visible"/>
                                      </p:to>
                                    </p:set>
                                    <p:animEffect transition="in" filter="checkerboard(across)">
                                      <p:cBhvr>
                                        <p:cTn id="18" dur="500"/>
                                        <p:tgtEl>
                                          <p:spTgt spid="140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r>
              <a:rPr lang="en-US" altLang="en-US"/>
              <a:t>Summary</a:t>
            </a:r>
          </a:p>
        </p:txBody>
      </p:sp>
      <p:sp>
        <p:nvSpPr>
          <p:cNvPr id="142339" name="Rectangle 3"/>
          <p:cNvSpPr>
            <a:spLocks noGrp="1" noChangeArrowheads="1"/>
          </p:cNvSpPr>
          <p:nvPr>
            <p:ph type="body" idx="1"/>
          </p:nvPr>
        </p:nvSpPr>
        <p:spPr/>
        <p:txBody>
          <a:bodyPr/>
          <a:lstStyle/>
          <a:p>
            <a:r>
              <a:rPr lang="en-US" altLang="en-US"/>
              <a:t>When von D</a:t>
            </a:r>
            <a:r>
              <a:rPr lang="en-US" altLang="en-US">
                <a:cs typeface="Arial" charset="0"/>
              </a:rPr>
              <a:t>äniken reads the Bible, I shudder!</a:t>
            </a:r>
          </a:p>
        </p:txBody>
      </p:sp>
      <p:sp>
        <p:nvSpPr>
          <p:cNvPr id="142340" name="Text Box 4"/>
          <p:cNvSpPr txBox="1">
            <a:spLocks noChangeArrowheads="1"/>
          </p:cNvSpPr>
          <p:nvPr/>
        </p:nvSpPr>
        <p:spPr bwMode="auto">
          <a:xfrm>
            <a:off x="762000" y="2743200"/>
            <a:ext cx="75438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Undoubtedly the Ark was electrically charged!  If we reconstruct it today according to the instructions handed down by Moses, an electric conductor [condenser?] of several hundred volts is produced… If, in addition, one of the two cherubim on the mercy seat acted as a magnet, the loudspeaker</a:t>
            </a:r>
            <a:r>
              <a:rPr lang="en-US" altLang="en-US" sz="2400">
                <a:cs typeface="Arial" charset="0"/>
              </a:rPr>
              <a:t>—perhaps even a kind of set for communication between Moses and the spaceship—was perfect. (</a:t>
            </a:r>
            <a:r>
              <a:rPr lang="en-US" altLang="en-US" sz="2400" i="1">
                <a:cs typeface="Arial" charset="0"/>
              </a:rPr>
              <a:t>Chariots</a:t>
            </a:r>
            <a:r>
              <a:rPr lang="en-US" altLang="en-US" sz="2400">
                <a:cs typeface="Arial" charset="0"/>
              </a:rPr>
              <a:t>, 57)</a:t>
            </a:r>
          </a:p>
        </p:txBody>
      </p:sp>
    </p:spTree>
    <p:custDataLst>
      <p:tags r:id="rId1"/>
    </p:custDataLst>
  </p:cSld>
  <p:clrMapOvr>
    <a:masterClrMapping/>
  </p:clrMapOvr>
  <p:transition advTm="5895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anim calcmode="lin" valueType="num">
                                      <p:cBhvr additive="base">
                                        <p:cTn id="7" dur="500" fill="hold"/>
                                        <p:tgtEl>
                                          <p:spTgt spid="142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2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42340"/>
                                        </p:tgtEl>
                                        <p:attrNameLst>
                                          <p:attrName>style.visibility</p:attrName>
                                        </p:attrNameLst>
                                      </p:cBhvr>
                                      <p:to>
                                        <p:strVal val="visible"/>
                                      </p:to>
                                    </p:set>
                                    <p:animEffect transition="in" filter="checkerboard(across)">
                                      <p:cBhvr>
                                        <p:cTn id="13" dur="500"/>
                                        <p:tgtEl>
                                          <p:spTgt spid="142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9" grpId="0" build="p"/>
      <p:bldP spid="14234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altLang="en-US"/>
              <a:t>Summary</a:t>
            </a:r>
          </a:p>
        </p:txBody>
      </p:sp>
      <p:sp>
        <p:nvSpPr>
          <p:cNvPr id="143363" name="Rectangle 3"/>
          <p:cNvSpPr>
            <a:spLocks noGrp="1" noChangeArrowheads="1"/>
          </p:cNvSpPr>
          <p:nvPr>
            <p:ph type="body" idx="1"/>
          </p:nvPr>
        </p:nvSpPr>
        <p:spPr/>
        <p:txBody>
          <a:bodyPr/>
          <a:lstStyle/>
          <a:p>
            <a:r>
              <a:rPr lang="en-US" altLang="en-US"/>
              <a:t>Von D</a:t>
            </a:r>
            <a:r>
              <a:rPr lang="en-US" altLang="en-US">
                <a:cs typeface="Arial" charset="0"/>
              </a:rPr>
              <a:t>ä</a:t>
            </a:r>
            <a:r>
              <a:rPr lang="en-US" altLang="en-US"/>
              <a:t>niken</a:t>
            </a:r>
            <a:r>
              <a:rPr lang="en-US" altLang="en-US">
                <a:cs typeface="Arial" charset="0"/>
              </a:rPr>
              <a:t>'</a:t>
            </a:r>
            <a:r>
              <a:rPr lang="en-US" altLang="en-US"/>
              <a:t>s</a:t>
            </a:r>
            <a:r>
              <a:rPr lang="en-US" altLang="en-US">
                <a:cs typeface="Arial" charset="0"/>
              </a:rPr>
              <a:t> research methodology is scary, too:</a:t>
            </a:r>
          </a:p>
        </p:txBody>
      </p:sp>
      <p:sp>
        <p:nvSpPr>
          <p:cNvPr id="143364" name="Text Box 4"/>
          <p:cNvSpPr txBox="1">
            <a:spLocks noChangeArrowheads="1"/>
          </p:cNvSpPr>
          <p:nvPr/>
        </p:nvSpPr>
        <p:spPr bwMode="auto">
          <a:xfrm>
            <a:off x="914400" y="2895600"/>
            <a:ext cx="73152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The details of the construction of the Ark of the Covenant can be read in the Bible in their entirety.  Without actually consulting Exodus, I seem to remember that the Ark was often surrounded by flashing sparks and that Moses made use of this </a:t>
            </a:r>
            <a:r>
              <a:rPr lang="en-US" altLang="en-US" sz="2400">
                <a:solidFill>
                  <a:schemeClr val="tx2"/>
                </a:solidFill>
                <a:effectLst>
                  <a:outerShdw blurRad="38100" dist="38100" dir="2700000" algn="tl">
                    <a:srgbClr val="000000"/>
                  </a:outerShdw>
                </a:effectLst>
              </a:rPr>
              <a:t>'</a:t>
            </a:r>
            <a:r>
              <a:rPr lang="en-US" altLang="en-US" sz="2400"/>
              <a:t>transmitter</a:t>
            </a:r>
            <a:r>
              <a:rPr lang="en-US" altLang="en-US" sz="2400">
                <a:solidFill>
                  <a:schemeClr val="tx2"/>
                </a:solidFill>
                <a:effectLst>
                  <a:outerShdw blurRad="38100" dist="38100" dir="2700000" algn="tl">
                    <a:srgbClr val="000000"/>
                  </a:outerShdw>
                </a:effectLst>
              </a:rPr>
              <a:t>'</a:t>
            </a:r>
            <a:r>
              <a:rPr lang="en-US" altLang="en-US" sz="2400"/>
              <a:t> whenever he needed help and advice. (</a:t>
            </a:r>
            <a:r>
              <a:rPr lang="en-US" altLang="en-US" sz="2400" i="1"/>
              <a:t>Chariots</a:t>
            </a:r>
            <a:r>
              <a:rPr lang="en-US" altLang="en-US" sz="2400"/>
              <a:t>, 58)</a:t>
            </a:r>
          </a:p>
        </p:txBody>
      </p:sp>
    </p:spTree>
    <p:custDataLst>
      <p:tags r:id="rId1"/>
    </p:custDataLst>
  </p:cSld>
  <p:clrMapOvr>
    <a:masterClrMapping/>
  </p:clrMapOvr>
  <p:transition advTm="6140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63">
                                            <p:txEl>
                                              <p:pRg st="0" end="0"/>
                                            </p:txEl>
                                          </p:spTgt>
                                        </p:tgtEl>
                                        <p:attrNameLst>
                                          <p:attrName>style.visibility</p:attrName>
                                        </p:attrNameLst>
                                      </p:cBhvr>
                                      <p:to>
                                        <p:strVal val="visible"/>
                                      </p:to>
                                    </p:set>
                                    <p:anim calcmode="lin" valueType="num">
                                      <p:cBhvr additive="base">
                                        <p:cTn id="7" dur="500" fill="hold"/>
                                        <p:tgtEl>
                                          <p:spTgt spid="143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43364"/>
                                        </p:tgtEl>
                                        <p:attrNameLst>
                                          <p:attrName>style.visibility</p:attrName>
                                        </p:attrNameLst>
                                      </p:cBhvr>
                                      <p:to>
                                        <p:strVal val="visible"/>
                                      </p:to>
                                    </p:set>
                                    <p:animEffect transition="in" filter="checkerboard(across)">
                                      <p:cBhvr>
                                        <p:cTn id="13" dur="500"/>
                                        <p:tgtEl>
                                          <p:spTgt spid="143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build="p"/>
      <p:bldP spid="14336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r>
              <a:rPr lang="en-US" altLang="en-US"/>
              <a:t>Recommended Reading</a:t>
            </a:r>
          </a:p>
        </p:txBody>
      </p:sp>
      <p:sp>
        <p:nvSpPr>
          <p:cNvPr id="144387" name="Rectangle 3"/>
          <p:cNvSpPr>
            <a:spLocks noGrp="1" noChangeArrowheads="1"/>
          </p:cNvSpPr>
          <p:nvPr>
            <p:ph type="body" sz="half" idx="1"/>
          </p:nvPr>
        </p:nvSpPr>
        <p:spPr/>
        <p:txBody>
          <a:bodyPr/>
          <a:lstStyle/>
          <a:p>
            <a:pPr>
              <a:buFontTx/>
              <a:buNone/>
            </a:pPr>
            <a:r>
              <a:rPr lang="en-US" altLang="en-US" sz="2800" i="1"/>
              <a:t>Books by Clifford Wilson:</a:t>
            </a:r>
          </a:p>
          <a:p>
            <a:r>
              <a:rPr lang="en-US" altLang="en-US" sz="2800"/>
              <a:t>Crash Go the Chariots</a:t>
            </a:r>
          </a:p>
          <a:p>
            <a:r>
              <a:rPr lang="en-US" altLang="en-US" sz="2800"/>
              <a:t>The Chariots Still Crash</a:t>
            </a:r>
          </a:p>
          <a:p>
            <a:r>
              <a:rPr lang="en-US" altLang="en-US" sz="2800"/>
              <a:t>Gods in Chariots and Other Fantasies</a:t>
            </a:r>
          </a:p>
        </p:txBody>
      </p:sp>
      <p:sp>
        <p:nvSpPr>
          <p:cNvPr id="144389" name="Rectangle 5"/>
          <p:cNvSpPr>
            <a:spLocks noGrp="1" noChangeArrowheads="1"/>
          </p:cNvSpPr>
          <p:nvPr>
            <p:ph sz="half" idx="2"/>
          </p:nvPr>
        </p:nvSpPr>
        <p:spPr/>
        <p:txBody>
          <a:bodyPr/>
          <a:lstStyle/>
          <a:p>
            <a:endParaRPr lang="en-US" altLang="en-US" sz="2800"/>
          </a:p>
        </p:txBody>
      </p:sp>
      <p:pic>
        <p:nvPicPr>
          <p:cNvPr id="144388" name="Picture 4" descr="CrashGoChariots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1752600"/>
            <a:ext cx="2540000" cy="4216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493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4387">
                                            <p:txEl>
                                              <p:pRg st="0" end="0"/>
                                            </p:txEl>
                                          </p:spTgt>
                                        </p:tgtEl>
                                        <p:attrNameLst>
                                          <p:attrName>style.visibility</p:attrName>
                                        </p:attrNameLst>
                                      </p:cBhvr>
                                      <p:to>
                                        <p:strVal val="visible"/>
                                      </p:to>
                                    </p:set>
                                    <p:anim calcmode="lin" valueType="num">
                                      <p:cBhvr additive="base">
                                        <p:cTn id="7" dur="500" fill="hold"/>
                                        <p:tgtEl>
                                          <p:spTgt spid="144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4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4387">
                                            <p:txEl>
                                              <p:pRg st="1" end="1"/>
                                            </p:txEl>
                                          </p:spTgt>
                                        </p:tgtEl>
                                        <p:attrNameLst>
                                          <p:attrName>style.visibility</p:attrName>
                                        </p:attrNameLst>
                                      </p:cBhvr>
                                      <p:to>
                                        <p:strVal val="visible"/>
                                      </p:to>
                                    </p:set>
                                    <p:anim calcmode="lin" valueType="num">
                                      <p:cBhvr additive="base">
                                        <p:cTn id="13" dur="500" fill="hold"/>
                                        <p:tgtEl>
                                          <p:spTgt spid="1443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43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144388"/>
                                        </p:tgtEl>
                                        <p:attrNameLst>
                                          <p:attrName>style.visibility</p:attrName>
                                        </p:attrNameLst>
                                      </p:cBhvr>
                                      <p:to>
                                        <p:strVal val="visible"/>
                                      </p:to>
                                    </p:set>
                                    <p:animEffect transition="in" filter="checkerboard(across)">
                                      <p:cBhvr>
                                        <p:cTn id="19" dur="500"/>
                                        <p:tgtEl>
                                          <p:spTgt spid="14438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4387">
                                            <p:txEl>
                                              <p:pRg st="2" end="2"/>
                                            </p:txEl>
                                          </p:spTgt>
                                        </p:tgtEl>
                                        <p:attrNameLst>
                                          <p:attrName>style.visibility</p:attrName>
                                        </p:attrNameLst>
                                      </p:cBhvr>
                                      <p:to>
                                        <p:strVal val="visible"/>
                                      </p:to>
                                    </p:set>
                                    <p:anim calcmode="lin" valueType="num">
                                      <p:cBhvr additive="base">
                                        <p:cTn id="24" dur="500" fill="hold"/>
                                        <p:tgtEl>
                                          <p:spTgt spid="144387">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443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4387">
                                            <p:txEl>
                                              <p:pRg st="3" end="3"/>
                                            </p:txEl>
                                          </p:spTgt>
                                        </p:tgtEl>
                                        <p:attrNameLst>
                                          <p:attrName>style.visibility</p:attrName>
                                        </p:attrNameLst>
                                      </p:cBhvr>
                                      <p:to>
                                        <p:strVal val="visible"/>
                                      </p:to>
                                    </p:set>
                                    <p:anim calcmode="lin" valueType="num">
                                      <p:cBhvr additive="base">
                                        <p:cTn id="30" dur="500" fill="hold"/>
                                        <p:tgtEl>
                                          <p:spTgt spid="144387">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4438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7"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r>
              <a:rPr lang="en-US" altLang="en-US"/>
              <a:t>Some Advice</a:t>
            </a:r>
          </a:p>
        </p:txBody>
      </p:sp>
      <p:sp>
        <p:nvSpPr>
          <p:cNvPr id="145412" name="Text Box 4"/>
          <p:cNvSpPr txBox="1">
            <a:spLocks noChangeArrowheads="1"/>
          </p:cNvSpPr>
          <p:nvPr/>
        </p:nvSpPr>
        <p:spPr bwMode="auto">
          <a:xfrm>
            <a:off x="914400" y="1828800"/>
            <a:ext cx="7239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Proverbs 16:25 (NIV) There is a way that seems right to a man, but in the end it leads to death. </a:t>
            </a:r>
          </a:p>
        </p:txBody>
      </p:sp>
      <p:sp>
        <p:nvSpPr>
          <p:cNvPr id="145414" name="Text Box 6"/>
          <p:cNvSpPr txBox="1">
            <a:spLocks noChangeArrowheads="1"/>
          </p:cNvSpPr>
          <p:nvPr/>
        </p:nvSpPr>
        <p:spPr bwMode="auto">
          <a:xfrm>
            <a:off x="914400" y="3810000"/>
            <a:ext cx="7239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1Thessalonians 5:21 (NIV) Test everything. Hold on to the good. </a:t>
            </a:r>
          </a:p>
        </p:txBody>
      </p:sp>
    </p:spTree>
    <p:custDataLst>
      <p:tags r:id="rId1"/>
    </p:custDataLst>
  </p:cSld>
  <p:clrMapOvr>
    <a:masterClrMapping/>
  </p:clrMapOvr>
  <p:transition advTm="2529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5412"/>
                                        </p:tgtEl>
                                        <p:attrNameLst>
                                          <p:attrName>style.visibility</p:attrName>
                                        </p:attrNameLst>
                                      </p:cBhvr>
                                      <p:to>
                                        <p:strVal val="visible"/>
                                      </p:to>
                                    </p:set>
                                    <p:animEffect transition="in" filter="checkerboard(across)">
                                      <p:cBhvr>
                                        <p:cTn id="7" dur="500"/>
                                        <p:tgtEl>
                                          <p:spTgt spid="1454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5414"/>
                                        </p:tgtEl>
                                        <p:attrNameLst>
                                          <p:attrName>style.visibility</p:attrName>
                                        </p:attrNameLst>
                                      </p:cBhvr>
                                      <p:to>
                                        <p:strVal val="visible"/>
                                      </p:to>
                                    </p:set>
                                    <p:animEffect transition="in" filter="checkerboard(across)">
                                      <p:cBhvr>
                                        <p:cTn id="12" dur="500"/>
                                        <p:tgtEl>
                                          <p:spTgt spid="145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2" grpId="0"/>
      <p:bldP spid="14541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p:txBody>
          <a:bodyPr/>
          <a:lstStyle/>
          <a:p>
            <a:r>
              <a:rPr lang="en-US" altLang="en-US"/>
              <a:t>Erich von D</a:t>
            </a:r>
            <a:r>
              <a:rPr lang="en-US" altLang="en-US">
                <a:cs typeface="Arial" charset="0"/>
              </a:rPr>
              <a:t>ä</a:t>
            </a:r>
            <a:r>
              <a:rPr lang="en-US" altLang="en-US"/>
              <a:t>niken</a:t>
            </a:r>
            <a:r>
              <a:rPr lang="en-US" altLang="en-US">
                <a:cs typeface="Arial" charset="0"/>
              </a:rPr>
              <a:t>'</a:t>
            </a:r>
            <a:r>
              <a:rPr lang="en-US" altLang="en-US"/>
              <a:t>s </a:t>
            </a:r>
            <a:br>
              <a:rPr lang="en-US" altLang="en-US"/>
            </a:br>
            <a:r>
              <a:rPr lang="en-US" altLang="en-US" i="1">
                <a:solidFill>
                  <a:srgbClr val="FFFF00"/>
                </a:solidFill>
              </a:rPr>
              <a:t>Chariots of the Gods</a:t>
            </a:r>
          </a:p>
        </p:txBody>
      </p:sp>
      <p:sp>
        <p:nvSpPr>
          <p:cNvPr id="148483" name="Rectangle 3"/>
          <p:cNvSpPr>
            <a:spLocks noGrp="1" noChangeArrowheads="1"/>
          </p:cNvSpPr>
          <p:nvPr>
            <p:ph type="subTitle" idx="1"/>
          </p:nvPr>
        </p:nvSpPr>
        <p:spPr>
          <a:xfrm>
            <a:off x="3352800" y="3657600"/>
            <a:ext cx="4419600" cy="1524000"/>
          </a:xfrm>
        </p:spPr>
        <p:txBody>
          <a:bodyPr/>
          <a:lstStyle/>
          <a:p>
            <a:r>
              <a:rPr lang="en-US" altLang="en-US" sz="4400"/>
              <a:t>Fiction!</a:t>
            </a:r>
          </a:p>
          <a:p>
            <a:endParaRPr lang="en-US" altLang="en-US" i="1"/>
          </a:p>
        </p:txBody>
      </p:sp>
      <p:pic>
        <p:nvPicPr>
          <p:cNvPr id="148484" name="Picture 4" descr="MCj028688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572000"/>
            <a:ext cx="2286000" cy="20637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588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8482"/>
                                        </p:tgtEl>
                                        <p:attrNameLst>
                                          <p:attrName>style.visibility</p:attrName>
                                        </p:attrNameLst>
                                      </p:cBhvr>
                                      <p:to>
                                        <p:strVal val="visible"/>
                                      </p:to>
                                    </p:set>
                                    <p:anim calcmode="lin" valueType="num">
                                      <p:cBhvr>
                                        <p:cTn id="7" dur="500" fill="hold"/>
                                        <p:tgtEl>
                                          <p:spTgt spid="148482"/>
                                        </p:tgtEl>
                                        <p:attrNameLst>
                                          <p:attrName>ppt_w</p:attrName>
                                        </p:attrNameLst>
                                      </p:cBhvr>
                                      <p:tavLst>
                                        <p:tav tm="0">
                                          <p:val>
                                            <p:fltVal val="0"/>
                                          </p:val>
                                        </p:tav>
                                        <p:tav tm="100000">
                                          <p:val>
                                            <p:strVal val="#ppt_w"/>
                                          </p:val>
                                        </p:tav>
                                      </p:tavLst>
                                    </p:anim>
                                    <p:anim calcmode="lin" valueType="num">
                                      <p:cBhvr>
                                        <p:cTn id="8" dur="500" fill="hold"/>
                                        <p:tgtEl>
                                          <p:spTgt spid="14848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nodeType="clickEffect">
                                  <p:stCondLst>
                                    <p:cond delay="0"/>
                                  </p:stCondLst>
                                  <p:childTnLst>
                                    <p:set>
                                      <p:cBhvr>
                                        <p:cTn id="12" dur="1" fill="hold">
                                          <p:stCondLst>
                                            <p:cond delay="0"/>
                                          </p:stCondLst>
                                        </p:cTn>
                                        <p:tgtEl>
                                          <p:spTgt spid="148484"/>
                                        </p:tgtEl>
                                        <p:attrNameLst>
                                          <p:attrName>style.visibility</p:attrName>
                                        </p:attrNameLst>
                                      </p:cBhvr>
                                      <p:to>
                                        <p:strVal val="visible"/>
                                      </p:to>
                                    </p:set>
                                    <p:anim calcmode="lin" valueType="num">
                                      <p:cBhvr additive="base">
                                        <p:cTn id="13" dur="1000" fill="hold"/>
                                        <p:tgtEl>
                                          <p:spTgt spid="148484"/>
                                        </p:tgtEl>
                                        <p:attrNameLst>
                                          <p:attrName>ppt_x</p:attrName>
                                        </p:attrNameLst>
                                      </p:cBhvr>
                                      <p:tavLst>
                                        <p:tav tm="0">
                                          <p:val>
                                            <p:strVal val="1+#ppt_w/2"/>
                                          </p:val>
                                        </p:tav>
                                        <p:tav tm="100000">
                                          <p:val>
                                            <p:strVal val="#ppt_x"/>
                                          </p:val>
                                        </p:tav>
                                      </p:tavLst>
                                    </p:anim>
                                    <p:anim calcmode="lin" valueType="num">
                                      <p:cBhvr additive="base">
                                        <p:cTn id="14" dur="1000" fill="hold"/>
                                        <p:tgtEl>
                                          <p:spTgt spid="14848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48483">
                                            <p:txEl>
                                              <p:pRg st="0" end="0"/>
                                            </p:txEl>
                                          </p:spTgt>
                                        </p:tgtEl>
                                        <p:attrNameLst>
                                          <p:attrName>style.visibility</p:attrName>
                                        </p:attrNameLst>
                                      </p:cBhvr>
                                      <p:to>
                                        <p:strVal val="visible"/>
                                      </p:to>
                                    </p:set>
                                    <p:anim calcmode="lin" valueType="num">
                                      <p:cBhvr additive="base">
                                        <p:cTn id="19" dur="500" fill="hold"/>
                                        <p:tgtEl>
                                          <p:spTgt spid="148483">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4848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2" grpId="0"/>
      <p:bldP spid="14848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a:t>Impressive Structures</a:t>
            </a:r>
          </a:p>
        </p:txBody>
      </p:sp>
      <p:pic>
        <p:nvPicPr>
          <p:cNvPr id="34822" name="Picture 6" descr="Stonehen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447800"/>
            <a:ext cx="6502400" cy="4876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530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4822"/>
                                        </p:tgtEl>
                                        <p:attrNameLst>
                                          <p:attrName>style.visibility</p:attrName>
                                        </p:attrNameLst>
                                      </p:cBhvr>
                                      <p:to>
                                        <p:strVal val="visible"/>
                                      </p:to>
                                    </p:set>
                                    <p:animEffect transition="in" filter="checkerboard(across)">
                                      <p:cBhvr>
                                        <p:cTn id="7" dur="500"/>
                                        <p:tgtEl>
                                          <p:spTgt spid="34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a:t>Impressive Structures</a:t>
            </a:r>
          </a:p>
        </p:txBody>
      </p:sp>
      <p:pic>
        <p:nvPicPr>
          <p:cNvPr id="40964" name="Picture 4" descr="EasterIslHead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20838"/>
            <a:ext cx="7162800" cy="47132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324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checkerboard(across)">
                                      <p:cBhvr>
                                        <p:cTn id="7" dur="500"/>
                                        <p:tgtEl>
                                          <p:spTgt spid="4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a:t>Miracle Stories</a:t>
            </a:r>
          </a:p>
        </p:txBody>
      </p:sp>
      <p:pic>
        <p:nvPicPr>
          <p:cNvPr id="36868" name="Picture 4" descr="CrossingRedS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457325"/>
            <a:ext cx="5867400" cy="41036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928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checkerboard(across)">
                                      <p:cBhvr>
                                        <p:cTn id="7" dur="5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4.3|1.4|1.9"/>
</p:tagLst>
</file>

<file path=ppt/tags/tag10.xml><?xml version="1.0" encoding="utf-8"?>
<p:tagLst xmlns:a="http://schemas.openxmlformats.org/drawingml/2006/main" xmlns:r="http://schemas.openxmlformats.org/officeDocument/2006/relationships" xmlns:p="http://schemas.openxmlformats.org/presentationml/2006/main">
  <p:tag name="TIMING" val="|0.1|16"/>
</p:tagLst>
</file>

<file path=ppt/tags/tag11.xml><?xml version="1.0" encoding="utf-8"?>
<p:tagLst xmlns:a="http://schemas.openxmlformats.org/drawingml/2006/main" xmlns:r="http://schemas.openxmlformats.org/officeDocument/2006/relationships" xmlns:p="http://schemas.openxmlformats.org/presentationml/2006/main">
  <p:tag name="TIMING" val="|0.4|0.8"/>
</p:tagLst>
</file>

<file path=ppt/tags/tag12.xml><?xml version="1.0" encoding="utf-8"?>
<p:tagLst xmlns:a="http://schemas.openxmlformats.org/drawingml/2006/main" xmlns:r="http://schemas.openxmlformats.org/officeDocument/2006/relationships" xmlns:p="http://schemas.openxmlformats.org/presentationml/2006/main">
  <p:tag name="TIMING" val="|0.1|3.7|4.6|7.7|2.5|9.6|16.2"/>
</p:tagLst>
</file>

<file path=ppt/tags/tag13.xml><?xml version="1.0" encoding="utf-8"?>
<p:tagLst xmlns:a="http://schemas.openxmlformats.org/drawingml/2006/main" xmlns:r="http://schemas.openxmlformats.org/officeDocument/2006/relationships" xmlns:p="http://schemas.openxmlformats.org/presentationml/2006/main">
  <p:tag name="TIMING" val="|0.3"/>
</p:tagLst>
</file>

<file path=ppt/tags/tag14.xml><?xml version="1.0" encoding="utf-8"?>
<p:tagLst xmlns:a="http://schemas.openxmlformats.org/drawingml/2006/main" xmlns:r="http://schemas.openxmlformats.org/officeDocument/2006/relationships" xmlns:p="http://schemas.openxmlformats.org/presentationml/2006/main">
  <p:tag name="TIMING" val="|2.4"/>
</p:tagLst>
</file>

<file path=ppt/tags/tag15.xml><?xml version="1.0" encoding="utf-8"?>
<p:tagLst xmlns:a="http://schemas.openxmlformats.org/drawingml/2006/main" xmlns:r="http://schemas.openxmlformats.org/officeDocument/2006/relationships" xmlns:p="http://schemas.openxmlformats.org/presentationml/2006/main">
  <p:tag name="TIMING" val="|0.2|5.6|0.8|6.3|2.6"/>
</p:tagLst>
</file>

<file path=ppt/tags/tag16.xml><?xml version="1.0" encoding="utf-8"?>
<p:tagLst xmlns:a="http://schemas.openxmlformats.org/drawingml/2006/main" xmlns:r="http://schemas.openxmlformats.org/officeDocument/2006/relationships" xmlns:p="http://schemas.openxmlformats.org/presentationml/2006/main">
  <p:tag name="TIMING" val="|0.1|12.5|2.4|10.4|1.5|3.2"/>
</p:tagLst>
</file>

<file path=ppt/tags/tag17.xml><?xml version="1.0" encoding="utf-8"?>
<p:tagLst xmlns:a="http://schemas.openxmlformats.org/drawingml/2006/main" xmlns:r="http://schemas.openxmlformats.org/officeDocument/2006/relationships" xmlns:p="http://schemas.openxmlformats.org/presentationml/2006/main">
  <p:tag name="TIMING" val="|0.2|9.5|8.1|18.9|24.6"/>
</p:tagLst>
</file>

<file path=ppt/tags/tag18.xml><?xml version="1.0" encoding="utf-8"?>
<p:tagLst xmlns:a="http://schemas.openxmlformats.org/drawingml/2006/main" xmlns:r="http://schemas.openxmlformats.org/officeDocument/2006/relationships" xmlns:p="http://schemas.openxmlformats.org/presentationml/2006/main">
  <p:tag name="TIMING" val="|0.5|5.7|9.4"/>
</p:tagLst>
</file>

<file path=ppt/tags/tag19.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2.4|1.8|3.2"/>
</p:tagLst>
</file>

<file path=ppt/tags/tag20.xml><?xml version="1.0" encoding="utf-8"?>
<p:tagLst xmlns:a="http://schemas.openxmlformats.org/drawingml/2006/main" xmlns:r="http://schemas.openxmlformats.org/officeDocument/2006/relationships" xmlns:p="http://schemas.openxmlformats.org/presentationml/2006/main">
  <p:tag name="TIMING" val="|0.3|1.2|10"/>
</p:tagLst>
</file>

<file path=ppt/tags/tag21.xml><?xml version="1.0" encoding="utf-8"?>
<p:tagLst xmlns:a="http://schemas.openxmlformats.org/drawingml/2006/main" xmlns:r="http://schemas.openxmlformats.org/officeDocument/2006/relationships" xmlns:p="http://schemas.openxmlformats.org/presentationml/2006/main">
  <p:tag name="TIMING" val="|0.2|38.1"/>
</p:tagLst>
</file>

<file path=ppt/tags/tag22.xml><?xml version="1.0" encoding="utf-8"?>
<p:tagLst xmlns:a="http://schemas.openxmlformats.org/drawingml/2006/main" xmlns:r="http://schemas.openxmlformats.org/officeDocument/2006/relationships" xmlns:p="http://schemas.openxmlformats.org/presentationml/2006/main">
  <p:tag name="TIMING" val="|0.3|1.5|2.2|0.8|2.2"/>
</p:tagLst>
</file>

<file path=ppt/tags/tag23.xml><?xml version="1.0" encoding="utf-8"?>
<p:tagLst xmlns:a="http://schemas.openxmlformats.org/drawingml/2006/main" xmlns:r="http://schemas.openxmlformats.org/officeDocument/2006/relationships" xmlns:p="http://schemas.openxmlformats.org/presentationml/2006/main">
  <p:tag name="TIMING" val="|0.3"/>
</p:tagLst>
</file>

<file path=ppt/tags/tag24.xml><?xml version="1.0" encoding="utf-8"?>
<p:tagLst xmlns:a="http://schemas.openxmlformats.org/drawingml/2006/main" xmlns:r="http://schemas.openxmlformats.org/officeDocument/2006/relationships" xmlns:p="http://schemas.openxmlformats.org/presentationml/2006/main">
  <p:tag name="TIMING" val="|0.2|0.9|4.5"/>
</p:tagLst>
</file>

<file path=ppt/tags/tag25.xml><?xml version="1.0" encoding="utf-8"?>
<p:tagLst xmlns:a="http://schemas.openxmlformats.org/drawingml/2006/main" xmlns:r="http://schemas.openxmlformats.org/officeDocument/2006/relationships" xmlns:p="http://schemas.openxmlformats.org/presentationml/2006/main">
  <p:tag name="TIMING" val="|0.3|1.9|6.2"/>
</p:tagLst>
</file>

<file path=ppt/tags/tag26.xml><?xml version="1.0" encoding="utf-8"?>
<p:tagLst xmlns:a="http://schemas.openxmlformats.org/drawingml/2006/main" xmlns:r="http://schemas.openxmlformats.org/officeDocument/2006/relationships" xmlns:p="http://schemas.openxmlformats.org/presentationml/2006/main">
  <p:tag name="TIMING" val="|7.7"/>
</p:tagLst>
</file>

<file path=ppt/tags/tag27.xml><?xml version="1.0" encoding="utf-8"?>
<p:tagLst xmlns:a="http://schemas.openxmlformats.org/drawingml/2006/main" xmlns:r="http://schemas.openxmlformats.org/officeDocument/2006/relationships" xmlns:p="http://schemas.openxmlformats.org/presentationml/2006/main">
  <p:tag name="TIMING" val="|0.5"/>
</p:tagLst>
</file>

<file path=ppt/tags/tag28.xml><?xml version="1.0" encoding="utf-8"?>
<p:tagLst xmlns:a="http://schemas.openxmlformats.org/drawingml/2006/main" xmlns:r="http://schemas.openxmlformats.org/officeDocument/2006/relationships" xmlns:p="http://schemas.openxmlformats.org/presentationml/2006/main">
  <p:tag name="TIMING" val="|0.3"/>
</p:tagLst>
</file>

<file path=ppt/tags/tag29.xml><?xml version="1.0" encoding="utf-8"?>
<p:tagLst xmlns:a="http://schemas.openxmlformats.org/drawingml/2006/main" xmlns:r="http://schemas.openxmlformats.org/officeDocument/2006/relationships" xmlns:p="http://schemas.openxmlformats.org/presentationml/2006/main">
  <p:tag name="TIMING" val="|0.1|2.4|6.6"/>
</p:tagLst>
</file>

<file path=ppt/tags/tag3.xml><?xml version="1.0" encoding="utf-8"?>
<p:tagLst xmlns:a="http://schemas.openxmlformats.org/drawingml/2006/main" xmlns:r="http://schemas.openxmlformats.org/officeDocument/2006/relationships" xmlns:p="http://schemas.openxmlformats.org/presentationml/2006/main">
  <p:tag name="TIMING" val="|0.3|3.5|4.5|5.8|4.6|6.6"/>
</p:tagLst>
</file>

<file path=ppt/tags/tag30.xml><?xml version="1.0" encoding="utf-8"?>
<p:tagLst xmlns:a="http://schemas.openxmlformats.org/drawingml/2006/main" xmlns:r="http://schemas.openxmlformats.org/officeDocument/2006/relationships" xmlns:p="http://schemas.openxmlformats.org/presentationml/2006/main">
  <p:tag name="TIMING" val="|2.5|2|9"/>
</p:tagLst>
</file>

<file path=ppt/tags/tag31.xml><?xml version="1.0" encoding="utf-8"?>
<p:tagLst xmlns:a="http://schemas.openxmlformats.org/drawingml/2006/main" xmlns:r="http://schemas.openxmlformats.org/officeDocument/2006/relationships" xmlns:p="http://schemas.openxmlformats.org/presentationml/2006/main">
  <p:tag name="TIMING" val="|1.2|2.9|12.3"/>
</p:tagLst>
</file>

<file path=ppt/tags/tag32.xml><?xml version="1.0" encoding="utf-8"?>
<p:tagLst xmlns:a="http://schemas.openxmlformats.org/drawingml/2006/main" xmlns:r="http://schemas.openxmlformats.org/officeDocument/2006/relationships" xmlns:p="http://schemas.openxmlformats.org/presentationml/2006/main">
  <p:tag name="TIMING" val="|0.5|8.1|5.4"/>
</p:tagLst>
</file>

<file path=ppt/tags/tag33.xml><?xml version="1.0" encoding="utf-8"?>
<p:tagLst xmlns:a="http://schemas.openxmlformats.org/drawingml/2006/main" xmlns:r="http://schemas.openxmlformats.org/officeDocument/2006/relationships" xmlns:p="http://schemas.openxmlformats.org/presentationml/2006/main">
  <p:tag name="TIMING" val="|7.3"/>
</p:tagLst>
</file>

<file path=ppt/tags/tag34.xml><?xml version="1.0" encoding="utf-8"?>
<p:tagLst xmlns:a="http://schemas.openxmlformats.org/drawingml/2006/main" xmlns:r="http://schemas.openxmlformats.org/officeDocument/2006/relationships" xmlns:p="http://schemas.openxmlformats.org/presentationml/2006/main">
  <p:tag name="TIMING" val="|0.3|4.4|4.3"/>
</p:tagLst>
</file>

<file path=ppt/tags/tag35.xml><?xml version="1.0" encoding="utf-8"?>
<p:tagLst xmlns:a="http://schemas.openxmlformats.org/drawingml/2006/main" xmlns:r="http://schemas.openxmlformats.org/officeDocument/2006/relationships" xmlns:p="http://schemas.openxmlformats.org/presentationml/2006/main">
  <p:tag name="TIMING" val="|2.4|10|9.5"/>
</p:tagLst>
</file>

<file path=ppt/tags/tag36.xml><?xml version="1.0" encoding="utf-8"?>
<p:tagLst xmlns:a="http://schemas.openxmlformats.org/drawingml/2006/main" xmlns:r="http://schemas.openxmlformats.org/officeDocument/2006/relationships" xmlns:p="http://schemas.openxmlformats.org/presentationml/2006/main">
  <p:tag name="TIMING" val="|4.9"/>
</p:tagLst>
</file>

<file path=ppt/tags/tag37.xml><?xml version="1.0" encoding="utf-8"?>
<p:tagLst xmlns:a="http://schemas.openxmlformats.org/drawingml/2006/main" xmlns:r="http://schemas.openxmlformats.org/officeDocument/2006/relationships" xmlns:p="http://schemas.openxmlformats.org/presentationml/2006/main">
  <p:tag name="TIMING" val="|7.3|2.5|14.4"/>
</p:tagLst>
</file>

<file path=ppt/tags/tag38.xml><?xml version="1.0" encoding="utf-8"?>
<p:tagLst xmlns:a="http://schemas.openxmlformats.org/drawingml/2006/main" xmlns:r="http://schemas.openxmlformats.org/officeDocument/2006/relationships" xmlns:p="http://schemas.openxmlformats.org/presentationml/2006/main">
  <p:tag name="TIMING" val="|0.2|4.8|2.2"/>
</p:tagLst>
</file>

<file path=ppt/tags/tag39.xml><?xml version="1.0" encoding="utf-8"?>
<p:tagLst xmlns:a="http://schemas.openxmlformats.org/drawingml/2006/main" xmlns:r="http://schemas.openxmlformats.org/officeDocument/2006/relationships" xmlns:p="http://schemas.openxmlformats.org/presentationml/2006/main">
  <p:tag name="TIMING" val="|0.3|5"/>
</p:tagLst>
</file>

<file path=ppt/tags/tag4.xml><?xml version="1.0" encoding="utf-8"?>
<p:tagLst xmlns:a="http://schemas.openxmlformats.org/drawingml/2006/main" xmlns:r="http://schemas.openxmlformats.org/officeDocument/2006/relationships" xmlns:p="http://schemas.openxmlformats.org/presentationml/2006/main">
  <p:tag name="TIMING" val="|0.6|9.9"/>
</p:tagLst>
</file>

<file path=ppt/tags/tag40.xml><?xml version="1.0" encoding="utf-8"?>
<p:tagLst xmlns:a="http://schemas.openxmlformats.org/drawingml/2006/main" xmlns:r="http://schemas.openxmlformats.org/officeDocument/2006/relationships" xmlns:p="http://schemas.openxmlformats.org/presentationml/2006/main">
  <p:tag name="TIMING" val="|0.3|0.9|4.9"/>
</p:tagLst>
</file>

<file path=ppt/tags/tag41.xml><?xml version="1.0" encoding="utf-8"?>
<p:tagLst xmlns:a="http://schemas.openxmlformats.org/drawingml/2006/main" xmlns:r="http://schemas.openxmlformats.org/officeDocument/2006/relationships" xmlns:p="http://schemas.openxmlformats.org/presentationml/2006/main">
  <p:tag name="TIMING" val="|2.9|4.5|1.4"/>
</p:tagLst>
</file>

<file path=ppt/tags/tag42.xml><?xml version="1.0" encoding="utf-8"?>
<p:tagLst xmlns:a="http://schemas.openxmlformats.org/drawingml/2006/main" xmlns:r="http://schemas.openxmlformats.org/officeDocument/2006/relationships" xmlns:p="http://schemas.openxmlformats.org/presentationml/2006/main">
  <p:tag name="TIMING" val="|0.2"/>
</p:tagLst>
</file>

<file path=ppt/tags/tag43.xml><?xml version="1.0" encoding="utf-8"?>
<p:tagLst xmlns:a="http://schemas.openxmlformats.org/drawingml/2006/main" xmlns:r="http://schemas.openxmlformats.org/officeDocument/2006/relationships" xmlns:p="http://schemas.openxmlformats.org/presentationml/2006/main">
  <p:tag name="TIMING" val="|0.2|0.7|5.5"/>
</p:tagLst>
</file>

<file path=ppt/tags/tag44.xml><?xml version="1.0" encoding="utf-8"?>
<p:tagLst xmlns:a="http://schemas.openxmlformats.org/drawingml/2006/main" xmlns:r="http://schemas.openxmlformats.org/officeDocument/2006/relationships" xmlns:p="http://schemas.openxmlformats.org/presentationml/2006/main">
  <p:tag name="TIMING" val="|2.6"/>
</p:tagLst>
</file>

<file path=ppt/tags/tag45.xml><?xml version="1.0" encoding="utf-8"?>
<p:tagLst xmlns:a="http://schemas.openxmlformats.org/drawingml/2006/main" xmlns:r="http://schemas.openxmlformats.org/officeDocument/2006/relationships" xmlns:p="http://schemas.openxmlformats.org/presentationml/2006/main">
  <p:tag name="TIMING" val="|1.5|2.3|9.7|1.7"/>
</p:tagLst>
</file>

<file path=ppt/tags/tag46.xml><?xml version="1.0" encoding="utf-8"?>
<p:tagLst xmlns:a="http://schemas.openxmlformats.org/drawingml/2006/main" xmlns:r="http://schemas.openxmlformats.org/officeDocument/2006/relationships" xmlns:p="http://schemas.openxmlformats.org/presentationml/2006/main">
  <p:tag name="TIMING" val="|0.6|7.7|12.2|4.6|4.3"/>
</p:tagLst>
</file>

<file path=ppt/tags/tag47.xml><?xml version="1.0" encoding="utf-8"?>
<p:tagLst xmlns:a="http://schemas.openxmlformats.org/drawingml/2006/main" xmlns:r="http://schemas.openxmlformats.org/officeDocument/2006/relationships" xmlns:p="http://schemas.openxmlformats.org/presentationml/2006/main">
  <p:tag name="TIMING" val="|0.2"/>
</p:tagLst>
</file>

<file path=ppt/tags/tag48.xml><?xml version="1.0" encoding="utf-8"?>
<p:tagLst xmlns:a="http://schemas.openxmlformats.org/drawingml/2006/main" xmlns:r="http://schemas.openxmlformats.org/officeDocument/2006/relationships" xmlns:p="http://schemas.openxmlformats.org/presentationml/2006/main">
  <p:tag name="TIMING" val="|4.9"/>
</p:tagLst>
</file>

<file path=ppt/tags/tag49.xml><?xml version="1.0" encoding="utf-8"?>
<p:tagLst xmlns:a="http://schemas.openxmlformats.org/drawingml/2006/main" xmlns:r="http://schemas.openxmlformats.org/officeDocument/2006/relationships" xmlns:p="http://schemas.openxmlformats.org/presentationml/2006/main">
  <p:tag name="TIMING" val="|1.9"/>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50.xml><?xml version="1.0" encoding="utf-8"?>
<p:tagLst xmlns:a="http://schemas.openxmlformats.org/drawingml/2006/main" xmlns:r="http://schemas.openxmlformats.org/officeDocument/2006/relationships" xmlns:p="http://schemas.openxmlformats.org/presentationml/2006/main">
  <p:tag name="TIMING" val="|0.2|5"/>
</p:tagLst>
</file>

<file path=ppt/tags/tag51.xml><?xml version="1.0" encoding="utf-8"?>
<p:tagLst xmlns:a="http://schemas.openxmlformats.org/drawingml/2006/main" xmlns:r="http://schemas.openxmlformats.org/officeDocument/2006/relationships" xmlns:p="http://schemas.openxmlformats.org/presentationml/2006/main">
  <p:tag name="TIMING" val="|0.4|1.6|2.4|3.3|3.2"/>
</p:tagLst>
</file>

<file path=ppt/tags/tag52.xml><?xml version="1.0" encoding="utf-8"?>
<p:tagLst xmlns:a="http://schemas.openxmlformats.org/drawingml/2006/main" xmlns:r="http://schemas.openxmlformats.org/officeDocument/2006/relationships" xmlns:p="http://schemas.openxmlformats.org/presentationml/2006/main">
  <p:tag name="TIMING" val="|0.6|1.7|8.3"/>
</p:tagLst>
</file>

<file path=ppt/tags/tag53.xml><?xml version="1.0" encoding="utf-8"?>
<p:tagLst xmlns:a="http://schemas.openxmlformats.org/drawingml/2006/main" xmlns:r="http://schemas.openxmlformats.org/officeDocument/2006/relationships" xmlns:p="http://schemas.openxmlformats.org/presentationml/2006/main">
  <p:tag name="TIMING" val="|0"/>
</p:tagLst>
</file>

<file path=ppt/tags/tag54.xml><?xml version="1.0" encoding="utf-8"?>
<p:tagLst xmlns:a="http://schemas.openxmlformats.org/drawingml/2006/main" xmlns:r="http://schemas.openxmlformats.org/officeDocument/2006/relationships" xmlns:p="http://schemas.openxmlformats.org/presentationml/2006/main">
  <p:tag name="TIMING" val="|7.1"/>
</p:tagLst>
</file>

<file path=ppt/tags/tag55.xml><?xml version="1.0" encoding="utf-8"?>
<p:tagLst xmlns:a="http://schemas.openxmlformats.org/drawingml/2006/main" xmlns:r="http://schemas.openxmlformats.org/officeDocument/2006/relationships" xmlns:p="http://schemas.openxmlformats.org/presentationml/2006/main">
  <p:tag name="TIMING" val="|0.2|1.2|2.2|7.3|2.9"/>
</p:tagLst>
</file>

<file path=ppt/tags/tag56.xml><?xml version="1.0" encoding="utf-8"?>
<p:tagLst xmlns:a="http://schemas.openxmlformats.org/drawingml/2006/main" xmlns:r="http://schemas.openxmlformats.org/officeDocument/2006/relationships" xmlns:p="http://schemas.openxmlformats.org/presentationml/2006/main">
  <p:tag name="TIMING" val="|4.9|4.6|4.5|3.6|3.4|1.7"/>
</p:tagLst>
</file>

<file path=ppt/tags/tag57.xml><?xml version="1.0" encoding="utf-8"?>
<p:tagLst xmlns:a="http://schemas.openxmlformats.org/drawingml/2006/main" xmlns:r="http://schemas.openxmlformats.org/officeDocument/2006/relationships" xmlns:p="http://schemas.openxmlformats.org/presentationml/2006/main">
  <p:tag name="TIMING" val="|0.1|1|13.1"/>
</p:tagLst>
</file>

<file path=ppt/tags/tag58.xml><?xml version="1.0" encoding="utf-8"?>
<p:tagLst xmlns:a="http://schemas.openxmlformats.org/drawingml/2006/main" xmlns:r="http://schemas.openxmlformats.org/officeDocument/2006/relationships" xmlns:p="http://schemas.openxmlformats.org/presentationml/2006/main">
  <p:tag name="TIMING" val="|8.3|2.2|2.9"/>
</p:tagLst>
</file>

<file path=ppt/tags/tag59.xml><?xml version="1.0" encoding="utf-8"?>
<p:tagLst xmlns:a="http://schemas.openxmlformats.org/drawingml/2006/main" xmlns:r="http://schemas.openxmlformats.org/officeDocument/2006/relationships" xmlns:p="http://schemas.openxmlformats.org/presentationml/2006/main">
  <p:tag name="TIMING" val="|2.6|6.5|4.3"/>
</p:tagLst>
</file>

<file path=ppt/tags/tag6.xml><?xml version="1.0" encoding="utf-8"?>
<p:tagLst xmlns:a="http://schemas.openxmlformats.org/drawingml/2006/main" xmlns:r="http://schemas.openxmlformats.org/officeDocument/2006/relationships" xmlns:p="http://schemas.openxmlformats.org/presentationml/2006/main">
  <p:tag name="TIMING" val="|0.1"/>
</p:tagLst>
</file>

<file path=ppt/tags/tag60.xml><?xml version="1.0" encoding="utf-8"?>
<p:tagLst xmlns:a="http://schemas.openxmlformats.org/drawingml/2006/main" xmlns:r="http://schemas.openxmlformats.org/officeDocument/2006/relationships" xmlns:p="http://schemas.openxmlformats.org/presentationml/2006/main">
  <p:tag name="TIMING" val="|0.2|6.2|4.2"/>
</p:tagLst>
</file>

<file path=ppt/tags/tag61.xml><?xml version="1.0" encoding="utf-8"?>
<p:tagLst xmlns:a="http://schemas.openxmlformats.org/drawingml/2006/main" xmlns:r="http://schemas.openxmlformats.org/officeDocument/2006/relationships" xmlns:p="http://schemas.openxmlformats.org/presentationml/2006/main">
  <p:tag name="TIMING" val="|0.4|3.2"/>
</p:tagLst>
</file>

<file path=ppt/tags/tag62.xml><?xml version="1.0" encoding="utf-8"?>
<p:tagLst xmlns:a="http://schemas.openxmlformats.org/drawingml/2006/main" xmlns:r="http://schemas.openxmlformats.org/officeDocument/2006/relationships" xmlns:p="http://schemas.openxmlformats.org/presentationml/2006/main">
  <p:tag name="TIMING" val="|0.3|4.2"/>
</p:tagLst>
</file>

<file path=ppt/tags/tag63.xml><?xml version="1.0" encoding="utf-8"?>
<p:tagLst xmlns:a="http://schemas.openxmlformats.org/drawingml/2006/main" xmlns:r="http://schemas.openxmlformats.org/officeDocument/2006/relationships" xmlns:p="http://schemas.openxmlformats.org/presentationml/2006/main">
  <p:tag name="TIMING" val="|0.1|1.8|1.2|2|16"/>
</p:tagLst>
</file>

<file path=ppt/tags/tag64.xml><?xml version="1.0" encoding="utf-8"?>
<p:tagLst xmlns:a="http://schemas.openxmlformats.org/drawingml/2006/main" xmlns:r="http://schemas.openxmlformats.org/officeDocument/2006/relationships" xmlns:p="http://schemas.openxmlformats.org/presentationml/2006/main">
  <p:tag name="TIMING" val="|0.6|16"/>
</p:tagLst>
</file>

<file path=ppt/tags/tag65.xml><?xml version="1.0" encoding="utf-8"?>
<p:tagLst xmlns:a="http://schemas.openxmlformats.org/drawingml/2006/main" xmlns:r="http://schemas.openxmlformats.org/officeDocument/2006/relationships" xmlns:p="http://schemas.openxmlformats.org/presentationml/2006/main">
  <p:tag name="TIMING" val="|0.4|1.2|1.5"/>
</p:tagLst>
</file>

<file path=ppt/tags/tag7.xml><?xml version="1.0" encoding="utf-8"?>
<p:tagLst xmlns:a="http://schemas.openxmlformats.org/drawingml/2006/main" xmlns:r="http://schemas.openxmlformats.org/officeDocument/2006/relationships" xmlns:p="http://schemas.openxmlformats.org/presentationml/2006/main">
  <p:tag name="TIMING" val="|1.3"/>
</p:tagLst>
</file>

<file path=ppt/tags/tag8.xml><?xml version="1.0" encoding="utf-8"?>
<p:tagLst xmlns:a="http://schemas.openxmlformats.org/drawingml/2006/main" xmlns:r="http://schemas.openxmlformats.org/officeDocument/2006/relationships" xmlns:p="http://schemas.openxmlformats.org/presentationml/2006/main">
  <p:tag name="TIMING" val="|0.1"/>
</p:tagLst>
</file>

<file path=ppt/tags/tag9.xml><?xml version="1.0" encoding="utf-8"?>
<p:tagLst xmlns:a="http://schemas.openxmlformats.org/drawingml/2006/main" xmlns:r="http://schemas.openxmlformats.org/officeDocument/2006/relationships" xmlns:p="http://schemas.openxmlformats.org/presentationml/2006/main">
  <p:tag name="TIMING" val="|1.5"/>
</p:tagLst>
</file>

<file path=ppt/theme/theme1.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Mountain Top</Template>
  <TotalTime>864</TotalTime>
  <Words>2130</Words>
  <Application>Microsoft Office PowerPoint</Application>
  <PresentationFormat>On-screen Show (4:3)</PresentationFormat>
  <Paragraphs>179</Paragraphs>
  <Slides>67</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67</vt:i4>
      </vt:variant>
    </vt:vector>
  </HeadingPairs>
  <TitlesOfParts>
    <vt:vector size="70" baseType="lpstr">
      <vt:lpstr>Arial</vt:lpstr>
      <vt:lpstr>Wingdings</vt:lpstr>
      <vt:lpstr>Mountain Top</vt:lpstr>
      <vt:lpstr>Erich von Däniken's  Chariots of the Gods</vt:lpstr>
      <vt:lpstr>Von Däniken's Theory</vt:lpstr>
      <vt:lpstr>Von Däniken's Theory</vt:lpstr>
      <vt:lpstr>Strange Art-Forms</vt:lpstr>
      <vt:lpstr>Strange Art-Forms</vt:lpstr>
      <vt:lpstr>Impressive Structures</vt:lpstr>
      <vt:lpstr>Impressive Structures</vt:lpstr>
      <vt:lpstr>Impressive Structures</vt:lpstr>
      <vt:lpstr>Miracle Stories</vt:lpstr>
      <vt:lpstr>Miracle Stories</vt:lpstr>
      <vt:lpstr>Archaeology vs. Von Däniken</vt:lpstr>
      <vt:lpstr>Our Approach</vt:lpstr>
      <vt:lpstr>Baalbek, Lebanon</vt:lpstr>
      <vt:lpstr>Ancient Marvels or  Space Travel Centers?</vt:lpstr>
      <vt:lpstr>Baalbek</vt:lpstr>
      <vt:lpstr>Baalbek</vt:lpstr>
      <vt:lpstr>Baalbek</vt:lpstr>
      <vt:lpstr>A 'Sunday' Archaeologist</vt:lpstr>
      <vt:lpstr>Athens, Greece</vt:lpstr>
      <vt:lpstr>Athens</vt:lpstr>
      <vt:lpstr>The Parthenon</vt:lpstr>
      <vt:lpstr>Parthenon</vt:lpstr>
      <vt:lpstr>Jerusalem</vt:lpstr>
      <vt:lpstr>Jerusalem</vt:lpstr>
      <vt:lpstr>Caesarea</vt:lpstr>
      <vt:lpstr>Moving Big Stones</vt:lpstr>
      <vt:lpstr>The Pyramids of Egypt</vt:lpstr>
      <vt:lpstr>Pyramids</vt:lpstr>
      <vt:lpstr>Great Pyramid</vt:lpstr>
      <vt:lpstr>Value of π?</vt:lpstr>
      <vt:lpstr>Great Pyramid</vt:lpstr>
      <vt:lpstr>Building the Great Pyramid</vt:lpstr>
      <vt:lpstr>Moving Big Stones</vt:lpstr>
      <vt:lpstr>Moving Big Stones</vt:lpstr>
      <vt:lpstr>Time to Build the Pyramid?</vt:lpstr>
      <vt:lpstr>Time to Build the Pyramid?</vt:lpstr>
      <vt:lpstr>The Developing Technology  of Pyramid Building</vt:lpstr>
      <vt:lpstr>The Developing Technology  of Pyramid Building</vt:lpstr>
      <vt:lpstr>The Developing Technology  of Pyramid Building</vt:lpstr>
      <vt:lpstr>The Developing Technology  of Pyramid Building</vt:lpstr>
      <vt:lpstr>Easter Island</vt:lpstr>
      <vt:lpstr>Easter Island</vt:lpstr>
      <vt:lpstr>Easter Island</vt:lpstr>
      <vt:lpstr>Easter Island</vt:lpstr>
      <vt:lpstr>Von Däniken on Easter Island</vt:lpstr>
      <vt:lpstr>Thor Heyerdahl</vt:lpstr>
      <vt:lpstr>Easter Island</vt:lpstr>
      <vt:lpstr>Carving the Heads</vt:lpstr>
      <vt:lpstr>Moving a Head</vt:lpstr>
      <vt:lpstr>Raising a Head</vt:lpstr>
      <vt:lpstr>Raising a Head</vt:lpstr>
      <vt:lpstr>Easter Island</vt:lpstr>
      <vt:lpstr>Nazca, Peru</vt:lpstr>
      <vt:lpstr>Nazca</vt:lpstr>
      <vt:lpstr>Nazca</vt:lpstr>
      <vt:lpstr>Nazca</vt:lpstr>
      <vt:lpstr>Nazca</vt:lpstr>
      <vt:lpstr>Response to von Däniken</vt:lpstr>
      <vt:lpstr>Response to von Däniken</vt:lpstr>
      <vt:lpstr>Response to von Däniken</vt:lpstr>
      <vt:lpstr>Summary</vt:lpstr>
      <vt:lpstr>Summary</vt:lpstr>
      <vt:lpstr>Summary</vt:lpstr>
      <vt:lpstr>Summary</vt:lpstr>
      <vt:lpstr>Recommended Reading</vt:lpstr>
      <vt:lpstr>Some Advice</vt:lpstr>
      <vt:lpstr>Erich von Däniken's  Chariots of the Gods</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Erich von Daniken’s  Chariots of the Gods</dc:title>
  <dc:creator>Dr. Robert C. Newman</dc:creator>
  <cp:lastModifiedBy>Newman</cp:lastModifiedBy>
  <cp:revision>345</cp:revision>
  <dcterms:created xsi:type="dcterms:W3CDTF">2005-04-22T18:40:07Z</dcterms:created>
  <dcterms:modified xsi:type="dcterms:W3CDTF">2015-07-03T00:11:53Z</dcterms:modified>
</cp:coreProperties>
</file>