
<file path=[Content_Types].xml><?xml version="1.0" encoding="utf-8"?>
<Types xmlns="http://schemas.openxmlformats.org/package/2006/content-types">
  <Override PartName="/ppt/slides/slide18.xml" ContentType="application/vnd.openxmlformats-officedocument.presentationml.slide+xml"/>
  <Override PartName="/ppt/tags/tag23.xml" ContentType="application/vnd.openxmlformats-officedocument.presentationml.tags+xml"/>
  <Override PartName="/ppt/tags/tag9.xml" ContentType="application/vnd.openxmlformats-officedocument.presentationml.tags+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tags/tag5.xml" ContentType="application/vnd.openxmlformats-officedocument.presentationml.tags+xml"/>
  <Default Extension="rels" ContentType="application/vnd.openxmlformats-package.relationships+xml"/>
  <Override PartName="/ppt/tags/tag16.xml" ContentType="application/vnd.openxmlformats-officedocument.presentationml.tags+xml"/>
  <Override PartName="/ppt/slides/slide10.xml" ContentType="application/vnd.openxmlformats-officedocument.presentationml.slide+xml"/>
  <Override PartName="/ppt/slideLayouts/slideLayout5.xml" ContentType="application/vnd.openxmlformats-officedocument.presentationml.slideLayout+xml"/>
  <Override PartName="/ppt/tags/tag1.xml" ContentType="application/vnd.openxmlformats-officedocument.presentationml.tags+xml"/>
  <Override PartName="/ppt/slides/slide1.xml" ContentType="application/vnd.openxmlformats-officedocument.presentationml.slide+xml"/>
  <Override PartName="/ppt/slides/slide26.xml" ContentType="application/vnd.openxmlformats-officedocument.presentationml.slide+xml"/>
  <Default Extension="jpeg" ContentType="image/jpeg"/>
  <Override PartName="/ppt/tags/tag12.xml" ContentType="application/vnd.openxmlformats-officedocument.presentationml.tags+xml"/>
  <Override PartName="/docProps/app.xml" ContentType="application/vnd.openxmlformats-officedocument.extended-properties+xml"/>
  <Override PartName="/ppt/slideLayouts/slideLayout1.xml" ContentType="application/vnd.openxmlformats-officedocument.presentationml.slideLayout+xml"/>
  <Override PartName="/ppt/tags/tag28.xml" ContentType="application/vnd.openxmlformats-officedocument.presentationml.tag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gs/tag24.xml" ContentType="application/vnd.openxmlformats-officedocument.presentationml.tags+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tags/tag6.xml" ContentType="application/vnd.openxmlformats-officedocument.presentationml.tags+xml"/>
  <Override PartName="/ppt/slides/slide6.xml" ContentType="application/vnd.openxmlformats-officedocument.presentationml.slide+xml"/>
  <Override PartName="/ppt/tags/tag20.xml" ContentType="application/vnd.openxmlformats-officedocument.presentationml.tags+xml"/>
  <Override PartName="/docProps/core.xml" ContentType="application/vnd.openxmlformats-package.core-properties+xml"/>
  <Override PartName="/ppt/tags/tag17.xml" ContentType="application/vnd.openxmlformats-officedocument.presentationml.tags+xml"/>
  <Override PartName="/ppt/slides/slide11.xml" ContentType="application/vnd.openxmlformats-officedocument.presentationml.slide+xml"/>
  <Override PartName="/ppt/slideLayouts/slideLayout6.xml" ContentType="application/vnd.openxmlformats-officedocument.presentationml.slideLayout+xml"/>
  <Override PartName="/ppt/tags/tag2.xml" ContentType="application/vnd.openxmlformats-officedocument.presentationml.tags+xml"/>
  <Override PartName="/ppt/slides/slide27.xml" ContentType="application/vnd.openxmlformats-officedocument.presentationml.slide+xml"/>
  <Override PartName="/ppt/slides/slide2.xml" ContentType="application/vnd.openxmlformats-officedocument.presentationml.slide+xml"/>
  <Override PartName="/ppt/tags/tag13.xml" ContentType="application/vnd.openxmlformats-officedocument.presentationml.tags+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tags/tag25.xml" ContentType="application/vnd.openxmlformats-officedocument.presentationml.tags+xml"/>
  <Override PartName="/ppt/slides/slide16.xml" ContentType="application/vnd.openxmlformats-officedocument.presentationml.slide+xml"/>
  <Override PartName="/ppt/tags/tag21.xml" ContentType="application/vnd.openxmlformats-officedocument.presentationml.tags+xml"/>
  <Override PartName="/ppt/tags/tag7.xml" ContentType="application/vnd.openxmlformats-officedocument.presentationml.tags+xml"/>
  <Override PartName="/ppt/slides/slide7.xml" ContentType="application/vnd.openxmlformats-officedocument.presentationml.slide+xml"/>
  <Override PartName="/ppt/presentation.xml" ContentType="application/vnd.openxmlformats-officedocument.presentationml.presentation.main+xml"/>
  <Override PartName="/ppt/tags/tag18.xml" ContentType="application/vnd.openxmlformats-officedocument.presentationml.tags+xml"/>
  <Override PartName="/ppt/slides/slide12.xml" ContentType="application/vnd.openxmlformats-officedocument.presentationml.slide+xml"/>
  <Override PartName="/ppt/slideLayouts/slideLayout7.xml" ContentType="application/vnd.openxmlformats-officedocument.presentationml.slideLayout+xml"/>
  <Override PartName="/ppt/tags/tag3.xml" ContentType="application/vnd.openxmlformats-officedocument.presentationml.tags+xml"/>
  <Override PartName="/ppt/slides/slide3.xml" ContentType="application/vnd.openxmlformats-officedocument.presentationml.slide+xml"/>
  <Override PartName="/ppt/slides/slide28.xml" ContentType="application/vnd.openxmlformats-officedocument.presentationml.slide+xml"/>
  <Override PartName="/ppt/tags/tag14.xml" ContentType="application/vnd.openxmlformats-officedocument.presentationml.tags+xml"/>
  <Override PartName="/ppt/slideLayouts/slideLayout3.xml" ContentType="application/vnd.openxmlformats-officedocument.presentationml.slideLayout+xml"/>
  <Override PartName="/ppt/slides/slide24.xml" ContentType="application/vnd.openxmlformats-officedocument.presentationml.slide+xml"/>
  <Override PartName="/ppt/tags/tag10.xml" ContentType="application/vnd.openxmlformats-officedocument.presentationml.tags+xml"/>
  <Override PartName="/ppt/tags/tag26.xml" ContentType="application/vnd.openxmlformats-officedocument.presentationml.tags+xml"/>
  <Override PartName="/ppt/slides/slide20.xml" ContentType="application/vnd.openxmlformats-officedocument.presentationml.slide+xml"/>
  <Override PartName="/ppt/slides/slide17.xml" ContentType="application/vnd.openxmlformats-officedocument.presentationml.slide+xml"/>
  <Override PartName="/ppt/tags/tag22.xml" ContentType="application/vnd.openxmlformats-officedocument.presentationml.tags+xml"/>
  <Override PartName="/ppt/tags/tag8.xml" ContentType="application/vnd.openxmlformats-officedocument.presentationml.tags+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tags/tag4.xml" ContentType="application/vnd.openxmlformats-officedocument.presentationml.tags+xml"/>
  <Default Extension="wmf" ContentType="image/x-wmf"/>
  <Override PartName="/ppt/tags/tag15.xml" ContentType="application/vnd.openxmlformats-officedocument.presentationml.tags+xml"/>
  <Override PartName="/ppt/tags/tag19.xml" ContentType="application/vnd.openxmlformats-officedocument.presentationml.tags+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ags/tag11.xml" ContentType="application/vnd.openxmlformats-officedocument.presentationml.tags+xml"/>
  <Override PartName="/ppt/theme/theme1.xml" ContentType="application/vnd.openxmlformats-officedocument.theme+xml"/>
  <Override PartName="/ppt/tags/tag27.xml" ContentType="application/vnd.openxmlformats-officedocument.presentationml.tags+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5749" autoAdjust="0"/>
    <p:restoredTop sz="94660"/>
  </p:normalViewPr>
  <p:slideViewPr>
    <p:cSldViewPr>
      <p:cViewPr varScale="1">
        <p:scale>
          <a:sx n="148" d="100"/>
          <a:sy n="148" d="100"/>
        </p:scale>
        <p:origin x="-196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8A9C4D-27F6-0249-ACE8-6E72F10830F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A86DBD-4043-B641-B917-530D0031850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E5D3EC-46E4-CF47-A067-2054F889610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D94D34-021C-8244-BB94-5CB36767ACB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5F8F0D-49FC-2047-A5F7-347681F4AC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4E57AB-596B-1B4D-9C0E-D9D11BAC67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E9DF82-8045-4643-914C-738747523C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67F5A7-D05F-7144-ACAB-6250B2F4FF1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2D3EAD-B244-8B4F-9BFC-7469E0178D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939EC0-A304-8740-83B4-FA1DF4076E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64DF56-AC02-414D-8F7E-291CB67C46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F50ED1-40DC-6544-A683-289E8AF929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AB32241-CEAE-3D44-A556-31B2F86139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image" Target="../media/image1.wmf"/><Relationship Id="rId5" Type="http://schemas.openxmlformats.org/officeDocument/2006/relationships/image" Target="../media/image2.png"/><Relationship Id="rId6" Type="http://schemas.openxmlformats.org/officeDocument/2006/relationships/hyperlink" Target="http://newmanlib.ibri.org/NewmanPpt/AbstractsTopically.htm" TargetMode="External"/><Relationship Id="rId7" Type="http://schemas.openxmlformats.org/officeDocument/2006/relationships/hyperlink" Target="http://www.newmanlib.ibri.org" TargetMode="External"/><Relationship Id="rId1" Type="http://schemas.openxmlformats.org/officeDocument/2006/relationships/tags" Target="../tags/tag1.xml"/><Relationship Id="rId2" Type="http://schemas.openxmlformats.org/officeDocument/2006/relationships/audio" Target="file://localhost/C/%5CDocuments%20and%20Settings%5Crnewman.FAC-RN%5CDesktop%5CCausation.mp3"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5.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6.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7.x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8.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19.xml"/><Relationship Id="rId2"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20.x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21.x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2.x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3.x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4.x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25.x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6.x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7.x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wmf"/><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28.x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3.xml"/><Relationship Id="rId2"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4.x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5.xml"/><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6.xml"/><Relationship Id="rId2"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9.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8" name="Picture 4" descr="MC900237922[1]"/>
          <p:cNvPicPr>
            <a:picLocks noChangeAspect="1" noChangeArrowheads="1"/>
          </p:cNvPicPr>
          <p:nvPr/>
        </p:nvPicPr>
        <p:blipFill>
          <a:blip r:embed="rId4">
            <a:lum bright="50000" contrast="-50000"/>
          </a:blip>
          <a:srcRect/>
          <a:stretch>
            <a:fillRect/>
          </a:stretch>
        </p:blipFill>
        <p:spPr bwMode="auto">
          <a:xfrm>
            <a:off x="3048000" y="1524000"/>
            <a:ext cx="5410200" cy="4697413"/>
          </a:xfrm>
          <a:prstGeom prst="rect">
            <a:avLst/>
          </a:prstGeom>
          <a:noFill/>
          <a:ln w="9525">
            <a:noFill/>
            <a:miter lim="800000"/>
            <a:headEnd/>
            <a:tailEnd/>
          </a:ln>
        </p:spPr>
      </p:pic>
      <p:sp>
        <p:nvSpPr>
          <p:cNvPr id="2050" name="Rectangle 2"/>
          <p:cNvSpPr>
            <a:spLocks noGrp="1" noChangeArrowheads="1"/>
          </p:cNvSpPr>
          <p:nvPr>
            <p:ph type="ctrTitle"/>
          </p:nvPr>
        </p:nvSpPr>
        <p:spPr>
          <a:xfrm>
            <a:off x="304800" y="457200"/>
            <a:ext cx="5791200" cy="2228850"/>
          </a:xfrm>
        </p:spPr>
        <p:txBody>
          <a:bodyPr/>
          <a:lstStyle/>
          <a:p>
            <a:pPr eaLnBrk="1" hangingPunct="1"/>
            <a:r>
              <a:rPr lang="en-US"/>
              <a:t>Some Thoughts on </a:t>
            </a:r>
            <a:br>
              <a:rPr lang="en-US"/>
            </a:br>
            <a:r>
              <a:rPr lang="en-US" sz="6000"/>
              <a:t>Causation</a:t>
            </a:r>
          </a:p>
        </p:txBody>
      </p:sp>
      <p:sp>
        <p:nvSpPr>
          <p:cNvPr id="2051" name="Rectangle 3"/>
          <p:cNvSpPr>
            <a:spLocks noGrp="1" noChangeArrowheads="1"/>
          </p:cNvSpPr>
          <p:nvPr>
            <p:ph type="subTitle" idx="1"/>
          </p:nvPr>
        </p:nvSpPr>
        <p:spPr>
          <a:xfrm>
            <a:off x="762000" y="4343400"/>
            <a:ext cx="2514600" cy="1066800"/>
          </a:xfrm>
        </p:spPr>
        <p:txBody>
          <a:bodyPr/>
          <a:lstStyle/>
          <a:p>
            <a:pPr eaLnBrk="1" hangingPunct="1"/>
            <a:r>
              <a:rPr lang="en-US"/>
              <a:t>Robert C. Newman</a:t>
            </a:r>
          </a:p>
        </p:txBody>
      </p:sp>
      <p:pic>
        <p:nvPicPr>
          <p:cNvPr id="2053" name="MacOS">
            <a:hlinkClick r:id="" action="ppaction://media"/>
          </p:cNvPr>
          <p:cNvPicPr>
            <a:picLocks noRot="1" noChangeAspect="1" noChangeArrowheads="1"/>
          </p:cNvPicPr>
          <p:nvPr>
            <a:audioFile r:link="rId2"/>
          </p:nvPr>
        </p:nvPicPr>
        <p:blipFill>
          <a:blip r:embed="rId5"/>
          <a:srcRect/>
          <a:stretch>
            <a:fillRect/>
          </a:stretch>
        </p:blipFill>
        <p:spPr bwMode="auto">
          <a:xfrm>
            <a:off x="914400" y="5943600"/>
            <a:ext cx="244475" cy="244475"/>
          </a:xfrm>
          <a:prstGeom prst="rect">
            <a:avLst/>
          </a:prstGeom>
          <a:noFill/>
          <a:ln w="9525">
            <a:noFill/>
            <a:miter lim="800000"/>
            <a:headEnd/>
            <a:tailEnd/>
          </a:ln>
        </p:spPr>
      </p:pic>
      <p:sp>
        <p:nvSpPr>
          <p:cNvPr id="6"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6"/>
              </a:rPr>
              <a:t>Abstracts of Powerpoint Talks</a:t>
            </a:r>
            <a:endParaRPr lang="en-US" sz="1000">
              <a:latin typeface="Calibri" charset="0"/>
            </a:endParaRPr>
          </a:p>
        </p:txBody>
      </p:sp>
      <p:sp>
        <p:nvSpPr>
          <p:cNvPr id="7"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7"/>
              </a:rPr>
              <a:t>newmanlib.ibri.org</a:t>
            </a:r>
            <a:r>
              <a:rPr lang="en-US" sz="1000"/>
              <a:t> -</a:t>
            </a:r>
          </a:p>
        </p:txBody>
      </p:sp>
    </p:spTree>
    <p:custDataLst>
      <p:tags r:id="rId1"/>
    </p:custDataLst>
  </p:cSld>
  <p:clrMapOvr>
    <a:masterClrMapping/>
  </p:clrMapOvr>
  <p:transition advTm="4518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053"/>
                                        </p:tgtEl>
                                      </p:cBhvr>
                                    </p:cmd>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500" fill="hold"/>
                                        <p:tgtEl>
                                          <p:spTgt spid="2050"/>
                                        </p:tgtEl>
                                        <p:attrNameLst>
                                          <p:attrName>ppt_w</p:attrName>
                                        </p:attrNameLst>
                                      </p:cBhvr>
                                      <p:tavLst>
                                        <p:tav tm="0">
                                          <p:val>
                                            <p:fltVal val="0"/>
                                          </p:val>
                                        </p:tav>
                                        <p:tav tm="100000">
                                          <p:val>
                                            <p:strVal val="#ppt_w"/>
                                          </p:val>
                                        </p:tav>
                                      </p:tavLst>
                                    </p:anim>
                                    <p:anim calcmode="lin" valueType="num">
                                      <p:cBhvr>
                                        <p:cTn id="12"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checkerboard(across)">
                                      <p:cBhvr>
                                        <p:cTn id="1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28">
                <p:cTn id="18" fill="hold" display="0">
                  <p:stCondLst>
                    <p:cond delay="indefinite"/>
                  </p:stCondLst>
                  <p:endCondLst>
                    <p:cond evt="onPrev" delay="0">
                      <p:tgtEl>
                        <p:sldTgt/>
                      </p:tgtEl>
                    </p:cond>
                    <p:cond evt="onStopAudio" delay="0">
                      <p:tgtEl>
                        <p:sldTgt/>
                      </p:tgtEl>
                    </p:cond>
                  </p:endCondLst>
                </p:cTn>
                <p:tgtEl>
                  <p:spTgt spid="2053"/>
                </p:tgtEl>
              </p:cMediaNode>
            </p:audio>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David’s Census</a:t>
            </a:r>
          </a:p>
        </p:txBody>
      </p:sp>
      <p:sp>
        <p:nvSpPr>
          <p:cNvPr id="15363" name="Rectangle 3"/>
          <p:cNvSpPr>
            <a:spLocks noGrp="1" noChangeArrowheads="1"/>
          </p:cNvSpPr>
          <p:nvPr>
            <p:ph type="body" idx="1"/>
          </p:nvPr>
        </p:nvSpPr>
        <p:spPr/>
        <p:txBody>
          <a:bodyPr/>
          <a:lstStyle/>
          <a:p>
            <a:pPr eaLnBrk="1" hangingPunct="1"/>
            <a:r>
              <a:rPr lang="en-US"/>
              <a:t>So we can say that each of these took the census in the sense of causing it to happen.</a:t>
            </a:r>
          </a:p>
          <a:p>
            <a:pPr eaLnBrk="1" hangingPunct="1"/>
            <a:r>
              <a:rPr lang="en-US"/>
              <a:t>The cause of the census was layered, something like an onion.</a:t>
            </a:r>
          </a:p>
          <a:p>
            <a:pPr eaLnBrk="1" hangingPunct="1"/>
            <a:r>
              <a:rPr lang="en-US"/>
              <a:t>Similarly, who caused David to take the census is layered, with both God and Satan being causes at different levels.</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1978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1000" y="381000"/>
            <a:ext cx="7010400" cy="1143000"/>
          </a:xfrm>
        </p:spPr>
        <p:txBody>
          <a:bodyPr/>
          <a:lstStyle/>
          <a:p>
            <a:pPr eaLnBrk="1" hangingPunct="1"/>
            <a:r>
              <a:rPr lang="en-US"/>
              <a:t>Causation in Nature</a:t>
            </a:r>
          </a:p>
        </p:txBody>
      </p:sp>
      <p:sp>
        <p:nvSpPr>
          <p:cNvPr id="16387" name="Rectangle 3"/>
          <p:cNvSpPr>
            <a:spLocks noGrp="1" noChangeArrowheads="1"/>
          </p:cNvSpPr>
          <p:nvPr>
            <p:ph type="body" idx="1"/>
          </p:nvPr>
        </p:nvSpPr>
        <p:spPr>
          <a:xfrm>
            <a:off x="457200" y="1981200"/>
            <a:ext cx="8229600" cy="4525963"/>
          </a:xfrm>
        </p:spPr>
        <p:txBody>
          <a:bodyPr/>
          <a:lstStyle/>
          <a:p>
            <a:pPr eaLnBrk="1" hangingPunct="1">
              <a:lnSpc>
                <a:spcPct val="90000"/>
              </a:lnSpc>
            </a:pPr>
            <a:r>
              <a:rPr lang="en-US"/>
              <a:t>At the levels we humans have investigated so far, natural phenomena appear to be layered also, with various levels of causation.</a:t>
            </a:r>
          </a:p>
          <a:p>
            <a:pPr eaLnBrk="1" hangingPunct="1">
              <a:lnSpc>
                <a:spcPct val="90000"/>
              </a:lnSpc>
            </a:pPr>
            <a:r>
              <a:rPr lang="en-US"/>
              <a:t>At the lowest levels of which we have knowledge, groups of particles we call “quarks” combine to form neutrons, protons and some other sub-atomic particles.</a:t>
            </a:r>
          </a:p>
        </p:txBody>
      </p:sp>
      <p:pic>
        <p:nvPicPr>
          <p:cNvPr id="16388" name="Picture 4" descr="neutronquarks"/>
          <p:cNvPicPr>
            <a:picLocks noChangeAspect="1" noChangeArrowheads="1"/>
          </p:cNvPicPr>
          <p:nvPr/>
        </p:nvPicPr>
        <p:blipFill>
          <a:blip r:embed="rId3"/>
          <a:srcRect/>
          <a:stretch>
            <a:fillRect/>
          </a:stretch>
        </p:blipFill>
        <p:spPr bwMode="auto">
          <a:xfrm>
            <a:off x="7010400" y="457200"/>
            <a:ext cx="1117600" cy="1206500"/>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3967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checkerboard(across)">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checkerboard(across)">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388"/>
                                        </p:tgtEl>
                                        <p:attrNameLst>
                                          <p:attrName>style.visibility</p:attrName>
                                        </p:attrNameLst>
                                      </p:cBhvr>
                                      <p:to>
                                        <p:strVal val="visible"/>
                                      </p:to>
                                    </p:set>
                                    <p:animEffect transition="in" filter="checkerboard(across)">
                                      <p:cBhvr>
                                        <p:cTn id="1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609600"/>
            <a:ext cx="6705600" cy="1143000"/>
          </a:xfrm>
        </p:spPr>
        <p:txBody>
          <a:bodyPr/>
          <a:lstStyle/>
          <a:p>
            <a:pPr eaLnBrk="1" hangingPunct="1"/>
            <a:r>
              <a:rPr lang="en-US"/>
              <a:t>The Sub-Atomic Level</a:t>
            </a:r>
          </a:p>
        </p:txBody>
      </p:sp>
      <p:sp>
        <p:nvSpPr>
          <p:cNvPr id="17411" name="Rectangle 3"/>
          <p:cNvSpPr>
            <a:spLocks noGrp="1" noChangeArrowheads="1"/>
          </p:cNvSpPr>
          <p:nvPr>
            <p:ph type="body" idx="1"/>
          </p:nvPr>
        </p:nvSpPr>
        <p:spPr>
          <a:xfrm>
            <a:off x="457200" y="2057400"/>
            <a:ext cx="8229600" cy="4525963"/>
          </a:xfrm>
        </p:spPr>
        <p:txBody>
          <a:bodyPr/>
          <a:lstStyle/>
          <a:p>
            <a:pPr eaLnBrk="1" hangingPunct="1"/>
            <a:r>
              <a:rPr lang="en-US"/>
              <a:t>Protons and neutrons combine to form the nuclei of the various atomic elements.</a:t>
            </a:r>
          </a:p>
          <a:p>
            <a:pPr eaLnBrk="1" hangingPunct="1"/>
            <a:r>
              <a:rPr lang="en-US"/>
              <a:t>The competing forces at this level (e.g., the attraction of the strong nuclear force and the repulsion of the proton charges) determine the stability of the various elements, whether they are stable or subject to radioactive decay.</a:t>
            </a:r>
          </a:p>
        </p:txBody>
      </p:sp>
      <p:pic>
        <p:nvPicPr>
          <p:cNvPr id="17413" name="Picture 5" descr="nucleuswhite"/>
          <p:cNvPicPr>
            <a:picLocks noChangeAspect="1" noChangeArrowheads="1"/>
          </p:cNvPicPr>
          <p:nvPr/>
        </p:nvPicPr>
        <p:blipFill>
          <a:blip r:embed="rId3"/>
          <a:srcRect b="19327"/>
          <a:stretch>
            <a:fillRect/>
          </a:stretch>
        </p:blipFill>
        <p:spPr bwMode="auto">
          <a:xfrm>
            <a:off x="6934200" y="533400"/>
            <a:ext cx="1320800" cy="1219200"/>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5316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heckerboard(across)">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checkerboard(across)">
                                      <p:cBhvr>
                                        <p:cTn id="12" dur="500"/>
                                        <p:tgtEl>
                                          <p:spTgt spid="1741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checkerboard(across)">
                                      <p:cBhvr>
                                        <p:cTn id="17"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381000"/>
            <a:ext cx="6400800" cy="1143000"/>
          </a:xfrm>
        </p:spPr>
        <p:txBody>
          <a:bodyPr/>
          <a:lstStyle/>
          <a:p>
            <a:pPr eaLnBrk="1" hangingPunct="1"/>
            <a:r>
              <a:rPr lang="en-US"/>
              <a:t>The Atomic Level</a:t>
            </a:r>
          </a:p>
        </p:txBody>
      </p:sp>
      <p:sp>
        <p:nvSpPr>
          <p:cNvPr id="18435" name="Rectangle 3"/>
          <p:cNvSpPr>
            <a:spLocks noGrp="1" noChangeArrowheads="1"/>
          </p:cNvSpPr>
          <p:nvPr>
            <p:ph type="body" idx="1"/>
          </p:nvPr>
        </p:nvSpPr>
        <p:spPr>
          <a:xfrm>
            <a:off x="457200" y="1828800"/>
            <a:ext cx="8229600" cy="4525963"/>
          </a:xfrm>
        </p:spPr>
        <p:txBody>
          <a:bodyPr/>
          <a:lstStyle/>
          <a:p>
            <a:pPr eaLnBrk="1" hangingPunct="1">
              <a:lnSpc>
                <a:spcPct val="90000"/>
              </a:lnSpc>
            </a:pPr>
            <a:r>
              <a:rPr lang="en-US" sz="2800"/>
              <a:t>The positive electrical charges of the protons in the nucleus interact with the negative charges of electrons outside the nucleus to form a sort of miniature planetary system which we call an atom.</a:t>
            </a:r>
          </a:p>
          <a:p>
            <a:pPr eaLnBrk="1" hangingPunct="1">
              <a:lnSpc>
                <a:spcPct val="90000"/>
              </a:lnSpc>
            </a:pPr>
            <a:r>
              <a:rPr lang="en-US" sz="2800"/>
              <a:t>The chemical nature of the various sorts of atoms (hydrogen, oxygen, fluorine, argon) depends on the number of electrons in orbit around the nucleus, and on the way in which quantum phenomena produce closed shells of electrons.</a:t>
            </a:r>
          </a:p>
        </p:txBody>
      </p:sp>
      <p:pic>
        <p:nvPicPr>
          <p:cNvPr id="18436" name="Picture 4" descr="atomblue"/>
          <p:cNvPicPr>
            <a:picLocks noChangeAspect="1" noChangeArrowheads="1"/>
          </p:cNvPicPr>
          <p:nvPr/>
        </p:nvPicPr>
        <p:blipFill>
          <a:blip r:embed="rId3"/>
          <a:srcRect/>
          <a:stretch>
            <a:fillRect/>
          </a:stretch>
        </p:blipFill>
        <p:spPr bwMode="auto">
          <a:xfrm>
            <a:off x="6705600" y="304800"/>
            <a:ext cx="1346200" cy="1435100"/>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3365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checkerboard(across)">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checkerboard(across)">
                                      <p:cBhvr>
                                        <p:cTn id="12" dur="500"/>
                                        <p:tgtEl>
                                          <p:spTgt spid="1843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checkerboard(across)">
                                      <p:cBhvr>
                                        <p:cTn id="17"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609600"/>
            <a:ext cx="5867400" cy="1143000"/>
          </a:xfrm>
        </p:spPr>
        <p:txBody>
          <a:bodyPr/>
          <a:lstStyle/>
          <a:p>
            <a:pPr eaLnBrk="1" hangingPunct="1"/>
            <a:r>
              <a:rPr lang="en-US"/>
              <a:t>The Molecular Level</a:t>
            </a:r>
          </a:p>
        </p:txBody>
      </p:sp>
      <p:sp>
        <p:nvSpPr>
          <p:cNvPr id="19459" name="Rectangle 3"/>
          <p:cNvSpPr>
            <a:spLocks noGrp="1" noChangeArrowheads="1"/>
          </p:cNvSpPr>
          <p:nvPr>
            <p:ph type="body" idx="1"/>
          </p:nvPr>
        </p:nvSpPr>
        <p:spPr>
          <a:xfrm>
            <a:off x="457200" y="2057400"/>
            <a:ext cx="8229600" cy="4525963"/>
          </a:xfrm>
        </p:spPr>
        <p:txBody>
          <a:bodyPr/>
          <a:lstStyle/>
          <a:p>
            <a:pPr eaLnBrk="1" hangingPunct="1">
              <a:lnSpc>
                <a:spcPct val="90000"/>
              </a:lnSpc>
            </a:pPr>
            <a:r>
              <a:rPr lang="en-US"/>
              <a:t>Atoms may combine in multiples of the same or different atoms to form what we call molecules. These contain from two to thousands of atoms.</a:t>
            </a:r>
          </a:p>
          <a:p>
            <a:pPr eaLnBrk="1" hangingPunct="1">
              <a:lnSpc>
                <a:spcPct val="90000"/>
              </a:lnSpc>
            </a:pPr>
            <a:r>
              <a:rPr lang="en-US"/>
              <a:t>The properties of these molecules are the result of the combined properties of their atoms, the nature of the interatomic forces holding the molecules together, and even the shapes of the molecules themselves.</a:t>
            </a:r>
          </a:p>
        </p:txBody>
      </p:sp>
      <p:pic>
        <p:nvPicPr>
          <p:cNvPr id="19461" name="Picture 5" descr="dna2"/>
          <p:cNvPicPr>
            <a:picLocks noChangeAspect="1" noChangeArrowheads="1"/>
          </p:cNvPicPr>
          <p:nvPr/>
        </p:nvPicPr>
        <p:blipFill>
          <a:blip r:embed="rId3">
            <a:lum bright="24000"/>
          </a:blip>
          <a:srcRect/>
          <a:stretch>
            <a:fillRect/>
          </a:stretch>
        </p:blipFill>
        <p:spPr bwMode="auto">
          <a:xfrm>
            <a:off x="6324600" y="457200"/>
            <a:ext cx="2085975" cy="1385888"/>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3070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checkerboard(across)">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checkerboard(across)">
                                      <p:cBhvr>
                                        <p:cTn id="12" dur="500"/>
                                        <p:tgtEl>
                                          <p:spTgt spid="1946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checkerboard(across)">
                                      <p:cBhvr>
                                        <p:cTn id="17"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685800"/>
            <a:ext cx="5943600" cy="1143000"/>
          </a:xfrm>
        </p:spPr>
        <p:txBody>
          <a:bodyPr/>
          <a:lstStyle/>
          <a:p>
            <a:pPr eaLnBrk="1" hangingPunct="1"/>
            <a:r>
              <a:rPr lang="en-US"/>
              <a:t>The Cellular Level</a:t>
            </a:r>
          </a:p>
        </p:txBody>
      </p:sp>
      <p:sp>
        <p:nvSpPr>
          <p:cNvPr id="20483" name="Rectangle 3"/>
          <p:cNvSpPr>
            <a:spLocks noGrp="1" noChangeArrowheads="1"/>
          </p:cNvSpPr>
          <p:nvPr>
            <p:ph type="body" idx="1"/>
          </p:nvPr>
        </p:nvSpPr>
        <p:spPr>
          <a:xfrm>
            <a:off x="457200" y="2286000"/>
            <a:ext cx="8229600" cy="4343400"/>
          </a:xfrm>
        </p:spPr>
        <p:txBody>
          <a:bodyPr/>
          <a:lstStyle/>
          <a:p>
            <a:pPr eaLnBrk="1" hangingPunct="1"/>
            <a:r>
              <a:rPr lang="en-US"/>
              <a:t>In living things, we find that large aggregations of molecules are combined to form very complex machines that we call cells.</a:t>
            </a:r>
          </a:p>
          <a:p>
            <a:pPr eaLnBrk="1" hangingPunct="1"/>
            <a:r>
              <a:rPr lang="en-US"/>
              <a:t>The (eukaryotic) cells are composed of a nucleus, cell fluid, cell membrane, and various organelles that carry out particular functions for the cell.</a:t>
            </a:r>
          </a:p>
        </p:txBody>
      </p:sp>
      <p:pic>
        <p:nvPicPr>
          <p:cNvPr id="20484" name="Picture 4" descr="e-coli"/>
          <p:cNvPicPr>
            <a:picLocks noChangeAspect="1" noChangeArrowheads="1"/>
          </p:cNvPicPr>
          <p:nvPr/>
        </p:nvPicPr>
        <p:blipFill>
          <a:blip r:embed="rId3"/>
          <a:srcRect/>
          <a:stretch>
            <a:fillRect/>
          </a:stretch>
        </p:blipFill>
        <p:spPr bwMode="auto">
          <a:xfrm>
            <a:off x="6553200" y="533400"/>
            <a:ext cx="1957388" cy="1633538"/>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2854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checkerboard(across)">
                                      <p:cBhvr>
                                        <p:cTn id="12" dur="500"/>
                                        <p:tgtEl>
                                          <p:spTgt spid="2048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7" dur="5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838200"/>
            <a:ext cx="5410200" cy="1143000"/>
          </a:xfrm>
        </p:spPr>
        <p:txBody>
          <a:bodyPr/>
          <a:lstStyle/>
          <a:p>
            <a:pPr eaLnBrk="1" hangingPunct="1"/>
            <a:r>
              <a:rPr lang="en-US"/>
              <a:t>The Systemic Level</a:t>
            </a:r>
          </a:p>
        </p:txBody>
      </p:sp>
      <p:sp>
        <p:nvSpPr>
          <p:cNvPr id="21507" name="Rectangle 3"/>
          <p:cNvSpPr>
            <a:spLocks noGrp="1" noChangeArrowheads="1"/>
          </p:cNvSpPr>
          <p:nvPr>
            <p:ph type="body" idx="1"/>
          </p:nvPr>
        </p:nvSpPr>
        <p:spPr>
          <a:xfrm>
            <a:off x="457200" y="2438400"/>
            <a:ext cx="8229600" cy="3810000"/>
          </a:xfrm>
        </p:spPr>
        <p:txBody>
          <a:bodyPr/>
          <a:lstStyle/>
          <a:p>
            <a:pPr eaLnBrk="1" hangingPunct="1"/>
            <a:r>
              <a:rPr lang="en-US"/>
              <a:t>In multi-cell organisms, the cells are connected in various ways to form systems or organs.</a:t>
            </a:r>
          </a:p>
          <a:p>
            <a:pPr eaLnBrk="1" hangingPunct="1"/>
            <a:r>
              <a:rPr lang="en-US"/>
              <a:t>Nerve cells are joined to form the nervous system.</a:t>
            </a:r>
          </a:p>
          <a:p>
            <a:pPr eaLnBrk="1" hangingPunct="1"/>
            <a:r>
              <a:rPr lang="en-US"/>
              <a:t>Bone cells form bones, muscle cells form muscles, etc.</a:t>
            </a:r>
          </a:p>
        </p:txBody>
      </p:sp>
      <p:pic>
        <p:nvPicPr>
          <p:cNvPr id="21508" name="Picture 4" descr="FE_PR_080211brain_healthy_50614"/>
          <p:cNvPicPr>
            <a:picLocks noChangeAspect="1" noChangeArrowheads="1"/>
          </p:cNvPicPr>
          <p:nvPr/>
        </p:nvPicPr>
        <p:blipFill>
          <a:blip r:embed="rId3"/>
          <a:srcRect/>
          <a:stretch>
            <a:fillRect/>
          </a:stretch>
        </p:blipFill>
        <p:spPr bwMode="auto">
          <a:xfrm>
            <a:off x="5715000" y="381000"/>
            <a:ext cx="2819400" cy="1879600"/>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228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1508"/>
                                        </p:tgtEl>
                                        <p:attrNameLst>
                                          <p:attrName>style.visibility</p:attrName>
                                        </p:attrNameLst>
                                      </p:cBhvr>
                                      <p:to>
                                        <p:strVal val="visible"/>
                                      </p:to>
                                    </p:set>
                                    <p:animEffect transition="in" filter="checkerboard(across)">
                                      <p:cBhvr>
                                        <p:cTn id="19" dur="500"/>
                                        <p:tgtEl>
                                          <p:spTgt spid="2150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1507">
                                            <p:txEl>
                                              <p:pRg st="2" end="2"/>
                                            </p:txEl>
                                          </p:spTgt>
                                        </p:tgtEl>
                                        <p:attrNameLst>
                                          <p:attrName>style.visibility</p:attrName>
                                        </p:attrNameLst>
                                      </p:cBhvr>
                                      <p:to>
                                        <p:strVal val="visible"/>
                                      </p:to>
                                    </p:set>
                                    <p:anim calcmode="lin" valueType="num">
                                      <p:cBhvr additive="base">
                                        <p:cTn id="24"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8600" y="685800"/>
            <a:ext cx="6324600" cy="1143000"/>
          </a:xfrm>
        </p:spPr>
        <p:txBody>
          <a:bodyPr/>
          <a:lstStyle/>
          <a:p>
            <a:pPr eaLnBrk="1" hangingPunct="1"/>
            <a:r>
              <a:rPr lang="en-US"/>
              <a:t>The Organism Level</a:t>
            </a:r>
          </a:p>
        </p:txBody>
      </p:sp>
      <p:sp>
        <p:nvSpPr>
          <p:cNvPr id="22531" name="Rectangle 3"/>
          <p:cNvSpPr>
            <a:spLocks noGrp="1" noChangeArrowheads="1"/>
          </p:cNvSpPr>
          <p:nvPr>
            <p:ph type="body" idx="1"/>
          </p:nvPr>
        </p:nvSpPr>
        <p:spPr>
          <a:xfrm>
            <a:off x="457200" y="2133600"/>
            <a:ext cx="8229600" cy="4191000"/>
          </a:xfrm>
        </p:spPr>
        <p:txBody>
          <a:bodyPr/>
          <a:lstStyle/>
          <a:p>
            <a:pPr eaLnBrk="1" hangingPunct="1"/>
            <a:r>
              <a:rPr lang="en-US"/>
              <a:t>In multicellular plants and animals of the more complex sort, a whole set of systems are organized so as to function as an individual living being.</a:t>
            </a:r>
          </a:p>
          <a:p>
            <a:pPr eaLnBrk="1" hangingPunct="1"/>
            <a:r>
              <a:rPr lang="en-US"/>
              <a:t>These systems provide means of getting food, eliminating waste, reproducing, growing, movement, protection from predators, etc.</a:t>
            </a:r>
          </a:p>
        </p:txBody>
      </p:sp>
      <p:pic>
        <p:nvPicPr>
          <p:cNvPr id="22532" name="Picture 4" descr="humanbody"/>
          <p:cNvPicPr>
            <a:picLocks noChangeAspect="1" noChangeArrowheads="1"/>
          </p:cNvPicPr>
          <p:nvPr/>
        </p:nvPicPr>
        <p:blipFill>
          <a:blip r:embed="rId3"/>
          <a:srcRect/>
          <a:stretch>
            <a:fillRect/>
          </a:stretch>
        </p:blipFill>
        <p:spPr bwMode="auto">
          <a:xfrm>
            <a:off x="6629400" y="457200"/>
            <a:ext cx="1841500" cy="1571625"/>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371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checkerboard(across)">
                                      <p:cBhvr>
                                        <p:cTn id="12" dur="500"/>
                                        <p:tgtEl>
                                          <p:spTgt spid="2253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checkerboard(across)">
                                      <p:cBhvr>
                                        <p:cTn id="17"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685800"/>
            <a:ext cx="5334000" cy="1143000"/>
          </a:xfrm>
        </p:spPr>
        <p:txBody>
          <a:bodyPr/>
          <a:lstStyle/>
          <a:p>
            <a:pPr eaLnBrk="1" hangingPunct="1"/>
            <a:r>
              <a:rPr lang="en-US"/>
              <a:t>The Social Level</a:t>
            </a:r>
          </a:p>
        </p:txBody>
      </p:sp>
      <p:sp>
        <p:nvSpPr>
          <p:cNvPr id="23555" name="Rectangle 3"/>
          <p:cNvSpPr>
            <a:spLocks noGrp="1" noChangeArrowheads="1"/>
          </p:cNvSpPr>
          <p:nvPr>
            <p:ph type="body" idx="1"/>
          </p:nvPr>
        </p:nvSpPr>
        <p:spPr>
          <a:xfrm>
            <a:off x="533400" y="2362200"/>
            <a:ext cx="8229600" cy="4191000"/>
          </a:xfrm>
        </p:spPr>
        <p:txBody>
          <a:bodyPr/>
          <a:lstStyle/>
          <a:p>
            <a:pPr eaLnBrk="1" hangingPunct="1"/>
            <a:r>
              <a:rPr lang="en-US"/>
              <a:t>For animals and humans in particular, the individual organisms often function together in groups:</a:t>
            </a:r>
          </a:p>
          <a:p>
            <a:pPr lvl="1" eaLnBrk="1" hangingPunct="1"/>
            <a:r>
              <a:rPr lang="en-US"/>
              <a:t>Families</a:t>
            </a:r>
          </a:p>
          <a:p>
            <a:pPr lvl="1" eaLnBrk="1" hangingPunct="1"/>
            <a:r>
              <a:rPr lang="en-US"/>
              <a:t>Societies </a:t>
            </a:r>
          </a:p>
          <a:p>
            <a:pPr eaLnBrk="1" hangingPunct="1"/>
            <a:r>
              <a:rPr lang="en-US"/>
              <a:t>These groups work together to provide nurture and protection for the young, mutual aid, etc.</a:t>
            </a:r>
          </a:p>
        </p:txBody>
      </p:sp>
      <p:pic>
        <p:nvPicPr>
          <p:cNvPr id="23557" name="Picture 5" descr="MP900382687[1]"/>
          <p:cNvPicPr>
            <a:picLocks noChangeAspect="1" noChangeArrowheads="1"/>
          </p:cNvPicPr>
          <p:nvPr/>
        </p:nvPicPr>
        <p:blipFill>
          <a:blip r:embed="rId3"/>
          <a:srcRect/>
          <a:stretch>
            <a:fillRect/>
          </a:stretch>
        </p:blipFill>
        <p:spPr bwMode="auto">
          <a:xfrm>
            <a:off x="6019800" y="457200"/>
            <a:ext cx="2286000" cy="1633538"/>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2178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3557"/>
                                        </p:tgtEl>
                                        <p:attrNameLst>
                                          <p:attrName>style.visibility</p:attrName>
                                        </p:attrNameLst>
                                      </p:cBhvr>
                                      <p:to>
                                        <p:strVal val="visible"/>
                                      </p:to>
                                    </p:set>
                                    <p:animEffect transition="in" filter="checkerboard(across)">
                                      <p:cBhvr>
                                        <p:cTn id="13" dur="500"/>
                                        <p:tgtEl>
                                          <p:spTgt spid="2355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555">
                                            <p:txEl>
                                              <p:pRg st="1" end="1"/>
                                            </p:txEl>
                                          </p:spTgt>
                                        </p:tgtEl>
                                        <p:attrNameLst>
                                          <p:attrName>style.visibility</p:attrName>
                                        </p:attrNameLst>
                                      </p:cBhvr>
                                      <p:to>
                                        <p:strVal val="visible"/>
                                      </p:to>
                                    </p:set>
                                    <p:anim calcmode="lin" valueType="num">
                                      <p:cBhvr additive="base">
                                        <p:cTn id="18"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3555">
                                            <p:txEl>
                                              <p:pRg st="2" end="2"/>
                                            </p:txEl>
                                          </p:spTgt>
                                        </p:tgtEl>
                                        <p:attrNameLst>
                                          <p:attrName>style.visibility</p:attrName>
                                        </p:attrNameLst>
                                      </p:cBhvr>
                                      <p:to>
                                        <p:strVal val="visible"/>
                                      </p:to>
                                    </p:set>
                                    <p:anim calcmode="lin" valueType="num">
                                      <p:cBhvr additive="base">
                                        <p:cTn id="24"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3555">
                                            <p:txEl>
                                              <p:pRg st="3" end="3"/>
                                            </p:txEl>
                                          </p:spTgt>
                                        </p:tgtEl>
                                        <p:attrNameLst>
                                          <p:attrName>style.visibility</p:attrName>
                                        </p:attrNameLst>
                                      </p:cBhvr>
                                      <p:to>
                                        <p:strVal val="visible"/>
                                      </p:to>
                                    </p:set>
                                    <p:anim calcmode="lin" valueType="num">
                                      <p:cBhvr additive="base">
                                        <p:cTn id="30"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Causation in Nature</a:t>
            </a:r>
          </a:p>
        </p:txBody>
      </p:sp>
      <p:sp>
        <p:nvSpPr>
          <p:cNvPr id="24579" name="Rectangle 3"/>
          <p:cNvSpPr>
            <a:spLocks noGrp="1" noChangeArrowheads="1"/>
          </p:cNvSpPr>
          <p:nvPr>
            <p:ph type="body" sz="half" idx="1"/>
          </p:nvPr>
        </p:nvSpPr>
        <p:spPr>
          <a:xfrm>
            <a:off x="457200" y="1447800"/>
            <a:ext cx="4495800" cy="4525963"/>
          </a:xfrm>
        </p:spPr>
        <p:txBody>
          <a:bodyPr/>
          <a:lstStyle/>
          <a:p>
            <a:pPr eaLnBrk="1" hangingPunct="1">
              <a:lnSpc>
                <a:spcPct val="90000"/>
              </a:lnSpc>
            </a:pPr>
            <a:r>
              <a:rPr lang="en-US" sz="2800"/>
              <a:t>At each of these levels, there are distinct forms of causation as well as distinct forms of structure.</a:t>
            </a:r>
          </a:p>
          <a:p>
            <a:pPr eaLnBrk="1" hangingPunct="1">
              <a:lnSpc>
                <a:spcPct val="90000"/>
              </a:lnSpc>
            </a:pPr>
            <a:r>
              <a:rPr lang="en-US" sz="2800"/>
              <a:t>Thus we can say of a person writing her name:</a:t>
            </a:r>
          </a:p>
          <a:p>
            <a:pPr lvl="1" eaLnBrk="1" hangingPunct="1">
              <a:lnSpc>
                <a:spcPct val="90000"/>
              </a:lnSpc>
            </a:pPr>
            <a:r>
              <a:rPr lang="en-US" sz="2400"/>
              <a:t>Her mind caused it.</a:t>
            </a:r>
          </a:p>
          <a:p>
            <a:pPr lvl="1" eaLnBrk="1" hangingPunct="1">
              <a:lnSpc>
                <a:spcPct val="90000"/>
              </a:lnSpc>
            </a:pPr>
            <a:r>
              <a:rPr lang="en-US" sz="2400"/>
              <a:t>Her fingers caused it.</a:t>
            </a:r>
          </a:p>
          <a:p>
            <a:pPr lvl="1" eaLnBrk="1" hangingPunct="1">
              <a:lnSpc>
                <a:spcPct val="90000"/>
              </a:lnSpc>
            </a:pPr>
            <a:r>
              <a:rPr lang="en-US" sz="2400"/>
              <a:t>Her muscles caused it.</a:t>
            </a:r>
          </a:p>
          <a:p>
            <a:pPr lvl="1" eaLnBrk="1" hangingPunct="1">
              <a:lnSpc>
                <a:spcPct val="90000"/>
              </a:lnSpc>
            </a:pPr>
            <a:r>
              <a:rPr lang="en-US" sz="2400"/>
              <a:t>… and so forth.</a:t>
            </a:r>
          </a:p>
        </p:txBody>
      </p:sp>
      <p:sp>
        <p:nvSpPr>
          <p:cNvPr id="32772" name="Rectangle 5"/>
          <p:cNvSpPr>
            <a:spLocks noGrp="1" noChangeArrowheads="1"/>
          </p:cNvSpPr>
          <p:nvPr>
            <p:ph sz="half" idx="2"/>
          </p:nvPr>
        </p:nvSpPr>
        <p:spPr/>
        <p:txBody>
          <a:bodyPr/>
          <a:lstStyle/>
          <a:p>
            <a:pPr eaLnBrk="1" hangingPunct="1"/>
            <a:endParaRPr lang="en-US" sz="2800"/>
          </a:p>
        </p:txBody>
      </p:sp>
      <p:pic>
        <p:nvPicPr>
          <p:cNvPr id="24580" name="Picture 4" descr="MP900422389[1]"/>
          <p:cNvPicPr>
            <a:picLocks noChangeAspect="1" noChangeArrowheads="1"/>
          </p:cNvPicPr>
          <p:nvPr/>
        </p:nvPicPr>
        <p:blipFill>
          <a:blip r:embed="rId3"/>
          <a:srcRect/>
          <a:stretch>
            <a:fillRect/>
          </a:stretch>
        </p:blipFill>
        <p:spPr bwMode="auto">
          <a:xfrm>
            <a:off x="5257800" y="1447800"/>
            <a:ext cx="3179763" cy="4724400"/>
          </a:xfrm>
          <a:prstGeom prst="rect">
            <a:avLst/>
          </a:prstGeom>
          <a:noFill/>
          <a:ln w="9525">
            <a:noFill/>
            <a:miter lim="800000"/>
            <a:headEnd/>
            <a:tailEnd/>
          </a:ln>
        </p:spPr>
      </p:pic>
      <p:sp>
        <p:nvSpPr>
          <p:cNvPr id="6"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7"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260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4580"/>
                                        </p:tgtEl>
                                        <p:attrNameLst>
                                          <p:attrName>style.visibility</p:attrName>
                                        </p:attrNameLst>
                                      </p:cBhvr>
                                      <p:to>
                                        <p:strVal val="visible"/>
                                      </p:to>
                                    </p:set>
                                    <p:animEffect transition="in" filter="checkerboard(across)">
                                      <p:cBhvr>
                                        <p:cTn id="19" dur="500"/>
                                        <p:tgtEl>
                                          <p:spTgt spid="2458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4579">
                                            <p:txEl>
                                              <p:pRg st="2" end="2"/>
                                            </p:txEl>
                                          </p:spTgt>
                                        </p:tgtEl>
                                        <p:attrNameLst>
                                          <p:attrName>style.visibility</p:attrName>
                                        </p:attrNameLst>
                                      </p:cBhvr>
                                      <p:to>
                                        <p:strVal val="visible"/>
                                      </p:to>
                                    </p:set>
                                    <p:anim calcmode="lin" valueType="num">
                                      <p:cBhvr additive="base">
                                        <p:cTn id="24"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4579">
                                            <p:txEl>
                                              <p:pRg st="3" end="3"/>
                                            </p:txEl>
                                          </p:spTgt>
                                        </p:tgtEl>
                                        <p:attrNameLst>
                                          <p:attrName>style.visibility</p:attrName>
                                        </p:attrNameLst>
                                      </p:cBhvr>
                                      <p:to>
                                        <p:strVal val="visible"/>
                                      </p:to>
                                    </p:set>
                                    <p:anim calcmode="lin" valueType="num">
                                      <p:cBhvr additive="base">
                                        <p:cTn id="30"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4579">
                                            <p:txEl>
                                              <p:pRg st="4" end="4"/>
                                            </p:txEl>
                                          </p:spTgt>
                                        </p:tgtEl>
                                        <p:attrNameLst>
                                          <p:attrName>style.visibility</p:attrName>
                                        </p:attrNameLst>
                                      </p:cBhvr>
                                      <p:to>
                                        <p:strVal val="visible"/>
                                      </p:to>
                                    </p:set>
                                    <p:anim calcmode="lin" valueType="num">
                                      <p:cBhvr additive="base">
                                        <p:cTn id="36"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4579">
                                            <p:txEl>
                                              <p:pRg st="5" end="5"/>
                                            </p:txEl>
                                          </p:spTgt>
                                        </p:tgtEl>
                                        <p:attrNameLst>
                                          <p:attrName>style.visibility</p:attrName>
                                        </p:attrNameLst>
                                      </p:cBhvr>
                                      <p:to>
                                        <p:strVal val="visible"/>
                                      </p:to>
                                    </p:set>
                                    <p:anim calcmode="lin" valueType="num">
                                      <p:cBhvr additive="base">
                                        <p:cTn id="42"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Some Puzzling Questions</a:t>
            </a:r>
          </a:p>
        </p:txBody>
      </p:sp>
      <p:sp>
        <p:nvSpPr>
          <p:cNvPr id="3075" name="Rectangle 3"/>
          <p:cNvSpPr>
            <a:spLocks noGrp="1" noChangeArrowheads="1"/>
          </p:cNvSpPr>
          <p:nvPr>
            <p:ph type="body" idx="1"/>
          </p:nvPr>
        </p:nvSpPr>
        <p:spPr/>
        <p:txBody>
          <a:bodyPr/>
          <a:lstStyle/>
          <a:p>
            <a:pPr eaLnBrk="1" hangingPunct="1"/>
            <a:r>
              <a:rPr lang="en-US"/>
              <a:t>Among the many objections sometimes made against the truth of the Bible are alleged contradictions regarding causation. For example:</a:t>
            </a:r>
          </a:p>
          <a:p>
            <a:pPr lvl="1" eaLnBrk="1" hangingPunct="1"/>
            <a:r>
              <a:rPr lang="en-US"/>
              <a:t>Who caused David to take a census of Israel?</a:t>
            </a:r>
          </a:p>
          <a:p>
            <a:pPr lvl="2" eaLnBrk="1" hangingPunct="1"/>
            <a:r>
              <a:rPr lang="en-US"/>
              <a:t>Was it Satan or was it God?</a:t>
            </a:r>
          </a:p>
          <a:p>
            <a:pPr lvl="1" eaLnBrk="1" hangingPunct="1"/>
            <a:r>
              <a:rPr lang="en-US"/>
              <a:t>Who hardened Pharoah’s heart when Moses was seeking to lead Israel out of slavery?</a:t>
            </a:r>
          </a:p>
          <a:p>
            <a:pPr lvl="2" eaLnBrk="1" hangingPunct="1"/>
            <a:r>
              <a:rPr lang="en-US"/>
              <a:t>Was it God or was it Pharoah himself?</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754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additive="base">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t>Causation in Nature</a:t>
            </a:r>
          </a:p>
        </p:txBody>
      </p:sp>
      <p:sp>
        <p:nvSpPr>
          <p:cNvPr id="25603" name="Rectangle 3"/>
          <p:cNvSpPr>
            <a:spLocks noGrp="1" noChangeArrowheads="1"/>
          </p:cNvSpPr>
          <p:nvPr>
            <p:ph type="body" idx="1"/>
          </p:nvPr>
        </p:nvSpPr>
        <p:spPr/>
        <p:txBody>
          <a:bodyPr/>
          <a:lstStyle/>
          <a:p>
            <a:pPr eaLnBrk="1" hangingPunct="1"/>
            <a:r>
              <a:rPr lang="en-US"/>
              <a:t>Even if we stick to the non-living part of nature, we find similar layers of causation.</a:t>
            </a:r>
          </a:p>
          <a:p>
            <a:pPr eaLnBrk="1" hangingPunct="1"/>
            <a:r>
              <a:rPr lang="en-US"/>
              <a:t>For example, what caused a particular storm to happen?</a:t>
            </a:r>
          </a:p>
          <a:p>
            <a:pPr lvl="1" eaLnBrk="1" hangingPunct="1"/>
            <a:r>
              <a:rPr lang="en-US"/>
              <a:t>A low-pressure system…</a:t>
            </a:r>
          </a:p>
          <a:p>
            <a:pPr lvl="1" eaLnBrk="1" hangingPunct="1"/>
            <a:r>
              <a:rPr lang="en-US"/>
              <a:t>Guided by the jet-stream…</a:t>
            </a:r>
          </a:p>
          <a:p>
            <a:pPr lvl="1" eaLnBrk="1" hangingPunct="1"/>
            <a:r>
              <a:rPr lang="en-US"/>
              <a:t>Powered by the sun…</a:t>
            </a:r>
          </a:p>
          <a:p>
            <a:pPr lvl="1" eaLnBrk="1" hangingPunct="1"/>
            <a:r>
              <a:rPr lang="en-US"/>
              <a:t>… and so forth.</a:t>
            </a:r>
          </a:p>
        </p:txBody>
      </p:sp>
      <p:pic>
        <p:nvPicPr>
          <p:cNvPr id="25604" name="Picture 4" descr="MC900055265[1]"/>
          <p:cNvPicPr>
            <a:picLocks noChangeAspect="1" noChangeArrowheads="1"/>
          </p:cNvPicPr>
          <p:nvPr/>
        </p:nvPicPr>
        <p:blipFill>
          <a:blip r:embed="rId3"/>
          <a:srcRect/>
          <a:stretch>
            <a:fillRect/>
          </a:stretch>
        </p:blipFill>
        <p:spPr bwMode="auto">
          <a:xfrm>
            <a:off x="5867400" y="3703638"/>
            <a:ext cx="2538413" cy="2439987"/>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2756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25604"/>
                                        </p:tgtEl>
                                        <p:attrNameLst>
                                          <p:attrName>style.visibility</p:attrName>
                                        </p:attrNameLst>
                                      </p:cBhvr>
                                      <p:to>
                                        <p:strVal val="visible"/>
                                      </p:to>
                                    </p:set>
                                    <p:animEffect transition="in" filter="checkerboard(across)">
                                      <p:cBhvr>
                                        <p:cTn id="19" dur="500"/>
                                        <p:tgtEl>
                                          <p:spTgt spid="2560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5603">
                                            <p:txEl>
                                              <p:pRg st="2" end="2"/>
                                            </p:txEl>
                                          </p:spTgt>
                                        </p:tgtEl>
                                        <p:attrNameLst>
                                          <p:attrName>style.visibility</p:attrName>
                                        </p:attrNameLst>
                                      </p:cBhvr>
                                      <p:to>
                                        <p:strVal val="visible"/>
                                      </p:to>
                                    </p:set>
                                    <p:anim calcmode="lin" valueType="num">
                                      <p:cBhvr additive="base">
                                        <p:cTn id="24"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56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5603">
                                            <p:txEl>
                                              <p:pRg st="3" end="3"/>
                                            </p:txEl>
                                          </p:spTgt>
                                        </p:tgtEl>
                                        <p:attrNameLst>
                                          <p:attrName>style.visibility</p:attrName>
                                        </p:attrNameLst>
                                      </p:cBhvr>
                                      <p:to>
                                        <p:strVal val="visible"/>
                                      </p:to>
                                    </p:set>
                                    <p:anim calcmode="lin" valueType="num">
                                      <p:cBhvr additive="base">
                                        <p:cTn id="30"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5603">
                                            <p:txEl>
                                              <p:pRg st="4" end="4"/>
                                            </p:txEl>
                                          </p:spTgt>
                                        </p:tgtEl>
                                        <p:attrNameLst>
                                          <p:attrName>style.visibility</p:attrName>
                                        </p:attrNameLst>
                                      </p:cBhvr>
                                      <p:to>
                                        <p:strVal val="visible"/>
                                      </p:to>
                                    </p:set>
                                    <p:anim calcmode="lin" valueType="num">
                                      <p:cBhvr additive="base">
                                        <p:cTn id="36"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56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5603">
                                            <p:txEl>
                                              <p:pRg st="5" end="5"/>
                                            </p:txEl>
                                          </p:spTgt>
                                        </p:tgtEl>
                                        <p:attrNameLst>
                                          <p:attrName>style.visibility</p:attrName>
                                        </p:attrNameLst>
                                      </p:cBhvr>
                                      <p:to>
                                        <p:strVal val="visible"/>
                                      </p:to>
                                    </p:set>
                                    <p:anim calcmode="lin" valueType="num">
                                      <p:cBhvr additive="base">
                                        <p:cTn id="42"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560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685800"/>
            <a:ext cx="6248400" cy="1143000"/>
          </a:xfrm>
        </p:spPr>
        <p:txBody>
          <a:bodyPr/>
          <a:lstStyle/>
          <a:p>
            <a:pPr eaLnBrk="1" hangingPunct="1"/>
            <a:r>
              <a:rPr lang="en-US"/>
              <a:t>Causation in a Novel</a:t>
            </a:r>
          </a:p>
        </p:txBody>
      </p:sp>
      <p:sp>
        <p:nvSpPr>
          <p:cNvPr id="26627" name="Rectangle 3"/>
          <p:cNvSpPr>
            <a:spLocks noGrp="1" noChangeArrowheads="1"/>
          </p:cNvSpPr>
          <p:nvPr>
            <p:ph type="body" idx="1"/>
          </p:nvPr>
        </p:nvSpPr>
        <p:spPr>
          <a:xfrm>
            <a:off x="228600" y="2133600"/>
            <a:ext cx="8229600" cy="4114800"/>
          </a:xfrm>
        </p:spPr>
        <p:txBody>
          <a:bodyPr/>
          <a:lstStyle/>
          <a:p>
            <a:pPr eaLnBrk="1" hangingPunct="1"/>
            <a:r>
              <a:rPr lang="en-US" sz="2800"/>
              <a:t>Consider how causes operate in a work of fictional literature, such as a novel.</a:t>
            </a:r>
          </a:p>
          <a:p>
            <a:pPr eaLnBrk="1" hangingPunct="1"/>
            <a:r>
              <a:rPr lang="en-US" sz="2800"/>
              <a:t>Inside the novel, we have the sort of causation sketched above in nature, to the extent the novelist wishes to represent it.</a:t>
            </a:r>
          </a:p>
          <a:p>
            <a:pPr eaLnBrk="1" hangingPunct="1"/>
            <a:r>
              <a:rPr lang="en-US" sz="2800"/>
              <a:t>But we have an additional level (we might say outside or above the novel): the creativity of the novelist in selecting plots, creating events, developing characters, etc.</a:t>
            </a:r>
          </a:p>
        </p:txBody>
      </p:sp>
      <p:pic>
        <p:nvPicPr>
          <p:cNvPr id="26628" name="Picture 4" descr="MC900048447[1]"/>
          <p:cNvPicPr>
            <a:picLocks noChangeAspect="1" noChangeArrowheads="1"/>
          </p:cNvPicPr>
          <p:nvPr/>
        </p:nvPicPr>
        <p:blipFill>
          <a:blip r:embed="rId3"/>
          <a:srcRect/>
          <a:stretch>
            <a:fillRect/>
          </a:stretch>
        </p:blipFill>
        <p:spPr bwMode="auto">
          <a:xfrm>
            <a:off x="7169150" y="304800"/>
            <a:ext cx="1341438" cy="1752600"/>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3402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checkerboard(across)">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checkerboard(across)">
                                      <p:cBhvr>
                                        <p:cTn id="12" dur="500"/>
                                        <p:tgtEl>
                                          <p:spTgt spid="2662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checkerboard(across)">
                                      <p:cBhvr>
                                        <p:cTn id="17" dur="500"/>
                                        <p:tgtEl>
                                          <p:spTgt spid="266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checkerboard(across)">
                                      <p:cBhvr>
                                        <p:cTn id="22"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Causation in the Real World</a:t>
            </a:r>
          </a:p>
        </p:txBody>
      </p:sp>
      <p:sp>
        <p:nvSpPr>
          <p:cNvPr id="27651" name="Rectangle 3"/>
          <p:cNvSpPr>
            <a:spLocks noGrp="1" noChangeArrowheads="1"/>
          </p:cNvSpPr>
          <p:nvPr>
            <p:ph type="body" idx="1"/>
          </p:nvPr>
        </p:nvSpPr>
        <p:spPr/>
        <p:txBody>
          <a:bodyPr/>
          <a:lstStyle/>
          <a:p>
            <a:pPr eaLnBrk="1" hangingPunct="1"/>
            <a:r>
              <a:rPr lang="en-US"/>
              <a:t>As a theist and a Christian, I believe that our real world is somewhat parallel to that of a novel.</a:t>
            </a:r>
          </a:p>
          <a:p>
            <a:pPr eaLnBrk="1" hangingPunct="1"/>
            <a:r>
              <a:rPr lang="en-US"/>
              <a:t>Our world has an author, God, who (like a novelist) may interact at any level, providing causes in addition to those which he has created to operate natually in our world.</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234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checkerboard(across)">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checkerboard(across)">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t>Another (Invisible) Level</a:t>
            </a:r>
          </a:p>
        </p:txBody>
      </p:sp>
      <p:sp>
        <p:nvSpPr>
          <p:cNvPr id="28675" name="Rectangle 3"/>
          <p:cNvSpPr>
            <a:spLocks noGrp="1" noChangeArrowheads="1"/>
          </p:cNvSpPr>
          <p:nvPr>
            <p:ph type="body" idx="1"/>
          </p:nvPr>
        </p:nvSpPr>
        <p:spPr/>
        <p:txBody>
          <a:bodyPr/>
          <a:lstStyle/>
          <a:p>
            <a:pPr eaLnBrk="1" hangingPunct="1">
              <a:lnSpc>
                <a:spcPct val="90000"/>
              </a:lnSpc>
            </a:pPr>
            <a:r>
              <a:rPr lang="en-US"/>
              <a:t>In addition to the levels that we know about from science, there is an invisible level of causation above that of humans, but not so ultimate as that of God.</a:t>
            </a:r>
          </a:p>
          <a:p>
            <a:pPr eaLnBrk="1" hangingPunct="1">
              <a:lnSpc>
                <a:spcPct val="90000"/>
              </a:lnSpc>
            </a:pPr>
            <a:r>
              <a:rPr lang="en-US"/>
              <a:t>This is the level at which Satan and the angels operate.</a:t>
            </a:r>
          </a:p>
          <a:p>
            <a:pPr eaLnBrk="1" hangingPunct="1">
              <a:lnSpc>
                <a:spcPct val="90000"/>
              </a:lnSpc>
            </a:pPr>
            <a:r>
              <a:rPr lang="en-US"/>
              <a:t>It is seen most clearly in Bible passages such as Job chapters 1-2, and Daniel chapters 3, 5, 6, 10 and 12.</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963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checkerboard(across)">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checkerboard(across)">
                                      <p:cBhvr>
                                        <p:cTn id="12" dur="5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checkerboard(across)">
                                      <p:cBhvr>
                                        <p:cTn id="17"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a:t>Insight into Some Problem Areas</a:t>
            </a:r>
          </a:p>
        </p:txBody>
      </p:sp>
      <p:sp>
        <p:nvSpPr>
          <p:cNvPr id="29699" name="Rectangle 3"/>
          <p:cNvSpPr>
            <a:spLocks noGrp="1" noChangeArrowheads="1"/>
          </p:cNvSpPr>
          <p:nvPr>
            <p:ph type="body" idx="1"/>
          </p:nvPr>
        </p:nvSpPr>
        <p:spPr/>
        <p:txBody>
          <a:bodyPr/>
          <a:lstStyle/>
          <a:p>
            <a:pPr eaLnBrk="1" hangingPunct="1">
              <a:lnSpc>
                <a:spcPct val="90000"/>
              </a:lnSpc>
            </a:pPr>
            <a:r>
              <a:rPr lang="en-US"/>
              <a:t>This sort of model seems to me to provide help in understanding some matters that Christians have debated for centuries.</a:t>
            </a:r>
          </a:p>
          <a:p>
            <a:pPr eaLnBrk="1" hangingPunct="1">
              <a:lnSpc>
                <a:spcPct val="90000"/>
              </a:lnSpc>
            </a:pPr>
            <a:r>
              <a:rPr lang="en-US"/>
              <a:t>For instance, it seems to help with the matter of God’s sovereignty and human responsibility:</a:t>
            </a:r>
          </a:p>
          <a:p>
            <a:pPr lvl="1" eaLnBrk="1" hangingPunct="1">
              <a:lnSpc>
                <a:spcPct val="90000"/>
              </a:lnSpc>
            </a:pPr>
            <a:r>
              <a:rPr lang="en-US"/>
              <a:t>God has “written the novel” so whatever happens is ordained by Him.</a:t>
            </a:r>
          </a:p>
          <a:p>
            <a:pPr lvl="1" eaLnBrk="1" hangingPunct="1">
              <a:lnSpc>
                <a:spcPct val="90000"/>
              </a:lnSpc>
            </a:pPr>
            <a:r>
              <a:rPr lang="en-US"/>
              <a:t>But “inside the novel” each actor is morally responsible for his/her thoughts &amp; actions.</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60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a:t>Insight into Some Problem Areas</a:t>
            </a:r>
          </a:p>
        </p:txBody>
      </p:sp>
      <p:sp>
        <p:nvSpPr>
          <p:cNvPr id="30723" name="Rectangle 3"/>
          <p:cNvSpPr>
            <a:spLocks noGrp="1" noChangeArrowheads="1"/>
          </p:cNvSpPr>
          <p:nvPr>
            <p:ph type="body" idx="1"/>
          </p:nvPr>
        </p:nvSpPr>
        <p:spPr>
          <a:xfrm>
            <a:off x="457200" y="1600200"/>
            <a:ext cx="5334000" cy="4525963"/>
          </a:xfrm>
        </p:spPr>
        <p:txBody>
          <a:bodyPr/>
          <a:lstStyle/>
          <a:p>
            <a:pPr eaLnBrk="1" hangingPunct="1">
              <a:lnSpc>
                <a:spcPct val="80000"/>
              </a:lnSpc>
            </a:pPr>
            <a:r>
              <a:rPr lang="en-US" sz="2800"/>
              <a:t>Similarly, it gives some insight into the problem of God and evil:</a:t>
            </a:r>
          </a:p>
          <a:p>
            <a:pPr lvl="1" eaLnBrk="1" hangingPunct="1">
              <a:lnSpc>
                <a:spcPct val="80000"/>
              </a:lnSpc>
            </a:pPr>
            <a:r>
              <a:rPr lang="en-US" sz="2400"/>
              <a:t>God’s relation to evil is like that of a good novelist to his/her evil characters.</a:t>
            </a:r>
          </a:p>
          <a:p>
            <a:pPr lvl="1" eaLnBrk="1" hangingPunct="1">
              <a:lnSpc>
                <a:spcPct val="80000"/>
              </a:lnSpc>
            </a:pPr>
            <a:r>
              <a:rPr lang="en-US" sz="2400"/>
              <a:t>JRR Tolkien is not to be thought of as approving of the character &amp; deeds of the evil characters in his </a:t>
            </a:r>
            <a:r>
              <a:rPr lang="en-US" sz="2400" i="1"/>
              <a:t>Lord of the Rings</a:t>
            </a:r>
            <a:r>
              <a:rPr lang="en-US" sz="2400"/>
              <a:t>:</a:t>
            </a:r>
          </a:p>
          <a:p>
            <a:pPr lvl="2" eaLnBrk="1" hangingPunct="1">
              <a:lnSpc>
                <a:spcPct val="80000"/>
              </a:lnSpc>
            </a:pPr>
            <a:r>
              <a:rPr lang="en-US" sz="2000"/>
              <a:t>Sauron</a:t>
            </a:r>
          </a:p>
          <a:p>
            <a:pPr lvl="2" eaLnBrk="1" hangingPunct="1">
              <a:lnSpc>
                <a:spcPct val="80000"/>
              </a:lnSpc>
            </a:pPr>
            <a:r>
              <a:rPr lang="en-US" sz="2000"/>
              <a:t>Gollum</a:t>
            </a:r>
          </a:p>
          <a:p>
            <a:pPr lvl="2" eaLnBrk="1" hangingPunct="1">
              <a:lnSpc>
                <a:spcPct val="80000"/>
              </a:lnSpc>
            </a:pPr>
            <a:r>
              <a:rPr lang="en-US" sz="2000"/>
              <a:t>Saruman</a:t>
            </a:r>
          </a:p>
        </p:txBody>
      </p:sp>
      <p:pic>
        <p:nvPicPr>
          <p:cNvPr id="30724" name="Picture 4" descr="Gollum"/>
          <p:cNvPicPr>
            <a:picLocks noChangeAspect="1" noChangeArrowheads="1"/>
          </p:cNvPicPr>
          <p:nvPr/>
        </p:nvPicPr>
        <p:blipFill>
          <a:blip r:embed="rId3"/>
          <a:srcRect l="14534"/>
          <a:stretch>
            <a:fillRect/>
          </a:stretch>
        </p:blipFill>
        <p:spPr bwMode="auto">
          <a:xfrm>
            <a:off x="6172200" y="3048000"/>
            <a:ext cx="2333625" cy="2819400"/>
          </a:xfrm>
          <a:prstGeom prst="rect">
            <a:avLst/>
          </a:prstGeom>
          <a:noFill/>
          <a:ln w="9525">
            <a:noFill/>
            <a:miter lim="800000"/>
            <a:headEnd/>
            <a:tailEnd/>
          </a:ln>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3288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0724"/>
                                        </p:tgtEl>
                                        <p:attrNameLst>
                                          <p:attrName>style.visibility</p:attrName>
                                        </p:attrNameLst>
                                      </p:cBhvr>
                                      <p:to>
                                        <p:strVal val="visible"/>
                                      </p:to>
                                    </p:set>
                                    <p:animEffect transition="in" filter="checkerboard(across)">
                                      <p:cBhvr>
                                        <p:cTn id="37" dur="500"/>
                                        <p:tgtEl>
                                          <p:spTgt spid="30724"/>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0723">
                                            <p:txEl>
                                              <p:pRg st="5" end="5"/>
                                            </p:txEl>
                                          </p:spTgt>
                                        </p:tgtEl>
                                        <p:attrNameLst>
                                          <p:attrName>style.visibility</p:attrName>
                                        </p:attrNameLst>
                                      </p:cBhvr>
                                      <p:to>
                                        <p:strVal val="visible"/>
                                      </p:to>
                                    </p:set>
                                    <p:anim calcmode="lin" valueType="num">
                                      <p:cBhvr additive="base">
                                        <p:cTn id="42"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4000"/>
              <a:t>Insight into Some Problem Areas</a:t>
            </a:r>
          </a:p>
        </p:txBody>
      </p:sp>
      <p:sp>
        <p:nvSpPr>
          <p:cNvPr id="31747" name="Rectangle 3"/>
          <p:cNvSpPr>
            <a:spLocks noGrp="1" noChangeArrowheads="1"/>
          </p:cNvSpPr>
          <p:nvPr>
            <p:ph type="body" idx="1"/>
          </p:nvPr>
        </p:nvSpPr>
        <p:spPr/>
        <p:txBody>
          <a:bodyPr/>
          <a:lstStyle/>
          <a:p>
            <a:pPr eaLnBrk="1" hangingPunct="1">
              <a:lnSpc>
                <a:spcPct val="90000"/>
              </a:lnSpc>
            </a:pPr>
            <a:r>
              <a:rPr lang="en-US"/>
              <a:t>So God has written history to include evil to show us what evil is like, and the consequences of choosing evil instead of good.</a:t>
            </a:r>
          </a:p>
          <a:p>
            <a:pPr eaLnBrk="1" hangingPunct="1">
              <a:lnSpc>
                <a:spcPct val="90000"/>
              </a:lnSpc>
            </a:pPr>
            <a:r>
              <a:rPr lang="en-US"/>
              <a:t>God is not the “author of evil” in the sense that theologians use this phrase, but he is the author of the story of salvation history, which includes the thoughts &amp; actions of evil beings.</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6153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checkerboard(across)">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checkerboard(across)">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t>Some Applications</a:t>
            </a:r>
          </a:p>
        </p:txBody>
      </p:sp>
      <p:sp>
        <p:nvSpPr>
          <p:cNvPr id="34819" name="Rectangle 3"/>
          <p:cNvSpPr>
            <a:spLocks noGrp="1" noChangeArrowheads="1"/>
          </p:cNvSpPr>
          <p:nvPr>
            <p:ph type="body" idx="1"/>
          </p:nvPr>
        </p:nvSpPr>
        <p:spPr>
          <a:xfrm>
            <a:off x="457200" y="1600200"/>
            <a:ext cx="8229600" cy="4953000"/>
          </a:xfrm>
        </p:spPr>
        <p:txBody>
          <a:bodyPr/>
          <a:lstStyle/>
          <a:p>
            <a:pPr eaLnBrk="1" hangingPunct="1">
              <a:lnSpc>
                <a:spcPct val="90000"/>
              </a:lnSpc>
            </a:pPr>
            <a:r>
              <a:rPr lang="en-US"/>
              <a:t>We should not try to use the truths of God’s ordination or of Satan’s devices to relieve ourselves of our responsibility for our thoughts &amp; actions.</a:t>
            </a:r>
          </a:p>
          <a:p>
            <a:pPr eaLnBrk="1" hangingPunct="1">
              <a:lnSpc>
                <a:spcPct val="90000"/>
              </a:lnSpc>
            </a:pPr>
            <a:r>
              <a:rPr lang="en-US"/>
              <a:t>We can trust God that he is indeed “working all things together for good” for those who love him.</a:t>
            </a:r>
          </a:p>
          <a:p>
            <a:pPr eaLnBrk="1" hangingPunct="1">
              <a:lnSpc>
                <a:spcPct val="90000"/>
              </a:lnSpc>
            </a:pPr>
            <a:r>
              <a:rPr lang="en-US"/>
              <a:t>We should labor diligently to do the tasks God has set before us, trusting him with the results.</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999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checkerboard(across)">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checkerboard(across)">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checkerboard(across)">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1986" name="Picture 8" descr="MC900094829[1]"/>
          <p:cNvPicPr>
            <a:picLocks noChangeAspect="1" noChangeArrowheads="1"/>
          </p:cNvPicPr>
          <p:nvPr/>
        </p:nvPicPr>
        <p:blipFill>
          <a:blip r:embed="rId3">
            <a:lum bright="50000" contrast="-50000"/>
          </a:blip>
          <a:srcRect/>
          <a:stretch>
            <a:fillRect/>
          </a:stretch>
        </p:blipFill>
        <p:spPr bwMode="auto">
          <a:xfrm>
            <a:off x="2235200" y="631825"/>
            <a:ext cx="4672013" cy="5594350"/>
          </a:xfrm>
          <a:prstGeom prst="rect">
            <a:avLst/>
          </a:prstGeom>
          <a:noFill/>
          <a:ln w="9525">
            <a:noFill/>
            <a:miter lim="800000"/>
            <a:headEnd/>
            <a:tailEnd/>
          </a:ln>
        </p:spPr>
      </p:pic>
      <p:sp>
        <p:nvSpPr>
          <p:cNvPr id="32772" name="Rectangle 4"/>
          <p:cNvSpPr>
            <a:spLocks noGrp="1" noChangeArrowheads="1"/>
          </p:cNvSpPr>
          <p:nvPr>
            <p:ph type="ctrTitle"/>
          </p:nvPr>
        </p:nvSpPr>
        <p:spPr>
          <a:xfrm>
            <a:off x="685800" y="3124200"/>
            <a:ext cx="7772400" cy="1085850"/>
          </a:xfrm>
        </p:spPr>
        <p:txBody>
          <a:bodyPr/>
          <a:lstStyle/>
          <a:p>
            <a:pPr eaLnBrk="1" hangingPunct="1"/>
            <a:r>
              <a:rPr lang="en-US"/>
              <a:t>The End</a:t>
            </a:r>
          </a:p>
        </p:txBody>
      </p:sp>
      <p:sp>
        <p:nvSpPr>
          <p:cNvPr id="41988" name="Rectangle 5"/>
          <p:cNvSpPr>
            <a:spLocks noGrp="1" noChangeArrowheads="1"/>
          </p:cNvSpPr>
          <p:nvPr>
            <p:ph type="subTitle" idx="1"/>
          </p:nvPr>
        </p:nvSpPr>
        <p:spPr/>
        <p:txBody>
          <a:bodyPr/>
          <a:lstStyle/>
          <a:p>
            <a:pPr eaLnBrk="1" hangingPunct="1"/>
            <a:endParaRPr lang="en-US"/>
          </a:p>
        </p:txBody>
      </p:sp>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187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p:cTn id="7" dur="500" fill="hold"/>
                                        <p:tgtEl>
                                          <p:spTgt spid="32772"/>
                                        </p:tgtEl>
                                        <p:attrNameLst>
                                          <p:attrName>ppt_w</p:attrName>
                                        </p:attrNameLst>
                                      </p:cBhvr>
                                      <p:tavLst>
                                        <p:tav tm="0">
                                          <p:val>
                                            <p:fltVal val="0"/>
                                          </p:val>
                                        </p:tav>
                                        <p:tav tm="100000">
                                          <p:val>
                                            <p:strVal val="#ppt_w"/>
                                          </p:val>
                                        </p:tav>
                                      </p:tavLst>
                                    </p:anim>
                                    <p:anim calcmode="lin" valueType="num">
                                      <p:cBhvr>
                                        <p:cTn id="8" dur="500" fill="hold"/>
                                        <p:tgtEl>
                                          <p:spTgt spid="3277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David’s Census</a:t>
            </a:r>
          </a:p>
        </p:txBody>
      </p:sp>
      <p:sp>
        <p:nvSpPr>
          <p:cNvPr id="4100" name="Text Box 4"/>
          <p:cNvSpPr txBox="1">
            <a:spLocks noChangeArrowheads="1"/>
          </p:cNvSpPr>
          <p:nvPr/>
        </p:nvSpPr>
        <p:spPr bwMode="auto">
          <a:xfrm>
            <a:off x="1143000" y="1752600"/>
            <a:ext cx="6858000" cy="3935413"/>
          </a:xfrm>
          <a:prstGeom prst="rect">
            <a:avLst/>
          </a:prstGeom>
          <a:noFill/>
          <a:ln w="9525">
            <a:noFill/>
            <a:miter lim="800000"/>
            <a:headEnd/>
            <a:tailEnd/>
          </a:ln>
        </p:spPr>
        <p:txBody>
          <a:bodyPr>
            <a:prstTxWarp prst="textNoShape">
              <a:avLst/>
            </a:prstTxWarp>
            <a:spAutoFit/>
          </a:bodyPr>
          <a:lstStyle/>
          <a:p>
            <a:r>
              <a:rPr lang="en-US" sz="2800"/>
              <a:t>2 Sam 24:1 (NIV) Again the anger of the LORD burned against Israel, and he incited David against them, saying, "Go and take a census of Israel and Judah." 2 So the king said to Joab and the army commanders with him, "Go throughout the tribes of Israel from Dan to Beersheba and enroll the fighting men, so that I may know how many there are." </a:t>
            </a:r>
          </a:p>
        </p:txBody>
      </p:sp>
      <p:sp>
        <p:nvSpPr>
          <p:cNvPr id="4101" name="Oval 5"/>
          <p:cNvSpPr>
            <a:spLocks noChangeArrowheads="1"/>
          </p:cNvSpPr>
          <p:nvPr/>
        </p:nvSpPr>
        <p:spPr bwMode="auto">
          <a:xfrm>
            <a:off x="838200" y="1752600"/>
            <a:ext cx="7467600" cy="1752600"/>
          </a:xfrm>
          <a:prstGeom prst="ellipse">
            <a:avLst/>
          </a:prstGeom>
          <a:noFill/>
          <a:ln w="38100">
            <a:solidFill>
              <a:srgbClr val="FF3300"/>
            </a:solidFill>
            <a:round/>
            <a:headEnd/>
            <a:tailEnd/>
          </a:ln>
        </p:spPr>
        <p:txBody>
          <a:bodyPr wrap="none" anchor="ctr">
            <a:prstTxWarp prst="textNoShape">
              <a:avLst/>
            </a:prstTxWarp>
          </a:bodyPr>
          <a:lstStyle/>
          <a:p>
            <a:endParaRPr lang="en-US"/>
          </a:p>
        </p:txBody>
      </p:sp>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429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checkerboard(across)">
                                      <p:cBhvr>
                                        <p:cTn id="7" dur="5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4101"/>
                                        </p:tgtEl>
                                        <p:attrNameLst>
                                          <p:attrName>style.visibility</p:attrName>
                                        </p:attrNameLst>
                                      </p:cBhvr>
                                      <p:to>
                                        <p:strVal val="visible"/>
                                      </p:to>
                                    </p:set>
                                    <p:anim calcmode="lin" valueType="num">
                                      <p:cBhvr additive="base">
                                        <p:cTn id="12" dur="500" fill="hold"/>
                                        <p:tgtEl>
                                          <p:spTgt spid="4101"/>
                                        </p:tgtEl>
                                        <p:attrNameLst>
                                          <p:attrName>ppt_x</p:attrName>
                                        </p:attrNameLst>
                                      </p:cBhvr>
                                      <p:tavLst>
                                        <p:tav tm="0">
                                          <p:val>
                                            <p:strVal val="#ppt_x"/>
                                          </p:val>
                                        </p:tav>
                                        <p:tav tm="100000">
                                          <p:val>
                                            <p:strVal val="#ppt_x"/>
                                          </p:val>
                                        </p:tav>
                                      </p:tavLst>
                                    </p:anim>
                                    <p:anim calcmode="lin" valueType="num">
                                      <p:cBhvr additive="base">
                                        <p:cTn id="13" dur="500" fill="hold"/>
                                        <p:tgtEl>
                                          <p:spTgt spid="41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David’s Census</a:t>
            </a:r>
          </a:p>
        </p:txBody>
      </p:sp>
      <p:sp>
        <p:nvSpPr>
          <p:cNvPr id="6148" name="Text Box 4"/>
          <p:cNvSpPr txBox="1">
            <a:spLocks noChangeArrowheads="1"/>
          </p:cNvSpPr>
          <p:nvPr/>
        </p:nvSpPr>
        <p:spPr bwMode="auto">
          <a:xfrm>
            <a:off x="1066800" y="1981200"/>
            <a:ext cx="6858000" cy="3081338"/>
          </a:xfrm>
          <a:prstGeom prst="rect">
            <a:avLst/>
          </a:prstGeom>
          <a:noFill/>
          <a:ln w="9525">
            <a:noFill/>
            <a:miter lim="800000"/>
            <a:headEnd/>
            <a:tailEnd/>
          </a:ln>
        </p:spPr>
        <p:txBody>
          <a:bodyPr>
            <a:prstTxWarp prst="textNoShape">
              <a:avLst/>
            </a:prstTxWarp>
            <a:spAutoFit/>
          </a:bodyPr>
          <a:lstStyle/>
          <a:p>
            <a:r>
              <a:rPr lang="en-US" sz="2800"/>
              <a:t>1 Chron 21:1 (NIV) Satan rose up against Israel and incited David to take a census of Israel. 2 So David said to Joab and the commanders of the troops, "Go and count the Israelites from Beersheba to Dan. Then report back to me so that I may know how many there are." </a:t>
            </a:r>
          </a:p>
        </p:txBody>
      </p:sp>
      <p:sp>
        <p:nvSpPr>
          <p:cNvPr id="6149" name="Oval 5"/>
          <p:cNvSpPr>
            <a:spLocks noChangeArrowheads="1"/>
          </p:cNvSpPr>
          <p:nvPr/>
        </p:nvSpPr>
        <p:spPr bwMode="auto">
          <a:xfrm>
            <a:off x="762000" y="1828800"/>
            <a:ext cx="7239000" cy="1219200"/>
          </a:xfrm>
          <a:prstGeom prst="ellipse">
            <a:avLst/>
          </a:prstGeom>
          <a:noFill/>
          <a:ln w="38100">
            <a:solidFill>
              <a:srgbClr val="FF3300"/>
            </a:solidFill>
            <a:round/>
            <a:headEnd/>
            <a:tailEnd/>
          </a:ln>
        </p:spPr>
        <p:txBody>
          <a:bodyPr wrap="none" anchor="ctr">
            <a:prstTxWarp prst="textNoShape">
              <a:avLst/>
            </a:prstTxWarp>
          </a:bodyPr>
          <a:lstStyle/>
          <a:p>
            <a:endParaRPr lang="en-US"/>
          </a:p>
        </p:txBody>
      </p:sp>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858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checkerboard(across)">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 calcmode="lin" valueType="num">
                                      <p:cBhvr additive="base">
                                        <p:cTn id="12" dur="500" fill="hold"/>
                                        <p:tgtEl>
                                          <p:spTgt spid="6149"/>
                                        </p:tgtEl>
                                        <p:attrNameLst>
                                          <p:attrName>ppt_x</p:attrName>
                                        </p:attrNameLst>
                                      </p:cBhvr>
                                      <p:tavLst>
                                        <p:tav tm="0">
                                          <p:val>
                                            <p:strVal val="#ppt_x"/>
                                          </p:val>
                                        </p:tav>
                                        <p:tav tm="100000">
                                          <p:val>
                                            <p:strVal val="#ppt_x"/>
                                          </p:val>
                                        </p:tav>
                                      </p:tavLst>
                                    </p:anim>
                                    <p:anim calcmode="lin" valueType="num">
                                      <p:cBhvr additive="base">
                                        <p:cTn id="13"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Hardening Pharoah’s Heart</a:t>
            </a:r>
          </a:p>
        </p:txBody>
      </p:sp>
      <p:sp>
        <p:nvSpPr>
          <p:cNvPr id="8196" name="Text Box 4"/>
          <p:cNvSpPr txBox="1">
            <a:spLocks noChangeArrowheads="1"/>
          </p:cNvSpPr>
          <p:nvPr/>
        </p:nvSpPr>
        <p:spPr bwMode="auto">
          <a:xfrm>
            <a:off x="1295400" y="1981200"/>
            <a:ext cx="6705600" cy="3081338"/>
          </a:xfrm>
          <a:prstGeom prst="rect">
            <a:avLst/>
          </a:prstGeom>
          <a:noFill/>
          <a:ln w="9525">
            <a:noFill/>
            <a:miter lim="800000"/>
            <a:headEnd/>
            <a:tailEnd/>
          </a:ln>
        </p:spPr>
        <p:txBody>
          <a:bodyPr>
            <a:prstTxWarp prst="textNoShape">
              <a:avLst/>
            </a:prstTxWarp>
            <a:spAutoFit/>
          </a:bodyPr>
          <a:lstStyle/>
          <a:p>
            <a:r>
              <a:rPr lang="en-US" sz="2800"/>
              <a:t>Exod 8:30 (NIV) Then Moses left Pharaoh and prayed to the LORD, 31 and the LORD did what Moses asked: The flies left Pharaoh and his officials and his people; not a fly remained. 32 But this time also Pharaoh hardened his heart and would not let the people go. </a:t>
            </a:r>
          </a:p>
        </p:txBody>
      </p:sp>
      <p:sp>
        <p:nvSpPr>
          <p:cNvPr id="8197" name="Oval 5"/>
          <p:cNvSpPr>
            <a:spLocks noChangeArrowheads="1"/>
          </p:cNvSpPr>
          <p:nvPr/>
        </p:nvSpPr>
        <p:spPr bwMode="auto">
          <a:xfrm>
            <a:off x="1066800" y="4038600"/>
            <a:ext cx="7239000" cy="1447800"/>
          </a:xfrm>
          <a:prstGeom prst="ellipse">
            <a:avLst/>
          </a:prstGeom>
          <a:noFill/>
          <a:ln w="38100">
            <a:solidFill>
              <a:srgbClr val="FF3300"/>
            </a:solidFill>
            <a:round/>
            <a:headEnd/>
            <a:tailEnd/>
          </a:ln>
        </p:spPr>
        <p:txBody>
          <a:bodyPr wrap="none" anchor="ctr">
            <a:prstTxWarp prst="textNoShape">
              <a:avLst/>
            </a:prstTxWarp>
          </a:bodyPr>
          <a:lstStyle/>
          <a:p>
            <a:endParaRPr lang="en-US"/>
          </a:p>
        </p:txBody>
      </p:sp>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846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checkerboard(across)">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 calcmode="lin" valueType="num">
                                      <p:cBhvr additive="base">
                                        <p:cTn id="12" dur="500" fill="hold"/>
                                        <p:tgtEl>
                                          <p:spTgt spid="8197"/>
                                        </p:tgtEl>
                                        <p:attrNameLst>
                                          <p:attrName>ppt_x</p:attrName>
                                        </p:attrNameLst>
                                      </p:cBhvr>
                                      <p:tavLst>
                                        <p:tav tm="0">
                                          <p:val>
                                            <p:strVal val="#ppt_x"/>
                                          </p:val>
                                        </p:tav>
                                        <p:tav tm="100000">
                                          <p:val>
                                            <p:strVal val="#ppt_x"/>
                                          </p:val>
                                        </p:tav>
                                      </p:tavLst>
                                    </p:anim>
                                    <p:anim calcmode="lin" valueType="num">
                                      <p:cBhvr additive="base">
                                        <p:cTn id="13"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Hardening Pharoah’s Heart</a:t>
            </a:r>
          </a:p>
        </p:txBody>
      </p:sp>
      <p:sp>
        <p:nvSpPr>
          <p:cNvPr id="10244" name="Text Box 4"/>
          <p:cNvSpPr txBox="1">
            <a:spLocks noChangeArrowheads="1"/>
          </p:cNvSpPr>
          <p:nvPr/>
        </p:nvSpPr>
        <p:spPr bwMode="auto">
          <a:xfrm>
            <a:off x="914400" y="1600200"/>
            <a:ext cx="7315200" cy="4789488"/>
          </a:xfrm>
          <a:prstGeom prst="rect">
            <a:avLst/>
          </a:prstGeom>
          <a:noFill/>
          <a:ln w="9525">
            <a:noFill/>
            <a:miter lim="800000"/>
            <a:headEnd/>
            <a:tailEnd/>
          </a:ln>
        </p:spPr>
        <p:txBody>
          <a:bodyPr>
            <a:prstTxWarp prst="textNoShape">
              <a:avLst/>
            </a:prstTxWarp>
            <a:spAutoFit/>
          </a:bodyPr>
          <a:lstStyle/>
          <a:p>
            <a:r>
              <a:rPr lang="en-US" sz="2800"/>
              <a:t>Exod 9:11 (NIV) The magicians could not stand before Moses because of the boils that were on them and on all the Egyptians. </a:t>
            </a:r>
          </a:p>
          <a:p>
            <a:r>
              <a:rPr lang="en-US" sz="2800"/>
              <a:t>12 But the LORD hardened Pharaoh's heart and he would not listen to Moses and Aaron, just as the LORD had said to Moses. </a:t>
            </a:r>
          </a:p>
          <a:p>
            <a:r>
              <a:rPr lang="en-US" sz="2800"/>
              <a:t>13 Then the LORD said to Moses, “Get up early in the morning, confront Pharaoh and say to him, ‘This is what the LORD, the God of the Hebrews, says: Let my people go, so that they may worship me…’” </a:t>
            </a:r>
          </a:p>
        </p:txBody>
      </p:sp>
      <p:sp>
        <p:nvSpPr>
          <p:cNvPr id="10245" name="Oval 5"/>
          <p:cNvSpPr>
            <a:spLocks noChangeArrowheads="1"/>
          </p:cNvSpPr>
          <p:nvPr/>
        </p:nvSpPr>
        <p:spPr bwMode="auto">
          <a:xfrm>
            <a:off x="838200" y="2743200"/>
            <a:ext cx="7848600" cy="1219200"/>
          </a:xfrm>
          <a:prstGeom prst="ellipse">
            <a:avLst/>
          </a:prstGeom>
          <a:noFill/>
          <a:ln w="38100">
            <a:solidFill>
              <a:srgbClr val="FF3300"/>
            </a:solidFill>
            <a:round/>
            <a:headEnd/>
            <a:tailEnd/>
          </a:ln>
        </p:spPr>
        <p:txBody>
          <a:bodyPr wrap="none" anchor="ctr">
            <a:prstTxWarp prst="textNoShape">
              <a:avLst/>
            </a:prstTxWarp>
          </a:bodyPr>
          <a:lstStyle/>
          <a:p>
            <a:endParaRPr lang="en-US"/>
          </a:p>
        </p:txBody>
      </p:sp>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016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checkerboard(across)">
                                      <p:cBhvr>
                                        <p:cTn id="7" dur="500"/>
                                        <p:tgtEl>
                                          <p:spTgt spid="1024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10245"/>
                                        </p:tgtEl>
                                        <p:attrNameLst>
                                          <p:attrName>style.visibility</p:attrName>
                                        </p:attrNameLst>
                                      </p:cBhvr>
                                      <p:to>
                                        <p:strVal val="visible"/>
                                      </p:to>
                                    </p:set>
                                    <p:anim calcmode="lin" valueType="num">
                                      <p:cBhvr additive="base">
                                        <p:cTn id="12" dur="500" fill="hold"/>
                                        <p:tgtEl>
                                          <p:spTgt spid="10245"/>
                                        </p:tgtEl>
                                        <p:attrNameLst>
                                          <p:attrName>ppt_x</p:attrName>
                                        </p:attrNameLst>
                                      </p:cBhvr>
                                      <p:tavLst>
                                        <p:tav tm="0">
                                          <p:val>
                                            <p:strVal val="#ppt_x"/>
                                          </p:val>
                                        </p:tav>
                                        <p:tav tm="100000">
                                          <p:val>
                                            <p:strVal val="#ppt_x"/>
                                          </p:val>
                                        </p:tav>
                                      </p:tavLst>
                                    </p:anim>
                                    <p:anim calcmode="lin" valueType="num">
                                      <p:cBhvr additive="base">
                                        <p:cTn id="13" dur="500" fill="hold"/>
                                        <p:tgtEl>
                                          <p:spTgt spid="1024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My Suggestion</a:t>
            </a:r>
          </a:p>
        </p:txBody>
      </p:sp>
      <p:sp>
        <p:nvSpPr>
          <p:cNvPr id="12291" name="Rectangle 3"/>
          <p:cNvSpPr>
            <a:spLocks noGrp="1" noChangeArrowheads="1"/>
          </p:cNvSpPr>
          <p:nvPr>
            <p:ph type="body" idx="1"/>
          </p:nvPr>
        </p:nvSpPr>
        <p:spPr/>
        <p:txBody>
          <a:bodyPr/>
          <a:lstStyle/>
          <a:p>
            <a:pPr eaLnBrk="1" hangingPunct="1"/>
            <a:r>
              <a:rPr lang="en-US"/>
              <a:t>So, who caused David to take a census of Israel?</a:t>
            </a:r>
          </a:p>
          <a:p>
            <a:pPr lvl="1" eaLnBrk="1" hangingPunct="1"/>
            <a:r>
              <a:rPr lang="en-US"/>
              <a:t>God or Satan?</a:t>
            </a:r>
          </a:p>
          <a:p>
            <a:pPr lvl="1" eaLnBrk="1" hangingPunct="1"/>
            <a:r>
              <a:rPr lang="en-US"/>
              <a:t>Both of them!</a:t>
            </a:r>
          </a:p>
          <a:p>
            <a:pPr eaLnBrk="1" hangingPunct="1"/>
            <a:r>
              <a:rPr lang="en-US"/>
              <a:t>Who hardened Pharoah’s heart so that he would not let Israel go?</a:t>
            </a:r>
          </a:p>
          <a:p>
            <a:pPr lvl="1" eaLnBrk="1" hangingPunct="1"/>
            <a:r>
              <a:rPr lang="en-US"/>
              <a:t>God or Pharoah?</a:t>
            </a:r>
          </a:p>
          <a:p>
            <a:pPr lvl="1" eaLnBrk="1" hangingPunct="1"/>
            <a:r>
              <a:rPr lang="en-US"/>
              <a:t>Both of them!</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18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Layered Causation</a:t>
            </a:r>
          </a:p>
        </p:txBody>
      </p:sp>
      <p:sp>
        <p:nvSpPr>
          <p:cNvPr id="13315" name="Rectangle 3"/>
          <p:cNvSpPr>
            <a:spLocks noGrp="1" noChangeArrowheads="1"/>
          </p:cNvSpPr>
          <p:nvPr>
            <p:ph type="body" idx="1"/>
          </p:nvPr>
        </p:nvSpPr>
        <p:spPr/>
        <p:txBody>
          <a:bodyPr/>
          <a:lstStyle/>
          <a:p>
            <a:pPr eaLnBrk="1" hangingPunct="1"/>
            <a:r>
              <a:rPr lang="en-US"/>
              <a:t>I suggest that both of these are examples of what we may call “layered causation.”</a:t>
            </a:r>
          </a:p>
          <a:p>
            <a:pPr eaLnBrk="1" hangingPunct="1"/>
            <a:r>
              <a:rPr lang="en-US"/>
              <a:t>Consider first the census.</a:t>
            </a:r>
          </a:p>
          <a:p>
            <a:pPr eaLnBrk="1" hangingPunct="1"/>
            <a:r>
              <a:rPr lang="en-US"/>
              <a:t>Who actually took the census?</a:t>
            </a:r>
          </a:p>
          <a:p>
            <a:pPr lvl="1" eaLnBrk="1" hangingPunct="1"/>
            <a:r>
              <a:rPr lang="en-US"/>
              <a:t>David?</a:t>
            </a:r>
          </a:p>
          <a:p>
            <a:pPr lvl="1" eaLnBrk="1" hangingPunct="1"/>
            <a:r>
              <a:rPr lang="en-US"/>
              <a:t>Joab?</a:t>
            </a:r>
          </a:p>
          <a:p>
            <a:pPr lvl="1" eaLnBrk="1" hangingPunct="1"/>
            <a:r>
              <a:rPr lang="en-US"/>
              <a:t>His commanders?</a:t>
            </a:r>
          </a:p>
          <a:p>
            <a:pPr lvl="1" eaLnBrk="1" hangingPunct="1"/>
            <a:r>
              <a:rPr lang="en-US"/>
              <a:t>Some subordinates?</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1910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315">
                                            <p:txEl>
                                              <p:pRg st="6" end="6"/>
                                            </p:txEl>
                                          </p:spTgt>
                                        </p:tgtEl>
                                        <p:attrNameLst>
                                          <p:attrName>style.visibility</p:attrName>
                                        </p:attrNameLst>
                                      </p:cBhvr>
                                      <p:to>
                                        <p:strVal val="visible"/>
                                      </p:to>
                                    </p:set>
                                    <p:anim calcmode="lin" valueType="num">
                                      <p:cBhvr additive="base">
                                        <p:cTn id="43" dur="5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David’s Census</a:t>
            </a:r>
          </a:p>
        </p:txBody>
      </p:sp>
      <p:sp>
        <p:nvSpPr>
          <p:cNvPr id="14339" name="Rectangle 3"/>
          <p:cNvSpPr>
            <a:spLocks noGrp="1" noChangeArrowheads="1"/>
          </p:cNvSpPr>
          <p:nvPr>
            <p:ph type="body" idx="1"/>
          </p:nvPr>
        </p:nvSpPr>
        <p:spPr>
          <a:xfrm>
            <a:off x="457200" y="1447800"/>
            <a:ext cx="8229600" cy="4953000"/>
          </a:xfrm>
        </p:spPr>
        <p:txBody>
          <a:bodyPr/>
          <a:lstStyle/>
          <a:p>
            <a:pPr eaLnBrk="1" hangingPunct="1">
              <a:lnSpc>
                <a:spcPct val="90000"/>
              </a:lnSpc>
            </a:pPr>
            <a:r>
              <a:rPr lang="en-US"/>
              <a:t>Obviously, it depends on what you mean by “who took the census?”</a:t>
            </a:r>
          </a:p>
          <a:p>
            <a:pPr eaLnBrk="1" hangingPunct="1">
              <a:lnSpc>
                <a:spcPct val="90000"/>
              </a:lnSpc>
            </a:pPr>
            <a:r>
              <a:rPr lang="en-US"/>
              <a:t>David ordered Joab to do so.</a:t>
            </a:r>
          </a:p>
          <a:p>
            <a:pPr eaLnBrk="1" hangingPunct="1">
              <a:lnSpc>
                <a:spcPct val="90000"/>
              </a:lnSpc>
            </a:pPr>
            <a:r>
              <a:rPr lang="en-US"/>
              <a:t>Joab presumably ordered the commanders.</a:t>
            </a:r>
          </a:p>
          <a:p>
            <a:pPr eaLnBrk="1" hangingPunct="1">
              <a:lnSpc>
                <a:spcPct val="90000"/>
              </a:lnSpc>
            </a:pPr>
            <a:r>
              <a:rPr lang="en-US"/>
              <a:t>The commanders ordered various subordinates.</a:t>
            </a:r>
          </a:p>
          <a:p>
            <a:pPr eaLnBrk="1" hangingPunct="1">
              <a:lnSpc>
                <a:spcPct val="90000"/>
              </a:lnSpc>
            </a:pPr>
            <a:r>
              <a:rPr lang="en-US"/>
              <a:t>Down at the bottom of the chain of command, certain subordinates actually took the count.</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210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1.8"/>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5.1|3.5"/>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9.9|4.1"/>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5|4.3|19.9"/>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6|12.3|4.3"/>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8.1|8.3"/>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3|6.8|7.3"/>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7|1.8|4.6"/>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8|7.4|13.6"/>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4|5.1|2.1|1.3|2.3"/>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6|6.3|1.5|2.2|2|2.5|4.6"/>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8|7.5|3.3|3.2|4.5"/>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4.9|2.4|2.6|3.8|4|2.1"/>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7|4.5|2.3|10.5"/>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7"/>
</p:tagLst>
</file>

<file path=ppt/tags/tag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10.6|3.7"/>
</p:tagLst>
</file>

<file path=ppt/tags/tag2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4.7|6.6|6.7"/>
</p:tagLst>
</file>

<file path=ppt/tags/tag2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5.1|6.7|8|4.3|0.5|1.6"/>
</p:tagLst>
</file>

<file path=ppt/tags/tag2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9.8"/>
</p:tagLst>
</file>

<file path=ppt/tags/tag2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5|37.7|32.2"/>
</p:tagLst>
</file>

<file path=ppt/tags/tag2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6"/>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8|24.1"/>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8|18.6"/>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4|20.8"/>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23.5"/>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4|3.5|2.6|3.3|3.6|2.2"/>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6|5.8|2.1|1.5|1.4|2.2|2"/>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3.4|3.3|2.6|2.4"/>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254</TotalTime>
  <Words>1866</Words>
  <Application>Microsoft Macintosh PowerPoint</Application>
  <PresentationFormat>On-screen Show (4:3)</PresentationFormat>
  <Paragraphs>171</Paragraphs>
  <Slides>28</Slides>
  <Notes>0</Notes>
  <HiddenSlides>0</HiddenSlides>
  <MMClips>1</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28</vt:i4>
      </vt:variant>
    </vt:vector>
  </HeadingPairs>
  <TitlesOfParts>
    <vt:vector size="32" baseType="lpstr">
      <vt:lpstr>Arial</vt:lpstr>
      <vt:lpstr>ＭＳ Ｐゴシック</vt:lpstr>
      <vt:lpstr>Calibri</vt:lpstr>
      <vt:lpstr>Default Design</vt:lpstr>
      <vt:lpstr>Some Thoughts on  Causation</vt:lpstr>
      <vt:lpstr>Some Puzzling Questions</vt:lpstr>
      <vt:lpstr>David’s Census</vt:lpstr>
      <vt:lpstr>David’s Census</vt:lpstr>
      <vt:lpstr>Hardening Pharoah’s Heart</vt:lpstr>
      <vt:lpstr>Hardening Pharoah’s Heart</vt:lpstr>
      <vt:lpstr>My Suggestion</vt:lpstr>
      <vt:lpstr>Layered Causation</vt:lpstr>
      <vt:lpstr>David’s Census</vt:lpstr>
      <vt:lpstr>David’s Census</vt:lpstr>
      <vt:lpstr>Causation in Nature</vt:lpstr>
      <vt:lpstr>The Sub-Atomic Level</vt:lpstr>
      <vt:lpstr>The Atomic Level</vt:lpstr>
      <vt:lpstr>The Molecular Level</vt:lpstr>
      <vt:lpstr>The Cellular Level</vt:lpstr>
      <vt:lpstr>The Systemic Level</vt:lpstr>
      <vt:lpstr>The Organism Level</vt:lpstr>
      <vt:lpstr>The Social Level</vt:lpstr>
      <vt:lpstr>Causation in Nature</vt:lpstr>
      <vt:lpstr>Causation in Nature</vt:lpstr>
      <vt:lpstr>Causation in a Novel</vt:lpstr>
      <vt:lpstr>Causation in the Real World</vt:lpstr>
      <vt:lpstr>Another (Invisible) Level</vt:lpstr>
      <vt:lpstr>Insight into Some Problem Areas</vt:lpstr>
      <vt:lpstr>Insight into Some Problem Areas</vt:lpstr>
      <vt:lpstr>Insight into Some Problem Areas</vt:lpstr>
      <vt:lpstr>Some Applications</vt:lpstr>
      <vt:lpstr>The End</vt:lpstr>
    </vt:vector>
  </TitlesOfParts>
  <Company>Biblical Theological Seminary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rnewman</dc:creator>
  <cp:keywords/>
  <cp:lastModifiedBy>David C. Bossard</cp:lastModifiedBy>
  <cp:revision>120</cp:revision>
  <dcterms:created xsi:type="dcterms:W3CDTF">2012-06-07T23:48:25Z</dcterms:created>
  <dcterms:modified xsi:type="dcterms:W3CDTF">2012-06-07T23:49:37Z</dcterms:modified>
</cp:coreProperties>
</file>