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86" r:id="rId13"/>
    <p:sldId id="267" r:id="rId14"/>
    <p:sldId id="284" r:id="rId15"/>
    <p:sldId id="268" r:id="rId16"/>
    <p:sldId id="269" r:id="rId17"/>
    <p:sldId id="270" r:id="rId18"/>
    <p:sldId id="271" r:id="rId19"/>
    <p:sldId id="272" r:id="rId20"/>
    <p:sldId id="273" r:id="rId21"/>
    <p:sldId id="289" r:id="rId22"/>
    <p:sldId id="287" r:id="rId23"/>
    <p:sldId id="290" r:id="rId24"/>
    <p:sldId id="291" r:id="rId25"/>
    <p:sldId id="288" r:id="rId26"/>
    <p:sldId id="292" r:id="rId27"/>
    <p:sldId id="293" r:id="rId28"/>
    <p:sldId id="294" r:id="rId29"/>
    <p:sldId id="295" r:id="rId30"/>
    <p:sldId id="296" r:id="rId31"/>
    <p:sldId id="297" r:id="rId32"/>
    <p:sldId id="298" r:id="rId33"/>
    <p:sldId id="299" r:id="rId34"/>
    <p:sldId id="300" r:id="rId35"/>
    <p:sldId id="301" r:id="rId36"/>
    <p:sldId id="282" r:id="rId37"/>
    <p:sldId id="274" r:id="rId38"/>
    <p:sldId id="302" r:id="rId39"/>
    <p:sldId id="280" r:id="rId40"/>
    <p:sldId id="281" r:id="rId41"/>
    <p:sldId id="303" r:id="rId42"/>
    <p:sldId id="275" r:id="rId43"/>
    <p:sldId id="305" r:id="rId44"/>
    <p:sldId id="304" r:id="rId45"/>
    <p:sldId id="310" r:id="rId46"/>
    <p:sldId id="276" r:id="rId47"/>
    <p:sldId id="306" r:id="rId48"/>
    <p:sldId id="307" r:id="rId49"/>
    <p:sldId id="277" r:id="rId50"/>
    <p:sldId id="308" r:id="rId51"/>
    <p:sldId id="309" r:id="rId52"/>
    <p:sldId id="278" r:id="rId53"/>
    <p:sldId id="285" r:id="rId54"/>
    <p:sldId id="283" r:id="rId55"/>
  </p:sldIdLst>
  <p:sldSz cx="9144000" cy="6858000" type="screen4x3"/>
  <p:notesSz cx="6858000" cy="9144000"/>
  <p:embeddedFontLst>
    <p:embeddedFont>
      <p:font typeface="Tahoma" panose="020B0604030504040204" pitchFamily="34" charset="0"/>
      <p:regular r:id="rId56"/>
      <p:bold r:id="rId57"/>
    </p:embeddedFont>
  </p:embeddedFont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708" autoAdjust="0"/>
  </p:normalViewPr>
  <p:slideViewPr>
    <p:cSldViewPr>
      <p:cViewPr varScale="1">
        <p:scale>
          <a:sx n="111" d="100"/>
          <a:sy n="111" d="100"/>
        </p:scale>
        <p:origin x="-157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2438400"/>
            <a:ext cx="9009063" cy="1052513"/>
            <a:chOff x="0" y="1536"/>
            <a:chExt cx="5675" cy="663"/>
          </a:xfrm>
        </p:grpSpPr>
        <p:grpSp>
          <p:nvGrpSpPr>
            <p:cNvPr id="65539" name="Group 3"/>
            <p:cNvGrpSpPr>
              <a:grpSpLocks/>
            </p:cNvGrpSpPr>
            <p:nvPr/>
          </p:nvGrpSpPr>
          <p:grpSpPr bwMode="auto">
            <a:xfrm>
              <a:off x="183" y="1604"/>
              <a:ext cx="448" cy="299"/>
              <a:chOff x="720" y="336"/>
              <a:chExt cx="624" cy="432"/>
            </a:xfrm>
          </p:grpSpPr>
          <p:sp>
            <p:nvSpPr>
              <p:cNvPr id="65540"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42" name="Group 6"/>
            <p:cNvGrpSpPr>
              <a:grpSpLocks/>
            </p:cNvGrpSpPr>
            <p:nvPr/>
          </p:nvGrpSpPr>
          <p:grpSpPr bwMode="auto">
            <a:xfrm>
              <a:off x="261" y="1870"/>
              <a:ext cx="465" cy="299"/>
              <a:chOff x="912" y="2640"/>
              <a:chExt cx="672" cy="432"/>
            </a:xfrm>
          </p:grpSpPr>
          <p:sp>
            <p:nvSpPr>
              <p:cNvPr id="65543"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4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6"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48" name="Rectangle 12"/>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6554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6555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6555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p>
        </p:txBody>
      </p:sp>
      <p:sp>
        <p:nvSpPr>
          <p:cNvPr id="6555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B807CA9F-8609-4286-BD20-FBD7C379F940}"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922A1C3-F55F-4C09-9152-2BB62F9907AC}" type="slidenum">
              <a:rPr lang="en-US" altLang="en-US"/>
              <a:pPr/>
              <a:t>‹#›</a:t>
            </a:fld>
            <a:endParaRPr lang="en-US" altLang="en-US"/>
          </a:p>
        </p:txBody>
      </p:sp>
    </p:spTree>
    <p:extLst>
      <p:ext uri="{BB962C8B-B14F-4D97-AF65-F5344CB8AC3E}">
        <p14:creationId xmlns:p14="http://schemas.microsoft.com/office/powerpoint/2010/main" val="1845929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0C251F-1D9B-47D3-82C8-2986A01F659B}" type="slidenum">
              <a:rPr lang="en-US" altLang="en-US"/>
              <a:pPr/>
              <a:t>‹#›</a:t>
            </a:fld>
            <a:endParaRPr lang="en-US" altLang="en-US"/>
          </a:p>
        </p:txBody>
      </p:sp>
    </p:spTree>
    <p:extLst>
      <p:ext uri="{BB962C8B-B14F-4D97-AF65-F5344CB8AC3E}">
        <p14:creationId xmlns:p14="http://schemas.microsoft.com/office/powerpoint/2010/main" val="3707086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B12E244C-FB92-4697-8DCB-E17A6404E428}" type="slidenum">
              <a:rPr lang="en-US" altLang="en-US"/>
              <a:pPr/>
              <a:t>‹#›</a:t>
            </a:fld>
            <a:endParaRPr lang="en-US" altLang="en-US"/>
          </a:p>
        </p:txBody>
      </p:sp>
    </p:spTree>
    <p:extLst>
      <p:ext uri="{BB962C8B-B14F-4D97-AF65-F5344CB8AC3E}">
        <p14:creationId xmlns:p14="http://schemas.microsoft.com/office/powerpoint/2010/main" val="189515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0D5651B-6E12-4D0C-9388-6A33AFFB3D06}" type="slidenum">
              <a:rPr lang="en-US" altLang="en-US"/>
              <a:pPr/>
              <a:t>‹#›</a:t>
            </a:fld>
            <a:endParaRPr lang="en-US" altLang="en-US"/>
          </a:p>
        </p:txBody>
      </p:sp>
    </p:spTree>
    <p:extLst>
      <p:ext uri="{BB962C8B-B14F-4D97-AF65-F5344CB8AC3E}">
        <p14:creationId xmlns:p14="http://schemas.microsoft.com/office/powerpoint/2010/main" val="125925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6D3B0A-16C4-4815-AD31-96A670C64123}" type="slidenum">
              <a:rPr lang="en-US" altLang="en-US"/>
              <a:pPr/>
              <a:t>‹#›</a:t>
            </a:fld>
            <a:endParaRPr lang="en-US" altLang="en-US"/>
          </a:p>
        </p:txBody>
      </p:sp>
    </p:spTree>
    <p:extLst>
      <p:ext uri="{BB962C8B-B14F-4D97-AF65-F5344CB8AC3E}">
        <p14:creationId xmlns:p14="http://schemas.microsoft.com/office/powerpoint/2010/main" val="64360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F6C8DA7-11F3-493A-BE38-847BBF053466}" type="slidenum">
              <a:rPr lang="en-US" altLang="en-US"/>
              <a:pPr/>
              <a:t>‹#›</a:t>
            </a:fld>
            <a:endParaRPr lang="en-US" altLang="en-US"/>
          </a:p>
        </p:txBody>
      </p:sp>
    </p:spTree>
    <p:extLst>
      <p:ext uri="{BB962C8B-B14F-4D97-AF65-F5344CB8AC3E}">
        <p14:creationId xmlns:p14="http://schemas.microsoft.com/office/powerpoint/2010/main" val="1413791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06967523-7D8E-48DF-81C1-52906DB0C4EC}" type="slidenum">
              <a:rPr lang="en-US" altLang="en-US"/>
              <a:pPr/>
              <a:t>‹#›</a:t>
            </a:fld>
            <a:endParaRPr lang="en-US" altLang="en-US"/>
          </a:p>
        </p:txBody>
      </p:sp>
    </p:spTree>
    <p:extLst>
      <p:ext uri="{BB962C8B-B14F-4D97-AF65-F5344CB8AC3E}">
        <p14:creationId xmlns:p14="http://schemas.microsoft.com/office/powerpoint/2010/main" val="10532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C593683-2716-4DB9-9DD3-FC560F6CC6FD}" type="slidenum">
              <a:rPr lang="en-US" altLang="en-US"/>
              <a:pPr/>
              <a:t>‹#›</a:t>
            </a:fld>
            <a:endParaRPr lang="en-US" altLang="en-US"/>
          </a:p>
        </p:txBody>
      </p:sp>
    </p:spTree>
    <p:extLst>
      <p:ext uri="{BB962C8B-B14F-4D97-AF65-F5344CB8AC3E}">
        <p14:creationId xmlns:p14="http://schemas.microsoft.com/office/powerpoint/2010/main" val="3585139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3B63475-84FF-486C-9DD8-BF53B5BFCA16}" type="slidenum">
              <a:rPr lang="en-US" altLang="en-US"/>
              <a:pPr/>
              <a:t>‹#›</a:t>
            </a:fld>
            <a:endParaRPr lang="en-US" altLang="en-US"/>
          </a:p>
        </p:txBody>
      </p:sp>
    </p:spTree>
    <p:extLst>
      <p:ext uri="{BB962C8B-B14F-4D97-AF65-F5344CB8AC3E}">
        <p14:creationId xmlns:p14="http://schemas.microsoft.com/office/powerpoint/2010/main" val="1049222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C4A3DD4-2B15-4E0C-A92F-BE1A12E8F0F7}" type="slidenum">
              <a:rPr lang="en-US" altLang="en-US"/>
              <a:pPr/>
              <a:t>‹#›</a:t>
            </a:fld>
            <a:endParaRPr lang="en-US" altLang="en-US"/>
          </a:p>
        </p:txBody>
      </p:sp>
    </p:spTree>
    <p:extLst>
      <p:ext uri="{BB962C8B-B14F-4D97-AF65-F5344CB8AC3E}">
        <p14:creationId xmlns:p14="http://schemas.microsoft.com/office/powerpoint/2010/main" val="204836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3C093DF-F0AA-4E2F-A5CB-D8285A6FE287}" type="slidenum">
              <a:rPr lang="en-US" altLang="en-US"/>
              <a:pPr/>
              <a:t>‹#›</a:t>
            </a:fld>
            <a:endParaRPr lang="en-US" altLang="en-US"/>
          </a:p>
        </p:txBody>
      </p:sp>
    </p:spTree>
    <p:extLst>
      <p:ext uri="{BB962C8B-B14F-4D97-AF65-F5344CB8AC3E}">
        <p14:creationId xmlns:p14="http://schemas.microsoft.com/office/powerpoint/2010/main" val="592864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2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21"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452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2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6452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6452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35440D0F-64C8-4B45-BB1F-C504B6ABCA4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hyperlink" Target="http://www.ibri.org/DVD-1/RRs/RR013/13jamnia.html" TargetMode="Externa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p:txBody>
          <a:bodyPr/>
          <a:lstStyle/>
          <a:p>
            <a:r>
              <a:rPr lang="en-US" altLang="en-US"/>
              <a:t>The Canon of the </a:t>
            </a:r>
            <a:br>
              <a:rPr lang="en-US" altLang="en-US"/>
            </a:br>
            <a:r>
              <a:rPr lang="en-US" altLang="en-US"/>
              <a:t>New Testament</a:t>
            </a:r>
          </a:p>
        </p:txBody>
      </p:sp>
      <p:sp>
        <p:nvSpPr>
          <p:cNvPr id="95235" name="Rectangle 3"/>
          <p:cNvSpPr>
            <a:spLocks noGrp="1" noChangeArrowheads="1"/>
          </p:cNvSpPr>
          <p:nvPr>
            <p:ph type="subTitle" idx="1"/>
          </p:nvPr>
        </p:nvSpPr>
        <p:spPr/>
        <p:txBody>
          <a:bodyPr/>
          <a:lstStyle/>
          <a:p>
            <a:r>
              <a:rPr lang="en-US" altLang="en-US">
                <a:solidFill>
                  <a:schemeClr val="tx2"/>
                </a:solidFill>
              </a:rPr>
              <a:t>What Books Belong in the Bible?</a:t>
            </a:r>
          </a:p>
          <a:p>
            <a:r>
              <a:rPr lang="en-US" altLang="en-US"/>
              <a:t>Robert C. Newman</a:t>
            </a:r>
          </a:p>
        </p:txBody>
      </p:sp>
      <p:pic>
        <p:nvPicPr>
          <p:cNvPr id="95237" name="Picture 5" descr="MCj0398699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914400"/>
            <a:ext cx="3138488" cy="1982788"/>
          </a:xfrm>
          <a:prstGeom prst="rect">
            <a:avLst/>
          </a:prstGeom>
          <a:noFill/>
          <a:extLst>
            <a:ext uri="{909E8E84-426E-40DD-AFC4-6F175D3DCCD1}">
              <a14:hiddenFill xmlns:a14="http://schemas.microsoft.com/office/drawing/2010/main">
                <a:solidFill>
                  <a:srgbClr val="FFFFFF"/>
                </a:solidFill>
              </a14:hiddenFill>
            </a:ext>
          </a:extLst>
        </p:spPr>
      </p:pic>
      <p:pic>
        <p:nvPicPr>
          <p:cNvPr id="2" name="CanonN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09600" y="5791200"/>
            <a:ext cx="609600" cy="609600"/>
          </a:xfrm>
          <a:prstGeom prst="rect">
            <a:avLst/>
          </a:prstGeom>
        </p:spPr>
      </p:pic>
    </p:spTree>
    <p:custDataLst>
      <p:tags r:id="rId1"/>
    </p:custDataLst>
  </p:cSld>
  <p:clrMapOvr>
    <a:masterClrMapping/>
  </p:clrMapOvr>
  <p:transition advTm="268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95234"/>
                                        </p:tgtEl>
                                        <p:attrNameLst>
                                          <p:attrName>style.visibility</p:attrName>
                                        </p:attrNameLst>
                                      </p:cBhvr>
                                      <p:to>
                                        <p:strVal val="visible"/>
                                      </p:to>
                                    </p:set>
                                    <p:anim calcmode="lin" valueType="num">
                                      <p:cBhvr>
                                        <p:cTn id="11" dur="500" fill="hold"/>
                                        <p:tgtEl>
                                          <p:spTgt spid="95234"/>
                                        </p:tgtEl>
                                        <p:attrNameLst>
                                          <p:attrName>ppt_w</p:attrName>
                                        </p:attrNameLst>
                                      </p:cBhvr>
                                      <p:tavLst>
                                        <p:tav tm="0">
                                          <p:val>
                                            <p:fltVal val="0"/>
                                          </p:val>
                                        </p:tav>
                                        <p:tav tm="100000">
                                          <p:val>
                                            <p:strVal val="#ppt_w"/>
                                          </p:val>
                                        </p:tav>
                                      </p:tavLst>
                                    </p:anim>
                                    <p:anim calcmode="lin" valueType="num">
                                      <p:cBhvr>
                                        <p:cTn id="12"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5235">
                                            <p:txEl>
                                              <p:pRg st="0" end="0"/>
                                            </p:txEl>
                                          </p:spTgt>
                                        </p:tgtEl>
                                        <p:attrNameLst>
                                          <p:attrName>style.visibility</p:attrName>
                                        </p:attrNameLst>
                                      </p:cBhvr>
                                      <p:to>
                                        <p:strVal val="visible"/>
                                      </p:to>
                                    </p:set>
                                    <p:anim calcmode="lin" valueType="num">
                                      <p:cBhvr additive="base">
                                        <p:cTn id="17" dur="5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5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5235">
                                            <p:txEl>
                                              <p:pRg st="1" end="1"/>
                                            </p:txEl>
                                          </p:spTgt>
                                        </p:tgtEl>
                                        <p:attrNameLst>
                                          <p:attrName>style.visibility</p:attrName>
                                        </p:attrNameLst>
                                      </p:cBhvr>
                                      <p:to>
                                        <p:strVal val="visible"/>
                                      </p:to>
                                    </p:set>
                                    <p:anim calcmode="lin" valueType="num">
                                      <p:cBhvr additive="base">
                                        <p:cTn id="23" dur="5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2"/>
                </p:tgtEl>
              </p:cMediaNode>
            </p:audio>
          </p:childTnLst>
        </p:cTn>
      </p:par>
    </p:tnLst>
    <p:bldLst>
      <p:bldP spid="95234" grpId="0"/>
      <p:bldP spid="9523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Connection with Supernatural</a:t>
            </a:r>
          </a:p>
        </p:txBody>
      </p:sp>
      <p:sp>
        <p:nvSpPr>
          <p:cNvPr id="104451" name="Rectangle 3"/>
          <p:cNvSpPr>
            <a:spLocks noGrp="1" noChangeArrowheads="1"/>
          </p:cNvSpPr>
          <p:nvPr>
            <p:ph type="body" idx="1"/>
          </p:nvPr>
        </p:nvSpPr>
        <p:spPr/>
        <p:txBody>
          <a:bodyPr/>
          <a:lstStyle/>
          <a:p>
            <a:pPr>
              <a:lnSpc>
                <a:spcPct val="90000"/>
              </a:lnSpc>
            </a:pPr>
            <a:r>
              <a:rPr lang="en-US" altLang="en-US" sz="2800"/>
              <a:t>Mosaic period</a:t>
            </a:r>
          </a:p>
          <a:p>
            <a:pPr lvl="1">
              <a:lnSpc>
                <a:spcPct val="90000"/>
              </a:lnSpc>
            </a:pPr>
            <a:r>
              <a:rPr lang="en-US" altLang="en-US" sz="2400"/>
              <a:t>Moses gives signs to Pharoah &amp; Israel</a:t>
            </a:r>
          </a:p>
          <a:p>
            <a:pPr lvl="1">
              <a:lnSpc>
                <a:spcPct val="90000"/>
              </a:lnSpc>
            </a:pPr>
            <a:r>
              <a:rPr lang="en-US" altLang="en-US" sz="2400"/>
              <a:t>Plagues, exodus, Sinai</a:t>
            </a:r>
          </a:p>
          <a:p>
            <a:pPr>
              <a:lnSpc>
                <a:spcPct val="90000"/>
              </a:lnSpc>
            </a:pPr>
            <a:r>
              <a:rPr lang="en-US" altLang="en-US" sz="2800"/>
              <a:t>Prophetic period</a:t>
            </a:r>
          </a:p>
          <a:p>
            <a:pPr lvl="1">
              <a:lnSpc>
                <a:spcPct val="90000"/>
              </a:lnSpc>
            </a:pPr>
            <a:r>
              <a:rPr lang="en-US" altLang="en-US" sz="2400"/>
              <a:t>Prophets attested by miracles &amp; short-term prophecies</a:t>
            </a:r>
          </a:p>
          <a:p>
            <a:pPr>
              <a:lnSpc>
                <a:spcPct val="90000"/>
              </a:lnSpc>
            </a:pPr>
            <a:r>
              <a:rPr lang="en-US" altLang="en-US" sz="2800"/>
              <a:t>Ministry of Christ</a:t>
            </a:r>
          </a:p>
          <a:p>
            <a:pPr lvl="1">
              <a:lnSpc>
                <a:spcPct val="90000"/>
              </a:lnSpc>
            </a:pPr>
            <a:r>
              <a:rPr lang="en-US" altLang="en-US" sz="2400"/>
              <a:t>Miracles, short-term prophecy</a:t>
            </a:r>
          </a:p>
          <a:p>
            <a:pPr>
              <a:lnSpc>
                <a:spcPct val="90000"/>
              </a:lnSpc>
            </a:pPr>
            <a:r>
              <a:rPr lang="en-US" altLang="en-US" sz="2800"/>
              <a:t>Ministry of Apostles</a:t>
            </a:r>
          </a:p>
          <a:p>
            <a:pPr lvl="1">
              <a:lnSpc>
                <a:spcPct val="90000"/>
              </a:lnSpc>
            </a:pPr>
            <a:r>
              <a:rPr lang="en-US" altLang="en-US" sz="2400"/>
              <a:t>Miracles, short-term prophecy</a:t>
            </a:r>
          </a:p>
        </p:txBody>
      </p:sp>
    </p:spTree>
    <p:custDataLst>
      <p:tags r:id="rId1"/>
    </p:custDataLst>
  </p:cSld>
  <p:clrMapOvr>
    <a:masterClrMapping/>
  </p:clrMapOvr>
  <p:transition advTm="1667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4451">
                                            <p:txEl>
                                              <p:pRg st="4" end="4"/>
                                            </p:txEl>
                                          </p:spTgt>
                                        </p:tgtEl>
                                        <p:attrNameLst>
                                          <p:attrName>style.visibility</p:attrName>
                                        </p:attrNameLst>
                                      </p:cBhvr>
                                      <p:to>
                                        <p:strVal val="visible"/>
                                      </p:to>
                                    </p:set>
                                    <p:anim calcmode="lin" valueType="num">
                                      <p:cBhvr additive="base">
                                        <p:cTn id="31" dur="500" fill="hold"/>
                                        <p:tgtEl>
                                          <p:spTgt spid="1044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44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4451">
                                            <p:txEl>
                                              <p:pRg st="5" end="5"/>
                                            </p:txEl>
                                          </p:spTgt>
                                        </p:tgtEl>
                                        <p:attrNameLst>
                                          <p:attrName>style.visibility</p:attrName>
                                        </p:attrNameLst>
                                      </p:cBhvr>
                                      <p:to>
                                        <p:strVal val="visible"/>
                                      </p:to>
                                    </p:set>
                                    <p:anim calcmode="lin" valueType="num">
                                      <p:cBhvr additive="base">
                                        <p:cTn id="37" dur="500" fill="hold"/>
                                        <p:tgtEl>
                                          <p:spTgt spid="1044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44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4451">
                                            <p:txEl>
                                              <p:pRg st="6" end="6"/>
                                            </p:txEl>
                                          </p:spTgt>
                                        </p:tgtEl>
                                        <p:attrNameLst>
                                          <p:attrName>style.visibility</p:attrName>
                                        </p:attrNameLst>
                                      </p:cBhvr>
                                      <p:to>
                                        <p:strVal val="visible"/>
                                      </p:to>
                                    </p:set>
                                    <p:anim calcmode="lin" valueType="num">
                                      <p:cBhvr additive="base">
                                        <p:cTn id="43" dur="500" fill="hold"/>
                                        <p:tgtEl>
                                          <p:spTgt spid="10445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44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4451">
                                            <p:txEl>
                                              <p:pRg st="7" end="7"/>
                                            </p:txEl>
                                          </p:spTgt>
                                        </p:tgtEl>
                                        <p:attrNameLst>
                                          <p:attrName>style.visibility</p:attrName>
                                        </p:attrNameLst>
                                      </p:cBhvr>
                                      <p:to>
                                        <p:strVal val="visible"/>
                                      </p:to>
                                    </p:set>
                                    <p:anim calcmode="lin" valueType="num">
                                      <p:cBhvr additive="base">
                                        <p:cTn id="49" dur="500" fill="hold"/>
                                        <p:tgtEl>
                                          <p:spTgt spid="10445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445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04451">
                                            <p:txEl>
                                              <p:pRg st="8" end="8"/>
                                            </p:txEl>
                                          </p:spTgt>
                                        </p:tgtEl>
                                        <p:attrNameLst>
                                          <p:attrName>style.visibility</p:attrName>
                                        </p:attrNameLst>
                                      </p:cBhvr>
                                      <p:to>
                                        <p:strVal val="visible"/>
                                      </p:to>
                                    </p:set>
                                    <p:anim calcmode="lin" valueType="num">
                                      <p:cBhvr additive="base">
                                        <p:cTn id="55" dur="500" fill="hold"/>
                                        <p:tgtEl>
                                          <p:spTgt spid="104451">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0445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Connection with </a:t>
            </a:r>
            <a:br>
              <a:rPr lang="en-US" altLang="en-US"/>
            </a:br>
            <a:r>
              <a:rPr lang="en-US" altLang="en-US"/>
              <a:t>Earlier Revelation</a:t>
            </a:r>
          </a:p>
        </p:txBody>
      </p:sp>
      <p:sp>
        <p:nvSpPr>
          <p:cNvPr id="105475" name="Rectangle 3"/>
          <p:cNvSpPr>
            <a:spLocks noGrp="1" noChangeArrowheads="1"/>
          </p:cNvSpPr>
          <p:nvPr>
            <p:ph type="body" idx="1"/>
          </p:nvPr>
        </p:nvSpPr>
        <p:spPr/>
        <p:txBody>
          <a:bodyPr/>
          <a:lstStyle/>
          <a:p>
            <a:pPr>
              <a:lnSpc>
                <a:spcPct val="90000"/>
              </a:lnSpc>
            </a:pPr>
            <a:r>
              <a:rPr lang="en-US" altLang="en-US"/>
              <a:t>Moses</a:t>
            </a:r>
          </a:p>
          <a:p>
            <a:pPr lvl="1">
              <a:lnSpc>
                <a:spcPct val="90000"/>
              </a:lnSpc>
            </a:pPr>
            <a:r>
              <a:rPr lang="en-US" altLang="en-US"/>
              <a:t>Rescue predicted to Abraham (Gen 15:13)</a:t>
            </a:r>
          </a:p>
          <a:p>
            <a:pPr>
              <a:lnSpc>
                <a:spcPct val="90000"/>
              </a:lnSpc>
            </a:pPr>
            <a:r>
              <a:rPr lang="en-US" altLang="en-US"/>
              <a:t>Prophets</a:t>
            </a:r>
          </a:p>
          <a:p>
            <a:pPr lvl="1">
              <a:lnSpc>
                <a:spcPct val="90000"/>
              </a:lnSpc>
            </a:pPr>
            <a:r>
              <a:rPr lang="en-US" altLang="en-US"/>
              <a:t>Prophets predicted by Moses (Deut 18)</a:t>
            </a:r>
          </a:p>
          <a:p>
            <a:pPr>
              <a:lnSpc>
                <a:spcPct val="90000"/>
              </a:lnSpc>
            </a:pPr>
            <a:r>
              <a:rPr lang="en-US" altLang="en-US"/>
              <a:t>Christ</a:t>
            </a:r>
          </a:p>
          <a:p>
            <a:pPr lvl="1">
              <a:lnSpc>
                <a:spcPct val="90000"/>
              </a:lnSpc>
            </a:pPr>
            <a:r>
              <a:rPr lang="en-US" altLang="en-US"/>
              <a:t>Predicted by prophets (e.g., Isa 53)</a:t>
            </a:r>
          </a:p>
          <a:p>
            <a:pPr>
              <a:lnSpc>
                <a:spcPct val="90000"/>
              </a:lnSpc>
            </a:pPr>
            <a:r>
              <a:rPr lang="en-US" altLang="en-US"/>
              <a:t>Apostles</a:t>
            </a:r>
          </a:p>
          <a:p>
            <a:pPr lvl="1">
              <a:lnSpc>
                <a:spcPct val="90000"/>
              </a:lnSpc>
            </a:pPr>
            <a:r>
              <a:rPr lang="en-US" altLang="en-US"/>
              <a:t>Chosen by Jesus</a:t>
            </a:r>
          </a:p>
        </p:txBody>
      </p:sp>
    </p:spTree>
    <p:custDataLst>
      <p:tags r:id="rId1"/>
    </p:custDataLst>
  </p:cSld>
  <p:clrMapOvr>
    <a:masterClrMapping/>
  </p:clrMapOvr>
  <p:transition advTm="1906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5475">
                                            <p:txEl>
                                              <p:pRg st="3" end="3"/>
                                            </p:txEl>
                                          </p:spTgt>
                                        </p:tgtEl>
                                        <p:attrNameLst>
                                          <p:attrName>style.visibility</p:attrName>
                                        </p:attrNameLst>
                                      </p:cBhvr>
                                      <p:to>
                                        <p:strVal val="visible"/>
                                      </p:to>
                                    </p:set>
                                    <p:anim calcmode="lin" valueType="num">
                                      <p:cBhvr additive="base">
                                        <p:cTn id="25" dur="500" fill="hold"/>
                                        <p:tgtEl>
                                          <p:spTgt spid="1054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54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 calcmode="lin" valueType="num">
                                      <p:cBhvr additive="base">
                                        <p:cTn id="31" dur="500" fill="hold"/>
                                        <p:tgtEl>
                                          <p:spTgt spid="1054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54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5475">
                                            <p:txEl>
                                              <p:pRg st="5" end="5"/>
                                            </p:txEl>
                                          </p:spTgt>
                                        </p:tgtEl>
                                        <p:attrNameLst>
                                          <p:attrName>style.visibility</p:attrName>
                                        </p:attrNameLst>
                                      </p:cBhvr>
                                      <p:to>
                                        <p:strVal val="visible"/>
                                      </p:to>
                                    </p:set>
                                    <p:anim calcmode="lin" valueType="num">
                                      <p:cBhvr additive="base">
                                        <p:cTn id="37" dur="500" fill="hold"/>
                                        <p:tgtEl>
                                          <p:spTgt spid="1054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54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5475">
                                            <p:txEl>
                                              <p:pRg st="6" end="6"/>
                                            </p:txEl>
                                          </p:spTgt>
                                        </p:tgtEl>
                                        <p:attrNameLst>
                                          <p:attrName>style.visibility</p:attrName>
                                        </p:attrNameLst>
                                      </p:cBhvr>
                                      <p:to>
                                        <p:strVal val="visible"/>
                                      </p:to>
                                    </p:set>
                                    <p:anim calcmode="lin" valueType="num">
                                      <p:cBhvr additive="base">
                                        <p:cTn id="43" dur="500" fill="hold"/>
                                        <p:tgtEl>
                                          <p:spTgt spid="10547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547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5475">
                                            <p:txEl>
                                              <p:pRg st="7" end="7"/>
                                            </p:txEl>
                                          </p:spTgt>
                                        </p:tgtEl>
                                        <p:attrNameLst>
                                          <p:attrName>style.visibility</p:attrName>
                                        </p:attrNameLst>
                                      </p:cBhvr>
                                      <p:to>
                                        <p:strVal val="visible"/>
                                      </p:to>
                                    </p:set>
                                    <p:anim calcmode="lin" valueType="num">
                                      <p:cBhvr additive="base">
                                        <p:cTn id="49" dur="500" fill="hold"/>
                                        <p:tgtEl>
                                          <p:spTgt spid="10547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547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sz="4000"/>
              <a:t>Connection with </a:t>
            </a:r>
            <a:br>
              <a:rPr lang="en-US" altLang="en-US" sz="4000"/>
            </a:br>
            <a:r>
              <a:rPr lang="en-US" altLang="en-US" sz="4000"/>
              <a:t>Earlier Revelation</a:t>
            </a:r>
          </a:p>
        </p:txBody>
      </p:sp>
      <p:sp>
        <p:nvSpPr>
          <p:cNvPr id="128003" name="Rectangle 3"/>
          <p:cNvSpPr>
            <a:spLocks noGrp="1" noChangeArrowheads="1"/>
          </p:cNvSpPr>
          <p:nvPr>
            <p:ph type="body" idx="1"/>
          </p:nvPr>
        </p:nvSpPr>
        <p:spPr/>
        <p:txBody>
          <a:bodyPr/>
          <a:lstStyle/>
          <a:p>
            <a:pPr>
              <a:lnSpc>
                <a:spcPct val="90000"/>
              </a:lnSpc>
              <a:buFont typeface="Wingdings" pitchFamily="2" charset="2"/>
              <a:buNone/>
            </a:pPr>
            <a:r>
              <a:rPr lang="en-US" altLang="en-US" i="1"/>
              <a:t>Who is expected now?</a:t>
            </a:r>
          </a:p>
          <a:p>
            <a:pPr>
              <a:lnSpc>
                <a:spcPct val="90000"/>
              </a:lnSpc>
            </a:pPr>
            <a:r>
              <a:rPr lang="en-US" altLang="en-US"/>
              <a:t>Jesus at his return</a:t>
            </a:r>
          </a:p>
          <a:p>
            <a:pPr>
              <a:lnSpc>
                <a:spcPct val="90000"/>
              </a:lnSpc>
            </a:pPr>
            <a:r>
              <a:rPr lang="en-US" altLang="en-US"/>
              <a:t>The two witnesses</a:t>
            </a:r>
          </a:p>
          <a:p>
            <a:pPr>
              <a:lnSpc>
                <a:spcPct val="90000"/>
              </a:lnSpc>
            </a:pPr>
            <a:r>
              <a:rPr lang="en-US" altLang="en-US"/>
              <a:t>The Antichrist</a:t>
            </a:r>
          </a:p>
          <a:p>
            <a:pPr>
              <a:lnSpc>
                <a:spcPct val="90000"/>
              </a:lnSpc>
            </a:pPr>
            <a:r>
              <a:rPr lang="en-US" altLang="en-US"/>
              <a:t>False prophets &amp; false Christs</a:t>
            </a:r>
          </a:p>
          <a:p>
            <a:pPr>
              <a:lnSpc>
                <a:spcPct val="90000"/>
              </a:lnSpc>
            </a:pPr>
            <a:r>
              <a:rPr lang="en-US" altLang="en-US"/>
              <a:t>We should not want to follow the teaching of those in these last 2 categories!</a:t>
            </a:r>
          </a:p>
        </p:txBody>
      </p:sp>
    </p:spTree>
    <p:custDataLst>
      <p:tags r:id="rId1"/>
    </p:custDataLst>
  </p:cSld>
  <p:clrMapOvr>
    <a:masterClrMapping/>
  </p:clrMapOvr>
  <p:transition advTm="1476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additive="base">
                                        <p:cTn id="13" dur="500" fill="hold"/>
                                        <p:tgtEl>
                                          <p:spTgt spid="1280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80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additive="base">
                                        <p:cTn id="19" dur="500" fill="hold"/>
                                        <p:tgtEl>
                                          <p:spTgt spid="1280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80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additive="base">
                                        <p:cTn id="25" dur="500" fill="hold"/>
                                        <p:tgtEl>
                                          <p:spTgt spid="1280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80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8003">
                                            <p:txEl>
                                              <p:pRg st="4" end="4"/>
                                            </p:txEl>
                                          </p:spTgt>
                                        </p:tgtEl>
                                        <p:attrNameLst>
                                          <p:attrName>style.visibility</p:attrName>
                                        </p:attrNameLst>
                                      </p:cBhvr>
                                      <p:to>
                                        <p:strVal val="visible"/>
                                      </p:to>
                                    </p:set>
                                    <p:anim calcmode="lin" valueType="num">
                                      <p:cBhvr additive="base">
                                        <p:cTn id="31" dur="500" fill="hold"/>
                                        <p:tgtEl>
                                          <p:spTgt spid="1280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80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8003">
                                            <p:txEl>
                                              <p:pRg st="5" end="5"/>
                                            </p:txEl>
                                          </p:spTgt>
                                        </p:tgtEl>
                                        <p:attrNameLst>
                                          <p:attrName>style.visibility</p:attrName>
                                        </p:attrNameLst>
                                      </p:cBhvr>
                                      <p:to>
                                        <p:strVal val="visible"/>
                                      </p:to>
                                    </p:set>
                                    <p:anim calcmode="lin" valueType="num">
                                      <p:cBhvr additive="base">
                                        <p:cTn id="37" dur="500" fill="hold"/>
                                        <p:tgtEl>
                                          <p:spTgt spid="1280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80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a:t>Agreement with </a:t>
            </a:r>
            <a:br>
              <a:rPr lang="en-US" altLang="en-US"/>
            </a:br>
            <a:r>
              <a:rPr lang="en-US" altLang="en-US"/>
              <a:t>Earlier Revelation</a:t>
            </a:r>
          </a:p>
        </p:txBody>
      </p:sp>
      <p:sp>
        <p:nvSpPr>
          <p:cNvPr id="106499" name="Rectangle 3"/>
          <p:cNvSpPr>
            <a:spLocks noGrp="1" noChangeArrowheads="1"/>
          </p:cNvSpPr>
          <p:nvPr>
            <p:ph type="body" idx="1"/>
          </p:nvPr>
        </p:nvSpPr>
        <p:spPr/>
        <p:txBody>
          <a:bodyPr/>
          <a:lstStyle/>
          <a:p>
            <a:pPr>
              <a:lnSpc>
                <a:spcPct val="90000"/>
              </a:lnSpc>
            </a:pPr>
            <a:r>
              <a:rPr lang="en-US" altLang="en-US"/>
              <a:t>Cannot contradict</a:t>
            </a:r>
          </a:p>
          <a:p>
            <a:pPr lvl="1">
              <a:lnSpc>
                <a:spcPct val="90000"/>
              </a:lnSpc>
            </a:pPr>
            <a:r>
              <a:rPr lang="en-US" altLang="en-US"/>
              <a:t>See Deut 13:1-3 – no other gods</a:t>
            </a:r>
          </a:p>
          <a:p>
            <a:pPr lvl="1">
              <a:lnSpc>
                <a:spcPct val="90000"/>
              </a:lnSpc>
            </a:pPr>
            <a:r>
              <a:rPr lang="en-US" altLang="en-US"/>
              <a:t>See Acts 17:11 – responsibility to test</a:t>
            </a:r>
          </a:p>
          <a:p>
            <a:pPr lvl="1">
              <a:lnSpc>
                <a:spcPct val="90000"/>
              </a:lnSpc>
            </a:pPr>
            <a:r>
              <a:rPr lang="en-US" altLang="en-US"/>
              <a:t>See Gal 1:8-9 – no other gospel</a:t>
            </a:r>
          </a:p>
          <a:p>
            <a:pPr>
              <a:lnSpc>
                <a:spcPct val="90000"/>
              </a:lnSpc>
            </a:pPr>
            <a:r>
              <a:rPr lang="en-US" altLang="en-US"/>
              <a:t>Can explain and clarify</a:t>
            </a:r>
          </a:p>
          <a:p>
            <a:pPr lvl="1">
              <a:lnSpc>
                <a:spcPct val="90000"/>
              </a:lnSpc>
            </a:pPr>
            <a:r>
              <a:rPr lang="en-US" altLang="en-US"/>
              <a:t>Otherwise, why more revelation?</a:t>
            </a:r>
          </a:p>
          <a:p>
            <a:pPr lvl="1">
              <a:lnSpc>
                <a:spcPct val="90000"/>
              </a:lnSpc>
            </a:pPr>
            <a:r>
              <a:rPr lang="en-US" altLang="en-US"/>
              <a:t>Looks like book of Revelation was designed to close the canon.</a:t>
            </a:r>
          </a:p>
        </p:txBody>
      </p:sp>
    </p:spTree>
    <p:custDataLst>
      <p:tags r:id="rId1"/>
    </p:custDataLst>
  </p:cSld>
  <p:clrMapOvr>
    <a:masterClrMapping/>
  </p:clrMapOvr>
  <p:transition advTm="1613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500" fill="hold"/>
                                        <p:tgtEl>
                                          <p:spTgt spid="1064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6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500" fill="hold"/>
                                        <p:tgtEl>
                                          <p:spTgt spid="1064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64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6499">
                                            <p:txEl>
                                              <p:pRg st="3" end="3"/>
                                            </p:txEl>
                                          </p:spTgt>
                                        </p:tgtEl>
                                        <p:attrNameLst>
                                          <p:attrName>style.visibility</p:attrName>
                                        </p:attrNameLst>
                                      </p:cBhvr>
                                      <p:to>
                                        <p:strVal val="visible"/>
                                      </p:to>
                                    </p:set>
                                    <p:anim calcmode="lin" valueType="num">
                                      <p:cBhvr additive="base">
                                        <p:cTn id="25" dur="500" fill="hold"/>
                                        <p:tgtEl>
                                          <p:spTgt spid="1064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64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6499">
                                            <p:txEl>
                                              <p:pRg st="4" end="4"/>
                                            </p:txEl>
                                          </p:spTgt>
                                        </p:tgtEl>
                                        <p:attrNameLst>
                                          <p:attrName>style.visibility</p:attrName>
                                        </p:attrNameLst>
                                      </p:cBhvr>
                                      <p:to>
                                        <p:strVal val="visible"/>
                                      </p:to>
                                    </p:set>
                                    <p:anim calcmode="lin" valueType="num">
                                      <p:cBhvr additive="base">
                                        <p:cTn id="31" dur="500" fill="hold"/>
                                        <p:tgtEl>
                                          <p:spTgt spid="1064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64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6499">
                                            <p:txEl>
                                              <p:pRg st="5" end="5"/>
                                            </p:txEl>
                                          </p:spTgt>
                                        </p:tgtEl>
                                        <p:attrNameLst>
                                          <p:attrName>style.visibility</p:attrName>
                                        </p:attrNameLst>
                                      </p:cBhvr>
                                      <p:to>
                                        <p:strVal val="visible"/>
                                      </p:to>
                                    </p:set>
                                    <p:anim calcmode="lin" valueType="num">
                                      <p:cBhvr additive="base">
                                        <p:cTn id="37" dur="500" fill="hold"/>
                                        <p:tgtEl>
                                          <p:spTgt spid="10649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64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6499">
                                            <p:txEl>
                                              <p:pRg st="6" end="6"/>
                                            </p:txEl>
                                          </p:spTgt>
                                        </p:tgtEl>
                                        <p:attrNameLst>
                                          <p:attrName>style.visibility</p:attrName>
                                        </p:attrNameLst>
                                      </p:cBhvr>
                                      <p:to>
                                        <p:strVal val="visible"/>
                                      </p:to>
                                    </p:set>
                                    <p:anim calcmode="lin" valueType="num">
                                      <p:cBhvr additive="base">
                                        <p:cTn id="43" dur="500" fill="hold"/>
                                        <p:tgtEl>
                                          <p:spTgt spid="10649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649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a:t>Revelation to close canon?</a:t>
            </a:r>
          </a:p>
        </p:txBody>
      </p:sp>
      <p:sp>
        <p:nvSpPr>
          <p:cNvPr id="123909" name="Rectangle 5"/>
          <p:cNvSpPr>
            <a:spLocks noGrp="1" noChangeArrowheads="1"/>
          </p:cNvSpPr>
          <p:nvPr>
            <p:ph type="body" sz="half" idx="1"/>
          </p:nvPr>
        </p:nvSpPr>
        <p:spPr>
          <a:xfrm>
            <a:off x="1182688" y="2017713"/>
            <a:ext cx="3810000" cy="4459287"/>
          </a:xfrm>
        </p:spPr>
        <p:txBody>
          <a:bodyPr/>
          <a:lstStyle/>
          <a:p>
            <a:pPr>
              <a:lnSpc>
                <a:spcPct val="90000"/>
              </a:lnSpc>
              <a:buFont typeface="Wingdings" pitchFamily="2" charset="2"/>
              <a:buNone/>
            </a:pPr>
            <a:r>
              <a:rPr lang="en-US" altLang="en-US" sz="2800"/>
              <a:t>	Rather like a blimp, the Bible closes off on the back end as it opens on the front:</a:t>
            </a:r>
          </a:p>
          <a:p>
            <a:pPr>
              <a:lnSpc>
                <a:spcPct val="90000"/>
              </a:lnSpc>
            </a:pPr>
            <a:r>
              <a:rPr lang="en-US" altLang="en-US" sz="2800"/>
              <a:t>Creation</a:t>
            </a:r>
          </a:p>
          <a:p>
            <a:pPr>
              <a:lnSpc>
                <a:spcPct val="90000"/>
              </a:lnSpc>
            </a:pPr>
            <a:r>
              <a:rPr lang="en-US" altLang="en-US" sz="2800"/>
              <a:t>Sin &amp; death</a:t>
            </a:r>
          </a:p>
          <a:p>
            <a:pPr>
              <a:lnSpc>
                <a:spcPct val="90000"/>
              </a:lnSpc>
            </a:pPr>
            <a:r>
              <a:rPr lang="en-US" altLang="en-US" sz="2800"/>
              <a:t>Tree of life</a:t>
            </a:r>
          </a:p>
          <a:p>
            <a:pPr>
              <a:lnSpc>
                <a:spcPct val="90000"/>
              </a:lnSpc>
            </a:pPr>
            <a:r>
              <a:rPr lang="en-US" altLang="en-US" sz="2800"/>
              <a:t>Garden</a:t>
            </a:r>
          </a:p>
          <a:p>
            <a:pPr>
              <a:lnSpc>
                <a:spcPct val="90000"/>
              </a:lnSpc>
            </a:pPr>
            <a:r>
              <a:rPr lang="en-US" altLang="en-US" sz="2800"/>
              <a:t>God dwelling</a:t>
            </a:r>
          </a:p>
        </p:txBody>
      </p:sp>
      <p:pic>
        <p:nvPicPr>
          <p:cNvPr id="123911" name="Picture 7" descr="MCj0397907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395913" y="2362200"/>
            <a:ext cx="3017837" cy="3124200"/>
          </a:xfrm>
        </p:spPr>
      </p:pic>
      <p:sp>
        <p:nvSpPr>
          <p:cNvPr id="123912" name="Text Box 8"/>
          <p:cNvSpPr txBox="1">
            <a:spLocks noChangeArrowheads="1"/>
          </p:cNvSpPr>
          <p:nvPr/>
        </p:nvSpPr>
        <p:spPr bwMode="auto">
          <a:xfrm>
            <a:off x="5562600" y="3200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hlink"/>
                </a:solidFill>
              </a:rPr>
              <a:t>Gen</a:t>
            </a:r>
          </a:p>
        </p:txBody>
      </p:sp>
      <p:sp>
        <p:nvSpPr>
          <p:cNvPr id="123913" name="Text Box 9"/>
          <p:cNvSpPr txBox="1">
            <a:spLocks noChangeArrowheads="1"/>
          </p:cNvSpPr>
          <p:nvPr/>
        </p:nvSpPr>
        <p:spPr bwMode="auto">
          <a:xfrm>
            <a:off x="7239000" y="3124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hlink"/>
                </a:solidFill>
              </a:rPr>
              <a:t>Rev</a:t>
            </a:r>
          </a:p>
        </p:txBody>
      </p:sp>
    </p:spTree>
    <p:custDataLst>
      <p:tags r:id="rId1"/>
    </p:custDataLst>
  </p:cSld>
  <p:clrMapOvr>
    <a:masterClrMapping/>
  </p:clrMapOvr>
  <p:transition advTm="1151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3911"/>
                                        </p:tgtEl>
                                        <p:attrNameLst>
                                          <p:attrName>style.visibility</p:attrName>
                                        </p:attrNameLst>
                                      </p:cBhvr>
                                      <p:to>
                                        <p:strVal val="visible"/>
                                      </p:to>
                                    </p:set>
                                    <p:animEffect transition="in" filter="checkerboard(across)">
                                      <p:cBhvr>
                                        <p:cTn id="7" dur="500"/>
                                        <p:tgtEl>
                                          <p:spTgt spid="1239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3909">
                                            <p:txEl>
                                              <p:pRg st="0" end="0"/>
                                            </p:txEl>
                                          </p:spTgt>
                                        </p:tgtEl>
                                        <p:attrNameLst>
                                          <p:attrName>style.visibility</p:attrName>
                                        </p:attrNameLst>
                                      </p:cBhvr>
                                      <p:to>
                                        <p:strVal val="visible"/>
                                      </p:to>
                                    </p:set>
                                    <p:anim calcmode="lin" valueType="num">
                                      <p:cBhvr additive="base">
                                        <p:cTn id="12" dur="500" fill="hold"/>
                                        <p:tgtEl>
                                          <p:spTgt spid="12390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39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391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39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3909">
                                            <p:txEl>
                                              <p:pRg st="1" end="1"/>
                                            </p:txEl>
                                          </p:spTgt>
                                        </p:tgtEl>
                                        <p:attrNameLst>
                                          <p:attrName>style.visibility</p:attrName>
                                        </p:attrNameLst>
                                      </p:cBhvr>
                                      <p:to>
                                        <p:strVal val="visible"/>
                                      </p:to>
                                    </p:set>
                                    <p:anim calcmode="lin" valueType="num">
                                      <p:cBhvr additive="base">
                                        <p:cTn id="26" dur="500" fill="hold"/>
                                        <p:tgtEl>
                                          <p:spTgt spid="12390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39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3909">
                                            <p:txEl>
                                              <p:pRg st="2" end="2"/>
                                            </p:txEl>
                                          </p:spTgt>
                                        </p:tgtEl>
                                        <p:attrNameLst>
                                          <p:attrName>style.visibility</p:attrName>
                                        </p:attrNameLst>
                                      </p:cBhvr>
                                      <p:to>
                                        <p:strVal val="visible"/>
                                      </p:to>
                                    </p:set>
                                    <p:anim calcmode="lin" valueType="num">
                                      <p:cBhvr additive="base">
                                        <p:cTn id="32" dur="500" fill="hold"/>
                                        <p:tgtEl>
                                          <p:spTgt spid="123909">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239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3909">
                                            <p:txEl>
                                              <p:pRg st="3" end="3"/>
                                            </p:txEl>
                                          </p:spTgt>
                                        </p:tgtEl>
                                        <p:attrNameLst>
                                          <p:attrName>style.visibility</p:attrName>
                                        </p:attrNameLst>
                                      </p:cBhvr>
                                      <p:to>
                                        <p:strVal val="visible"/>
                                      </p:to>
                                    </p:set>
                                    <p:anim calcmode="lin" valueType="num">
                                      <p:cBhvr additive="base">
                                        <p:cTn id="38" dur="500" fill="hold"/>
                                        <p:tgtEl>
                                          <p:spTgt spid="123909">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390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3909">
                                            <p:txEl>
                                              <p:pRg st="4" end="4"/>
                                            </p:txEl>
                                          </p:spTgt>
                                        </p:tgtEl>
                                        <p:attrNameLst>
                                          <p:attrName>style.visibility</p:attrName>
                                        </p:attrNameLst>
                                      </p:cBhvr>
                                      <p:to>
                                        <p:strVal val="visible"/>
                                      </p:to>
                                    </p:set>
                                    <p:anim calcmode="lin" valueType="num">
                                      <p:cBhvr additive="base">
                                        <p:cTn id="44" dur="500" fill="hold"/>
                                        <p:tgtEl>
                                          <p:spTgt spid="123909">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2390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3909">
                                            <p:txEl>
                                              <p:pRg st="5" end="5"/>
                                            </p:txEl>
                                          </p:spTgt>
                                        </p:tgtEl>
                                        <p:attrNameLst>
                                          <p:attrName>style.visibility</p:attrName>
                                        </p:attrNameLst>
                                      </p:cBhvr>
                                      <p:to>
                                        <p:strVal val="visible"/>
                                      </p:to>
                                    </p:set>
                                    <p:anim calcmode="lin" valueType="num">
                                      <p:cBhvr additive="base">
                                        <p:cTn id="50" dur="500" fill="hold"/>
                                        <p:tgtEl>
                                          <p:spTgt spid="123909">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2390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uiExpand="1" build="p"/>
      <p:bldP spid="123912" grpId="0"/>
      <p:bldP spid="1239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Recognition of a Work </a:t>
            </a:r>
            <a:br>
              <a:rPr lang="en-US" altLang="en-US"/>
            </a:br>
            <a:r>
              <a:rPr lang="en-US" altLang="en-US"/>
              <a:t>Written Long Ago</a:t>
            </a:r>
          </a:p>
        </p:txBody>
      </p:sp>
      <p:sp>
        <p:nvSpPr>
          <p:cNvPr id="107523" name="Rectangle 3"/>
          <p:cNvSpPr>
            <a:spLocks noGrp="1" noChangeArrowheads="1"/>
          </p:cNvSpPr>
          <p:nvPr>
            <p:ph type="body" idx="1"/>
          </p:nvPr>
        </p:nvSpPr>
        <p:spPr/>
        <p:txBody>
          <a:bodyPr/>
          <a:lstStyle/>
          <a:p>
            <a:pPr>
              <a:lnSpc>
                <a:spcPct val="90000"/>
              </a:lnSpc>
            </a:pPr>
            <a:r>
              <a:rPr lang="en-US" altLang="en-US"/>
              <a:t>We cannot easily re-do what was done long ago.</a:t>
            </a:r>
          </a:p>
          <a:p>
            <a:pPr>
              <a:lnSpc>
                <a:spcPct val="90000"/>
              </a:lnSpc>
            </a:pPr>
            <a:r>
              <a:rPr lang="en-US" altLang="en-US"/>
              <a:t>We suggest the following as a check that the Bible is what it claims to be:</a:t>
            </a:r>
          </a:p>
          <a:p>
            <a:pPr lvl="1">
              <a:lnSpc>
                <a:spcPct val="90000"/>
              </a:lnSpc>
            </a:pPr>
            <a:r>
              <a:rPr lang="en-US" altLang="en-US"/>
              <a:t>Christian evidences point to Christ and to salvation through Him.</a:t>
            </a:r>
          </a:p>
          <a:p>
            <a:pPr lvl="1">
              <a:lnSpc>
                <a:spcPct val="90000"/>
              </a:lnSpc>
            </a:pPr>
            <a:r>
              <a:rPr lang="en-US" altLang="en-US"/>
              <a:t>Christ endorses the Bible:</a:t>
            </a:r>
          </a:p>
          <a:p>
            <a:pPr lvl="2">
              <a:lnSpc>
                <a:spcPct val="90000"/>
              </a:lnSpc>
            </a:pPr>
            <a:r>
              <a:rPr lang="en-US" altLang="en-US"/>
              <a:t>OT explicitly</a:t>
            </a:r>
          </a:p>
          <a:p>
            <a:pPr lvl="2">
              <a:lnSpc>
                <a:spcPct val="90000"/>
              </a:lnSpc>
            </a:pPr>
            <a:r>
              <a:rPr lang="en-US" altLang="en-US"/>
              <a:t>NT implicitly</a:t>
            </a:r>
          </a:p>
        </p:txBody>
      </p:sp>
    </p:spTree>
    <p:custDataLst>
      <p:tags r:id="rId1"/>
    </p:custDataLst>
  </p:cSld>
  <p:clrMapOvr>
    <a:masterClrMapping/>
  </p:clrMapOvr>
  <p:transition advTm="1165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7523">
                                            <p:txEl>
                                              <p:pRg st="3" end="3"/>
                                            </p:txEl>
                                          </p:spTgt>
                                        </p:tgtEl>
                                        <p:attrNameLst>
                                          <p:attrName>style.visibility</p:attrName>
                                        </p:attrNameLst>
                                      </p:cBhvr>
                                      <p:to>
                                        <p:strVal val="visible"/>
                                      </p:to>
                                    </p:set>
                                    <p:anim calcmode="lin" valueType="num">
                                      <p:cBhvr additive="base">
                                        <p:cTn id="25"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7523">
                                            <p:txEl>
                                              <p:pRg st="4" end="4"/>
                                            </p:txEl>
                                          </p:spTgt>
                                        </p:tgtEl>
                                        <p:attrNameLst>
                                          <p:attrName>style.visibility</p:attrName>
                                        </p:attrNameLst>
                                      </p:cBhvr>
                                      <p:to>
                                        <p:strVal val="visible"/>
                                      </p:to>
                                    </p:set>
                                    <p:anim calcmode="lin" valueType="num">
                                      <p:cBhvr additive="base">
                                        <p:cTn id="31"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7523">
                                            <p:txEl>
                                              <p:pRg st="5" end="5"/>
                                            </p:txEl>
                                          </p:spTgt>
                                        </p:tgtEl>
                                        <p:attrNameLst>
                                          <p:attrName>style.visibility</p:attrName>
                                        </p:attrNameLst>
                                      </p:cBhvr>
                                      <p:to>
                                        <p:strVal val="visible"/>
                                      </p:to>
                                    </p:set>
                                    <p:anim calcmode="lin" valueType="num">
                                      <p:cBhvr additive="base">
                                        <p:cTn id="37"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bldLvl="3"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t>Recognition of a Work </a:t>
            </a:r>
            <a:br>
              <a:rPr lang="en-US" altLang="en-US"/>
            </a:br>
            <a:r>
              <a:rPr lang="en-US" altLang="en-US"/>
              <a:t>Written Long Ago</a:t>
            </a:r>
          </a:p>
        </p:txBody>
      </p:sp>
      <p:sp>
        <p:nvSpPr>
          <p:cNvPr id="108547" name="Rectangle 3"/>
          <p:cNvSpPr>
            <a:spLocks noGrp="1" noChangeArrowheads="1"/>
          </p:cNvSpPr>
          <p:nvPr>
            <p:ph type="body" idx="1"/>
          </p:nvPr>
        </p:nvSpPr>
        <p:spPr/>
        <p:txBody>
          <a:bodyPr/>
          <a:lstStyle/>
          <a:p>
            <a:pPr>
              <a:lnSpc>
                <a:spcPct val="90000"/>
              </a:lnSpc>
              <a:buFont typeface="Wingdings" pitchFamily="2" charset="2"/>
              <a:buNone/>
            </a:pPr>
            <a:r>
              <a:rPr lang="en-US" altLang="en-US" sz="2800" i="1"/>
              <a:t>Canonicity then reduces to two historical questions:</a:t>
            </a:r>
          </a:p>
          <a:p>
            <a:pPr>
              <a:lnSpc>
                <a:spcPct val="90000"/>
              </a:lnSpc>
            </a:pPr>
            <a:r>
              <a:rPr lang="en-US" altLang="en-US" sz="2800"/>
              <a:t>What writings had Palestinian Jews come to recognize as Scripture at Jesus</a:t>
            </a:r>
            <a:r>
              <a:rPr lang="en-US" altLang="en-US" sz="2800">
                <a:cs typeface="Tahoma" pitchFamily="34" charset="0"/>
              </a:rPr>
              <a:t>'</a:t>
            </a:r>
            <a:r>
              <a:rPr lang="en-US" altLang="en-US" sz="2800"/>
              <a:t> time?</a:t>
            </a:r>
          </a:p>
          <a:p>
            <a:pPr lvl="1">
              <a:lnSpc>
                <a:spcPct val="90000"/>
              </a:lnSpc>
            </a:pPr>
            <a:r>
              <a:rPr lang="en-US" altLang="en-US" sz="2400"/>
              <a:t>OT canon</a:t>
            </a:r>
          </a:p>
          <a:p>
            <a:pPr>
              <a:lnSpc>
                <a:spcPct val="90000"/>
              </a:lnSpc>
            </a:pPr>
            <a:r>
              <a:rPr lang="en-US" altLang="en-US" sz="2800"/>
              <a:t>What Christian writings did Christians come to recognize as Scripture in the few centuries after Jesus</a:t>
            </a:r>
            <a:r>
              <a:rPr lang="en-US" altLang="en-US" sz="2800">
                <a:cs typeface="Tahoma" pitchFamily="34" charset="0"/>
              </a:rPr>
              <a:t>'</a:t>
            </a:r>
            <a:r>
              <a:rPr lang="en-US" altLang="en-US" sz="2800"/>
              <a:t> time?</a:t>
            </a:r>
          </a:p>
          <a:p>
            <a:pPr lvl="1">
              <a:lnSpc>
                <a:spcPct val="90000"/>
              </a:lnSpc>
            </a:pPr>
            <a:r>
              <a:rPr lang="en-US" altLang="en-US" sz="2400"/>
              <a:t>NT canon</a:t>
            </a:r>
          </a:p>
        </p:txBody>
      </p:sp>
    </p:spTree>
    <p:custDataLst>
      <p:tags r:id="rId1"/>
    </p:custDataLst>
  </p:cSld>
  <p:clrMapOvr>
    <a:masterClrMapping/>
  </p:clrMapOvr>
  <p:transition advTm="244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547">
                                            <p:txEl>
                                              <p:pRg st="3" end="3"/>
                                            </p:txEl>
                                          </p:spTgt>
                                        </p:tgtEl>
                                        <p:attrNameLst>
                                          <p:attrName>style.visibility</p:attrName>
                                        </p:attrNameLst>
                                      </p:cBhvr>
                                      <p:to>
                                        <p:strVal val="visible"/>
                                      </p:to>
                                    </p:set>
                                    <p:anim calcmode="lin" valueType="num">
                                      <p:cBhvr additive="base">
                                        <p:cTn id="25" dur="500" fill="hold"/>
                                        <p:tgtEl>
                                          <p:spTgt spid="1085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5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547">
                                            <p:txEl>
                                              <p:pRg st="4" end="4"/>
                                            </p:txEl>
                                          </p:spTgt>
                                        </p:tgtEl>
                                        <p:attrNameLst>
                                          <p:attrName>style.visibility</p:attrName>
                                        </p:attrNameLst>
                                      </p:cBhvr>
                                      <p:to>
                                        <p:strVal val="visible"/>
                                      </p:to>
                                    </p:set>
                                    <p:anim calcmode="lin" valueType="num">
                                      <p:cBhvr additive="base">
                                        <p:cTn id="31" dur="500" fill="hold"/>
                                        <p:tgtEl>
                                          <p:spTgt spid="1085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54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bldLvl="3"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a:t>Old Testament Canon</a:t>
            </a:r>
          </a:p>
        </p:txBody>
      </p:sp>
      <p:sp>
        <p:nvSpPr>
          <p:cNvPr id="109571" name="Rectangle 3"/>
          <p:cNvSpPr>
            <a:spLocks noGrp="1" noChangeArrowheads="1"/>
          </p:cNvSpPr>
          <p:nvPr>
            <p:ph type="body" idx="1"/>
          </p:nvPr>
        </p:nvSpPr>
        <p:spPr/>
        <p:txBody>
          <a:bodyPr/>
          <a:lstStyle/>
          <a:p>
            <a:r>
              <a:rPr lang="en-US" altLang="en-US"/>
              <a:t>We pass the buck to our OT professors</a:t>
            </a:r>
          </a:p>
          <a:p>
            <a:pPr lvl="1"/>
            <a:r>
              <a:rPr lang="en-US" altLang="en-US"/>
              <a:t>Vannoy, Putnam</a:t>
            </a:r>
          </a:p>
          <a:p>
            <a:r>
              <a:rPr lang="en-US" altLang="en-US"/>
              <a:t>But see my paper </a:t>
            </a:r>
            <a:r>
              <a:rPr lang="en-US" altLang="en-US">
                <a:cs typeface="Tahoma" pitchFamily="34" charset="0"/>
              </a:rPr>
              <a:t>"</a:t>
            </a:r>
            <a:r>
              <a:rPr lang="en-US" altLang="en-US"/>
              <a:t>The Council of Jamnia and the OT Canon</a:t>
            </a:r>
            <a:r>
              <a:rPr lang="en-US" altLang="en-US">
                <a:cs typeface="Tahoma" pitchFamily="34" charset="0"/>
              </a:rPr>
              <a:t>"</a:t>
            </a:r>
          </a:p>
          <a:p>
            <a:pPr lvl="1"/>
            <a:r>
              <a:rPr lang="en-US" altLang="en-US"/>
              <a:t>Westminster Theological Journal (Spr 76)</a:t>
            </a:r>
          </a:p>
          <a:p>
            <a:pPr lvl="1"/>
            <a:r>
              <a:rPr lang="en-US" altLang="en-US"/>
              <a:t>IBRI website (</a:t>
            </a:r>
            <a:r>
              <a:rPr lang="en-US" altLang="en-US">
                <a:hlinkClick r:id="rId3"/>
              </a:rPr>
              <a:t>http://www.ibri.org/DVD-1/RRs/RR013/13jamnia.html</a:t>
            </a:r>
            <a:r>
              <a:rPr lang="en-US" altLang="en-US"/>
              <a:t>) </a:t>
            </a:r>
          </a:p>
        </p:txBody>
      </p:sp>
    </p:spTree>
    <p:custDataLst>
      <p:tags r:id="rId1"/>
    </p:custDataLst>
  </p:cSld>
  <p:clrMapOvr>
    <a:masterClrMapping/>
  </p:clrMapOvr>
  <p:transition advTm="480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9571">
                                            <p:txEl>
                                              <p:pRg st="3" end="3"/>
                                            </p:txEl>
                                          </p:spTgt>
                                        </p:tgtEl>
                                        <p:attrNameLst>
                                          <p:attrName>style.visibility</p:attrName>
                                        </p:attrNameLst>
                                      </p:cBhvr>
                                      <p:to>
                                        <p:strVal val="visible"/>
                                      </p:to>
                                    </p:set>
                                    <p:anim calcmode="lin" valueType="num">
                                      <p:cBhvr additive="base">
                                        <p:cTn id="25" dur="500" fill="hold"/>
                                        <p:tgtEl>
                                          <p:spTgt spid="1095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95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9571">
                                            <p:txEl>
                                              <p:pRg st="4" end="4"/>
                                            </p:txEl>
                                          </p:spTgt>
                                        </p:tgtEl>
                                        <p:attrNameLst>
                                          <p:attrName>style.visibility</p:attrName>
                                        </p:attrNameLst>
                                      </p:cBhvr>
                                      <p:to>
                                        <p:strVal val="visible"/>
                                      </p:to>
                                    </p:set>
                                    <p:anim calcmode="lin" valueType="num">
                                      <p:cBhvr additive="base">
                                        <p:cTn id="31" dur="500" fill="hold"/>
                                        <p:tgtEl>
                                          <p:spTgt spid="1095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95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bldLvl="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a:t>New Testament Canon</a:t>
            </a:r>
          </a:p>
        </p:txBody>
      </p:sp>
      <p:sp>
        <p:nvSpPr>
          <p:cNvPr id="110595" name="Rectangle 3"/>
          <p:cNvSpPr>
            <a:spLocks noGrp="1" noChangeArrowheads="1"/>
          </p:cNvSpPr>
          <p:nvPr>
            <p:ph type="body" idx="1"/>
          </p:nvPr>
        </p:nvSpPr>
        <p:spPr/>
        <p:txBody>
          <a:bodyPr/>
          <a:lstStyle/>
          <a:p>
            <a:pPr>
              <a:lnSpc>
                <a:spcPct val="90000"/>
              </a:lnSpc>
              <a:buFont typeface="Wingdings" pitchFamily="2" charset="2"/>
              <a:buNone/>
            </a:pPr>
            <a:r>
              <a:rPr lang="en-US" altLang="en-US" sz="2800" i="1"/>
              <a:t>Overview:</a:t>
            </a:r>
          </a:p>
          <a:p>
            <a:pPr>
              <a:lnSpc>
                <a:spcPct val="90000"/>
              </a:lnSpc>
            </a:pPr>
            <a:r>
              <a:rPr lang="en-US" altLang="en-US" sz="2800"/>
              <a:t>Stimuli to recognize NT Scripture</a:t>
            </a:r>
          </a:p>
          <a:p>
            <a:pPr>
              <a:lnSpc>
                <a:spcPct val="90000"/>
              </a:lnSpc>
            </a:pPr>
            <a:r>
              <a:rPr lang="en-US" altLang="en-US" sz="2800"/>
              <a:t>NT evidence for preparation &amp; recognition of Scripture</a:t>
            </a:r>
          </a:p>
          <a:p>
            <a:pPr>
              <a:lnSpc>
                <a:spcPct val="90000"/>
              </a:lnSpc>
            </a:pPr>
            <a:r>
              <a:rPr lang="en-US" altLang="en-US" sz="2800"/>
              <a:t>Indications of recognition in:</a:t>
            </a:r>
          </a:p>
          <a:p>
            <a:pPr lvl="1">
              <a:lnSpc>
                <a:spcPct val="90000"/>
              </a:lnSpc>
            </a:pPr>
            <a:r>
              <a:rPr lang="en-US" altLang="en-US" sz="2400"/>
              <a:t>The Apostolic Fathers (95-130 AD)</a:t>
            </a:r>
          </a:p>
          <a:p>
            <a:pPr lvl="1">
              <a:lnSpc>
                <a:spcPct val="90000"/>
              </a:lnSpc>
            </a:pPr>
            <a:r>
              <a:rPr lang="en-US" altLang="en-US" sz="2400"/>
              <a:t>Early Heretical Writers (before 150)</a:t>
            </a:r>
          </a:p>
          <a:p>
            <a:pPr lvl="1">
              <a:lnSpc>
                <a:spcPct val="90000"/>
              </a:lnSpc>
            </a:pPr>
            <a:r>
              <a:rPr lang="en-US" altLang="en-US" sz="2400"/>
              <a:t>Late 2</a:t>
            </a:r>
            <a:r>
              <a:rPr lang="en-US" altLang="en-US" sz="2400" baseline="30000"/>
              <a:t>nd</a:t>
            </a:r>
            <a:r>
              <a:rPr lang="en-US" altLang="en-US" sz="2400"/>
              <a:t> Century (to 200)</a:t>
            </a:r>
          </a:p>
          <a:p>
            <a:pPr>
              <a:lnSpc>
                <a:spcPct val="90000"/>
              </a:lnSpc>
            </a:pPr>
            <a:r>
              <a:rPr lang="en-US" altLang="en-US" sz="2800"/>
              <a:t>Towards formal recognition (to 400)</a:t>
            </a:r>
          </a:p>
        </p:txBody>
      </p:sp>
    </p:spTree>
    <p:custDataLst>
      <p:tags r:id="rId1"/>
    </p:custDataLst>
  </p:cSld>
  <p:clrMapOvr>
    <a:masterClrMapping/>
  </p:clrMapOvr>
  <p:transition advTm="476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500" fill="hold"/>
                                        <p:tgtEl>
                                          <p:spTgt spid="1105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05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595">
                                            <p:txEl>
                                              <p:pRg st="2" end="2"/>
                                            </p:txEl>
                                          </p:spTgt>
                                        </p:tgtEl>
                                        <p:attrNameLst>
                                          <p:attrName>style.visibility</p:attrName>
                                        </p:attrNameLst>
                                      </p:cBhvr>
                                      <p:to>
                                        <p:strVal val="visible"/>
                                      </p:to>
                                    </p:set>
                                    <p:anim calcmode="lin" valueType="num">
                                      <p:cBhvr additive="base">
                                        <p:cTn id="19" dur="500" fill="hold"/>
                                        <p:tgtEl>
                                          <p:spTgt spid="1105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05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595">
                                            <p:txEl>
                                              <p:pRg st="3" end="3"/>
                                            </p:txEl>
                                          </p:spTgt>
                                        </p:tgtEl>
                                        <p:attrNameLst>
                                          <p:attrName>style.visibility</p:attrName>
                                        </p:attrNameLst>
                                      </p:cBhvr>
                                      <p:to>
                                        <p:strVal val="visible"/>
                                      </p:to>
                                    </p:set>
                                    <p:anim calcmode="lin" valueType="num">
                                      <p:cBhvr additive="base">
                                        <p:cTn id="25" dur="500" fill="hold"/>
                                        <p:tgtEl>
                                          <p:spTgt spid="1105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05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0595">
                                            <p:txEl>
                                              <p:pRg st="4" end="4"/>
                                            </p:txEl>
                                          </p:spTgt>
                                        </p:tgtEl>
                                        <p:attrNameLst>
                                          <p:attrName>style.visibility</p:attrName>
                                        </p:attrNameLst>
                                      </p:cBhvr>
                                      <p:to>
                                        <p:strVal val="visible"/>
                                      </p:to>
                                    </p:set>
                                    <p:anim calcmode="lin" valueType="num">
                                      <p:cBhvr additive="base">
                                        <p:cTn id="31" dur="500" fill="hold"/>
                                        <p:tgtEl>
                                          <p:spTgt spid="1105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05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0595">
                                            <p:txEl>
                                              <p:pRg st="5" end="5"/>
                                            </p:txEl>
                                          </p:spTgt>
                                        </p:tgtEl>
                                        <p:attrNameLst>
                                          <p:attrName>style.visibility</p:attrName>
                                        </p:attrNameLst>
                                      </p:cBhvr>
                                      <p:to>
                                        <p:strVal val="visible"/>
                                      </p:to>
                                    </p:set>
                                    <p:anim calcmode="lin" valueType="num">
                                      <p:cBhvr additive="base">
                                        <p:cTn id="37" dur="500" fill="hold"/>
                                        <p:tgtEl>
                                          <p:spTgt spid="11059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059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0595">
                                            <p:txEl>
                                              <p:pRg st="6" end="6"/>
                                            </p:txEl>
                                          </p:spTgt>
                                        </p:tgtEl>
                                        <p:attrNameLst>
                                          <p:attrName>style.visibility</p:attrName>
                                        </p:attrNameLst>
                                      </p:cBhvr>
                                      <p:to>
                                        <p:strVal val="visible"/>
                                      </p:to>
                                    </p:set>
                                    <p:anim calcmode="lin" valueType="num">
                                      <p:cBhvr additive="base">
                                        <p:cTn id="43" dur="500" fill="hold"/>
                                        <p:tgtEl>
                                          <p:spTgt spid="11059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059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0595">
                                            <p:txEl>
                                              <p:pRg st="7" end="7"/>
                                            </p:txEl>
                                          </p:spTgt>
                                        </p:tgtEl>
                                        <p:attrNameLst>
                                          <p:attrName>style.visibility</p:attrName>
                                        </p:attrNameLst>
                                      </p:cBhvr>
                                      <p:to>
                                        <p:strVal val="visible"/>
                                      </p:to>
                                    </p:set>
                                    <p:anim calcmode="lin" valueType="num">
                                      <p:cBhvr additive="base">
                                        <p:cTn id="49" dur="500" fill="hold"/>
                                        <p:tgtEl>
                                          <p:spTgt spid="11059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059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a:t>Stimuli to Recognize Scripture</a:t>
            </a:r>
          </a:p>
        </p:txBody>
      </p:sp>
      <p:sp>
        <p:nvSpPr>
          <p:cNvPr id="111619" name="Rectangle 3"/>
          <p:cNvSpPr>
            <a:spLocks noGrp="1" noChangeArrowheads="1"/>
          </p:cNvSpPr>
          <p:nvPr>
            <p:ph type="body" idx="1"/>
          </p:nvPr>
        </p:nvSpPr>
        <p:spPr>
          <a:xfrm>
            <a:off x="1182688" y="2590800"/>
            <a:ext cx="7772400" cy="3541713"/>
          </a:xfrm>
        </p:spPr>
        <p:txBody>
          <a:bodyPr/>
          <a:lstStyle/>
          <a:p>
            <a:r>
              <a:rPr lang="en-US" altLang="en-US"/>
              <a:t>Need for revelation</a:t>
            </a:r>
          </a:p>
          <a:p>
            <a:r>
              <a:rPr lang="en-US" altLang="en-US"/>
              <a:t>Problem of persecution</a:t>
            </a:r>
          </a:p>
          <a:p>
            <a:r>
              <a:rPr lang="en-US" altLang="en-US"/>
              <a:t>Priorities of translation</a:t>
            </a:r>
          </a:p>
          <a:p>
            <a:r>
              <a:rPr lang="en-US" altLang="en-US"/>
              <a:t>Threat of heresy</a:t>
            </a:r>
          </a:p>
        </p:txBody>
      </p:sp>
    </p:spTree>
    <p:custDataLst>
      <p:tags r:id="rId1"/>
    </p:custDataLst>
  </p:cSld>
  <p:clrMapOvr>
    <a:masterClrMapping/>
  </p:clrMapOvr>
  <p:transition advTm="851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1619">
                                            <p:txEl>
                                              <p:pRg st="3" end="3"/>
                                            </p:txEl>
                                          </p:spTgt>
                                        </p:tgtEl>
                                        <p:attrNameLst>
                                          <p:attrName>style.visibility</p:attrName>
                                        </p:attrNameLst>
                                      </p:cBhvr>
                                      <p:to>
                                        <p:strVal val="visible"/>
                                      </p:to>
                                    </p:set>
                                    <p:anim calcmode="lin" valueType="num">
                                      <p:cBhvr additive="base">
                                        <p:cTn id="25" dur="500" fill="hold"/>
                                        <p:tgtEl>
                                          <p:spTgt spid="1116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16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The Term </a:t>
            </a:r>
            <a:r>
              <a:rPr lang="en-US" altLang="en-US">
                <a:solidFill>
                  <a:schemeClr val="tx1"/>
                </a:solidFill>
              </a:rPr>
              <a:t>'</a:t>
            </a:r>
            <a:r>
              <a:rPr lang="en-US" altLang="en-US"/>
              <a:t>Canon</a:t>
            </a:r>
            <a:r>
              <a:rPr lang="en-US" altLang="en-US">
                <a:solidFill>
                  <a:schemeClr val="tx1"/>
                </a:solidFill>
              </a:rPr>
              <a:t>'</a:t>
            </a:r>
          </a:p>
        </p:txBody>
      </p:sp>
      <p:sp>
        <p:nvSpPr>
          <p:cNvPr id="96259" name="Rectangle 3"/>
          <p:cNvSpPr>
            <a:spLocks noGrp="1" noChangeArrowheads="1"/>
          </p:cNvSpPr>
          <p:nvPr>
            <p:ph type="body" sz="half" idx="1"/>
          </p:nvPr>
        </p:nvSpPr>
        <p:spPr/>
        <p:txBody>
          <a:bodyPr/>
          <a:lstStyle/>
          <a:p>
            <a:r>
              <a:rPr lang="en-US" altLang="en-US" sz="2800"/>
              <a:t>Derived from the Greek 'Kanon'</a:t>
            </a:r>
          </a:p>
          <a:p>
            <a:pPr lvl="1"/>
            <a:r>
              <a:rPr lang="en-US" altLang="en-US" sz="2400"/>
              <a:t>Early meaning – a measuring rod</a:t>
            </a:r>
          </a:p>
          <a:p>
            <a:pPr lvl="1"/>
            <a:r>
              <a:rPr lang="en-US" altLang="en-US" sz="2400"/>
              <a:t>Later meanings:</a:t>
            </a:r>
          </a:p>
          <a:p>
            <a:pPr lvl="2"/>
            <a:r>
              <a:rPr lang="en-US" altLang="en-US" sz="2000"/>
              <a:t>A standard by which something is judged</a:t>
            </a:r>
          </a:p>
          <a:p>
            <a:pPr lvl="2"/>
            <a:r>
              <a:rPr lang="en-US" altLang="en-US" sz="2000"/>
              <a:t>A list </a:t>
            </a:r>
          </a:p>
          <a:p>
            <a:r>
              <a:rPr lang="en-US" altLang="en-US" sz="2800"/>
              <a:t>Our interest here:</a:t>
            </a:r>
          </a:p>
          <a:p>
            <a:pPr lvl="1"/>
            <a:r>
              <a:rPr lang="en-US" altLang="en-US" sz="2400"/>
              <a:t>The list of books that belong in the Bible</a:t>
            </a:r>
          </a:p>
        </p:txBody>
      </p:sp>
      <p:sp>
        <p:nvSpPr>
          <p:cNvPr id="96261" name="Rectangle 5"/>
          <p:cNvSpPr>
            <a:spLocks noGrp="1" noChangeArrowheads="1"/>
          </p:cNvSpPr>
          <p:nvPr>
            <p:ph sz="half" idx="2"/>
          </p:nvPr>
        </p:nvSpPr>
        <p:spPr/>
        <p:txBody>
          <a:bodyPr/>
          <a:lstStyle/>
          <a:p>
            <a:endParaRPr lang="en-US" altLang="en-US" sz="2800"/>
          </a:p>
        </p:txBody>
      </p:sp>
      <p:pic>
        <p:nvPicPr>
          <p:cNvPr id="96260" name="Picture 4" descr="MPj031425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62200"/>
            <a:ext cx="1279525" cy="3657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31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6259">
                                            <p:txEl>
                                              <p:pRg st="3" end="3"/>
                                            </p:txEl>
                                          </p:spTgt>
                                        </p:tgtEl>
                                        <p:attrNameLst>
                                          <p:attrName>style.visibility</p:attrName>
                                        </p:attrNameLst>
                                      </p:cBhvr>
                                      <p:to>
                                        <p:strVal val="visible"/>
                                      </p:to>
                                    </p:set>
                                    <p:anim calcmode="lin" valueType="num">
                                      <p:cBhvr additive="base">
                                        <p:cTn id="25" dur="500" fill="hold"/>
                                        <p:tgtEl>
                                          <p:spTgt spid="962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62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6259">
                                            <p:txEl>
                                              <p:pRg st="4" end="4"/>
                                            </p:txEl>
                                          </p:spTgt>
                                        </p:tgtEl>
                                        <p:attrNameLst>
                                          <p:attrName>style.visibility</p:attrName>
                                        </p:attrNameLst>
                                      </p:cBhvr>
                                      <p:to>
                                        <p:strVal val="visible"/>
                                      </p:to>
                                    </p:set>
                                    <p:anim calcmode="lin" valueType="num">
                                      <p:cBhvr additive="base">
                                        <p:cTn id="31" dur="500" fill="hold"/>
                                        <p:tgtEl>
                                          <p:spTgt spid="962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62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6259">
                                            <p:txEl>
                                              <p:pRg st="5" end="5"/>
                                            </p:txEl>
                                          </p:spTgt>
                                        </p:tgtEl>
                                        <p:attrNameLst>
                                          <p:attrName>style.visibility</p:attrName>
                                        </p:attrNameLst>
                                      </p:cBhvr>
                                      <p:to>
                                        <p:strVal val="visible"/>
                                      </p:to>
                                    </p:set>
                                    <p:anim calcmode="lin" valueType="num">
                                      <p:cBhvr additive="base">
                                        <p:cTn id="37" dur="500" fill="hold"/>
                                        <p:tgtEl>
                                          <p:spTgt spid="9625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625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6259">
                                            <p:txEl>
                                              <p:pRg st="6" end="6"/>
                                            </p:txEl>
                                          </p:spTgt>
                                        </p:tgtEl>
                                        <p:attrNameLst>
                                          <p:attrName>style.visibility</p:attrName>
                                        </p:attrNameLst>
                                      </p:cBhvr>
                                      <p:to>
                                        <p:strVal val="visible"/>
                                      </p:to>
                                    </p:set>
                                    <p:anim calcmode="lin" valueType="num">
                                      <p:cBhvr additive="base">
                                        <p:cTn id="43" dur="500" fill="hold"/>
                                        <p:tgtEl>
                                          <p:spTgt spid="9625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625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bldLvl="3"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New Testament Evidence</a:t>
            </a:r>
          </a:p>
        </p:txBody>
      </p:sp>
      <p:sp>
        <p:nvSpPr>
          <p:cNvPr id="112643" name="Rectangle 3"/>
          <p:cNvSpPr>
            <a:spLocks noGrp="1" noChangeArrowheads="1"/>
          </p:cNvSpPr>
          <p:nvPr>
            <p:ph type="body" idx="1"/>
          </p:nvPr>
        </p:nvSpPr>
        <p:spPr>
          <a:xfrm>
            <a:off x="1182688" y="2286000"/>
            <a:ext cx="7772400" cy="3846513"/>
          </a:xfrm>
        </p:spPr>
        <p:txBody>
          <a:bodyPr/>
          <a:lstStyle/>
          <a:p>
            <a:r>
              <a:rPr lang="en-US" altLang="en-US"/>
              <a:t>Selection of materials for inclusion</a:t>
            </a:r>
          </a:p>
          <a:p>
            <a:r>
              <a:rPr lang="en-US" altLang="en-US"/>
              <a:t>Protection from error</a:t>
            </a:r>
          </a:p>
          <a:p>
            <a:r>
              <a:rPr lang="en-US" altLang="en-US"/>
              <a:t>Public reading in the churches</a:t>
            </a:r>
          </a:p>
          <a:p>
            <a:r>
              <a:rPr lang="en-US" altLang="en-US"/>
              <a:t>Circulation among the churches</a:t>
            </a:r>
          </a:p>
          <a:p>
            <a:r>
              <a:rPr lang="en-US" altLang="en-US"/>
              <a:t>Collection</a:t>
            </a:r>
          </a:p>
          <a:p>
            <a:r>
              <a:rPr lang="en-US" altLang="en-US"/>
              <a:t>Quotation as authoritative</a:t>
            </a:r>
          </a:p>
        </p:txBody>
      </p:sp>
    </p:spTree>
    <p:custDataLst>
      <p:tags r:id="rId1"/>
    </p:custDataLst>
  </p:cSld>
  <p:clrMapOvr>
    <a:masterClrMapping/>
  </p:clrMapOvr>
  <p:transition advTm="329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additive="base">
                                        <p:cTn id="7" dur="500" fill="hold"/>
                                        <p:tgtEl>
                                          <p:spTgt spid="1126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43">
                                            <p:txEl>
                                              <p:pRg st="1" end="1"/>
                                            </p:txEl>
                                          </p:spTgt>
                                        </p:tgtEl>
                                        <p:attrNameLst>
                                          <p:attrName>style.visibility</p:attrName>
                                        </p:attrNameLst>
                                      </p:cBhvr>
                                      <p:to>
                                        <p:strVal val="visible"/>
                                      </p:to>
                                    </p:set>
                                    <p:anim calcmode="lin" valueType="num">
                                      <p:cBhvr additive="base">
                                        <p:cTn id="13" dur="500" fill="hold"/>
                                        <p:tgtEl>
                                          <p:spTgt spid="1126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43">
                                            <p:txEl>
                                              <p:pRg st="2" end="2"/>
                                            </p:txEl>
                                          </p:spTgt>
                                        </p:tgtEl>
                                        <p:attrNameLst>
                                          <p:attrName>style.visibility</p:attrName>
                                        </p:attrNameLst>
                                      </p:cBhvr>
                                      <p:to>
                                        <p:strVal val="visible"/>
                                      </p:to>
                                    </p:set>
                                    <p:anim calcmode="lin" valueType="num">
                                      <p:cBhvr additive="base">
                                        <p:cTn id="19" dur="500" fill="hold"/>
                                        <p:tgtEl>
                                          <p:spTgt spid="1126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43">
                                            <p:txEl>
                                              <p:pRg st="3" end="3"/>
                                            </p:txEl>
                                          </p:spTgt>
                                        </p:tgtEl>
                                        <p:attrNameLst>
                                          <p:attrName>style.visibility</p:attrName>
                                        </p:attrNameLst>
                                      </p:cBhvr>
                                      <p:to>
                                        <p:strVal val="visible"/>
                                      </p:to>
                                    </p:set>
                                    <p:anim calcmode="lin" valueType="num">
                                      <p:cBhvr additive="base">
                                        <p:cTn id="25" dur="500" fill="hold"/>
                                        <p:tgtEl>
                                          <p:spTgt spid="1126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643">
                                            <p:txEl>
                                              <p:pRg st="4" end="4"/>
                                            </p:txEl>
                                          </p:spTgt>
                                        </p:tgtEl>
                                        <p:attrNameLst>
                                          <p:attrName>style.visibility</p:attrName>
                                        </p:attrNameLst>
                                      </p:cBhvr>
                                      <p:to>
                                        <p:strVal val="visible"/>
                                      </p:to>
                                    </p:set>
                                    <p:anim calcmode="lin" valueType="num">
                                      <p:cBhvr additive="base">
                                        <p:cTn id="31" dur="500" fill="hold"/>
                                        <p:tgtEl>
                                          <p:spTgt spid="1126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6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2643">
                                            <p:txEl>
                                              <p:pRg st="5" end="5"/>
                                            </p:txEl>
                                          </p:spTgt>
                                        </p:tgtEl>
                                        <p:attrNameLst>
                                          <p:attrName>style.visibility</p:attrName>
                                        </p:attrNameLst>
                                      </p:cBhvr>
                                      <p:to>
                                        <p:strVal val="visible"/>
                                      </p:to>
                                    </p:set>
                                    <p:anim calcmode="lin" valueType="num">
                                      <p:cBhvr additive="base">
                                        <p:cTn id="37" dur="500" fill="hold"/>
                                        <p:tgtEl>
                                          <p:spTgt spid="1126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6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en-US"/>
              <a:t>Selection of Materials</a:t>
            </a:r>
          </a:p>
        </p:txBody>
      </p:sp>
      <p:sp>
        <p:nvSpPr>
          <p:cNvPr id="131075" name="Rectangle 3"/>
          <p:cNvSpPr>
            <a:spLocks noGrp="1" noChangeArrowheads="1"/>
          </p:cNvSpPr>
          <p:nvPr>
            <p:ph type="body" idx="1"/>
          </p:nvPr>
        </p:nvSpPr>
        <p:spPr/>
        <p:txBody>
          <a:bodyPr/>
          <a:lstStyle/>
          <a:p>
            <a:r>
              <a:rPr lang="en-US" altLang="en-US"/>
              <a:t>The NT shows an awareness that writing was going on.  The apostles themselves were involved in the selection process.</a:t>
            </a:r>
          </a:p>
          <a:p>
            <a:r>
              <a:rPr lang="en-US" altLang="en-US"/>
              <a:t>The apostles made the decisions about what elements of Jesus' ministry were important to preserve.</a:t>
            </a:r>
          </a:p>
        </p:txBody>
      </p:sp>
    </p:spTree>
    <p:custDataLst>
      <p:tags r:id="rId1"/>
    </p:custDataLst>
  </p:cSld>
  <p:clrMapOvr>
    <a:masterClrMapping/>
  </p:clrMapOvr>
  <p:transition advTm="181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additive="base">
                                        <p:cTn id="7" dur="500" fill="hold"/>
                                        <p:tgtEl>
                                          <p:spTgt spid="131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a:t>Selection of Materials</a:t>
            </a:r>
          </a:p>
        </p:txBody>
      </p:sp>
      <p:sp>
        <p:nvSpPr>
          <p:cNvPr id="129027" name="Rectangle 3"/>
          <p:cNvSpPr>
            <a:spLocks noGrp="1" noChangeArrowheads="1"/>
          </p:cNvSpPr>
          <p:nvPr>
            <p:ph type="body" idx="1"/>
          </p:nvPr>
        </p:nvSpPr>
        <p:spPr>
          <a:xfrm>
            <a:off x="1143000" y="2286000"/>
            <a:ext cx="7086600" cy="3544888"/>
          </a:xfrm>
        </p:spPr>
        <p:txBody>
          <a:bodyPr/>
          <a:lstStyle/>
          <a:p>
            <a:pPr>
              <a:lnSpc>
                <a:spcPct val="80000"/>
              </a:lnSpc>
            </a:pPr>
            <a:r>
              <a:rPr lang="en-US" altLang="en-US"/>
              <a:t>John 20:30 (NIV) </a:t>
            </a:r>
            <a:r>
              <a:rPr lang="en-US" altLang="en-US" i="1"/>
              <a:t>Jesus did many other miraculous signs in the presence of his disciples, which are not recorded in this book.</a:t>
            </a:r>
          </a:p>
          <a:p>
            <a:pPr>
              <a:lnSpc>
                <a:spcPct val="80000"/>
              </a:lnSpc>
            </a:pPr>
            <a:r>
              <a:rPr lang="en-US" altLang="en-US"/>
              <a:t>But enough is given so that we can recognize who Jesus is and trust in Him.</a:t>
            </a:r>
            <a:r>
              <a:rPr lang="en-US" altLang="en-US" sz="2400"/>
              <a:t> </a:t>
            </a:r>
          </a:p>
        </p:txBody>
      </p:sp>
    </p:spTree>
    <p:custDataLst>
      <p:tags r:id="rId1"/>
    </p:custDataLst>
  </p:cSld>
  <p:clrMapOvr>
    <a:masterClrMapping/>
  </p:clrMapOvr>
  <p:transition advTm="387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additive="base">
                                        <p:cTn id="7" dur="5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90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additive="base">
                                        <p:cTn id="13" dur="5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90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a:t>Selection of Materials</a:t>
            </a:r>
          </a:p>
        </p:txBody>
      </p:sp>
      <p:sp>
        <p:nvSpPr>
          <p:cNvPr id="132099" name="Rectangle 3"/>
          <p:cNvSpPr>
            <a:spLocks noGrp="1" noChangeArrowheads="1"/>
          </p:cNvSpPr>
          <p:nvPr>
            <p:ph type="body" idx="1"/>
          </p:nvPr>
        </p:nvSpPr>
        <p:spPr>
          <a:xfrm>
            <a:off x="1182688" y="2133600"/>
            <a:ext cx="7275512" cy="3998913"/>
          </a:xfrm>
        </p:spPr>
        <p:txBody>
          <a:bodyPr/>
          <a:lstStyle/>
          <a:p>
            <a:pPr>
              <a:lnSpc>
                <a:spcPct val="90000"/>
              </a:lnSpc>
            </a:pPr>
            <a:r>
              <a:rPr lang="en-US" altLang="en-US"/>
              <a:t>John 21:25 (NIV) </a:t>
            </a:r>
            <a:r>
              <a:rPr lang="en-US" altLang="en-US" i="1"/>
              <a:t>Jesus did many other things as well. If every one of them were written down, I suppose that even the whole world would not have room for the books that would be written. </a:t>
            </a:r>
          </a:p>
          <a:p>
            <a:pPr>
              <a:lnSpc>
                <a:spcPct val="90000"/>
              </a:lnSpc>
            </a:pPr>
            <a:r>
              <a:rPr lang="en-US" altLang="en-US"/>
              <a:t>So we can't write down everything he did.</a:t>
            </a:r>
          </a:p>
          <a:p>
            <a:pPr>
              <a:lnSpc>
                <a:spcPct val="90000"/>
              </a:lnSpc>
            </a:pPr>
            <a:endParaRPr lang="en-US" altLang="en-US" sz="2800"/>
          </a:p>
        </p:txBody>
      </p:sp>
    </p:spTree>
    <p:custDataLst>
      <p:tags r:id="rId1"/>
    </p:custDataLst>
  </p:cSld>
  <p:clrMapOvr>
    <a:masterClrMapping/>
  </p:clrMapOvr>
  <p:transition advTm="200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additive="base">
                                        <p:cTn id="7" dur="500" fill="hold"/>
                                        <p:tgtEl>
                                          <p:spTgt spid="132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2099">
                                            <p:txEl>
                                              <p:pRg st="1" end="1"/>
                                            </p:txEl>
                                          </p:spTgt>
                                        </p:tgtEl>
                                        <p:attrNameLst>
                                          <p:attrName>style.visibility</p:attrName>
                                        </p:attrNameLst>
                                      </p:cBhvr>
                                      <p:to>
                                        <p:strVal val="visible"/>
                                      </p:to>
                                    </p:set>
                                    <p:anim calcmode="lin" valueType="num">
                                      <p:cBhvr additive="base">
                                        <p:cTn id="13" dur="500" fill="hold"/>
                                        <p:tgtEl>
                                          <p:spTgt spid="132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209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a:t>Selection of Materials</a:t>
            </a:r>
          </a:p>
        </p:txBody>
      </p:sp>
      <p:sp>
        <p:nvSpPr>
          <p:cNvPr id="133123" name="Rectangle 3"/>
          <p:cNvSpPr>
            <a:spLocks noGrp="1" noChangeArrowheads="1"/>
          </p:cNvSpPr>
          <p:nvPr>
            <p:ph type="body" idx="1"/>
          </p:nvPr>
        </p:nvSpPr>
        <p:spPr/>
        <p:txBody>
          <a:bodyPr/>
          <a:lstStyle/>
          <a:p>
            <a:pPr>
              <a:lnSpc>
                <a:spcPct val="80000"/>
              </a:lnSpc>
            </a:pPr>
            <a:r>
              <a:rPr lang="en-US" altLang="en-US" sz="2800"/>
              <a:t>Luke 1:1-4 (NIV) </a:t>
            </a:r>
            <a:r>
              <a:rPr lang="en-US" altLang="en-US" sz="2800" i="1"/>
              <a:t>Many have undertaken to draw up an account of the things that have been fulfilled among us … 3 Therefore, since I myself have carefully investigated everything from the beginning, it seemed good also to me to write an orderly account for you, most excellent Theophilus, 4 so that you may know the certainty of the things you have been taught. </a:t>
            </a:r>
          </a:p>
          <a:p>
            <a:pPr>
              <a:lnSpc>
                <a:spcPct val="80000"/>
              </a:lnSpc>
            </a:pPr>
            <a:r>
              <a:rPr lang="en-US" altLang="en-US" sz="2800"/>
              <a:t>Here we see evidence of careful investigation, selection, and concern for accuracy.</a:t>
            </a:r>
          </a:p>
          <a:p>
            <a:pPr>
              <a:lnSpc>
                <a:spcPct val="80000"/>
              </a:lnSpc>
            </a:pPr>
            <a:endParaRPr lang="en-US" altLang="en-US" sz="2400"/>
          </a:p>
        </p:txBody>
      </p:sp>
    </p:spTree>
    <p:custDataLst>
      <p:tags r:id="rId1"/>
    </p:custDataLst>
  </p:cSld>
  <p:clrMapOvr>
    <a:masterClrMapping/>
  </p:clrMapOvr>
  <p:transition advTm="368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Effect transition="in" filter="checkerboard(across)">
                                      <p:cBhvr>
                                        <p:cTn id="7" dur="500"/>
                                        <p:tgtEl>
                                          <p:spTgt spid="133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23">
                                            <p:txEl>
                                              <p:pRg st="1" end="1"/>
                                            </p:txEl>
                                          </p:spTgt>
                                        </p:tgtEl>
                                        <p:attrNameLst>
                                          <p:attrName>style.visibility</p:attrName>
                                        </p:attrNameLst>
                                      </p:cBhvr>
                                      <p:to>
                                        <p:strVal val="visible"/>
                                      </p:to>
                                    </p:set>
                                    <p:animEffect transition="in" filter="checkerboard(across)">
                                      <p:cBhvr>
                                        <p:cTn id="12" dur="500"/>
                                        <p:tgtEl>
                                          <p:spTgt spid="133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tLang="en-US"/>
              <a:t>Protection from Error</a:t>
            </a:r>
          </a:p>
        </p:txBody>
      </p:sp>
      <p:sp>
        <p:nvSpPr>
          <p:cNvPr id="130051" name="Rectangle 3"/>
          <p:cNvSpPr>
            <a:spLocks noGrp="1" noChangeArrowheads="1"/>
          </p:cNvSpPr>
          <p:nvPr>
            <p:ph type="body" idx="1"/>
          </p:nvPr>
        </p:nvSpPr>
        <p:spPr/>
        <p:txBody>
          <a:bodyPr/>
          <a:lstStyle/>
          <a:p>
            <a:r>
              <a:rPr lang="en-US" altLang="en-US"/>
              <a:t>Luke made a careful investigation as there were apparently amateurs who did not.</a:t>
            </a:r>
          </a:p>
          <a:p>
            <a:r>
              <a:rPr lang="en-US" altLang="en-US"/>
              <a:t>John claims to be an eyewitness, and corrects a popular misunderstanding of what Jesus had said about John not dying.</a:t>
            </a:r>
          </a:p>
        </p:txBody>
      </p:sp>
    </p:spTree>
    <p:custDataLst>
      <p:tags r:id="rId1"/>
    </p:custDataLst>
  </p:cSld>
  <p:clrMapOvr>
    <a:masterClrMapping/>
  </p:clrMapOvr>
  <p:transition advTm="636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additive="base">
                                        <p:cTn id="7" dur="500" fill="hold"/>
                                        <p:tgtEl>
                                          <p:spTgt spid="130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0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additive="base">
                                        <p:cTn id="13" dur="5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a:t>Protection from Error</a:t>
            </a:r>
          </a:p>
        </p:txBody>
      </p:sp>
      <p:sp>
        <p:nvSpPr>
          <p:cNvPr id="134147" name="Rectangle 3"/>
          <p:cNvSpPr>
            <a:spLocks noGrp="1" noChangeArrowheads="1"/>
          </p:cNvSpPr>
          <p:nvPr>
            <p:ph type="body" idx="1"/>
          </p:nvPr>
        </p:nvSpPr>
        <p:spPr/>
        <p:txBody>
          <a:bodyPr/>
          <a:lstStyle/>
          <a:p>
            <a:r>
              <a:rPr lang="en-US" altLang="en-US"/>
              <a:t>2 Tim 1:13-14 (NIV) </a:t>
            </a:r>
            <a:r>
              <a:rPr lang="en-US" altLang="en-US" i="1"/>
              <a:t>What you heard from me, keep as the pattern of sound teaching, with faith and love in Christ Jesus. 14 Guard the good deposit that was entrusted to you</a:t>
            </a:r>
            <a:r>
              <a:rPr lang="en-US" altLang="en-US" i="1">
                <a:cs typeface="Tahoma" pitchFamily="34" charset="0"/>
              </a:rPr>
              <a:t>—</a:t>
            </a:r>
            <a:r>
              <a:rPr lang="en-US" altLang="en-US" i="1"/>
              <a:t>guard it with the help of the Holy Spirit who lives in us.</a:t>
            </a:r>
          </a:p>
          <a:p>
            <a:r>
              <a:rPr lang="en-US" altLang="en-US"/>
              <a:t>Paul is concerned that people guard the treasure entrusted to them. </a:t>
            </a:r>
          </a:p>
          <a:p>
            <a:endParaRPr lang="en-US" altLang="en-US"/>
          </a:p>
        </p:txBody>
      </p:sp>
    </p:spTree>
    <p:custDataLst>
      <p:tags r:id="rId1"/>
    </p:custDataLst>
  </p:cSld>
  <p:clrMapOvr>
    <a:masterClrMapping/>
  </p:clrMapOvr>
  <p:transition advTm="424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checkerboard(across)">
                                      <p:cBhvr>
                                        <p:cTn id="7" dur="500"/>
                                        <p:tgtEl>
                                          <p:spTgt spid="134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4147">
                                            <p:txEl>
                                              <p:pRg st="1" end="1"/>
                                            </p:txEl>
                                          </p:spTgt>
                                        </p:tgtEl>
                                        <p:attrNameLst>
                                          <p:attrName>style.visibility</p:attrName>
                                        </p:attrNameLst>
                                      </p:cBhvr>
                                      <p:to>
                                        <p:strVal val="visible"/>
                                      </p:to>
                                    </p:set>
                                    <p:animEffect transition="in" filter="checkerboard(across)">
                                      <p:cBhvr>
                                        <p:cTn id="12" dur="500"/>
                                        <p:tgtEl>
                                          <p:spTgt spid="134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a:t>Protection from Error</a:t>
            </a:r>
          </a:p>
        </p:txBody>
      </p:sp>
      <p:sp>
        <p:nvSpPr>
          <p:cNvPr id="135171" name="Rectangle 3"/>
          <p:cNvSpPr>
            <a:spLocks noGrp="1" noChangeArrowheads="1"/>
          </p:cNvSpPr>
          <p:nvPr>
            <p:ph type="body" idx="1"/>
          </p:nvPr>
        </p:nvSpPr>
        <p:spPr/>
        <p:txBody>
          <a:bodyPr/>
          <a:lstStyle/>
          <a:p>
            <a:r>
              <a:rPr lang="en-US" altLang="en-US"/>
              <a:t>2Tim 2:2 (NIV) </a:t>
            </a:r>
            <a:r>
              <a:rPr lang="en-US" altLang="en-US" i="1"/>
              <a:t>And the things you have heard me say in the presence of many witnesses entrust to reliable men who will also be qualified to teach others. </a:t>
            </a:r>
          </a:p>
          <a:p>
            <a:r>
              <a:rPr lang="en-US" altLang="en-US"/>
              <a:t>Paul did not just make up this stuff; these other witnesses backed up his message.  Implies there were still many witnesses alive.</a:t>
            </a:r>
          </a:p>
          <a:p>
            <a:endParaRPr lang="en-US" altLang="en-US"/>
          </a:p>
        </p:txBody>
      </p:sp>
    </p:spTree>
    <p:custDataLst>
      <p:tags r:id="rId1"/>
    </p:custDataLst>
  </p:cSld>
  <p:clrMapOvr>
    <a:masterClrMapping/>
  </p:clrMapOvr>
  <p:transition advTm="298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checkerboard(across)">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checkerboard(across)">
                                      <p:cBhvr>
                                        <p:cTn id="12" dur="500"/>
                                        <p:tgtEl>
                                          <p:spTgt spid="135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a:t>Protection from Error</a:t>
            </a:r>
          </a:p>
        </p:txBody>
      </p:sp>
      <p:sp>
        <p:nvSpPr>
          <p:cNvPr id="136195" name="Rectangle 3"/>
          <p:cNvSpPr>
            <a:spLocks noGrp="1" noChangeArrowheads="1"/>
          </p:cNvSpPr>
          <p:nvPr>
            <p:ph type="body" idx="1"/>
          </p:nvPr>
        </p:nvSpPr>
        <p:spPr/>
        <p:txBody>
          <a:bodyPr/>
          <a:lstStyle/>
          <a:p>
            <a:r>
              <a:rPr lang="en-US" altLang="en-US"/>
              <a:t>2Tim 2:14 (NIV) </a:t>
            </a:r>
            <a:r>
              <a:rPr lang="en-US" altLang="en-US" i="1"/>
              <a:t>Keep reminding them of these things. Warn them before God against quarreling about words; it is of no value, and only ruins those who listen. </a:t>
            </a:r>
          </a:p>
          <a:p>
            <a:r>
              <a:rPr lang="en-US" altLang="en-US"/>
              <a:t>Paul is concerned to protect the message from word games.</a:t>
            </a:r>
          </a:p>
        </p:txBody>
      </p:sp>
    </p:spTree>
    <p:custDataLst>
      <p:tags r:id="rId1"/>
    </p:custDataLst>
  </p:cSld>
  <p:clrMapOvr>
    <a:masterClrMapping/>
  </p:clrMapOvr>
  <p:transition advTm="552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checkerboard(across)">
                                      <p:cBhvr>
                                        <p:cTn id="7" dur="500"/>
                                        <p:tgtEl>
                                          <p:spTgt spid="136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6195">
                                            <p:txEl>
                                              <p:pRg st="1" end="1"/>
                                            </p:txEl>
                                          </p:spTgt>
                                        </p:tgtEl>
                                        <p:attrNameLst>
                                          <p:attrName>style.visibility</p:attrName>
                                        </p:attrNameLst>
                                      </p:cBhvr>
                                      <p:to>
                                        <p:strVal val="visible"/>
                                      </p:to>
                                    </p:set>
                                    <p:animEffect transition="in" filter="checkerboard(across)">
                                      <p:cBhvr>
                                        <p:cTn id="12" dur="500"/>
                                        <p:tgtEl>
                                          <p:spTgt spid="136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ltLang="en-US"/>
              <a:t>Protection from Error</a:t>
            </a:r>
          </a:p>
        </p:txBody>
      </p:sp>
      <p:sp>
        <p:nvSpPr>
          <p:cNvPr id="137219" name="Rectangle 3"/>
          <p:cNvSpPr>
            <a:spLocks noGrp="1" noChangeArrowheads="1"/>
          </p:cNvSpPr>
          <p:nvPr>
            <p:ph type="body" idx="1"/>
          </p:nvPr>
        </p:nvSpPr>
        <p:spPr/>
        <p:txBody>
          <a:bodyPr/>
          <a:lstStyle/>
          <a:p>
            <a:r>
              <a:rPr lang="en-US" altLang="en-US"/>
              <a:t>2Tim 3:16-17 (NIV) </a:t>
            </a:r>
            <a:r>
              <a:rPr lang="en-US" altLang="en-US" i="1"/>
              <a:t>All Scripture is God-breathed and is useful for teaching, rebuking, correcting and training in righteousness, 17 so that the man of God may be thoroughly equipped for every good work. </a:t>
            </a:r>
          </a:p>
          <a:p>
            <a:r>
              <a:rPr lang="en-US" altLang="en-US"/>
              <a:t>Scripture is from God; we should study it and live it.</a:t>
            </a:r>
          </a:p>
          <a:p>
            <a:endParaRPr lang="en-US" altLang="en-US"/>
          </a:p>
        </p:txBody>
      </p:sp>
    </p:spTree>
    <p:custDataLst>
      <p:tags r:id="rId1"/>
    </p:custDataLst>
  </p:cSld>
  <p:clrMapOvr>
    <a:masterClrMapping/>
  </p:clrMapOvr>
  <p:transition advTm="322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Effect transition="in" filter="checkerboard(across)">
                                      <p:cBhvr>
                                        <p:cTn id="7" dur="500"/>
                                        <p:tgtEl>
                                          <p:spTgt spid="137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7219">
                                            <p:txEl>
                                              <p:pRg st="1" end="1"/>
                                            </p:txEl>
                                          </p:spTgt>
                                        </p:tgtEl>
                                        <p:attrNameLst>
                                          <p:attrName>style.visibility</p:attrName>
                                        </p:attrNameLst>
                                      </p:cBhvr>
                                      <p:to>
                                        <p:strVal val="visible"/>
                                      </p:to>
                                    </p:set>
                                    <p:animEffect transition="in" filter="checkerboard(across)">
                                      <p:cBhvr>
                                        <p:cTn id="12" dur="500"/>
                                        <p:tgtEl>
                                          <p:spTgt spid="137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Various Views on the </a:t>
            </a:r>
            <a:br>
              <a:rPr lang="en-US" altLang="en-US"/>
            </a:br>
            <a:r>
              <a:rPr lang="en-US" altLang="en-US"/>
              <a:t>Extent of the Canon</a:t>
            </a:r>
          </a:p>
        </p:txBody>
      </p:sp>
      <p:sp>
        <p:nvSpPr>
          <p:cNvPr id="97283" name="Rectangle 3"/>
          <p:cNvSpPr>
            <a:spLocks noGrp="1" noChangeArrowheads="1"/>
          </p:cNvSpPr>
          <p:nvPr>
            <p:ph type="body" idx="1"/>
          </p:nvPr>
        </p:nvSpPr>
        <p:spPr>
          <a:xfrm>
            <a:off x="1182688" y="2590800"/>
            <a:ext cx="7772400" cy="3541713"/>
          </a:xfrm>
        </p:spPr>
        <p:txBody>
          <a:bodyPr/>
          <a:lstStyle/>
          <a:p>
            <a:r>
              <a:rPr lang="en-US" altLang="en-US"/>
              <a:t>Traditional Protestant View</a:t>
            </a:r>
          </a:p>
          <a:p>
            <a:pPr lvl="1"/>
            <a:r>
              <a:rPr lang="en-US" altLang="en-US"/>
              <a:t>OT – 39 books</a:t>
            </a:r>
          </a:p>
          <a:p>
            <a:pPr lvl="2"/>
            <a:r>
              <a:rPr lang="en-US" altLang="en-US"/>
              <a:t>Matching the traditional Jewish view</a:t>
            </a:r>
          </a:p>
          <a:p>
            <a:pPr lvl="1"/>
            <a:r>
              <a:rPr lang="en-US" altLang="en-US"/>
              <a:t>NT – 27 books</a:t>
            </a:r>
          </a:p>
          <a:p>
            <a:pPr lvl="2"/>
            <a:r>
              <a:rPr lang="en-US" altLang="en-US"/>
              <a:t>Matching the traditional Christian view</a:t>
            </a:r>
          </a:p>
        </p:txBody>
      </p:sp>
    </p:spTree>
    <p:custDataLst>
      <p:tags r:id="rId1"/>
    </p:custDataLst>
  </p:cSld>
  <p:clrMapOvr>
    <a:masterClrMapping/>
  </p:clrMapOvr>
  <p:transition advTm="359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500" fill="hold"/>
                                        <p:tgtEl>
                                          <p:spTgt spid="972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7283">
                                            <p:txEl>
                                              <p:pRg st="4" end="4"/>
                                            </p:txEl>
                                          </p:spTgt>
                                        </p:tgtEl>
                                        <p:attrNameLst>
                                          <p:attrName>style.visibility</p:attrName>
                                        </p:attrNameLst>
                                      </p:cBhvr>
                                      <p:to>
                                        <p:strVal val="visible"/>
                                      </p:to>
                                    </p:set>
                                    <p:anim calcmode="lin" valueType="num">
                                      <p:cBhvr additive="base">
                                        <p:cTn id="31" dur="500" fill="hold"/>
                                        <p:tgtEl>
                                          <p:spTgt spid="972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bldLvl="3"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en-US"/>
              <a:t>Protection from Error</a:t>
            </a:r>
          </a:p>
        </p:txBody>
      </p:sp>
      <p:sp>
        <p:nvSpPr>
          <p:cNvPr id="138243" name="Rectangle 3"/>
          <p:cNvSpPr>
            <a:spLocks noGrp="1" noChangeArrowheads="1"/>
          </p:cNvSpPr>
          <p:nvPr>
            <p:ph type="body" idx="1"/>
          </p:nvPr>
        </p:nvSpPr>
        <p:spPr/>
        <p:txBody>
          <a:bodyPr/>
          <a:lstStyle/>
          <a:p>
            <a:r>
              <a:rPr lang="en-US" altLang="en-US" sz="2800"/>
              <a:t>2Thess 2:1-2 (NIV) </a:t>
            </a:r>
            <a:r>
              <a:rPr lang="en-US" altLang="en-US" sz="2800" i="1"/>
              <a:t>Concerning the coming of our Lord Jesus Christ and our being gathered to him, we ask you, brothers, 2 not to become easily unsettled or alarmed by some prophecy, report or letter supposed to have come from us, saying that the day of the Lord has already come. </a:t>
            </a:r>
          </a:p>
          <a:p>
            <a:r>
              <a:rPr lang="en-US" altLang="en-US" sz="2800"/>
              <a:t>Apparently refers to an attempt to forge a letter from Paul.</a:t>
            </a:r>
          </a:p>
        </p:txBody>
      </p:sp>
    </p:spTree>
    <p:custDataLst>
      <p:tags r:id="rId1"/>
    </p:custDataLst>
  </p:cSld>
  <p:clrMapOvr>
    <a:masterClrMapping/>
  </p:clrMapOvr>
  <p:transition advTm="479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checkerboard(across)">
                                      <p:cBhvr>
                                        <p:cTn id="7" dur="500"/>
                                        <p:tgtEl>
                                          <p:spTgt spid="138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8243">
                                            <p:txEl>
                                              <p:pRg st="1" end="1"/>
                                            </p:txEl>
                                          </p:spTgt>
                                        </p:tgtEl>
                                        <p:attrNameLst>
                                          <p:attrName>style.visibility</p:attrName>
                                        </p:attrNameLst>
                                      </p:cBhvr>
                                      <p:to>
                                        <p:strVal val="visible"/>
                                      </p:to>
                                    </p:set>
                                    <p:animEffect transition="in" filter="checkerboard(across)">
                                      <p:cBhvr>
                                        <p:cTn id="12" dur="500"/>
                                        <p:tgtEl>
                                          <p:spTgt spid="1382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ltLang="en-US"/>
              <a:t>Protection from Error</a:t>
            </a:r>
          </a:p>
        </p:txBody>
      </p:sp>
      <p:sp>
        <p:nvSpPr>
          <p:cNvPr id="139267" name="Rectangle 3"/>
          <p:cNvSpPr>
            <a:spLocks noGrp="1" noChangeArrowheads="1"/>
          </p:cNvSpPr>
          <p:nvPr>
            <p:ph type="body" idx="1"/>
          </p:nvPr>
        </p:nvSpPr>
        <p:spPr/>
        <p:txBody>
          <a:bodyPr/>
          <a:lstStyle/>
          <a:p>
            <a:r>
              <a:rPr lang="en-US" altLang="en-US"/>
              <a:t>2The 3:17 (NIV) </a:t>
            </a:r>
            <a:r>
              <a:rPr lang="en-US" altLang="en-US" i="1"/>
              <a:t>I, Paul, write this greeting in my own hand, which is the distinguishing mark in all my letters. This is how I write.</a:t>
            </a:r>
            <a:r>
              <a:rPr lang="en-US" altLang="en-US"/>
              <a:t> </a:t>
            </a:r>
          </a:p>
          <a:p>
            <a:r>
              <a:rPr lang="en-US" altLang="en-US"/>
              <a:t>Paul makes it clear in this passage that he signs each of his letters.</a:t>
            </a:r>
          </a:p>
        </p:txBody>
      </p:sp>
    </p:spTree>
    <p:custDataLst>
      <p:tags r:id="rId1"/>
    </p:custDataLst>
  </p:cSld>
  <p:clrMapOvr>
    <a:masterClrMapping/>
  </p:clrMapOvr>
  <p:transition advTm="231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checkerboard(across)">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checkerboard(across)">
                                      <p:cBhvr>
                                        <p:cTn id="12" dur="500"/>
                                        <p:tgtEl>
                                          <p:spTgt spid="139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a:t>Public Reading in Churches</a:t>
            </a:r>
          </a:p>
        </p:txBody>
      </p:sp>
      <p:sp>
        <p:nvSpPr>
          <p:cNvPr id="140291" name="Rectangle 3"/>
          <p:cNvSpPr>
            <a:spLocks noGrp="1" noChangeArrowheads="1"/>
          </p:cNvSpPr>
          <p:nvPr>
            <p:ph type="body" idx="1"/>
          </p:nvPr>
        </p:nvSpPr>
        <p:spPr/>
        <p:txBody>
          <a:bodyPr/>
          <a:lstStyle/>
          <a:p>
            <a:r>
              <a:rPr lang="en-US" altLang="en-US"/>
              <a:t>See public reading commanded in several places: 1 Thess 5:27; Col 4:16; Rev 1:3.</a:t>
            </a:r>
          </a:p>
          <a:p>
            <a:r>
              <a:rPr lang="en-US" altLang="en-US"/>
              <a:t>This is an important criterion for later test; when the churches got together after persecution had ended, one of their main questions was, 'Do we know this book was read in the old churches?'</a:t>
            </a:r>
          </a:p>
        </p:txBody>
      </p:sp>
    </p:spTree>
    <p:custDataLst>
      <p:tags r:id="rId1"/>
    </p:custDataLst>
  </p:cSld>
  <p:clrMapOvr>
    <a:masterClrMapping/>
  </p:clrMapOvr>
  <p:transition advTm="398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Effect transition="in" filter="checkerboard(across)">
                                      <p:cBhvr>
                                        <p:cTn id="7" dur="500"/>
                                        <p:tgtEl>
                                          <p:spTgt spid="140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0291">
                                            <p:txEl>
                                              <p:pRg st="1" end="1"/>
                                            </p:txEl>
                                          </p:spTgt>
                                        </p:tgtEl>
                                        <p:attrNameLst>
                                          <p:attrName>style.visibility</p:attrName>
                                        </p:attrNameLst>
                                      </p:cBhvr>
                                      <p:to>
                                        <p:strVal val="visible"/>
                                      </p:to>
                                    </p:set>
                                    <p:animEffect transition="in" filter="checkerboard(across)">
                                      <p:cBhvr>
                                        <p:cTn id="12" dur="500"/>
                                        <p:tgtEl>
                                          <p:spTgt spid="140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a:t>Circulation among Churches</a:t>
            </a:r>
          </a:p>
        </p:txBody>
      </p:sp>
      <p:sp>
        <p:nvSpPr>
          <p:cNvPr id="141315" name="Rectangle 3"/>
          <p:cNvSpPr>
            <a:spLocks noGrp="1" noChangeArrowheads="1"/>
          </p:cNvSpPr>
          <p:nvPr>
            <p:ph type="body" idx="1"/>
          </p:nvPr>
        </p:nvSpPr>
        <p:spPr/>
        <p:txBody>
          <a:bodyPr/>
          <a:lstStyle/>
          <a:p>
            <a:pPr>
              <a:lnSpc>
                <a:spcPct val="90000"/>
              </a:lnSpc>
            </a:pPr>
            <a:r>
              <a:rPr lang="en-US" altLang="en-US"/>
              <a:t>Copies of NT writings were also circulated from church to church.</a:t>
            </a:r>
          </a:p>
          <a:p>
            <a:pPr>
              <a:lnSpc>
                <a:spcPct val="90000"/>
              </a:lnSpc>
            </a:pPr>
            <a:r>
              <a:rPr lang="en-US" altLang="en-US"/>
              <a:t>Rev 1:3 shows Revelation was sent to seven churches.</a:t>
            </a:r>
          </a:p>
          <a:p>
            <a:pPr>
              <a:lnSpc>
                <a:spcPct val="90000"/>
              </a:lnSpc>
            </a:pPr>
            <a:r>
              <a:rPr lang="en-US" altLang="en-US"/>
              <a:t>In Col 4:16 Paul commands Colossians to be read in Laodicea and vice versa.</a:t>
            </a:r>
          </a:p>
          <a:p>
            <a:pPr lvl="1">
              <a:lnSpc>
                <a:spcPct val="90000"/>
              </a:lnSpc>
            </a:pPr>
            <a:r>
              <a:rPr lang="en-US" altLang="en-US"/>
              <a:t>Laodicean letter probably Philemon, perhaps Ephesians.</a:t>
            </a:r>
          </a:p>
        </p:txBody>
      </p:sp>
    </p:spTree>
    <p:custDataLst>
      <p:tags r:id="rId1"/>
    </p:custDataLst>
  </p:cSld>
  <p:clrMapOvr>
    <a:masterClrMapping/>
  </p:clrMapOvr>
  <p:transition advTm="694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additive="base">
                                        <p:cTn id="7" dur="500" fill="hold"/>
                                        <p:tgtEl>
                                          <p:spTgt spid="141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1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315">
                                            <p:txEl>
                                              <p:pRg st="1" end="1"/>
                                            </p:txEl>
                                          </p:spTgt>
                                        </p:tgtEl>
                                        <p:attrNameLst>
                                          <p:attrName>style.visibility</p:attrName>
                                        </p:attrNameLst>
                                      </p:cBhvr>
                                      <p:to>
                                        <p:strVal val="visible"/>
                                      </p:to>
                                    </p:set>
                                    <p:anim calcmode="lin" valueType="num">
                                      <p:cBhvr additive="base">
                                        <p:cTn id="13" dur="500" fill="hold"/>
                                        <p:tgtEl>
                                          <p:spTgt spid="141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1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315">
                                            <p:txEl>
                                              <p:pRg st="2" end="2"/>
                                            </p:txEl>
                                          </p:spTgt>
                                        </p:tgtEl>
                                        <p:attrNameLst>
                                          <p:attrName>style.visibility</p:attrName>
                                        </p:attrNameLst>
                                      </p:cBhvr>
                                      <p:to>
                                        <p:strVal val="visible"/>
                                      </p:to>
                                    </p:set>
                                    <p:anim calcmode="lin" valueType="num">
                                      <p:cBhvr additive="base">
                                        <p:cTn id="19" dur="500" fill="hold"/>
                                        <p:tgtEl>
                                          <p:spTgt spid="141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1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315">
                                            <p:txEl>
                                              <p:pRg st="3" end="3"/>
                                            </p:txEl>
                                          </p:spTgt>
                                        </p:tgtEl>
                                        <p:attrNameLst>
                                          <p:attrName>style.visibility</p:attrName>
                                        </p:attrNameLst>
                                      </p:cBhvr>
                                      <p:to>
                                        <p:strVal val="visible"/>
                                      </p:to>
                                    </p:set>
                                    <p:anim calcmode="lin" valueType="num">
                                      <p:cBhvr additive="base">
                                        <p:cTn id="25" dur="500" fill="hold"/>
                                        <p:tgtEl>
                                          <p:spTgt spid="141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1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ltLang="en-US"/>
              <a:t>Collection of Books</a:t>
            </a:r>
          </a:p>
        </p:txBody>
      </p:sp>
      <p:sp>
        <p:nvSpPr>
          <p:cNvPr id="142339" name="Rectangle 3"/>
          <p:cNvSpPr>
            <a:spLocks noGrp="1" noChangeArrowheads="1"/>
          </p:cNvSpPr>
          <p:nvPr>
            <p:ph type="body" idx="1"/>
          </p:nvPr>
        </p:nvSpPr>
        <p:spPr/>
        <p:txBody>
          <a:bodyPr/>
          <a:lstStyle/>
          <a:p>
            <a:r>
              <a:rPr lang="en-US" altLang="en-US" sz="2800"/>
              <a:t>NT not bound into one volume initially.</a:t>
            </a:r>
          </a:p>
          <a:p>
            <a:pPr lvl="1"/>
            <a:r>
              <a:rPr lang="en-US" altLang="en-US" sz="2400"/>
              <a:t>Papyrus not strong enough</a:t>
            </a:r>
          </a:p>
          <a:p>
            <a:pPr lvl="1"/>
            <a:r>
              <a:rPr lang="en-US" altLang="en-US" sz="2400"/>
              <a:t>Typically, one or more Gospels bound together.</a:t>
            </a:r>
          </a:p>
          <a:p>
            <a:pPr lvl="1"/>
            <a:r>
              <a:rPr lang="en-US" altLang="en-US" sz="2400"/>
              <a:t>Paul’s letters in one volume.</a:t>
            </a:r>
          </a:p>
          <a:p>
            <a:pPr lvl="1"/>
            <a:r>
              <a:rPr lang="en-US" altLang="en-US" sz="2400"/>
              <a:t>Acts &amp; General Epistles in another.</a:t>
            </a:r>
          </a:p>
          <a:p>
            <a:pPr lvl="1"/>
            <a:r>
              <a:rPr lang="en-US" altLang="en-US" sz="2400"/>
              <a:t>Revelation in another.</a:t>
            </a:r>
          </a:p>
          <a:p>
            <a:r>
              <a:rPr lang="en-US" altLang="en-US" sz="2800"/>
              <a:t>Not until parchment began to be used do we find whole NTs or whole Bibles.</a:t>
            </a:r>
          </a:p>
        </p:txBody>
      </p:sp>
    </p:spTree>
    <p:custDataLst>
      <p:tags r:id="rId1"/>
    </p:custDataLst>
  </p:cSld>
  <p:clrMapOvr>
    <a:masterClrMapping/>
  </p:clrMapOvr>
  <p:transition advTm="1043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additive="base">
                                        <p:cTn id="7" dur="500" fill="hold"/>
                                        <p:tgtEl>
                                          <p:spTgt spid="142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2339">
                                            <p:txEl>
                                              <p:pRg st="1" end="1"/>
                                            </p:txEl>
                                          </p:spTgt>
                                        </p:tgtEl>
                                        <p:attrNameLst>
                                          <p:attrName>style.visibility</p:attrName>
                                        </p:attrNameLst>
                                      </p:cBhvr>
                                      <p:to>
                                        <p:strVal val="visible"/>
                                      </p:to>
                                    </p:set>
                                    <p:anim calcmode="lin" valueType="num">
                                      <p:cBhvr additive="base">
                                        <p:cTn id="13" dur="500" fill="hold"/>
                                        <p:tgtEl>
                                          <p:spTgt spid="142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2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2339">
                                            <p:txEl>
                                              <p:pRg st="2" end="2"/>
                                            </p:txEl>
                                          </p:spTgt>
                                        </p:tgtEl>
                                        <p:attrNameLst>
                                          <p:attrName>style.visibility</p:attrName>
                                        </p:attrNameLst>
                                      </p:cBhvr>
                                      <p:to>
                                        <p:strVal val="visible"/>
                                      </p:to>
                                    </p:set>
                                    <p:anim calcmode="lin" valueType="num">
                                      <p:cBhvr additive="base">
                                        <p:cTn id="19" dur="500" fill="hold"/>
                                        <p:tgtEl>
                                          <p:spTgt spid="142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2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2339">
                                            <p:txEl>
                                              <p:pRg st="3" end="3"/>
                                            </p:txEl>
                                          </p:spTgt>
                                        </p:tgtEl>
                                        <p:attrNameLst>
                                          <p:attrName>style.visibility</p:attrName>
                                        </p:attrNameLst>
                                      </p:cBhvr>
                                      <p:to>
                                        <p:strVal val="visible"/>
                                      </p:to>
                                    </p:set>
                                    <p:anim calcmode="lin" valueType="num">
                                      <p:cBhvr additive="base">
                                        <p:cTn id="25" dur="500" fill="hold"/>
                                        <p:tgtEl>
                                          <p:spTgt spid="142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2339">
                                            <p:txEl>
                                              <p:pRg st="4" end="4"/>
                                            </p:txEl>
                                          </p:spTgt>
                                        </p:tgtEl>
                                        <p:attrNameLst>
                                          <p:attrName>style.visibility</p:attrName>
                                        </p:attrNameLst>
                                      </p:cBhvr>
                                      <p:to>
                                        <p:strVal val="visible"/>
                                      </p:to>
                                    </p:set>
                                    <p:anim calcmode="lin" valueType="num">
                                      <p:cBhvr additive="base">
                                        <p:cTn id="31" dur="500" fill="hold"/>
                                        <p:tgtEl>
                                          <p:spTgt spid="142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2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2339">
                                            <p:txEl>
                                              <p:pRg st="5" end="5"/>
                                            </p:txEl>
                                          </p:spTgt>
                                        </p:tgtEl>
                                        <p:attrNameLst>
                                          <p:attrName>style.visibility</p:attrName>
                                        </p:attrNameLst>
                                      </p:cBhvr>
                                      <p:to>
                                        <p:strVal val="visible"/>
                                      </p:to>
                                    </p:set>
                                    <p:anim calcmode="lin" valueType="num">
                                      <p:cBhvr additive="base">
                                        <p:cTn id="37" dur="500" fill="hold"/>
                                        <p:tgtEl>
                                          <p:spTgt spid="142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3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2339">
                                            <p:txEl>
                                              <p:pRg st="6" end="6"/>
                                            </p:txEl>
                                          </p:spTgt>
                                        </p:tgtEl>
                                        <p:attrNameLst>
                                          <p:attrName>style.visibility</p:attrName>
                                        </p:attrNameLst>
                                      </p:cBhvr>
                                      <p:to>
                                        <p:strVal val="visible"/>
                                      </p:to>
                                    </p:set>
                                    <p:anim calcmode="lin" valueType="num">
                                      <p:cBhvr additive="base">
                                        <p:cTn id="43" dur="500" fill="hold"/>
                                        <p:tgtEl>
                                          <p:spTgt spid="1423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23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a:t>Collection of Books</a:t>
            </a:r>
          </a:p>
        </p:txBody>
      </p:sp>
      <p:sp>
        <p:nvSpPr>
          <p:cNvPr id="143363" name="Rectangle 3"/>
          <p:cNvSpPr>
            <a:spLocks noGrp="1" noChangeArrowheads="1"/>
          </p:cNvSpPr>
          <p:nvPr>
            <p:ph type="body" idx="1"/>
          </p:nvPr>
        </p:nvSpPr>
        <p:spPr>
          <a:xfrm>
            <a:off x="1182688" y="2017713"/>
            <a:ext cx="7772400" cy="4535487"/>
          </a:xfrm>
        </p:spPr>
        <p:txBody>
          <a:bodyPr/>
          <a:lstStyle/>
          <a:p>
            <a:pPr>
              <a:lnSpc>
                <a:spcPct val="80000"/>
              </a:lnSpc>
            </a:pPr>
            <a:r>
              <a:rPr lang="en-US" altLang="en-US" sz="2800"/>
              <a:t>2Pet 3:15-16 (NIV) </a:t>
            </a:r>
            <a:r>
              <a:rPr lang="en-US" altLang="en-US" sz="2800" i="1"/>
              <a:t>Bear in mind that our Lord's patience means salvation, just as our dear brother Paul also wrote you with the wisdom that God gave him. 16 He writes the same way in all his letters, speaking in them of these matters. His letters contain some things that are hard to understand, which ignorant and unstable people distort, as they do the other Scriptures, to their own destruction. </a:t>
            </a:r>
          </a:p>
          <a:p>
            <a:pPr>
              <a:lnSpc>
                <a:spcPct val="80000"/>
              </a:lnSpc>
            </a:pPr>
            <a:r>
              <a:rPr lang="en-US" altLang="en-US" sz="2800"/>
              <a:t>Paul's letters were circulating, generally known, and probably already collected.</a:t>
            </a:r>
          </a:p>
          <a:p>
            <a:pPr>
              <a:lnSpc>
                <a:spcPct val="80000"/>
              </a:lnSpc>
            </a:pPr>
            <a:endParaRPr lang="en-US" altLang="en-US" sz="2800"/>
          </a:p>
        </p:txBody>
      </p:sp>
    </p:spTree>
    <p:custDataLst>
      <p:tags r:id="rId1"/>
    </p:custDataLst>
  </p:cSld>
  <p:clrMapOvr>
    <a:masterClrMapping/>
  </p:clrMapOvr>
  <p:transition advTm="498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checkerboard(across)">
                                      <p:cBhvr>
                                        <p:cTn id="7" dur="500"/>
                                        <p:tgtEl>
                                          <p:spTgt spid="143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checkerboard(across)">
                                      <p:cBhvr>
                                        <p:cTn id="12" dur="500"/>
                                        <p:tgtEl>
                                          <p:spTgt spid="143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tLang="en-US"/>
              <a:t>Quotation as Authoritative</a:t>
            </a:r>
          </a:p>
        </p:txBody>
      </p:sp>
      <p:sp>
        <p:nvSpPr>
          <p:cNvPr id="121859" name="Rectangle 3"/>
          <p:cNvSpPr>
            <a:spLocks noGrp="1" noChangeArrowheads="1"/>
          </p:cNvSpPr>
          <p:nvPr>
            <p:ph type="body" idx="1"/>
          </p:nvPr>
        </p:nvSpPr>
        <p:spPr/>
        <p:txBody>
          <a:bodyPr/>
          <a:lstStyle/>
          <a:p>
            <a:pPr>
              <a:lnSpc>
                <a:spcPct val="90000"/>
              </a:lnSpc>
            </a:pPr>
            <a:r>
              <a:rPr lang="en-US" altLang="en-US"/>
              <a:t>2 Peter 3:15-16 – </a:t>
            </a:r>
            <a:r>
              <a:rPr lang="en-US" altLang="en-US">
                <a:cs typeface="Tahoma" pitchFamily="34" charset="0"/>
              </a:rPr>
              <a:t>"</a:t>
            </a:r>
            <a:r>
              <a:rPr lang="en-US" altLang="en-US"/>
              <a:t>Distort Paul’s letters as they do the rest of Scripture</a:t>
            </a:r>
            <a:r>
              <a:rPr lang="en-US" altLang="en-US">
                <a:cs typeface="Tahoma" pitchFamily="34" charset="0"/>
              </a:rPr>
              <a:t>"</a:t>
            </a:r>
          </a:p>
          <a:p>
            <a:pPr>
              <a:lnSpc>
                <a:spcPct val="90000"/>
              </a:lnSpc>
            </a:pPr>
            <a:r>
              <a:rPr lang="en-US" altLang="en-US"/>
              <a:t>1 Timothy 5:18 – refers to OT and NT (Luke 10:7) under the heading </a:t>
            </a:r>
            <a:r>
              <a:rPr lang="en-US" altLang="en-US">
                <a:cs typeface="Tahoma" pitchFamily="34" charset="0"/>
              </a:rPr>
              <a:t>"</a:t>
            </a:r>
            <a:r>
              <a:rPr lang="en-US" altLang="en-US"/>
              <a:t>Scripture says.</a:t>
            </a:r>
            <a:r>
              <a:rPr lang="en-US" altLang="en-US">
                <a:cs typeface="Tahoma" pitchFamily="34" charset="0"/>
              </a:rPr>
              <a:t>"</a:t>
            </a:r>
            <a:endParaRPr lang="en-US" altLang="en-US"/>
          </a:p>
          <a:p>
            <a:pPr>
              <a:lnSpc>
                <a:spcPct val="90000"/>
              </a:lnSpc>
            </a:pPr>
            <a:r>
              <a:rPr lang="en-US" altLang="en-US"/>
              <a:t>Jude</a:t>
            </a:r>
            <a:r>
              <a:rPr lang="en-US" altLang="en-US">
                <a:cs typeface="Tahoma" pitchFamily="34" charset="0"/>
              </a:rPr>
              <a:t>'</a:t>
            </a:r>
            <a:r>
              <a:rPr lang="en-US" altLang="en-US"/>
              <a:t>s citation of 2 Peter 2 &amp; 3</a:t>
            </a:r>
          </a:p>
          <a:p>
            <a:pPr>
              <a:lnSpc>
                <a:spcPct val="90000"/>
              </a:lnSpc>
            </a:pPr>
            <a:r>
              <a:rPr lang="en-US" altLang="en-US"/>
              <a:t>So concept of </a:t>
            </a:r>
            <a:r>
              <a:rPr lang="en-US" altLang="en-US">
                <a:cs typeface="Tahoma" pitchFamily="34" charset="0"/>
              </a:rPr>
              <a:t>"</a:t>
            </a:r>
            <a:r>
              <a:rPr lang="en-US" altLang="en-US"/>
              <a:t>Scripture</a:t>
            </a:r>
            <a:r>
              <a:rPr lang="en-US" altLang="en-US">
                <a:cs typeface="Tahoma" pitchFamily="34" charset="0"/>
              </a:rPr>
              <a:t>"</a:t>
            </a:r>
            <a:r>
              <a:rPr lang="en-US" altLang="en-US"/>
              <a:t> applied to NT by NT itself.</a:t>
            </a:r>
          </a:p>
        </p:txBody>
      </p:sp>
    </p:spTree>
    <p:custDataLst>
      <p:tags r:id="rId1"/>
    </p:custDataLst>
  </p:cSld>
  <p:clrMapOvr>
    <a:masterClrMapping/>
  </p:clrMapOvr>
  <p:transition advTm="801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additive="base">
                                        <p:cTn id="7" dur="500" fill="hold"/>
                                        <p:tgtEl>
                                          <p:spTgt spid="121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1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additive="base">
                                        <p:cTn id="13" dur="5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additive="base">
                                        <p:cTn id="19"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1859">
                                            <p:txEl>
                                              <p:pRg st="3" end="3"/>
                                            </p:txEl>
                                          </p:spTgt>
                                        </p:tgtEl>
                                        <p:attrNameLst>
                                          <p:attrName>style.visibility</p:attrName>
                                        </p:attrNameLst>
                                      </p:cBhvr>
                                      <p:to>
                                        <p:strVal val="visible"/>
                                      </p:to>
                                    </p:set>
                                    <p:anim calcmode="lin" valueType="num">
                                      <p:cBhvr additive="base">
                                        <p:cTn id="25" dur="5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8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bldLvl="2"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en-US"/>
              <a:t>Recognition in the </a:t>
            </a:r>
            <a:br>
              <a:rPr lang="en-US" altLang="en-US"/>
            </a:br>
            <a:r>
              <a:rPr lang="en-US" altLang="en-US"/>
              <a:t>Apostolic Fathers</a:t>
            </a:r>
          </a:p>
        </p:txBody>
      </p:sp>
      <p:sp>
        <p:nvSpPr>
          <p:cNvPr id="113667" name="Rectangle 3"/>
          <p:cNvSpPr>
            <a:spLocks noGrp="1" noChangeArrowheads="1"/>
          </p:cNvSpPr>
          <p:nvPr>
            <p:ph type="body" idx="1"/>
          </p:nvPr>
        </p:nvSpPr>
        <p:spPr/>
        <p:txBody>
          <a:bodyPr/>
          <a:lstStyle/>
          <a:p>
            <a:pPr>
              <a:lnSpc>
                <a:spcPct val="90000"/>
              </a:lnSpc>
            </a:pPr>
            <a:r>
              <a:rPr lang="en-US" altLang="en-US"/>
              <a:t>Term given to early Christian leaders &amp; their writings</a:t>
            </a:r>
          </a:p>
          <a:p>
            <a:pPr>
              <a:lnSpc>
                <a:spcPct val="90000"/>
              </a:lnSpc>
            </a:pPr>
            <a:r>
              <a:rPr lang="en-US" altLang="en-US"/>
              <a:t>Many allusions to NT writings here</a:t>
            </a:r>
          </a:p>
          <a:p>
            <a:pPr>
              <a:lnSpc>
                <a:spcPct val="90000"/>
              </a:lnSpc>
            </a:pPr>
            <a:r>
              <a:rPr lang="en-US" altLang="en-US"/>
              <a:t>Three explicit references to NT as Scripture:</a:t>
            </a:r>
          </a:p>
          <a:p>
            <a:pPr lvl="1">
              <a:lnSpc>
                <a:spcPct val="90000"/>
              </a:lnSpc>
            </a:pPr>
            <a:r>
              <a:rPr lang="en-US" altLang="en-US"/>
              <a:t>1 Clement (~95) to 1 Corinthians</a:t>
            </a:r>
          </a:p>
          <a:p>
            <a:pPr lvl="1">
              <a:lnSpc>
                <a:spcPct val="90000"/>
              </a:lnSpc>
            </a:pPr>
            <a:r>
              <a:rPr lang="en-US" altLang="en-US"/>
              <a:t>Polycarp (~110) to Ephesians 4:26</a:t>
            </a:r>
          </a:p>
          <a:p>
            <a:pPr lvl="1">
              <a:lnSpc>
                <a:spcPct val="90000"/>
              </a:lnSpc>
            </a:pPr>
            <a:r>
              <a:rPr lang="en-US" altLang="en-US"/>
              <a:t>Pseudo-Barnabas (~130) to Matthew 22:14</a:t>
            </a:r>
          </a:p>
        </p:txBody>
      </p:sp>
    </p:spTree>
    <p:custDataLst>
      <p:tags r:id="rId1"/>
    </p:custDataLst>
  </p:cSld>
  <p:clrMapOvr>
    <a:masterClrMapping/>
  </p:clrMapOvr>
  <p:transition advTm="653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1" end="1"/>
                                            </p:txEl>
                                          </p:spTgt>
                                        </p:tgtEl>
                                        <p:attrNameLst>
                                          <p:attrName>style.visibility</p:attrName>
                                        </p:attrNameLst>
                                      </p:cBhvr>
                                      <p:to>
                                        <p:strVal val="visible"/>
                                      </p:to>
                                    </p:set>
                                    <p:anim calcmode="lin" valueType="num">
                                      <p:cBhvr additive="base">
                                        <p:cTn id="13"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2" end="2"/>
                                            </p:txEl>
                                          </p:spTgt>
                                        </p:tgtEl>
                                        <p:attrNameLst>
                                          <p:attrName>style.visibility</p:attrName>
                                        </p:attrNameLst>
                                      </p:cBhvr>
                                      <p:to>
                                        <p:strVal val="visible"/>
                                      </p:to>
                                    </p:set>
                                    <p:anim calcmode="lin" valueType="num">
                                      <p:cBhvr additive="base">
                                        <p:cTn id="19"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3" end="3"/>
                                            </p:txEl>
                                          </p:spTgt>
                                        </p:tgtEl>
                                        <p:attrNameLst>
                                          <p:attrName>style.visibility</p:attrName>
                                        </p:attrNameLst>
                                      </p:cBhvr>
                                      <p:to>
                                        <p:strVal val="visible"/>
                                      </p:to>
                                    </p:set>
                                    <p:anim calcmode="lin" valueType="num">
                                      <p:cBhvr additive="base">
                                        <p:cTn id="25"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3667">
                                            <p:txEl>
                                              <p:pRg st="4" end="4"/>
                                            </p:txEl>
                                          </p:spTgt>
                                        </p:tgtEl>
                                        <p:attrNameLst>
                                          <p:attrName>style.visibility</p:attrName>
                                        </p:attrNameLst>
                                      </p:cBhvr>
                                      <p:to>
                                        <p:strVal val="visible"/>
                                      </p:to>
                                    </p:set>
                                    <p:anim calcmode="lin" valueType="num">
                                      <p:cBhvr additive="base">
                                        <p:cTn id="31" dur="500" fill="hold"/>
                                        <p:tgtEl>
                                          <p:spTgt spid="1136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36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3667">
                                            <p:txEl>
                                              <p:pRg st="5" end="5"/>
                                            </p:txEl>
                                          </p:spTgt>
                                        </p:tgtEl>
                                        <p:attrNameLst>
                                          <p:attrName>style.visibility</p:attrName>
                                        </p:attrNameLst>
                                      </p:cBhvr>
                                      <p:to>
                                        <p:strVal val="visible"/>
                                      </p:to>
                                    </p:set>
                                    <p:anim calcmode="lin" valueType="num">
                                      <p:cBhvr additive="base">
                                        <p:cTn id="37" dur="500" fill="hold"/>
                                        <p:tgtEl>
                                          <p:spTgt spid="11366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36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bldLvl="2"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ltLang="en-US"/>
              <a:t>1 Clement 47</a:t>
            </a:r>
          </a:p>
        </p:txBody>
      </p:sp>
      <p:sp>
        <p:nvSpPr>
          <p:cNvPr id="147459" name="Rectangle 3"/>
          <p:cNvSpPr>
            <a:spLocks noGrp="1" noChangeArrowheads="1"/>
          </p:cNvSpPr>
          <p:nvPr>
            <p:ph type="body" idx="1"/>
          </p:nvPr>
        </p:nvSpPr>
        <p:spPr/>
        <p:txBody>
          <a:bodyPr/>
          <a:lstStyle/>
          <a:p>
            <a:r>
              <a:rPr lang="en-US" altLang="en-US" sz="2800" i="1"/>
              <a:t>Take up the epistle of the blessed Paul the Apostle.  What wrote he first unto you in the beginning of the Gospel?  Of a truth he charged in the Spirit concerning himself and Cephas and Apollos, because that even then you made factions.</a:t>
            </a:r>
            <a:endParaRPr lang="en-US" altLang="en-US" sz="2800"/>
          </a:p>
          <a:p>
            <a:r>
              <a:rPr lang="en-US" altLang="en-US" sz="2800"/>
              <a:t>Clement implies 1 Cor is inspired Scripture, and that it is widely known.</a:t>
            </a:r>
            <a:endParaRPr lang="en-US" altLang="en-US" sz="2800" i="1"/>
          </a:p>
        </p:txBody>
      </p:sp>
    </p:spTree>
    <p:custDataLst>
      <p:tags r:id="rId1"/>
    </p:custDataLst>
  </p:cSld>
  <p:clrMapOvr>
    <a:masterClrMapping/>
  </p:clrMapOvr>
  <p:transition advTm="469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Effect transition="in" filter="checkerboard(across)">
                                      <p:cBhvr>
                                        <p:cTn id="7" dur="500"/>
                                        <p:tgtEl>
                                          <p:spTgt spid="147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7459">
                                            <p:txEl>
                                              <p:pRg st="1" end="1"/>
                                            </p:txEl>
                                          </p:spTgt>
                                        </p:tgtEl>
                                        <p:attrNameLst>
                                          <p:attrName>style.visibility</p:attrName>
                                        </p:attrNameLst>
                                      </p:cBhvr>
                                      <p:to>
                                        <p:strVal val="visible"/>
                                      </p:to>
                                    </p:set>
                                    <p:animEffect transition="in" filter="checkerboard(across)">
                                      <p:cBhvr>
                                        <p:cTn id="12" dur="500"/>
                                        <p:tgtEl>
                                          <p:spTgt spid="1474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a:t>Polycarp to Philippians 12</a:t>
            </a:r>
          </a:p>
        </p:txBody>
      </p:sp>
      <p:sp>
        <p:nvSpPr>
          <p:cNvPr id="119814" name="Text Box 6"/>
          <p:cNvSpPr txBox="1">
            <a:spLocks noChangeArrowheads="1"/>
          </p:cNvSpPr>
          <p:nvPr>
            <p:ph type="body" idx="1"/>
          </p:nvPr>
        </p:nvSpPr>
        <p:spPr>
          <a:noFill/>
          <a:ln/>
        </p:spPr>
        <p:txBody>
          <a:bodyPr/>
          <a:lstStyle/>
          <a:p>
            <a:r>
              <a:rPr lang="en-US" altLang="en-US" sz="2800" i="1"/>
              <a:t>For I am persuaded that you are well-trained in the sacred writings, and nothing is hidden from you.  But to myself this is not granted, only, as it is said in these scriptures, </a:t>
            </a:r>
            <a:r>
              <a:rPr lang="en-US" altLang="en-US" sz="2800" i="1">
                <a:cs typeface="Tahoma" pitchFamily="34" charset="0"/>
              </a:rPr>
              <a:t>"</a:t>
            </a:r>
            <a:r>
              <a:rPr lang="en-US" altLang="en-US" sz="2800" i="1"/>
              <a:t>Be ye angry and sin not,</a:t>
            </a:r>
            <a:r>
              <a:rPr lang="en-US" altLang="en-US" sz="2800" i="1">
                <a:cs typeface="Tahoma" pitchFamily="34" charset="0"/>
              </a:rPr>
              <a:t>"</a:t>
            </a:r>
            <a:r>
              <a:rPr lang="en-US" altLang="en-US" sz="2800" i="1"/>
              <a:t> and </a:t>
            </a:r>
            <a:r>
              <a:rPr lang="en-US" altLang="en-US" sz="2800" i="1">
                <a:cs typeface="Tahoma" pitchFamily="34" charset="0"/>
              </a:rPr>
              <a:t>"</a:t>
            </a:r>
            <a:r>
              <a:rPr lang="en-US" altLang="en-US" sz="2800" i="1"/>
              <a:t>Let not the sun set on your wrath.</a:t>
            </a:r>
            <a:r>
              <a:rPr lang="en-US" altLang="en-US" sz="2800" i="1">
                <a:cs typeface="Tahoma" pitchFamily="34" charset="0"/>
              </a:rPr>
              <a:t>"</a:t>
            </a:r>
            <a:endParaRPr lang="en-US" altLang="en-US" sz="2800" i="1"/>
          </a:p>
          <a:p>
            <a:r>
              <a:rPr lang="en-US" altLang="en-US" sz="2800"/>
              <a:t>Polycarp cites Eph 4:26 as included in </a:t>
            </a:r>
            <a:r>
              <a:rPr lang="en-US" altLang="en-US" sz="2800">
                <a:cs typeface="Tahoma" pitchFamily="34" charset="0"/>
              </a:rPr>
              <a:t>"</a:t>
            </a:r>
            <a:r>
              <a:rPr lang="en-US" altLang="en-US" sz="2800"/>
              <a:t>sacred writings</a:t>
            </a:r>
            <a:r>
              <a:rPr lang="en-US" altLang="en-US" sz="2800">
                <a:cs typeface="Tahoma" pitchFamily="34" charset="0"/>
              </a:rPr>
              <a:t>"</a:t>
            </a:r>
            <a:r>
              <a:rPr lang="en-US" altLang="en-US" sz="2800"/>
              <a:t> and </a:t>
            </a:r>
            <a:r>
              <a:rPr lang="en-US" altLang="en-US" sz="2800">
                <a:cs typeface="Tahoma" pitchFamily="34" charset="0"/>
              </a:rPr>
              <a:t>"</a:t>
            </a:r>
            <a:r>
              <a:rPr lang="en-US" altLang="en-US" sz="2800"/>
              <a:t>these scriptures.</a:t>
            </a:r>
            <a:r>
              <a:rPr lang="en-US" altLang="en-US" sz="2800">
                <a:cs typeface="Tahoma" pitchFamily="34" charset="0"/>
              </a:rPr>
              <a:t>"</a:t>
            </a:r>
          </a:p>
        </p:txBody>
      </p:sp>
    </p:spTree>
    <p:custDataLst>
      <p:tags r:id="rId1"/>
    </p:custDataLst>
  </p:cSld>
  <p:clrMapOvr>
    <a:masterClrMapping/>
  </p:clrMapOvr>
  <p:transition advTm="270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814">
                                            <p:txEl>
                                              <p:pRg st="0" end="0"/>
                                            </p:txEl>
                                          </p:spTgt>
                                        </p:tgtEl>
                                        <p:attrNameLst>
                                          <p:attrName>style.visibility</p:attrName>
                                        </p:attrNameLst>
                                      </p:cBhvr>
                                      <p:to>
                                        <p:strVal val="visible"/>
                                      </p:to>
                                    </p:set>
                                    <p:animEffect transition="in" filter="checkerboard(across)">
                                      <p:cBhvr>
                                        <p:cTn id="7" dur="500"/>
                                        <p:tgtEl>
                                          <p:spTgt spid="1198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9814">
                                            <p:txEl>
                                              <p:pRg st="1" end="1"/>
                                            </p:txEl>
                                          </p:spTgt>
                                        </p:tgtEl>
                                        <p:attrNameLst>
                                          <p:attrName>style.visibility</p:attrName>
                                        </p:attrNameLst>
                                      </p:cBhvr>
                                      <p:to>
                                        <p:strVal val="visible"/>
                                      </p:to>
                                    </p:set>
                                    <p:animEffect transition="in" filter="checkerboard(across)">
                                      <p:cBhvr>
                                        <p:cTn id="12" dur="500"/>
                                        <p:tgtEl>
                                          <p:spTgt spid="1198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Various Views on the </a:t>
            </a:r>
            <a:br>
              <a:rPr lang="en-US" altLang="en-US"/>
            </a:br>
            <a:r>
              <a:rPr lang="en-US" altLang="en-US"/>
              <a:t>Extent of the Canon</a:t>
            </a:r>
          </a:p>
        </p:txBody>
      </p:sp>
      <p:sp>
        <p:nvSpPr>
          <p:cNvPr id="98307" name="Rectangle 3"/>
          <p:cNvSpPr>
            <a:spLocks noGrp="1" noChangeArrowheads="1"/>
          </p:cNvSpPr>
          <p:nvPr>
            <p:ph type="body" idx="1"/>
          </p:nvPr>
        </p:nvSpPr>
        <p:spPr/>
        <p:txBody>
          <a:bodyPr/>
          <a:lstStyle/>
          <a:p>
            <a:pPr>
              <a:lnSpc>
                <a:spcPct val="90000"/>
              </a:lnSpc>
            </a:pPr>
            <a:r>
              <a:rPr lang="en-US" altLang="en-US"/>
              <a:t>Larger Canons:</a:t>
            </a:r>
          </a:p>
          <a:p>
            <a:pPr lvl="1">
              <a:lnSpc>
                <a:spcPct val="90000"/>
              </a:lnSpc>
            </a:pPr>
            <a:r>
              <a:rPr lang="en-US" altLang="en-US"/>
              <a:t>Roman Catholics and Greek Orthodox add books to the Old Testament</a:t>
            </a:r>
          </a:p>
          <a:p>
            <a:pPr lvl="2">
              <a:lnSpc>
                <a:spcPct val="90000"/>
              </a:lnSpc>
            </a:pPr>
            <a:r>
              <a:rPr lang="en-US" altLang="en-US"/>
              <a:t>The Apocrypha</a:t>
            </a:r>
          </a:p>
          <a:p>
            <a:pPr lvl="1">
              <a:lnSpc>
                <a:spcPct val="90000"/>
              </a:lnSpc>
            </a:pPr>
            <a:r>
              <a:rPr lang="en-US" altLang="en-US"/>
              <a:t>Mormons accept three additional collections besides the Bible:</a:t>
            </a:r>
          </a:p>
          <a:p>
            <a:pPr lvl="2">
              <a:lnSpc>
                <a:spcPct val="90000"/>
              </a:lnSpc>
            </a:pPr>
            <a:r>
              <a:rPr lang="en-US" altLang="en-US"/>
              <a:t>Book of Mormon</a:t>
            </a:r>
          </a:p>
          <a:p>
            <a:pPr lvl="2">
              <a:lnSpc>
                <a:spcPct val="90000"/>
              </a:lnSpc>
            </a:pPr>
            <a:r>
              <a:rPr lang="en-US" altLang="en-US"/>
              <a:t>Doctrines &amp; Covenants</a:t>
            </a:r>
          </a:p>
          <a:p>
            <a:pPr lvl="2">
              <a:lnSpc>
                <a:spcPct val="90000"/>
              </a:lnSpc>
            </a:pPr>
            <a:r>
              <a:rPr lang="en-US" altLang="en-US"/>
              <a:t>Pearl of Great Price</a:t>
            </a:r>
          </a:p>
        </p:txBody>
      </p:sp>
    </p:spTree>
    <p:custDataLst>
      <p:tags r:id="rId1"/>
    </p:custDataLst>
  </p:cSld>
  <p:clrMapOvr>
    <a:masterClrMapping/>
  </p:clrMapOvr>
  <p:transition advTm="275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8307">
                                            <p:txEl>
                                              <p:pRg st="4" end="4"/>
                                            </p:txEl>
                                          </p:spTgt>
                                        </p:tgtEl>
                                        <p:attrNameLst>
                                          <p:attrName>style.visibility</p:attrName>
                                        </p:attrNameLst>
                                      </p:cBhvr>
                                      <p:to>
                                        <p:strVal val="visible"/>
                                      </p:to>
                                    </p:set>
                                    <p:anim calcmode="lin" valueType="num">
                                      <p:cBhvr additive="base">
                                        <p:cTn id="31" dur="500" fill="hold"/>
                                        <p:tgtEl>
                                          <p:spTgt spid="983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83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8307">
                                            <p:txEl>
                                              <p:pRg st="5" end="5"/>
                                            </p:txEl>
                                          </p:spTgt>
                                        </p:tgtEl>
                                        <p:attrNameLst>
                                          <p:attrName>style.visibility</p:attrName>
                                        </p:attrNameLst>
                                      </p:cBhvr>
                                      <p:to>
                                        <p:strVal val="visible"/>
                                      </p:to>
                                    </p:set>
                                    <p:anim calcmode="lin" valueType="num">
                                      <p:cBhvr additive="base">
                                        <p:cTn id="37" dur="500" fill="hold"/>
                                        <p:tgtEl>
                                          <p:spTgt spid="9830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830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8307">
                                            <p:txEl>
                                              <p:pRg st="6" end="6"/>
                                            </p:txEl>
                                          </p:spTgt>
                                        </p:tgtEl>
                                        <p:attrNameLst>
                                          <p:attrName>style.visibility</p:attrName>
                                        </p:attrNameLst>
                                      </p:cBhvr>
                                      <p:to>
                                        <p:strVal val="visible"/>
                                      </p:to>
                                    </p:set>
                                    <p:anim calcmode="lin" valueType="num">
                                      <p:cBhvr additive="base">
                                        <p:cTn id="43" dur="500" fill="hold"/>
                                        <p:tgtEl>
                                          <p:spTgt spid="9830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830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bldLvl="3"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a:t>Pseudo-Barnabas 4</a:t>
            </a:r>
          </a:p>
        </p:txBody>
      </p:sp>
      <p:sp>
        <p:nvSpPr>
          <p:cNvPr id="120835" name="Rectangle 3"/>
          <p:cNvSpPr>
            <a:spLocks noGrp="1" noChangeArrowheads="1"/>
          </p:cNvSpPr>
          <p:nvPr>
            <p:ph type="body" idx="1"/>
          </p:nvPr>
        </p:nvSpPr>
        <p:spPr>
          <a:xfrm>
            <a:off x="1182688" y="2514600"/>
            <a:ext cx="7772400" cy="3617913"/>
          </a:xfrm>
        </p:spPr>
        <p:txBody>
          <a:bodyPr/>
          <a:lstStyle/>
          <a:p>
            <a:r>
              <a:rPr lang="en-US" altLang="en-US"/>
              <a:t>Very allegorical</a:t>
            </a:r>
          </a:p>
          <a:p>
            <a:r>
              <a:rPr lang="en-US" altLang="en-US"/>
              <a:t>In an exhortation, the author quotes Matthew 22:14 </a:t>
            </a:r>
            <a:r>
              <a:rPr lang="en-US" altLang="en-US">
                <a:cs typeface="Tahoma" pitchFamily="34" charset="0"/>
              </a:rPr>
              <a:t>"</a:t>
            </a:r>
            <a:r>
              <a:rPr lang="en-US" altLang="en-US" i="1"/>
              <a:t>many called, but few chosen</a:t>
            </a:r>
            <a:r>
              <a:rPr lang="en-US" altLang="en-US"/>
              <a:t>,</a:t>
            </a:r>
            <a:r>
              <a:rPr lang="en-US" altLang="en-US">
                <a:cs typeface="Tahoma" pitchFamily="34" charset="0"/>
              </a:rPr>
              <a:t>"</a:t>
            </a:r>
            <a:r>
              <a:rPr lang="en-US" altLang="en-US"/>
              <a:t> under the heading, </a:t>
            </a:r>
            <a:r>
              <a:rPr lang="en-US" altLang="en-US">
                <a:cs typeface="Tahoma" pitchFamily="34" charset="0"/>
              </a:rPr>
              <a:t>"</a:t>
            </a:r>
            <a:r>
              <a:rPr lang="en-US" altLang="en-US" i="1"/>
              <a:t>As it is written</a:t>
            </a:r>
            <a:r>
              <a:rPr lang="en-US" altLang="en-US"/>
              <a:t>.</a:t>
            </a:r>
            <a:r>
              <a:rPr lang="en-US" altLang="en-US">
                <a:cs typeface="Tahoma" pitchFamily="34" charset="0"/>
              </a:rPr>
              <a:t>"</a:t>
            </a:r>
          </a:p>
        </p:txBody>
      </p:sp>
    </p:spTree>
    <p:custDataLst>
      <p:tags r:id="rId1"/>
    </p:custDataLst>
  </p:cSld>
  <p:clrMapOvr>
    <a:masterClrMapping/>
  </p:clrMapOvr>
  <p:transition advTm="242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 calcmode="lin" valueType="num">
                                      <p:cBhvr additive="base">
                                        <p:cTn id="7" dur="500" fill="hold"/>
                                        <p:tgtEl>
                                          <p:spTgt spid="1208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08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0835">
                                            <p:txEl>
                                              <p:pRg st="1" end="1"/>
                                            </p:txEl>
                                          </p:spTgt>
                                        </p:tgtEl>
                                        <p:attrNameLst>
                                          <p:attrName>style.visibility</p:attrName>
                                        </p:attrNameLst>
                                      </p:cBhvr>
                                      <p:to>
                                        <p:strVal val="visible"/>
                                      </p:to>
                                    </p:set>
                                    <p:anim calcmode="lin" valueType="num">
                                      <p:cBhvr additive="base">
                                        <p:cTn id="13" dur="500" fill="hold"/>
                                        <p:tgtEl>
                                          <p:spTgt spid="1208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08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a:t>Summary </a:t>
            </a:r>
          </a:p>
        </p:txBody>
      </p:sp>
      <p:sp>
        <p:nvSpPr>
          <p:cNvPr id="149507" name="Rectangle 3"/>
          <p:cNvSpPr>
            <a:spLocks noGrp="1" noChangeArrowheads="1"/>
          </p:cNvSpPr>
          <p:nvPr>
            <p:ph type="body" idx="1"/>
          </p:nvPr>
        </p:nvSpPr>
        <p:spPr/>
        <p:txBody>
          <a:bodyPr/>
          <a:lstStyle/>
          <a:p>
            <a:r>
              <a:rPr lang="en-US" altLang="en-US"/>
              <a:t>The concept of </a:t>
            </a:r>
            <a:r>
              <a:rPr lang="en-US" altLang="en-US">
                <a:cs typeface="Tahoma" pitchFamily="34" charset="0"/>
              </a:rPr>
              <a:t>"</a:t>
            </a:r>
            <a:r>
              <a:rPr lang="en-US" altLang="en-US"/>
              <a:t>Scripture</a:t>
            </a:r>
            <a:r>
              <a:rPr lang="en-US" altLang="en-US">
                <a:cs typeface="Tahoma" pitchFamily="34" charset="0"/>
              </a:rPr>
              <a:t>"</a:t>
            </a:r>
            <a:r>
              <a:rPr lang="en-US" altLang="en-US"/>
              <a:t> is not limited to the OT alone, either by apostles or by early Christian leaders, but both include NT books in this category.</a:t>
            </a:r>
          </a:p>
          <a:p>
            <a:r>
              <a:rPr lang="en-US" altLang="en-US"/>
              <a:t>By ~130 AD, all but the few shortest books of the NT have been definitely mentioned as authoritative.</a:t>
            </a:r>
          </a:p>
        </p:txBody>
      </p:sp>
    </p:spTree>
    <p:custDataLst>
      <p:tags r:id="rId1"/>
    </p:custDataLst>
  </p:cSld>
  <p:clrMapOvr>
    <a:masterClrMapping/>
  </p:clrMapOvr>
  <p:transition advTm="254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Effect transition="in" filter="checkerboard(across)">
                                      <p:cBhvr>
                                        <p:cTn id="7" dur="500"/>
                                        <p:tgtEl>
                                          <p:spTgt spid="149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07">
                                            <p:txEl>
                                              <p:pRg st="1" end="1"/>
                                            </p:txEl>
                                          </p:spTgt>
                                        </p:tgtEl>
                                        <p:attrNameLst>
                                          <p:attrName>style.visibility</p:attrName>
                                        </p:attrNameLst>
                                      </p:cBhvr>
                                      <p:to>
                                        <p:strVal val="visible"/>
                                      </p:to>
                                    </p:set>
                                    <p:animEffect transition="in" filter="checkerboard(across)">
                                      <p:cBhvr>
                                        <p:cTn id="12" dur="500"/>
                                        <p:tgtEl>
                                          <p:spTgt spid="149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Recognition in the </a:t>
            </a:r>
            <a:br>
              <a:rPr lang="en-US" altLang="en-US"/>
            </a:br>
            <a:r>
              <a:rPr lang="en-US" altLang="en-US"/>
              <a:t>Early Heretical Writers</a:t>
            </a:r>
          </a:p>
        </p:txBody>
      </p:sp>
      <p:sp>
        <p:nvSpPr>
          <p:cNvPr id="114691" name="Rectangle 3"/>
          <p:cNvSpPr>
            <a:spLocks noGrp="1" noChangeArrowheads="1"/>
          </p:cNvSpPr>
          <p:nvPr>
            <p:ph type="body" idx="1"/>
          </p:nvPr>
        </p:nvSpPr>
        <p:spPr/>
        <p:txBody>
          <a:bodyPr/>
          <a:lstStyle/>
          <a:p>
            <a:r>
              <a:rPr lang="en-US" altLang="en-US"/>
              <a:t>Basilides (~120-140)</a:t>
            </a:r>
          </a:p>
          <a:p>
            <a:pPr lvl="1"/>
            <a:r>
              <a:rPr lang="en-US" altLang="en-US"/>
              <a:t>Quotes 1 Cor as Scripture.</a:t>
            </a:r>
          </a:p>
          <a:p>
            <a:pPr lvl="1"/>
            <a:r>
              <a:rPr lang="en-US" altLang="en-US"/>
              <a:t>Alludes to Mt, Lk, Jn, 2 Cor, Eph, Col as authoritative, possibly also 1 Tim, 1 Pet.</a:t>
            </a:r>
          </a:p>
          <a:p>
            <a:r>
              <a:rPr lang="en-US" altLang="en-US"/>
              <a:t>Ophites (~120-140; thought snake in Eden the good guy!)</a:t>
            </a:r>
          </a:p>
          <a:p>
            <a:pPr lvl="1"/>
            <a:r>
              <a:rPr lang="en-US" altLang="en-US"/>
              <a:t>allude to Mt, Lk, Jn, Rom, 1&amp;2 Cor, Eph, Gal, probably Heb, Rev.</a:t>
            </a:r>
          </a:p>
        </p:txBody>
      </p:sp>
    </p:spTree>
    <p:custDataLst>
      <p:tags r:id="rId1"/>
    </p:custDataLst>
  </p:cSld>
  <p:clrMapOvr>
    <a:masterClrMapping/>
  </p:clrMapOvr>
  <p:transition advTm="721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691">
                                            <p:txEl>
                                              <p:pRg st="3" end="3"/>
                                            </p:txEl>
                                          </p:spTgt>
                                        </p:tgtEl>
                                        <p:attrNameLst>
                                          <p:attrName>style.visibility</p:attrName>
                                        </p:attrNameLst>
                                      </p:cBhvr>
                                      <p:to>
                                        <p:strVal val="visible"/>
                                      </p:to>
                                    </p:set>
                                    <p:anim calcmode="lin" valueType="num">
                                      <p:cBhvr additive="base">
                                        <p:cTn id="25" dur="500" fill="hold"/>
                                        <p:tgtEl>
                                          <p:spTgt spid="1146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46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691">
                                            <p:txEl>
                                              <p:pRg st="4" end="4"/>
                                            </p:txEl>
                                          </p:spTgt>
                                        </p:tgtEl>
                                        <p:attrNameLst>
                                          <p:attrName>style.visibility</p:attrName>
                                        </p:attrNameLst>
                                      </p:cBhvr>
                                      <p:to>
                                        <p:strVal val="visible"/>
                                      </p:to>
                                    </p:set>
                                    <p:anim calcmode="lin" valueType="num">
                                      <p:cBhvr additive="base">
                                        <p:cTn id="31" dur="500" fill="hold"/>
                                        <p:tgtEl>
                                          <p:spTgt spid="1146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46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ltLang="en-US" sz="4000"/>
              <a:t>Recognition in the </a:t>
            </a:r>
            <a:br>
              <a:rPr lang="en-US" altLang="en-US" sz="4000"/>
            </a:br>
            <a:r>
              <a:rPr lang="en-US" altLang="en-US" sz="4000"/>
              <a:t>Early Heretical Writers</a:t>
            </a:r>
          </a:p>
        </p:txBody>
      </p:sp>
      <p:sp>
        <p:nvSpPr>
          <p:cNvPr id="151555" name="Rectangle 3"/>
          <p:cNvSpPr>
            <a:spLocks noGrp="1" noChangeArrowheads="1"/>
          </p:cNvSpPr>
          <p:nvPr>
            <p:ph type="body" idx="1"/>
          </p:nvPr>
        </p:nvSpPr>
        <p:spPr>
          <a:xfrm>
            <a:off x="1182688" y="2017713"/>
            <a:ext cx="7772400" cy="4535487"/>
          </a:xfrm>
        </p:spPr>
        <p:txBody>
          <a:bodyPr/>
          <a:lstStyle/>
          <a:p>
            <a:pPr>
              <a:lnSpc>
                <a:spcPct val="90000"/>
              </a:lnSpc>
            </a:pPr>
            <a:r>
              <a:rPr lang="en-US" altLang="en-US"/>
              <a:t>Marcion (~140)</a:t>
            </a:r>
          </a:p>
          <a:p>
            <a:pPr lvl="1">
              <a:lnSpc>
                <a:spcPct val="90000"/>
              </a:lnSpc>
            </a:pPr>
            <a:r>
              <a:rPr lang="en-US" altLang="en-US"/>
              <a:t>Creator God of OT a real but lesser god.</a:t>
            </a:r>
          </a:p>
          <a:p>
            <a:pPr lvl="1">
              <a:lnSpc>
                <a:spcPct val="90000"/>
              </a:lnSpc>
            </a:pPr>
            <a:r>
              <a:rPr lang="en-US" altLang="en-US"/>
              <a:t>Had canon: edited forms of Luke and 10 Pauline epistles.</a:t>
            </a:r>
          </a:p>
          <a:p>
            <a:pPr>
              <a:lnSpc>
                <a:spcPct val="90000"/>
              </a:lnSpc>
            </a:pPr>
            <a:r>
              <a:rPr lang="en-US" altLang="en-US"/>
              <a:t>Valentinus (~140)</a:t>
            </a:r>
          </a:p>
          <a:p>
            <a:pPr lvl="1">
              <a:lnSpc>
                <a:spcPct val="90000"/>
              </a:lnSpc>
            </a:pPr>
            <a:r>
              <a:rPr lang="en-US" altLang="en-US"/>
              <a:t>Authored </a:t>
            </a:r>
            <a:r>
              <a:rPr lang="en-US" altLang="en-US" i="1"/>
              <a:t>Gospel of Truth.</a:t>
            </a:r>
            <a:endParaRPr lang="en-US" altLang="en-US"/>
          </a:p>
          <a:p>
            <a:pPr lvl="1">
              <a:lnSpc>
                <a:spcPct val="90000"/>
              </a:lnSpc>
            </a:pPr>
            <a:r>
              <a:rPr lang="en-US" altLang="en-US"/>
              <a:t>Cites Eph as Scripture.</a:t>
            </a:r>
          </a:p>
          <a:p>
            <a:pPr lvl="1">
              <a:lnSpc>
                <a:spcPct val="90000"/>
              </a:lnSpc>
            </a:pPr>
            <a:r>
              <a:rPr lang="en-US" altLang="en-US"/>
              <a:t>Alludes to Mt, Lk, Jn, Rom, 1 Cor, perhaps Heb, 1 John.</a:t>
            </a:r>
          </a:p>
        </p:txBody>
      </p:sp>
    </p:spTree>
    <p:custDataLst>
      <p:tags r:id="rId1"/>
    </p:custDataLst>
  </p:cSld>
  <p:clrMapOvr>
    <a:masterClrMapping/>
  </p:clrMapOvr>
  <p:transition advTm="484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 calcmode="lin" valueType="num">
                                      <p:cBhvr additive="base">
                                        <p:cTn id="7" dur="500" fill="hold"/>
                                        <p:tgtEl>
                                          <p:spTgt spid="151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1555">
                                            <p:txEl>
                                              <p:pRg st="1" end="1"/>
                                            </p:txEl>
                                          </p:spTgt>
                                        </p:tgtEl>
                                        <p:attrNameLst>
                                          <p:attrName>style.visibility</p:attrName>
                                        </p:attrNameLst>
                                      </p:cBhvr>
                                      <p:to>
                                        <p:strVal val="visible"/>
                                      </p:to>
                                    </p:set>
                                    <p:anim calcmode="lin" valueType="num">
                                      <p:cBhvr additive="base">
                                        <p:cTn id="13" dur="500" fill="hold"/>
                                        <p:tgtEl>
                                          <p:spTgt spid="151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1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1555">
                                            <p:txEl>
                                              <p:pRg st="2" end="2"/>
                                            </p:txEl>
                                          </p:spTgt>
                                        </p:tgtEl>
                                        <p:attrNameLst>
                                          <p:attrName>style.visibility</p:attrName>
                                        </p:attrNameLst>
                                      </p:cBhvr>
                                      <p:to>
                                        <p:strVal val="visible"/>
                                      </p:to>
                                    </p:set>
                                    <p:anim calcmode="lin" valueType="num">
                                      <p:cBhvr additive="base">
                                        <p:cTn id="19" dur="500" fill="hold"/>
                                        <p:tgtEl>
                                          <p:spTgt spid="151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1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1555">
                                            <p:txEl>
                                              <p:pRg st="3" end="3"/>
                                            </p:txEl>
                                          </p:spTgt>
                                        </p:tgtEl>
                                        <p:attrNameLst>
                                          <p:attrName>style.visibility</p:attrName>
                                        </p:attrNameLst>
                                      </p:cBhvr>
                                      <p:to>
                                        <p:strVal val="visible"/>
                                      </p:to>
                                    </p:set>
                                    <p:anim calcmode="lin" valueType="num">
                                      <p:cBhvr additive="base">
                                        <p:cTn id="25" dur="500" fill="hold"/>
                                        <p:tgtEl>
                                          <p:spTgt spid="151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1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1555">
                                            <p:txEl>
                                              <p:pRg st="4" end="4"/>
                                            </p:txEl>
                                          </p:spTgt>
                                        </p:tgtEl>
                                        <p:attrNameLst>
                                          <p:attrName>style.visibility</p:attrName>
                                        </p:attrNameLst>
                                      </p:cBhvr>
                                      <p:to>
                                        <p:strVal val="visible"/>
                                      </p:to>
                                    </p:set>
                                    <p:anim calcmode="lin" valueType="num">
                                      <p:cBhvr additive="base">
                                        <p:cTn id="31" dur="500" fill="hold"/>
                                        <p:tgtEl>
                                          <p:spTgt spid="1515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1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1555">
                                            <p:txEl>
                                              <p:pRg st="5" end="5"/>
                                            </p:txEl>
                                          </p:spTgt>
                                        </p:tgtEl>
                                        <p:attrNameLst>
                                          <p:attrName>style.visibility</p:attrName>
                                        </p:attrNameLst>
                                      </p:cBhvr>
                                      <p:to>
                                        <p:strVal val="visible"/>
                                      </p:to>
                                    </p:set>
                                    <p:anim calcmode="lin" valueType="num">
                                      <p:cBhvr additive="base">
                                        <p:cTn id="37" dur="500" fill="hold"/>
                                        <p:tgtEl>
                                          <p:spTgt spid="1515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15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1555">
                                            <p:txEl>
                                              <p:pRg st="6" end="6"/>
                                            </p:txEl>
                                          </p:spTgt>
                                        </p:tgtEl>
                                        <p:attrNameLst>
                                          <p:attrName>style.visibility</p:attrName>
                                        </p:attrNameLst>
                                      </p:cBhvr>
                                      <p:to>
                                        <p:strVal val="visible"/>
                                      </p:to>
                                    </p:set>
                                    <p:anim calcmode="lin" valueType="num">
                                      <p:cBhvr additive="base">
                                        <p:cTn id="43" dur="500" fill="hold"/>
                                        <p:tgtEl>
                                          <p:spTgt spid="1515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15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a:t>Summary on Early Heretics</a:t>
            </a:r>
          </a:p>
        </p:txBody>
      </p:sp>
      <p:sp>
        <p:nvSpPr>
          <p:cNvPr id="150531" name="Rectangle 3"/>
          <p:cNvSpPr>
            <a:spLocks noGrp="1" noChangeArrowheads="1"/>
          </p:cNvSpPr>
          <p:nvPr>
            <p:ph type="body" idx="1"/>
          </p:nvPr>
        </p:nvSpPr>
        <p:spPr/>
        <p:txBody>
          <a:bodyPr/>
          <a:lstStyle/>
          <a:p>
            <a:r>
              <a:rPr lang="en-US" altLang="en-US" sz="2800"/>
              <a:t>They too applied concept of Scripture to NT.</a:t>
            </a:r>
          </a:p>
          <a:p>
            <a:r>
              <a:rPr lang="en-US" altLang="en-US" sz="2800"/>
              <a:t>We see clear evidence among them for  all Gospels but Mark, all Pauline epistles but Pastorals.</a:t>
            </a:r>
          </a:p>
          <a:p>
            <a:r>
              <a:rPr lang="en-US" altLang="en-US" sz="2800"/>
              <a:t>Irenaeus points out (</a:t>
            </a:r>
            <a:r>
              <a:rPr lang="en-US" altLang="en-US" sz="2800" i="1"/>
              <a:t>AH</a:t>
            </a:r>
            <a:r>
              <a:rPr lang="en-US" altLang="en-US" sz="2800"/>
              <a:t> 3.11.7) which canonical Gospels each heretical leader prefers, and how these leaders are confuted by these very Scriptures.</a:t>
            </a:r>
          </a:p>
          <a:p>
            <a:pPr>
              <a:buFont typeface="Wingdings" pitchFamily="2" charset="2"/>
              <a:buNone/>
            </a:pPr>
            <a:endParaRPr lang="en-US" altLang="en-US" sz="2800"/>
          </a:p>
        </p:txBody>
      </p:sp>
    </p:spTree>
    <p:custDataLst>
      <p:tags r:id="rId1"/>
    </p:custDataLst>
  </p:cSld>
  <p:clrMapOvr>
    <a:masterClrMapping/>
  </p:clrMapOvr>
  <p:transition advTm="443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additive="base">
                                        <p:cTn id="7" dur="500" fill="hold"/>
                                        <p:tgtEl>
                                          <p:spTgt spid="150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0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anim calcmode="lin" valueType="num">
                                      <p:cBhvr additive="base">
                                        <p:cTn id="19" dur="5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ltLang="en-US"/>
              <a:t>Irenaeus, </a:t>
            </a:r>
            <a:r>
              <a:rPr lang="en-US" altLang="en-US" i="1"/>
              <a:t>Against Heresies</a:t>
            </a:r>
          </a:p>
        </p:txBody>
      </p:sp>
      <p:sp>
        <p:nvSpPr>
          <p:cNvPr id="156676" name="Text Box 4"/>
          <p:cNvSpPr txBox="1">
            <a:spLocks noChangeArrowheads="1"/>
          </p:cNvSpPr>
          <p:nvPr/>
        </p:nvSpPr>
        <p:spPr bwMode="auto">
          <a:xfrm>
            <a:off x="609600" y="2438400"/>
            <a:ext cx="7924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So firm is the ground upon which these Gospels rest, that the very heretics themselves bear witness to them, and, starting from these [documents], each one of them endeavors to establish his own peculiar doctrine.  For the Ebionites, who use Matthew’s Gospel only, are confuted out of this very same … But Marcion, mutilating that according to Luke, is proved to be a blasphemer of the only existing God, from those [passages] which he still retains … Those, moreover, who follow Valentinus, making copious use of that according to John …</a:t>
            </a:r>
          </a:p>
        </p:txBody>
      </p:sp>
    </p:spTree>
    <p:custDataLst>
      <p:tags r:id="rId1"/>
    </p:custDataLst>
  </p:cSld>
  <p:clrMapOvr>
    <a:masterClrMapping/>
  </p:clrMapOvr>
  <p:transition advTm="70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6676"/>
                                        </p:tgtEl>
                                        <p:attrNameLst>
                                          <p:attrName>style.visibility</p:attrName>
                                        </p:attrNameLst>
                                      </p:cBhvr>
                                      <p:to>
                                        <p:strVal val="visible"/>
                                      </p:to>
                                    </p:set>
                                    <p:animEffect transition="in" filter="checkerboard(across)">
                                      <p:cBhvr>
                                        <p:cTn id="7" dur="5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a:t>Recognition in the </a:t>
            </a:r>
            <a:br>
              <a:rPr lang="en-US" altLang="en-US"/>
            </a:br>
            <a:r>
              <a:rPr lang="en-US" altLang="en-US"/>
              <a:t>Late Second Century</a:t>
            </a:r>
          </a:p>
        </p:txBody>
      </p:sp>
      <p:sp>
        <p:nvSpPr>
          <p:cNvPr id="115715" name="Rectangle 3"/>
          <p:cNvSpPr>
            <a:spLocks noGrp="1" noChangeArrowheads="1"/>
          </p:cNvSpPr>
          <p:nvPr>
            <p:ph type="body" idx="1"/>
          </p:nvPr>
        </p:nvSpPr>
        <p:spPr/>
        <p:txBody>
          <a:bodyPr/>
          <a:lstStyle/>
          <a:p>
            <a:pPr>
              <a:lnSpc>
                <a:spcPct val="80000"/>
              </a:lnSpc>
            </a:pPr>
            <a:r>
              <a:rPr lang="en-US" altLang="en-US" sz="2800"/>
              <a:t>By the late 2</a:t>
            </a:r>
            <a:r>
              <a:rPr lang="en-US" altLang="en-US" sz="2800" baseline="30000"/>
              <a:t>nd</a:t>
            </a:r>
            <a:r>
              <a:rPr lang="en-US" altLang="en-US" sz="2800"/>
              <a:t> century, even more explicit Christian evidence.</a:t>
            </a:r>
          </a:p>
          <a:p>
            <a:pPr>
              <a:lnSpc>
                <a:spcPct val="80000"/>
              </a:lnSpc>
            </a:pPr>
            <a:r>
              <a:rPr lang="en-US" altLang="en-US" sz="2800"/>
              <a:t>We do not see the idea that the canon grew slowly over time. Instead each book appears to be recognized as soon as received, then circulated widely.</a:t>
            </a:r>
          </a:p>
          <a:p>
            <a:pPr>
              <a:lnSpc>
                <a:spcPct val="80000"/>
              </a:lnSpc>
            </a:pPr>
            <a:r>
              <a:rPr lang="en-US" altLang="en-US" sz="2800"/>
              <a:t>Some problem books:</a:t>
            </a:r>
          </a:p>
          <a:p>
            <a:pPr lvl="1">
              <a:lnSpc>
                <a:spcPct val="80000"/>
              </a:lnSpc>
            </a:pPr>
            <a:r>
              <a:rPr lang="en-US" altLang="en-US" sz="2400"/>
              <a:t>Hebrews extensively cited early, then doubted as authorship not known.</a:t>
            </a:r>
          </a:p>
          <a:p>
            <a:pPr lvl="1">
              <a:lnSpc>
                <a:spcPct val="80000"/>
              </a:lnSpc>
            </a:pPr>
            <a:r>
              <a:rPr lang="en-US" altLang="en-US" sz="2400"/>
              <a:t>Revelation also used early, but later doubted because of millennial problem.</a:t>
            </a:r>
          </a:p>
        </p:txBody>
      </p:sp>
    </p:spTree>
    <p:custDataLst>
      <p:tags r:id="rId1"/>
    </p:custDataLst>
  </p:cSld>
  <p:clrMapOvr>
    <a:masterClrMapping/>
  </p:clrMapOvr>
  <p:transition advTm="563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57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5715">
                                            <p:txEl>
                                              <p:pRg st="3" end="3"/>
                                            </p:txEl>
                                          </p:spTgt>
                                        </p:tgtEl>
                                        <p:attrNameLst>
                                          <p:attrName>style.visibility</p:attrName>
                                        </p:attrNameLst>
                                      </p:cBhvr>
                                      <p:to>
                                        <p:strVal val="visible"/>
                                      </p:to>
                                    </p:set>
                                    <p:anim calcmode="lin" valueType="num">
                                      <p:cBhvr additive="base">
                                        <p:cTn id="25"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5715">
                                            <p:txEl>
                                              <p:pRg st="4" end="4"/>
                                            </p:txEl>
                                          </p:spTgt>
                                        </p:tgtEl>
                                        <p:attrNameLst>
                                          <p:attrName>style.visibility</p:attrName>
                                        </p:attrNameLst>
                                      </p:cBhvr>
                                      <p:to>
                                        <p:strVal val="visible"/>
                                      </p:to>
                                    </p:set>
                                    <p:anim calcmode="lin" valueType="num">
                                      <p:cBhvr additive="base">
                                        <p:cTn id="31" dur="500" fill="hold"/>
                                        <p:tgtEl>
                                          <p:spTgt spid="1157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57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ltLang="en-US" sz="4000"/>
              <a:t>Recognition in the </a:t>
            </a:r>
            <a:br>
              <a:rPr lang="en-US" altLang="en-US" sz="4000"/>
            </a:br>
            <a:r>
              <a:rPr lang="en-US" altLang="en-US" sz="4000"/>
              <a:t>Late Second Century</a:t>
            </a:r>
          </a:p>
        </p:txBody>
      </p:sp>
      <p:sp>
        <p:nvSpPr>
          <p:cNvPr id="152579" name="Rectangle 3"/>
          <p:cNvSpPr>
            <a:spLocks noGrp="1" noChangeArrowheads="1"/>
          </p:cNvSpPr>
          <p:nvPr>
            <p:ph type="body" idx="1"/>
          </p:nvPr>
        </p:nvSpPr>
        <p:spPr/>
        <p:txBody>
          <a:bodyPr/>
          <a:lstStyle/>
          <a:p>
            <a:r>
              <a:rPr lang="en-US" altLang="en-US" sz="2800"/>
              <a:t>Justin Martyr (130-160) </a:t>
            </a:r>
          </a:p>
          <a:p>
            <a:pPr lvl="1"/>
            <a:r>
              <a:rPr lang="en-US" altLang="en-US" sz="2400"/>
              <a:t>Refers to </a:t>
            </a:r>
            <a:r>
              <a:rPr lang="en-US" altLang="en-US" sz="2400">
                <a:cs typeface="Tahoma" pitchFamily="34" charset="0"/>
              </a:rPr>
              <a:t>"</a:t>
            </a:r>
            <a:r>
              <a:rPr lang="en-US" altLang="en-US" sz="2400"/>
              <a:t>Gospels,</a:t>
            </a:r>
            <a:r>
              <a:rPr lang="en-US" altLang="en-US" sz="2400">
                <a:cs typeface="Tahoma" pitchFamily="34" charset="0"/>
              </a:rPr>
              <a:t>"</a:t>
            </a:r>
            <a:r>
              <a:rPr lang="en-US" altLang="en-US" sz="2400"/>
              <a:t> calling them </a:t>
            </a:r>
            <a:r>
              <a:rPr lang="en-US" altLang="en-US" sz="2400">
                <a:cs typeface="Tahoma" pitchFamily="34" charset="0"/>
              </a:rPr>
              <a:t>"</a:t>
            </a:r>
            <a:r>
              <a:rPr lang="en-US" altLang="en-US" sz="2400"/>
              <a:t>memoirs of the apostles and those who followed them.</a:t>
            </a:r>
            <a:r>
              <a:rPr lang="en-US" altLang="en-US" sz="2400">
                <a:cs typeface="Tahoma" pitchFamily="34" charset="0"/>
              </a:rPr>
              <a:t>"</a:t>
            </a:r>
            <a:endParaRPr lang="en-US" altLang="en-US" sz="2400"/>
          </a:p>
          <a:p>
            <a:pPr lvl="1"/>
            <a:r>
              <a:rPr lang="en-US" altLang="en-US" sz="2400"/>
              <a:t>Uses Mt, Mk, Lk, Jn, Rom, 1-2 Cor, Col, 2 Thess, Heb, Rev.</a:t>
            </a:r>
          </a:p>
          <a:p>
            <a:r>
              <a:rPr lang="en-US" altLang="en-US" sz="2800"/>
              <a:t>Irenaeus (~180)</a:t>
            </a:r>
          </a:p>
          <a:p>
            <a:pPr lvl="1"/>
            <a:r>
              <a:rPr lang="en-US" altLang="en-US" sz="2400"/>
              <a:t>Quotes from all of NT but Phm, 2 Jn, poss 2 Pet and Jude.</a:t>
            </a:r>
          </a:p>
          <a:p>
            <a:pPr lvl="1"/>
            <a:r>
              <a:rPr lang="en-US" altLang="en-US" sz="2400"/>
              <a:t>Does cite Hermas with </a:t>
            </a:r>
            <a:r>
              <a:rPr lang="en-US" altLang="en-US" sz="2400">
                <a:cs typeface="Tahoma" pitchFamily="34" charset="0"/>
              </a:rPr>
              <a:t>"</a:t>
            </a:r>
            <a:r>
              <a:rPr lang="en-US" altLang="en-US" sz="2400"/>
              <a:t>Scripture says.</a:t>
            </a:r>
            <a:r>
              <a:rPr lang="en-US" altLang="en-US" sz="2400">
                <a:cs typeface="Tahoma" pitchFamily="34" charset="0"/>
              </a:rPr>
              <a:t>"</a:t>
            </a:r>
            <a:endParaRPr lang="en-US" altLang="en-US" sz="2400"/>
          </a:p>
          <a:p>
            <a:endParaRPr lang="en-US" altLang="en-US" sz="2800"/>
          </a:p>
        </p:txBody>
      </p:sp>
    </p:spTree>
    <p:custDataLst>
      <p:tags r:id="rId1"/>
    </p:custDataLst>
  </p:cSld>
  <p:clrMapOvr>
    <a:masterClrMapping/>
  </p:clrMapOvr>
  <p:transition advTm="587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 calcmode="lin" valueType="num">
                                      <p:cBhvr additive="base">
                                        <p:cTn id="7" dur="500" fill="hold"/>
                                        <p:tgtEl>
                                          <p:spTgt spid="152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2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anim calcmode="lin" valueType="num">
                                      <p:cBhvr additive="base">
                                        <p:cTn id="13" dur="500" fill="hold"/>
                                        <p:tgtEl>
                                          <p:spTgt spid="152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2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2579">
                                            <p:txEl>
                                              <p:pRg st="2" end="2"/>
                                            </p:txEl>
                                          </p:spTgt>
                                        </p:tgtEl>
                                        <p:attrNameLst>
                                          <p:attrName>style.visibility</p:attrName>
                                        </p:attrNameLst>
                                      </p:cBhvr>
                                      <p:to>
                                        <p:strVal val="visible"/>
                                      </p:to>
                                    </p:set>
                                    <p:anim calcmode="lin" valueType="num">
                                      <p:cBhvr additive="base">
                                        <p:cTn id="19" dur="500" fill="hold"/>
                                        <p:tgtEl>
                                          <p:spTgt spid="152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2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2579">
                                            <p:txEl>
                                              <p:pRg st="3" end="3"/>
                                            </p:txEl>
                                          </p:spTgt>
                                        </p:tgtEl>
                                        <p:attrNameLst>
                                          <p:attrName>style.visibility</p:attrName>
                                        </p:attrNameLst>
                                      </p:cBhvr>
                                      <p:to>
                                        <p:strVal val="visible"/>
                                      </p:to>
                                    </p:set>
                                    <p:anim calcmode="lin" valueType="num">
                                      <p:cBhvr additive="base">
                                        <p:cTn id="25" dur="500" fill="hold"/>
                                        <p:tgtEl>
                                          <p:spTgt spid="152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2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2579">
                                            <p:txEl>
                                              <p:pRg st="4" end="4"/>
                                            </p:txEl>
                                          </p:spTgt>
                                        </p:tgtEl>
                                        <p:attrNameLst>
                                          <p:attrName>style.visibility</p:attrName>
                                        </p:attrNameLst>
                                      </p:cBhvr>
                                      <p:to>
                                        <p:strVal val="visible"/>
                                      </p:to>
                                    </p:set>
                                    <p:anim calcmode="lin" valueType="num">
                                      <p:cBhvr additive="base">
                                        <p:cTn id="31" dur="500" fill="hold"/>
                                        <p:tgtEl>
                                          <p:spTgt spid="152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2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2579">
                                            <p:txEl>
                                              <p:pRg st="5" end="5"/>
                                            </p:txEl>
                                          </p:spTgt>
                                        </p:tgtEl>
                                        <p:attrNameLst>
                                          <p:attrName>style.visibility</p:attrName>
                                        </p:attrNameLst>
                                      </p:cBhvr>
                                      <p:to>
                                        <p:strVal val="visible"/>
                                      </p:to>
                                    </p:set>
                                    <p:anim calcmode="lin" valueType="num">
                                      <p:cBhvr additive="base">
                                        <p:cTn id="37" dur="500" fill="hold"/>
                                        <p:tgtEl>
                                          <p:spTgt spid="15257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25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altLang="en-US" sz="4000"/>
              <a:t>Recognition in the </a:t>
            </a:r>
            <a:br>
              <a:rPr lang="en-US" altLang="en-US" sz="4000"/>
            </a:br>
            <a:r>
              <a:rPr lang="en-US" altLang="en-US" sz="4000"/>
              <a:t>Late Second Century</a:t>
            </a:r>
          </a:p>
        </p:txBody>
      </p:sp>
      <p:sp>
        <p:nvSpPr>
          <p:cNvPr id="153603" name="Rectangle 3"/>
          <p:cNvSpPr>
            <a:spLocks noGrp="1" noChangeArrowheads="1"/>
          </p:cNvSpPr>
          <p:nvPr>
            <p:ph type="body" idx="1"/>
          </p:nvPr>
        </p:nvSpPr>
        <p:spPr/>
        <p:txBody>
          <a:bodyPr/>
          <a:lstStyle/>
          <a:p>
            <a:r>
              <a:rPr lang="en-US" altLang="en-US" sz="2800"/>
              <a:t>Muratorian Canon (~180)</a:t>
            </a:r>
          </a:p>
          <a:p>
            <a:pPr lvl="1"/>
            <a:r>
              <a:rPr lang="en-US" altLang="en-US" sz="2400"/>
              <a:t>Fragmentary at beginning, end, maybe middle, beginning w/ Luke as 3</a:t>
            </a:r>
            <a:r>
              <a:rPr lang="en-US" altLang="en-US" sz="2400" baseline="30000"/>
              <a:t>rd</a:t>
            </a:r>
            <a:r>
              <a:rPr lang="en-US" altLang="en-US" sz="2400"/>
              <a:t> Gospel.</a:t>
            </a:r>
          </a:p>
          <a:p>
            <a:pPr lvl="1"/>
            <a:r>
              <a:rPr lang="en-US" altLang="en-US" sz="2400"/>
              <a:t>Present form lacks Heb, Jas, 1-2 Pet, poss 3 Jn.</a:t>
            </a:r>
          </a:p>
          <a:p>
            <a:r>
              <a:rPr lang="en-US" altLang="en-US" sz="2800"/>
              <a:t>Tertullian (~200)</a:t>
            </a:r>
          </a:p>
          <a:p>
            <a:pPr lvl="1"/>
            <a:r>
              <a:rPr lang="en-US" altLang="en-US" sz="2400"/>
              <a:t>Quotes from all of NT but Phm, Jas, 2-3 Jn.</a:t>
            </a:r>
          </a:p>
          <a:p>
            <a:r>
              <a:rPr lang="en-US" altLang="en-US" sz="2800"/>
              <a:t>Clement of Alexandria (~200)</a:t>
            </a:r>
          </a:p>
          <a:p>
            <a:pPr lvl="1"/>
            <a:r>
              <a:rPr lang="en-US" altLang="en-US" sz="2400"/>
              <a:t>Uses some of non-canonical Gospels, but distinguishes them from </a:t>
            </a:r>
            <a:r>
              <a:rPr lang="en-US" altLang="en-US" sz="2400">
                <a:cs typeface="Tahoma" pitchFamily="34" charset="0"/>
              </a:rPr>
              <a:t>"</a:t>
            </a:r>
            <a:r>
              <a:rPr lang="en-US" altLang="en-US" sz="2400"/>
              <a:t>those handed down.</a:t>
            </a:r>
            <a:r>
              <a:rPr lang="en-US" altLang="en-US" sz="2400">
                <a:cs typeface="Tahoma" pitchFamily="34" charset="0"/>
              </a:rPr>
              <a:t>"</a:t>
            </a:r>
            <a:endParaRPr lang="en-US" altLang="en-US" sz="2400"/>
          </a:p>
          <a:p>
            <a:endParaRPr lang="en-US" altLang="en-US" sz="2800"/>
          </a:p>
        </p:txBody>
      </p:sp>
    </p:spTree>
    <p:custDataLst>
      <p:tags r:id="rId1"/>
    </p:custDataLst>
  </p:cSld>
  <p:clrMapOvr>
    <a:masterClrMapping/>
  </p:clrMapOvr>
  <p:transition advTm="718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 calcmode="lin" valueType="num">
                                      <p:cBhvr additive="base">
                                        <p:cTn id="7" dur="500" fill="hold"/>
                                        <p:tgtEl>
                                          <p:spTgt spid="153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03">
                                            <p:txEl>
                                              <p:pRg st="1" end="1"/>
                                            </p:txEl>
                                          </p:spTgt>
                                        </p:tgtEl>
                                        <p:attrNameLst>
                                          <p:attrName>style.visibility</p:attrName>
                                        </p:attrNameLst>
                                      </p:cBhvr>
                                      <p:to>
                                        <p:strVal val="visible"/>
                                      </p:to>
                                    </p:set>
                                    <p:anim calcmode="lin" valueType="num">
                                      <p:cBhvr additive="base">
                                        <p:cTn id="13" dur="500" fill="hold"/>
                                        <p:tgtEl>
                                          <p:spTgt spid="153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03">
                                            <p:txEl>
                                              <p:pRg st="2" end="2"/>
                                            </p:txEl>
                                          </p:spTgt>
                                        </p:tgtEl>
                                        <p:attrNameLst>
                                          <p:attrName>style.visibility</p:attrName>
                                        </p:attrNameLst>
                                      </p:cBhvr>
                                      <p:to>
                                        <p:strVal val="visible"/>
                                      </p:to>
                                    </p:set>
                                    <p:anim calcmode="lin" valueType="num">
                                      <p:cBhvr additive="base">
                                        <p:cTn id="19" dur="500" fill="hold"/>
                                        <p:tgtEl>
                                          <p:spTgt spid="153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03">
                                            <p:txEl>
                                              <p:pRg st="3" end="3"/>
                                            </p:txEl>
                                          </p:spTgt>
                                        </p:tgtEl>
                                        <p:attrNameLst>
                                          <p:attrName>style.visibility</p:attrName>
                                        </p:attrNameLst>
                                      </p:cBhvr>
                                      <p:to>
                                        <p:strVal val="visible"/>
                                      </p:to>
                                    </p:set>
                                    <p:anim calcmode="lin" valueType="num">
                                      <p:cBhvr additive="base">
                                        <p:cTn id="25" dur="500" fill="hold"/>
                                        <p:tgtEl>
                                          <p:spTgt spid="153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03">
                                            <p:txEl>
                                              <p:pRg st="4" end="4"/>
                                            </p:txEl>
                                          </p:spTgt>
                                        </p:tgtEl>
                                        <p:attrNameLst>
                                          <p:attrName>style.visibility</p:attrName>
                                        </p:attrNameLst>
                                      </p:cBhvr>
                                      <p:to>
                                        <p:strVal val="visible"/>
                                      </p:to>
                                    </p:set>
                                    <p:anim calcmode="lin" valueType="num">
                                      <p:cBhvr additive="base">
                                        <p:cTn id="31" dur="500" fill="hold"/>
                                        <p:tgtEl>
                                          <p:spTgt spid="153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03">
                                            <p:txEl>
                                              <p:pRg st="5" end="5"/>
                                            </p:txEl>
                                          </p:spTgt>
                                        </p:tgtEl>
                                        <p:attrNameLst>
                                          <p:attrName>style.visibility</p:attrName>
                                        </p:attrNameLst>
                                      </p:cBhvr>
                                      <p:to>
                                        <p:strVal val="visible"/>
                                      </p:to>
                                    </p:set>
                                    <p:anim calcmode="lin" valueType="num">
                                      <p:cBhvr additive="base">
                                        <p:cTn id="37" dur="500" fill="hold"/>
                                        <p:tgtEl>
                                          <p:spTgt spid="1536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3603">
                                            <p:txEl>
                                              <p:pRg st="6" end="6"/>
                                            </p:txEl>
                                          </p:spTgt>
                                        </p:tgtEl>
                                        <p:attrNameLst>
                                          <p:attrName>style.visibility</p:attrName>
                                        </p:attrNameLst>
                                      </p:cBhvr>
                                      <p:to>
                                        <p:strVal val="visible"/>
                                      </p:to>
                                    </p:set>
                                    <p:anim calcmode="lin" valueType="num">
                                      <p:cBhvr additive="base">
                                        <p:cTn id="43" dur="500" fill="hold"/>
                                        <p:tgtEl>
                                          <p:spTgt spid="1536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a:t>Towards Formal Recognition</a:t>
            </a:r>
          </a:p>
        </p:txBody>
      </p:sp>
      <p:sp>
        <p:nvSpPr>
          <p:cNvPr id="116739" name="Rectangle 3"/>
          <p:cNvSpPr>
            <a:spLocks noGrp="1" noChangeArrowheads="1"/>
          </p:cNvSpPr>
          <p:nvPr>
            <p:ph type="body" idx="1"/>
          </p:nvPr>
        </p:nvSpPr>
        <p:spPr/>
        <p:txBody>
          <a:bodyPr/>
          <a:lstStyle/>
          <a:p>
            <a:pPr>
              <a:lnSpc>
                <a:spcPct val="80000"/>
              </a:lnSpc>
            </a:pPr>
            <a:r>
              <a:rPr lang="en-US" altLang="en-US" sz="2800"/>
              <a:t>Origen (~230) – two categories</a:t>
            </a:r>
          </a:p>
          <a:p>
            <a:pPr lvl="1">
              <a:lnSpc>
                <a:spcPct val="80000"/>
              </a:lnSpc>
            </a:pPr>
            <a:r>
              <a:rPr lang="en-US" altLang="en-US" sz="2400"/>
              <a:t>Books acknowledged by all Xns (21/27)</a:t>
            </a:r>
          </a:p>
          <a:p>
            <a:pPr lvl="2">
              <a:lnSpc>
                <a:spcPct val="80000"/>
              </a:lnSpc>
            </a:pPr>
            <a:r>
              <a:rPr lang="en-US" altLang="en-US" sz="2000"/>
              <a:t>4 Gospels, Acts, 13 Paul, 1 Pet, 1 Jn, Rev</a:t>
            </a:r>
          </a:p>
          <a:p>
            <a:pPr lvl="1">
              <a:lnSpc>
                <a:spcPct val="80000"/>
              </a:lnSpc>
            </a:pPr>
            <a:r>
              <a:rPr lang="en-US" altLang="en-US" sz="2400"/>
              <a:t>Disputed by some Xns (6/27 + 4 outside)</a:t>
            </a:r>
          </a:p>
          <a:p>
            <a:pPr lvl="2">
              <a:lnSpc>
                <a:spcPct val="80000"/>
              </a:lnSpc>
            </a:pPr>
            <a:r>
              <a:rPr lang="en-US" altLang="en-US" sz="2000"/>
              <a:t>Heb, Jas, 2 Pet, 2-3 Jn, Jude</a:t>
            </a:r>
          </a:p>
          <a:p>
            <a:pPr lvl="2">
              <a:lnSpc>
                <a:spcPct val="80000"/>
              </a:lnSpc>
            </a:pPr>
            <a:r>
              <a:rPr lang="en-US" altLang="en-US" sz="2000"/>
              <a:t>Didache, Hermas, Ps-Barnabas, Gosp Hebrews</a:t>
            </a:r>
          </a:p>
          <a:p>
            <a:pPr>
              <a:lnSpc>
                <a:spcPct val="80000"/>
              </a:lnSpc>
            </a:pPr>
            <a:r>
              <a:rPr lang="en-US" altLang="en-US" sz="2800"/>
              <a:t>Eusebius (~325) – four categories</a:t>
            </a:r>
          </a:p>
          <a:p>
            <a:pPr lvl="1">
              <a:lnSpc>
                <a:spcPct val="80000"/>
              </a:lnSpc>
            </a:pPr>
            <a:r>
              <a:rPr lang="en-US" altLang="en-US" sz="2400"/>
              <a:t>Acknowledged (21-22/27) – adds Heb; Rev?</a:t>
            </a:r>
          </a:p>
          <a:p>
            <a:pPr lvl="1">
              <a:lnSpc>
                <a:spcPct val="80000"/>
              </a:lnSpc>
            </a:pPr>
            <a:r>
              <a:rPr lang="en-US" altLang="en-US" sz="2400"/>
              <a:t>Disputed but familiar to most (5/27) – not Heb</a:t>
            </a:r>
          </a:p>
          <a:p>
            <a:pPr lvl="1">
              <a:lnSpc>
                <a:spcPct val="80000"/>
              </a:lnSpc>
            </a:pPr>
            <a:r>
              <a:rPr lang="en-US" altLang="en-US" sz="2400"/>
              <a:t>Spurious but Orthodox (0-1/27) – Rev?</a:t>
            </a:r>
          </a:p>
          <a:p>
            <a:pPr lvl="1">
              <a:lnSpc>
                <a:spcPct val="80000"/>
              </a:lnSpc>
            </a:pPr>
            <a:r>
              <a:rPr lang="en-US" altLang="en-US" sz="2400"/>
              <a:t>Heretical – Gnostic Gospels &amp; Acts</a:t>
            </a:r>
          </a:p>
        </p:txBody>
      </p:sp>
    </p:spTree>
    <p:custDataLst>
      <p:tags r:id="rId1"/>
    </p:custDataLst>
  </p:cSld>
  <p:clrMapOvr>
    <a:masterClrMapping/>
  </p:clrMapOvr>
  <p:transition advTm="1247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6739">
                                            <p:txEl>
                                              <p:pRg st="2" end="2"/>
                                            </p:txEl>
                                          </p:spTgt>
                                        </p:tgtEl>
                                        <p:attrNameLst>
                                          <p:attrName>style.visibility</p:attrName>
                                        </p:attrNameLst>
                                      </p:cBhvr>
                                      <p:to>
                                        <p:strVal val="visible"/>
                                      </p:to>
                                    </p:set>
                                    <p:anim calcmode="lin" valueType="num">
                                      <p:cBhvr additive="base">
                                        <p:cTn id="17" dur="500" fill="hold"/>
                                        <p:tgtEl>
                                          <p:spTgt spid="11673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67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6739">
                                            <p:txEl>
                                              <p:pRg st="3" end="3"/>
                                            </p:txEl>
                                          </p:spTgt>
                                        </p:tgtEl>
                                        <p:attrNameLst>
                                          <p:attrName>style.visibility</p:attrName>
                                        </p:attrNameLst>
                                      </p:cBhvr>
                                      <p:to>
                                        <p:strVal val="visible"/>
                                      </p:to>
                                    </p:set>
                                    <p:anim calcmode="lin" valueType="num">
                                      <p:cBhvr additive="base">
                                        <p:cTn id="23" dur="500" fill="hold"/>
                                        <p:tgtEl>
                                          <p:spTgt spid="11673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6739">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6739">
                                            <p:txEl>
                                              <p:pRg st="4" end="4"/>
                                            </p:txEl>
                                          </p:spTgt>
                                        </p:tgtEl>
                                        <p:attrNameLst>
                                          <p:attrName>style.visibility</p:attrName>
                                        </p:attrNameLst>
                                      </p:cBhvr>
                                      <p:to>
                                        <p:strVal val="visible"/>
                                      </p:to>
                                    </p:set>
                                    <p:anim calcmode="lin" valueType="num">
                                      <p:cBhvr additive="base">
                                        <p:cTn id="27" dur="500" fill="hold"/>
                                        <p:tgtEl>
                                          <p:spTgt spid="116739">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6739">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6739">
                                            <p:txEl>
                                              <p:pRg st="5" end="5"/>
                                            </p:txEl>
                                          </p:spTgt>
                                        </p:tgtEl>
                                        <p:attrNameLst>
                                          <p:attrName>style.visibility</p:attrName>
                                        </p:attrNameLst>
                                      </p:cBhvr>
                                      <p:to>
                                        <p:strVal val="visible"/>
                                      </p:to>
                                    </p:set>
                                    <p:anim calcmode="lin" valueType="num">
                                      <p:cBhvr additive="base">
                                        <p:cTn id="31" dur="500" fill="hold"/>
                                        <p:tgtEl>
                                          <p:spTgt spid="11673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67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6739">
                                            <p:txEl>
                                              <p:pRg st="6" end="6"/>
                                            </p:txEl>
                                          </p:spTgt>
                                        </p:tgtEl>
                                        <p:attrNameLst>
                                          <p:attrName>style.visibility</p:attrName>
                                        </p:attrNameLst>
                                      </p:cBhvr>
                                      <p:to>
                                        <p:strVal val="visible"/>
                                      </p:to>
                                    </p:set>
                                    <p:anim calcmode="lin" valueType="num">
                                      <p:cBhvr additive="base">
                                        <p:cTn id="37" dur="500" fill="hold"/>
                                        <p:tgtEl>
                                          <p:spTgt spid="11673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673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6739">
                                            <p:txEl>
                                              <p:pRg st="7" end="7"/>
                                            </p:txEl>
                                          </p:spTgt>
                                        </p:tgtEl>
                                        <p:attrNameLst>
                                          <p:attrName>style.visibility</p:attrName>
                                        </p:attrNameLst>
                                      </p:cBhvr>
                                      <p:to>
                                        <p:strVal val="visible"/>
                                      </p:to>
                                    </p:set>
                                    <p:anim calcmode="lin" valueType="num">
                                      <p:cBhvr additive="base">
                                        <p:cTn id="43" dur="500" fill="hold"/>
                                        <p:tgtEl>
                                          <p:spTgt spid="11673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673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6739">
                                            <p:txEl>
                                              <p:pRg st="8" end="8"/>
                                            </p:txEl>
                                          </p:spTgt>
                                        </p:tgtEl>
                                        <p:attrNameLst>
                                          <p:attrName>style.visibility</p:attrName>
                                        </p:attrNameLst>
                                      </p:cBhvr>
                                      <p:to>
                                        <p:strVal val="visible"/>
                                      </p:to>
                                    </p:set>
                                    <p:anim calcmode="lin" valueType="num">
                                      <p:cBhvr additive="base">
                                        <p:cTn id="49" dur="500" fill="hold"/>
                                        <p:tgtEl>
                                          <p:spTgt spid="11673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673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6739">
                                            <p:txEl>
                                              <p:pRg st="9" end="9"/>
                                            </p:txEl>
                                          </p:spTgt>
                                        </p:tgtEl>
                                        <p:attrNameLst>
                                          <p:attrName>style.visibility</p:attrName>
                                        </p:attrNameLst>
                                      </p:cBhvr>
                                      <p:to>
                                        <p:strVal val="visible"/>
                                      </p:to>
                                    </p:set>
                                    <p:anim calcmode="lin" valueType="num">
                                      <p:cBhvr additive="base">
                                        <p:cTn id="55" dur="500" fill="hold"/>
                                        <p:tgtEl>
                                          <p:spTgt spid="11673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1673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6739">
                                            <p:txEl>
                                              <p:pRg st="10" end="10"/>
                                            </p:txEl>
                                          </p:spTgt>
                                        </p:tgtEl>
                                        <p:attrNameLst>
                                          <p:attrName>style.visibility</p:attrName>
                                        </p:attrNameLst>
                                      </p:cBhvr>
                                      <p:to>
                                        <p:strVal val="visible"/>
                                      </p:to>
                                    </p:set>
                                    <p:anim calcmode="lin" valueType="num">
                                      <p:cBhvr additive="base">
                                        <p:cTn id="61" dur="500" fill="hold"/>
                                        <p:tgtEl>
                                          <p:spTgt spid="116739">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16739">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Various Views on the </a:t>
            </a:r>
            <a:br>
              <a:rPr lang="en-US" altLang="en-US"/>
            </a:br>
            <a:r>
              <a:rPr lang="en-US" altLang="en-US"/>
              <a:t>Extent of the Canon</a:t>
            </a:r>
          </a:p>
        </p:txBody>
      </p:sp>
      <p:sp>
        <p:nvSpPr>
          <p:cNvPr id="99331" name="Rectangle 3"/>
          <p:cNvSpPr>
            <a:spLocks noGrp="1" noChangeArrowheads="1"/>
          </p:cNvSpPr>
          <p:nvPr>
            <p:ph type="body" idx="1"/>
          </p:nvPr>
        </p:nvSpPr>
        <p:spPr/>
        <p:txBody>
          <a:bodyPr/>
          <a:lstStyle/>
          <a:p>
            <a:r>
              <a:rPr lang="en-US" altLang="en-US"/>
              <a:t>Smaller Canons:</a:t>
            </a:r>
          </a:p>
          <a:p>
            <a:pPr lvl="1"/>
            <a:r>
              <a:rPr lang="en-US" altLang="en-US"/>
              <a:t>Marcion – c150 AD</a:t>
            </a:r>
          </a:p>
          <a:p>
            <a:pPr lvl="2"/>
            <a:r>
              <a:rPr lang="en-US" altLang="en-US"/>
              <a:t>Only Luke &amp; 10 Letters of Paul</a:t>
            </a:r>
          </a:p>
          <a:p>
            <a:pPr lvl="1"/>
            <a:r>
              <a:rPr lang="en-US" altLang="en-US"/>
              <a:t>Swedenborgians</a:t>
            </a:r>
          </a:p>
          <a:p>
            <a:pPr lvl="2"/>
            <a:r>
              <a:rPr lang="en-US" altLang="en-US"/>
              <a:t>NT – only 4 Gospels &amp; Revelation</a:t>
            </a:r>
          </a:p>
          <a:p>
            <a:pPr lvl="2"/>
            <a:r>
              <a:rPr lang="en-US" altLang="en-US"/>
              <a:t>OT – only 29 books</a:t>
            </a:r>
          </a:p>
          <a:p>
            <a:pPr lvl="1"/>
            <a:r>
              <a:rPr lang="en-US" altLang="en-US"/>
              <a:t>Theological Liberalism</a:t>
            </a:r>
          </a:p>
          <a:p>
            <a:pPr lvl="2"/>
            <a:r>
              <a:rPr lang="en-US" altLang="en-US"/>
              <a:t>A 'canon' within the canon</a:t>
            </a:r>
          </a:p>
        </p:txBody>
      </p:sp>
    </p:spTree>
    <p:custDataLst>
      <p:tags r:id="rId1"/>
    </p:custDataLst>
  </p:cSld>
  <p:clrMapOvr>
    <a:masterClrMapping/>
  </p:clrMapOvr>
  <p:transition advTm="803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9331">
                                            <p:txEl>
                                              <p:pRg st="4" end="4"/>
                                            </p:txEl>
                                          </p:spTgt>
                                        </p:tgtEl>
                                        <p:attrNameLst>
                                          <p:attrName>style.visibility</p:attrName>
                                        </p:attrNameLst>
                                      </p:cBhvr>
                                      <p:to>
                                        <p:strVal val="visible"/>
                                      </p:to>
                                    </p:set>
                                    <p:anim calcmode="lin" valueType="num">
                                      <p:cBhvr additive="base">
                                        <p:cTn id="31" dur="500" fill="hold"/>
                                        <p:tgtEl>
                                          <p:spTgt spid="993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93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9331">
                                            <p:txEl>
                                              <p:pRg st="5" end="5"/>
                                            </p:txEl>
                                          </p:spTgt>
                                        </p:tgtEl>
                                        <p:attrNameLst>
                                          <p:attrName>style.visibility</p:attrName>
                                        </p:attrNameLst>
                                      </p:cBhvr>
                                      <p:to>
                                        <p:strVal val="visible"/>
                                      </p:to>
                                    </p:set>
                                    <p:anim calcmode="lin" valueType="num">
                                      <p:cBhvr additive="base">
                                        <p:cTn id="37" dur="500" fill="hold"/>
                                        <p:tgtEl>
                                          <p:spTgt spid="9933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93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9331">
                                            <p:txEl>
                                              <p:pRg st="6" end="6"/>
                                            </p:txEl>
                                          </p:spTgt>
                                        </p:tgtEl>
                                        <p:attrNameLst>
                                          <p:attrName>style.visibility</p:attrName>
                                        </p:attrNameLst>
                                      </p:cBhvr>
                                      <p:to>
                                        <p:strVal val="visible"/>
                                      </p:to>
                                    </p:set>
                                    <p:anim calcmode="lin" valueType="num">
                                      <p:cBhvr additive="base">
                                        <p:cTn id="43" dur="500" fill="hold"/>
                                        <p:tgtEl>
                                          <p:spTgt spid="9933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933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9331">
                                            <p:txEl>
                                              <p:pRg st="7" end="7"/>
                                            </p:txEl>
                                          </p:spTgt>
                                        </p:tgtEl>
                                        <p:attrNameLst>
                                          <p:attrName>style.visibility</p:attrName>
                                        </p:attrNameLst>
                                      </p:cBhvr>
                                      <p:to>
                                        <p:strVal val="visible"/>
                                      </p:to>
                                    </p:set>
                                    <p:anim calcmode="lin" valueType="num">
                                      <p:cBhvr additive="base">
                                        <p:cTn id="49" dur="500" fill="hold"/>
                                        <p:tgtEl>
                                          <p:spTgt spid="9933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933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bldLvl="3"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altLang="en-US"/>
              <a:t>Towards Formal Recognition</a:t>
            </a:r>
          </a:p>
        </p:txBody>
      </p:sp>
      <p:sp>
        <p:nvSpPr>
          <p:cNvPr id="154627" name="Rectangle 3"/>
          <p:cNvSpPr>
            <a:spLocks noGrp="1" noChangeArrowheads="1"/>
          </p:cNvSpPr>
          <p:nvPr>
            <p:ph type="body" idx="1"/>
          </p:nvPr>
        </p:nvSpPr>
        <p:spPr/>
        <p:txBody>
          <a:bodyPr/>
          <a:lstStyle/>
          <a:p>
            <a:r>
              <a:rPr lang="en-US" altLang="en-US" sz="2800"/>
              <a:t>Athanasius (369) – </a:t>
            </a:r>
            <a:r>
              <a:rPr lang="en-US" altLang="en-US" sz="2800" i="1"/>
              <a:t>Festal Letter</a:t>
            </a:r>
          </a:p>
          <a:p>
            <a:pPr lvl="1"/>
            <a:r>
              <a:rPr lang="en-US" altLang="en-US" sz="2400"/>
              <a:t>Great opponent of the Arians</a:t>
            </a:r>
          </a:p>
          <a:p>
            <a:pPr lvl="1"/>
            <a:r>
              <a:rPr lang="en-US" altLang="en-US" sz="2400"/>
              <a:t>Later becomes bishop of Alexandria</a:t>
            </a:r>
          </a:p>
          <a:p>
            <a:pPr lvl="1"/>
            <a:r>
              <a:rPr lang="en-US" altLang="en-US" sz="2400"/>
              <a:t>All 27 NT books listed as canonical.</a:t>
            </a:r>
          </a:p>
          <a:p>
            <a:r>
              <a:rPr lang="en-US" altLang="en-US" sz="2800"/>
              <a:t>He is supported by:</a:t>
            </a:r>
          </a:p>
          <a:p>
            <a:pPr lvl="1"/>
            <a:r>
              <a:rPr lang="en-US" altLang="en-US" sz="2400"/>
              <a:t>Jerome</a:t>
            </a:r>
          </a:p>
          <a:p>
            <a:pPr lvl="1"/>
            <a:r>
              <a:rPr lang="en-US" altLang="en-US" sz="2400"/>
              <a:t>Augustine</a:t>
            </a:r>
          </a:p>
          <a:p>
            <a:pPr lvl="1"/>
            <a:r>
              <a:rPr lang="en-US" altLang="en-US" sz="2400"/>
              <a:t>Gregory of Nazianzus</a:t>
            </a:r>
          </a:p>
          <a:p>
            <a:pPr lvl="1"/>
            <a:r>
              <a:rPr lang="en-US" altLang="en-US" sz="2400"/>
              <a:t>Cyril (except for Revelation)</a:t>
            </a:r>
          </a:p>
          <a:p>
            <a:endParaRPr lang="en-US" altLang="en-US" sz="2800"/>
          </a:p>
        </p:txBody>
      </p:sp>
    </p:spTree>
    <p:custDataLst>
      <p:tags r:id="rId1"/>
    </p:custDataLst>
  </p:cSld>
  <p:clrMapOvr>
    <a:masterClrMapping/>
  </p:clrMapOvr>
  <p:transition advTm="446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 calcmode="lin" valueType="num">
                                      <p:cBhvr additive="base">
                                        <p:cTn id="7" dur="5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4627">
                                            <p:txEl>
                                              <p:pRg st="1" end="1"/>
                                            </p:txEl>
                                          </p:spTgt>
                                        </p:tgtEl>
                                        <p:attrNameLst>
                                          <p:attrName>style.visibility</p:attrName>
                                        </p:attrNameLst>
                                      </p:cBhvr>
                                      <p:to>
                                        <p:strVal val="visible"/>
                                      </p:to>
                                    </p:set>
                                    <p:anim calcmode="lin" valueType="num">
                                      <p:cBhvr additive="base">
                                        <p:cTn id="13" dur="500" fill="hold"/>
                                        <p:tgtEl>
                                          <p:spTgt spid="154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4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4627">
                                            <p:txEl>
                                              <p:pRg st="2" end="2"/>
                                            </p:txEl>
                                          </p:spTgt>
                                        </p:tgtEl>
                                        <p:attrNameLst>
                                          <p:attrName>style.visibility</p:attrName>
                                        </p:attrNameLst>
                                      </p:cBhvr>
                                      <p:to>
                                        <p:strVal val="visible"/>
                                      </p:to>
                                    </p:set>
                                    <p:anim calcmode="lin" valueType="num">
                                      <p:cBhvr additive="base">
                                        <p:cTn id="19" dur="500" fill="hold"/>
                                        <p:tgtEl>
                                          <p:spTgt spid="154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4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4627">
                                            <p:txEl>
                                              <p:pRg st="3" end="3"/>
                                            </p:txEl>
                                          </p:spTgt>
                                        </p:tgtEl>
                                        <p:attrNameLst>
                                          <p:attrName>style.visibility</p:attrName>
                                        </p:attrNameLst>
                                      </p:cBhvr>
                                      <p:to>
                                        <p:strVal val="visible"/>
                                      </p:to>
                                    </p:set>
                                    <p:anim calcmode="lin" valueType="num">
                                      <p:cBhvr additive="base">
                                        <p:cTn id="25" dur="500" fill="hold"/>
                                        <p:tgtEl>
                                          <p:spTgt spid="154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4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4627">
                                            <p:txEl>
                                              <p:pRg st="4" end="4"/>
                                            </p:txEl>
                                          </p:spTgt>
                                        </p:tgtEl>
                                        <p:attrNameLst>
                                          <p:attrName>style.visibility</p:attrName>
                                        </p:attrNameLst>
                                      </p:cBhvr>
                                      <p:to>
                                        <p:strVal val="visible"/>
                                      </p:to>
                                    </p:set>
                                    <p:anim calcmode="lin" valueType="num">
                                      <p:cBhvr additive="base">
                                        <p:cTn id="31" dur="500" fill="hold"/>
                                        <p:tgtEl>
                                          <p:spTgt spid="154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4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4627">
                                            <p:txEl>
                                              <p:pRg st="5" end="5"/>
                                            </p:txEl>
                                          </p:spTgt>
                                        </p:tgtEl>
                                        <p:attrNameLst>
                                          <p:attrName>style.visibility</p:attrName>
                                        </p:attrNameLst>
                                      </p:cBhvr>
                                      <p:to>
                                        <p:strVal val="visible"/>
                                      </p:to>
                                    </p:set>
                                    <p:anim calcmode="lin" valueType="num">
                                      <p:cBhvr additive="base">
                                        <p:cTn id="37" dur="500" fill="hold"/>
                                        <p:tgtEl>
                                          <p:spTgt spid="154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46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4627">
                                            <p:txEl>
                                              <p:pRg st="6" end="6"/>
                                            </p:txEl>
                                          </p:spTgt>
                                        </p:tgtEl>
                                        <p:attrNameLst>
                                          <p:attrName>style.visibility</p:attrName>
                                        </p:attrNameLst>
                                      </p:cBhvr>
                                      <p:to>
                                        <p:strVal val="visible"/>
                                      </p:to>
                                    </p:set>
                                    <p:anim calcmode="lin" valueType="num">
                                      <p:cBhvr additive="base">
                                        <p:cTn id="43" dur="500" fill="hold"/>
                                        <p:tgtEl>
                                          <p:spTgt spid="1546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46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4627">
                                            <p:txEl>
                                              <p:pRg st="7" end="7"/>
                                            </p:txEl>
                                          </p:spTgt>
                                        </p:tgtEl>
                                        <p:attrNameLst>
                                          <p:attrName>style.visibility</p:attrName>
                                        </p:attrNameLst>
                                      </p:cBhvr>
                                      <p:to>
                                        <p:strVal val="visible"/>
                                      </p:to>
                                    </p:set>
                                    <p:anim calcmode="lin" valueType="num">
                                      <p:cBhvr additive="base">
                                        <p:cTn id="49" dur="500" fill="hold"/>
                                        <p:tgtEl>
                                          <p:spTgt spid="1546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46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4627">
                                            <p:txEl>
                                              <p:pRg st="8" end="8"/>
                                            </p:txEl>
                                          </p:spTgt>
                                        </p:tgtEl>
                                        <p:attrNameLst>
                                          <p:attrName>style.visibility</p:attrName>
                                        </p:attrNameLst>
                                      </p:cBhvr>
                                      <p:to>
                                        <p:strVal val="visible"/>
                                      </p:to>
                                    </p:set>
                                    <p:anim calcmode="lin" valueType="num">
                                      <p:cBhvr additive="base">
                                        <p:cTn id="55" dur="500" fill="hold"/>
                                        <p:tgtEl>
                                          <p:spTgt spid="15462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46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a:t>Decisions by Church Councils</a:t>
            </a:r>
          </a:p>
        </p:txBody>
      </p:sp>
      <p:sp>
        <p:nvSpPr>
          <p:cNvPr id="155651" name="Rectangle 3"/>
          <p:cNvSpPr>
            <a:spLocks noGrp="1" noChangeArrowheads="1"/>
          </p:cNvSpPr>
          <p:nvPr>
            <p:ph type="body" idx="1"/>
          </p:nvPr>
        </p:nvSpPr>
        <p:spPr/>
        <p:txBody>
          <a:bodyPr/>
          <a:lstStyle/>
          <a:p>
            <a:pPr>
              <a:lnSpc>
                <a:spcPct val="90000"/>
              </a:lnSpc>
            </a:pPr>
            <a:r>
              <a:rPr lang="en-US" altLang="en-US"/>
              <a:t>Several decisions by regional church councils bring the discussion of canon to a close.  These include:</a:t>
            </a:r>
          </a:p>
          <a:p>
            <a:pPr lvl="1">
              <a:lnSpc>
                <a:spcPct val="90000"/>
              </a:lnSpc>
            </a:pPr>
            <a:r>
              <a:rPr lang="en-US" altLang="en-US"/>
              <a:t>Synod of Laodicea (365) – all but Revelation, with some doubt on authenticity of list.</a:t>
            </a:r>
          </a:p>
          <a:p>
            <a:pPr lvl="1">
              <a:lnSpc>
                <a:spcPct val="90000"/>
              </a:lnSpc>
            </a:pPr>
            <a:r>
              <a:rPr lang="en-US" altLang="en-US"/>
              <a:t>Synod of Rome (382)</a:t>
            </a:r>
          </a:p>
          <a:p>
            <a:pPr lvl="1">
              <a:lnSpc>
                <a:spcPct val="90000"/>
              </a:lnSpc>
            </a:pPr>
            <a:r>
              <a:rPr lang="en-US" altLang="en-US"/>
              <a:t>Synod of Hippo (393)</a:t>
            </a:r>
          </a:p>
          <a:p>
            <a:pPr lvl="1">
              <a:lnSpc>
                <a:spcPct val="90000"/>
              </a:lnSpc>
            </a:pPr>
            <a:r>
              <a:rPr lang="en-US" altLang="en-US"/>
              <a:t>Synod of Carthage (397)</a:t>
            </a:r>
          </a:p>
          <a:p>
            <a:pPr>
              <a:lnSpc>
                <a:spcPct val="90000"/>
              </a:lnSpc>
            </a:pPr>
            <a:endParaRPr lang="en-US" altLang="en-US"/>
          </a:p>
        </p:txBody>
      </p:sp>
    </p:spTree>
    <p:custDataLst>
      <p:tags r:id="rId1"/>
    </p:custDataLst>
  </p:cSld>
  <p:clrMapOvr>
    <a:masterClrMapping/>
  </p:clrMapOvr>
  <p:transition advTm="255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additive="base">
                                        <p:cTn id="7" dur="500" fill="hold"/>
                                        <p:tgtEl>
                                          <p:spTgt spid="155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5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5651">
                                            <p:txEl>
                                              <p:pRg st="1" end="1"/>
                                            </p:txEl>
                                          </p:spTgt>
                                        </p:tgtEl>
                                        <p:attrNameLst>
                                          <p:attrName>style.visibility</p:attrName>
                                        </p:attrNameLst>
                                      </p:cBhvr>
                                      <p:to>
                                        <p:strVal val="visible"/>
                                      </p:to>
                                    </p:set>
                                    <p:anim calcmode="lin" valueType="num">
                                      <p:cBhvr additive="base">
                                        <p:cTn id="13" dur="500" fill="hold"/>
                                        <p:tgtEl>
                                          <p:spTgt spid="155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5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5651">
                                            <p:txEl>
                                              <p:pRg st="2" end="2"/>
                                            </p:txEl>
                                          </p:spTgt>
                                        </p:tgtEl>
                                        <p:attrNameLst>
                                          <p:attrName>style.visibility</p:attrName>
                                        </p:attrNameLst>
                                      </p:cBhvr>
                                      <p:to>
                                        <p:strVal val="visible"/>
                                      </p:to>
                                    </p:set>
                                    <p:anim calcmode="lin" valueType="num">
                                      <p:cBhvr additive="base">
                                        <p:cTn id="19" dur="500" fill="hold"/>
                                        <p:tgtEl>
                                          <p:spTgt spid="155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5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5651">
                                            <p:txEl>
                                              <p:pRg st="3" end="3"/>
                                            </p:txEl>
                                          </p:spTgt>
                                        </p:tgtEl>
                                        <p:attrNameLst>
                                          <p:attrName>style.visibility</p:attrName>
                                        </p:attrNameLst>
                                      </p:cBhvr>
                                      <p:to>
                                        <p:strVal val="visible"/>
                                      </p:to>
                                    </p:set>
                                    <p:anim calcmode="lin" valueType="num">
                                      <p:cBhvr additive="base">
                                        <p:cTn id="25" dur="500" fill="hold"/>
                                        <p:tgtEl>
                                          <p:spTgt spid="155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5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5651">
                                            <p:txEl>
                                              <p:pRg st="4" end="4"/>
                                            </p:txEl>
                                          </p:spTgt>
                                        </p:tgtEl>
                                        <p:attrNameLst>
                                          <p:attrName>style.visibility</p:attrName>
                                        </p:attrNameLst>
                                      </p:cBhvr>
                                      <p:to>
                                        <p:strVal val="visible"/>
                                      </p:to>
                                    </p:set>
                                    <p:anim calcmode="lin" valueType="num">
                                      <p:cBhvr additive="base">
                                        <p:cTn id="31" dur="500" fill="hold"/>
                                        <p:tgtEl>
                                          <p:spTgt spid="155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56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tLang="en-US"/>
              <a:t>Summary on Canon</a:t>
            </a:r>
          </a:p>
        </p:txBody>
      </p:sp>
      <p:sp>
        <p:nvSpPr>
          <p:cNvPr id="117763" name="Rectangle 3"/>
          <p:cNvSpPr>
            <a:spLocks noGrp="1" noChangeArrowheads="1"/>
          </p:cNvSpPr>
          <p:nvPr>
            <p:ph type="body" idx="1"/>
          </p:nvPr>
        </p:nvSpPr>
        <p:spPr/>
        <p:txBody>
          <a:bodyPr/>
          <a:lstStyle/>
          <a:p>
            <a:pPr>
              <a:lnSpc>
                <a:spcPct val="90000"/>
              </a:lnSpc>
            </a:pPr>
            <a:r>
              <a:rPr lang="en-US" altLang="en-US" sz="2800"/>
              <a:t>Final details seem to have been providential, as with OT Canon.</a:t>
            </a:r>
          </a:p>
          <a:p>
            <a:pPr>
              <a:lnSpc>
                <a:spcPct val="90000"/>
              </a:lnSpc>
            </a:pPr>
            <a:r>
              <a:rPr lang="en-US" altLang="en-US" sz="2800"/>
              <a:t>The early scholars and councils seem to have made good use of historical information.</a:t>
            </a:r>
          </a:p>
          <a:p>
            <a:pPr>
              <a:lnSpc>
                <a:spcPct val="90000"/>
              </a:lnSpc>
            </a:pPr>
            <a:r>
              <a:rPr lang="en-US" altLang="en-US" sz="2800"/>
              <a:t>Questions were raised for Hebrews, Revelation and a few of the shortest books.</a:t>
            </a:r>
          </a:p>
          <a:p>
            <a:pPr>
              <a:lnSpc>
                <a:spcPct val="90000"/>
              </a:lnSpc>
            </a:pPr>
            <a:r>
              <a:rPr lang="en-US" altLang="en-US" sz="2800"/>
              <a:t>Category of Scripture applied to NT writings already in apostolic period.</a:t>
            </a:r>
          </a:p>
          <a:p>
            <a:pPr>
              <a:lnSpc>
                <a:spcPct val="90000"/>
              </a:lnSpc>
            </a:pPr>
            <a:r>
              <a:rPr lang="en-US" altLang="en-US" sz="2800"/>
              <a:t>Nearly all the NT canon seen as authoritative in early 2</a:t>
            </a:r>
            <a:r>
              <a:rPr lang="en-US" altLang="en-US" sz="2800" baseline="30000"/>
              <a:t>nd</a:t>
            </a:r>
            <a:r>
              <a:rPr lang="en-US" altLang="en-US" sz="2800"/>
              <a:t> century.</a:t>
            </a:r>
          </a:p>
        </p:txBody>
      </p:sp>
    </p:spTree>
    <p:custDataLst>
      <p:tags r:id="rId1"/>
    </p:custDataLst>
  </p:cSld>
  <p:clrMapOvr>
    <a:masterClrMapping/>
  </p:clrMapOvr>
  <p:transition advTm="425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additive="base">
                                        <p:cTn id="7" dur="5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 calcmode="lin" valueType="num">
                                      <p:cBhvr additive="base">
                                        <p:cTn id="13"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77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7763">
                                            <p:txEl>
                                              <p:pRg st="2" end="2"/>
                                            </p:txEl>
                                          </p:spTgt>
                                        </p:tgtEl>
                                        <p:attrNameLst>
                                          <p:attrName>style.visibility</p:attrName>
                                        </p:attrNameLst>
                                      </p:cBhvr>
                                      <p:to>
                                        <p:strVal val="visible"/>
                                      </p:to>
                                    </p:set>
                                    <p:anim calcmode="lin" valueType="num">
                                      <p:cBhvr additive="base">
                                        <p:cTn id="19"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77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7763">
                                            <p:txEl>
                                              <p:pRg st="3" end="3"/>
                                            </p:txEl>
                                          </p:spTgt>
                                        </p:tgtEl>
                                        <p:attrNameLst>
                                          <p:attrName>style.visibility</p:attrName>
                                        </p:attrNameLst>
                                      </p:cBhvr>
                                      <p:to>
                                        <p:strVal val="visible"/>
                                      </p:to>
                                    </p:set>
                                    <p:anim calcmode="lin" valueType="num">
                                      <p:cBhvr additive="base">
                                        <p:cTn id="25" dur="500" fill="hold"/>
                                        <p:tgtEl>
                                          <p:spTgt spid="1177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77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7763">
                                            <p:txEl>
                                              <p:pRg st="4" end="4"/>
                                            </p:txEl>
                                          </p:spTgt>
                                        </p:tgtEl>
                                        <p:attrNameLst>
                                          <p:attrName>style.visibility</p:attrName>
                                        </p:attrNameLst>
                                      </p:cBhvr>
                                      <p:to>
                                        <p:strVal val="visible"/>
                                      </p:to>
                                    </p:set>
                                    <p:anim calcmode="lin" valueType="num">
                                      <p:cBhvr additive="base">
                                        <p:cTn id="31" dur="500" fill="hold"/>
                                        <p:tgtEl>
                                          <p:spTgt spid="1177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77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ltLang="en-US"/>
              <a:t>Summary on Canon</a:t>
            </a:r>
          </a:p>
        </p:txBody>
      </p:sp>
      <p:sp>
        <p:nvSpPr>
          <p:cNvPr id="125955" name="Rectangle 3"/>
          <p:cNvSpPr>
            <a:spLocks noGrp="1" noChangeArrowheads="1"/>
          </p:cNvSpPr>
          <p:nvPr>
            <p:ph type="body" idx="1"/>
          </p:nvPr>
        </p:nvSpPr>
        <p:spPr/>
        <p:txBody>
          <a:bodyPr/>
          <a:lstStyle/>
          <a:p>
            <a:pPr>
              <a:lnSpc>
                <a:spcPct val="80000"/>
              </a:lnSpc>
            </a:pPr>
            <a:r>
              <a:rPr lang="en-US" altLang="en-US" sz="2800"/>
              <a:t>We don</a:t>
            </a:r>
            <a:r>
              <a:rPr lang="en-US" altLang="en-US" sz="2800">
                <a:cs typeface="Tahoma" pitchFamily="34" charset="0"/>
              </a:rPr>
              <a:t>'</a:t>
            </a:r>
            <a:r>
              <a:rPr lang="en-US" altLang="en-US" sz="2800"/>
              <a:t>t have all the information we would like …</a:t>
            </a:r>
          </a:p>
          <a:p>
            <a:pPr>
              <a:lnSpc>
                <a:spcPct val="80000"/>
              </a:lnSpc>
            </a:pPr>
            <a:r>
              <a:rPr lang="en-US" altLang="en-US" sz="2800"/>
              <a:t>… but it is clear that </a:t>
            </a:r>
            <a:r>
              <a:rPr lang="en-US" altLang="en-US" sz="2800">
                <a:solidFill>
                  <a:schemeClr val="hlink"/>
                </a:solidFill>
              </a:rPr>
              <a:t>these</a:t>
            </a:r>
            <a:r>
              <a:rPr lang="en-US" altLang="en-US" sz="2800"/>
              <a:t> books came to be recognized as Scripture.</a:t>
            </a:r>
          </a:p>
          <a:p>
            <a:pPr>
              <a:lnSpc>
                <a:spcPct val="80000"/>
              </a:lnSpc>
            </a:pPr>
            <a:r>
              <a:rPr lang="en-US" altLang="en-US" sz="2800"/>
              <a:t>God has retained control of history in His hands.</a:t>
            </a:r>
          </a:p>
          <a:p>
            <a:pPr>
              <a:lnSpc>
                <a:spcPct val="80000"/>
              </a:lnSpc>
            </a:pPr>
            <a:r>
              <a:rPr lang="en-US" altLang="en-US" sz="2800"/>
              <a:t>He will carry out His word whether we believe it or not.</a:t>
            </a:r>
          </a:p>
          <a:p>
            <a:pPr>
              <a:lnSpc>
                <a:spcPct val="80000"/>
              </a:lnSpc>
            </a:pPr>
            <a:r>
              <a:rPr lang="en-US" altLang="en-US" sz="2800"/>
              <a:t>So we might as well trust Him and seek to be on His side rather than on the other.</a:t>
            </a:r>
          </a:p>
        </p:txBody>
      </p:sp>
    </p:spTree>
    <p:custDataLst>
      <p:tags r:id="rId1"/>
    </p:custDataLst>
  </p:cSld>
  <p:clrMapOvr>
    <a:masterClrMapping/>
  </p:clrMapOvr>
  <p:transition advTm="338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additive="base">
                                        <p:cTn id="7" dur="500" fill="hold"/>
                                        <p:tgtEl>
                                          <p:spTgt spid="1259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9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5955">
                                            <p:txEl>
                                              <p:pRg st="1" end="1"/>
                                            </p:txEl>
                                          </p:spTgt>
                                        </p:tgtEl>
                                        <p:attrNameLst>
                                          <p:attrName>style.visibility</p:attrName>
                                        </p:attrNameLst>
                                      </p:cBhvr>
                                      <p:to>
                                        <p:strVal val="visible"/>
                                      </p:to>
                                    </p:set>
                                    <p:anim calcmode="lin" valueType="num">
                                      <p:cBhvr additive="base">
                                        <p:cTn id="13" dur="500" fill="hold"/>
                                        <p:tgtEl>
                                          <p:spTgt spid="1259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5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5955">
                                            <p:txEl>
                                              <p:pRg st="2" end="2"/>
                                            </p:txEl>
                                          </p:spTgt>
                                        </p:tgtEl>
                                        <p:attrNameLst>
                                          <p:attrName>style.visibility</p:attrName>
                                        </p:attrNameLst>
                                      </p:cBhvr>
                                      <p:to>
                                        <p:strVal val="visible"/>
                                      </p:to>
                                    </p:set>
                                    <p:anim calcmode="lin" valueType="num">
                                      <p:cBhvr additive="base">
                                        <p:cTn id="19" dur="500" fill="hold"/>
                                        <p:tgtEl>
                                          <p:spTgt spid="1259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59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5955">
                                            <p:txEl>
                                              <p:pRg st="3" end="3"/>
                                            </p:txEl>
                                          </p:spTgt>
                                        </p:tgtEl>
                                        <p:attrNameLst>
                                          <p:attrName>style.visibility</p:attrName>
                                        </p:attrNameLst>
                                      </p:cBhvr>
                                      <p:to>
                                        <p:strVal val="visible"/>
                                      </p:to>
                                    </p:set>
                                    <p:anim calcmode="lin" valueType="num">
                                      <p:cBhvr additive="base">
                                        <p:cTn id="25" dur="500" fill="hold"/>
                                        <p:tgtEl>
                                          <p:spTgt spid="1259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59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5955">
                                            <p:txEl>
                                              <p:pRg st="4" end="4"/>
                                            </p:txEl>
                                          </p:spTgt>
                                        </p:tgtEl>
                                        <p:attrNameLst>
                                          <p:attrName>style.visibility</p:attrName>
                                        </p:attrNameLst>
                                      </p:cBhvr>
                                      <p:to>
                                        <p:strVal val="visible"/>
                                      </p:to>
                                    </p:set>
                                    <p:anim calcmode="lin" valueType="num">
                                      <p:cBhvr additive="base">
                                        <p:cTn id="31" dur="500" fill="hold"/>
                                        <p:tgtEl>
                                          <p:spTgt spid="1259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59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ctrTitle"/>
          </p:nvPr>
        </p:nvSpPr>
        <p:spPr/>
        <p:txBody>
          <a:bodyPr/>
          <a:lstStyle/>
          <a:p>
            <a:r>
              <a:rPr lang="en-US" altLang="en-US"/>
              <a:t>The End</a:t>
            </a:r>
          </a:p>
        </p:txBody>
      </p:sp>
      <p:sp>
        <p:nvSpPr>
          <p:cNvPr id="122883" name="Rectangle 3"/>
          <p:cNvSpPr>
            <a:spLocks noGrp="1" noChangeArrowheads="1"/>
          </p:cNvSpPr>
          <p:nvPr>
            <p:ph type="subTitle" idx="1"/>
          </p:nvPr>
        </p:nvSpPr>
        <p:spPr/>
        <p:txBody>
          <a:bodyPr/>
          <a:lstStyle/>
          <a:p>
            <a:r>
              <a:rPr lang="en-US" altLang="en-US"/>
              <a:t>We need not fear that God has botched up the choice of books to go into the Bible.</a:t>
            </a:r>
          </a:p>
        </p:txBody>
      </p:sp>
      <p:pic>
        <p:nvPicPr>
          <p:cNvPr id="122884" name="Picture 4" descr="MCj039869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914400"/>
            <a:ext cx="3138488" cy="19827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24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anim calcmode="lin" valueType="num">
                                      <p:cBhvr>
                                        <p:cTn id="7" dur="500" fill="hold"/>
                                        <p:tgtEl>
                                          <p:spTgt spid="122882"/>
                                        </p:tgtEl>
                                        <p:attrNameLst>
                                          <p:attrName>ppt_w</p:attrName>
                                        </p:attrNameLst>
                                      </p:cBhvr>
                                      <p:tavLst>
                                        <p:tav tm="0">
                                          <p:val>
                                            <p:fltVal val="0"/>
                                          </p:val>
                                        </p:tav>
                                        <p:tav tm="100000">
                                          <p:val>
                                            <p:strVal val="#ppt_w"/>
                                          </p:val>
                                        </p:tav>
                                      </p:tavLst>
                                    </p:anim>
                                    <p:anim calcmode="lin" valueType="num">
                                      <p:cBhvr>
                                        <p:cTn id="8" dur="500" fill="hold"/>
                                        <p:tgtEl>
                                          <p:spTgt spid="12288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883">
                                            <p:txEl>
                                              <p:pRg st="0" end="0"/>
                                            </p:txEl>
                                          </p:spTgt>
                                        </p:tgtEl>
                                        <p:attrNameLst>
                                          <p:attrName>style.visibility</p:attrName>
                                        </p:attrNameLst>
                                      </p:cBhvr>
                                      <p:to>
                                        <p:strVal val="visible"/>
                                      </p:to>
                                    </p:set>
                                    <p:anim calcmode="lin" valueType="num">
                                      <p:cBhvr additive="base">
                                        <p:cTn id="13" dur="500" fill="hold"/>
                                        <p:tgtEl>
                                          <p:spTgt spid="1228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88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P spid="12288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Divergent Views </a:t>
            </a:r>
            <a:br>
              <a:rPr lang="en-US" altLang="en-US"/>
            </a:br>
            <a:r>
              <a:rPr lang="en-US" altLang="en-US"/>
              <a:t>of the Basis of Canon</a:t>
            </a:r>
          </a:p>
        </p:txBody>
      </p:sp>
      <p:sp>
        <p:nvSpPr>
          <p:cNvPr id="100355" name="Rectangle 3"/>
          <p:cNvSpPr>
            <a:spLocks noGrp="1" noChangeArrowheads="1"/>
          </p:cNvSpPr>
          <p:nvPr>
            <p:ph type="body" idx="1"/>
          </p:nvPr>
        </p:nvSpPr>
        <p:spPr>
          <a:xfrm>
            <a:off x="1371600" y="1981200"/>
            <a:ext cx="7772400" cy="4114800"/>
          </a:xfrm>
        </p:spPr>
        <p:txBody>
          <a:bodyPr/>
          <a:lstStyle/>
          <a:p>
            <a:r>
              <a:rPr lang="en-US" altLang="en-US"/>
              <a:t>Recognition by a church council</a:t>
            </a:r>
          </a:p>
          <a:p>
            <a:r>
              <a:rPr lang="en-US" altLang="en-US"/>
              <a:t>Old books are canonical</a:t>
            </a:r>
          </a:p>
          <a:p>
            <a:r>
              <a:rPr lang="en-US" altLang="en-US"/>
              <a:t>Valuable books are canonical</a:t>
            </a:r>
          </a:p>
          <a:p>
            <a:r>
              <a:rPr lang="en-US" altLang="en-US"/>
              <a:t>Books which agree with previous revelation</a:t>
            </a:r>
          </a:p>
          <a:p>
            <a:r>
              <a:rPr lang="en-US" altLang="en-US"/>
              <a:t>God-inspired books are canonical</a:t>
            </a:r>
          </a:p>
        </p:txBody>
      </p:sp>
      <p:sp>
        <p:nvSpPr>
          <p:cNvPr id="100356" name="Oval 4"/>
          <p:cNvSpPr>
            <a:spLocks noChangeArrowheads="1"/>
          </p:cNvSpPr>
          <p:nvPr/>
        </p:nvSpPr>
        <p:spPr bwMode="auto">
          <a:xfrm>
            <a:off x="1066800" y="4648200"/>
            <a:ext cx="7086600" cy="1066800"/>
          </a:xfrm>
          <a:prstGeom prst="ellipse">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1695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additive="base">
                                        <p:cTn id="25" dur="500" fill="hold"/>
                                        <p:tgtEl>
                                          <p:spTgt spid="1003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03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0355">
                                            <p:txEl>
                                              <p:pRg st="4" end="4"/>
                                            </p:txEl>
                                          </p:spTgt>
                                        </p:tgtEl>
                                        <p:attrNameLst>
                                          <p:attrName>style.visibility</p:attrName>
                                        </p:attrNameLst>
                                      </p:cBhvr>
                                      <p:to>
                                        <p:strVal val="visible"/>
                                      </p:to>
                                    </p:set>
                                    <p:anim calcmode="lin" valueType="num">
                                      <p:cBhvr additive="base">
                                        <p:cTn id="31" dur="500" fill="hold"/>
                                        <p:tgtEl>
                                          <p:spTgt spid="1003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03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356"/>
                                        </p:tgtEl>
                                        <p:attrNameLst>
                                          <p:attrName>style.visibility</p:attrName>
                                        </p:attrNameLst>
                                      </p:cBhvr>
                                      <p:to>
                                        <p:strVal val="visible"/>
                                      </p:to>
                                    </p:set>
                                    <p:anim calcmode="lin" valueType="num">
                                      <p:cBhvr additive="base">
                                        <p:cTn id="37" dur="500" fill="hold"/>
                                        <p:tgtEl>
                                          <p:spTgt spid="100356"/>
                                        </p:tgtEl>
                                        <p:attrNameLst>
                                          <p:attrName>ppt_x</p:attrName>
                                        </p:attrNameLst>
                                      </p:cBhvr>
                                      <p:tavLst>
                                        <p:tav tm="0">
                                          <p:val>
                                            <p:strVal val="#ppt_x"/>
                                          </p:val>
                                        </p:tav>
                                        <p:tav tm="100000">
                                          <p:val>
                                            <p:strVal val="#ppt_x"/>
                                          </p:val>
                                        </p:tav>
                                      </p:tavLst>
                                    </p:anim>
                                    <p:anim calcmode="lin" valueType="num">
                                      <p:cBhvr additive="base">
                                        <p:cTn id="38" dur="500" fill="hold"/>
                                        <p:tgtEl>
                                          <p:spTgt spid="1003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P spid="10035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The Recognition of Canon</a:t>
            </a:r>
          </a:p>
        </p:txBody>
      </p:sp>
      <p:sp>
        <p:nvSpPr>
          <p:cNvPr id="101379" name="Rectangle 3"/>
          <p:cNvSpPr>
            <a:spLocks noGrp="1" noChangeArrowheads="1"/>
          </p:cNvSpPr>
          <p:nvPr>
            <p:ph type="body" idx="1"/>
          </p:nvPr>
        </p:nvSpPr>
        <p:spPr/>
        <p:txBody>
          <a:bodyPr/>
          <a:lstStyle/>
          <a:p>
            <a:r>
              <a:rPr lang="en-US" altLang="en-US" sz="2800"/>
              <a:t>The importance of time-perspective:</a:t>
            </a:r>
          </a:p>
          <a:p>
            <a:pPr lvl="1"/>
            <a:r>
              <a:rPr lang="en-US" altLang="en-US" sz="2400"/>
              <a:t>Information is lost with the passage of time.</a:t>
            </a:r>
          </a:p>
          <a:p>
            <a:pPr lvl="1"/>
            <a:r>
              <a:rPr lang="en-US" altLang="en-US" sz="2400"/>
              <a:t>So later people (typically) have less information on which to make a judgment.</a:t>
            </a:r>
          </a:p>
          <a:p>
            <a:r>
              <a:rPr lang="en-US" altLang="en-US" sz="2800"/>
              <a:t>So, an important distinction exists between recognition:</a:t>
            </a:r>
          </a:p>
          <a:p>
            <a:pPr lvl="1"/>
            <a:r>
              <a:rPr lang="en-US" altLang="en-US" sz="2400">
                <a:solidFill>
                  <a:schemeClr val="hlink"/>
                </a:solidFill>
              </a:rPr>
              <a:t>Soon</a:t>
            </a:r>
            <a:r>
              <a:rPr lang="en-US" altLang="en-US" sz="2400"/>
              <a:t> after writing;</a:t>
            </a:r>
          </a:p>
          <a:p>
            <a:pPr lvl="1"/>
            <a:r>
              <a:rPr lang="en-US" altLang="en-US" sz="2400">
                <a:solidFill>
                  <a:schemeClr val="hlink"/>
                </a:solidFill>
              </a:rPr>
              <a:t>Long</a:t>
            </a:r>
            <a:r>
              <a:rPr lang="en-US" altLang="en-US" sz="2400"/>
              <a:t> after writing.</a:t>
            </a:r>
          </a:p>
        </p:txBody>
      </p:sp>
    </p:spTree>
    <p:custDataLst>
      <p:tags r:id="rId1"/>
    </p:custDataLst>
  </p:cSld>
  <p:clrMapOvr>
    <a:masterClrMapping/>
  </p:clrMapOvr>
  <p:transition advTm="1081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1379">
                                            <p:txEl>
                                              <p:pRg st="4" end="4"/>
                                            </p:txEl>
                                          </p:spTgt>
                                        </p:tgtEl>
                                        <p:attrNameLst>
                                          <p:attrName>style.visibility</p:attrName>
                                        </p:attrNameLst>
                                      </p:cBhvr>
                                      <p:to>
                                        <p:strVal val="visible"/>
                                      </p:to>
                                    </p:set>
                                    <p:anim calcmode="lin" valueType="num">
                                      <p:cBhvr additive="base">
                                        <p:cTn id="31" dur="500" fill="hold"/>
                                        <p:tgtEl>
                                          <p:spTgt spid="1013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13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1379">
                                            <p:txEl>
                                              <p:pRg st="5" end="5"/>
                                            </p:txEl>
                                          </p:spTgt>
                                        </p:tgtEl>
                                        <p:attrNameLst>
                                          <p:attrName>style.visibility</p:attrName>
                                        </p:attrNameLst>
                                      </p:cBhvr>
                                      <p:to>
                                        <p:strVal val="visible"/>
                                      </p:to>
                                    </p:set>
                                    <p:anim calcmode="lin" valueType="num">
                                      <p:cBhvr additive="base">
                                        <p:cTn id="37" dur="500" fill="hold"/>
                                        <p:tgtEl>
                                          <p:spTgt spid="1013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137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Recognition of a Work Recently Written</a:t>
            </a:r>
          </a:p>
        </p:txBody>
      </p:sp>
      <p:sp>
        <p:nvSpPr>
          <p:cNvPr id="102403" name="Rectangle 3"/>
          <p:cNvSpPr>
            <a:spLocks noGrp="1" noChangeArrowheads="1"/>
          </p:cNvSpPr>
          <p:nvPr>
            <p:ph type="body" idx="1"/>
          </p:nvPr>
        </p:nvSpPr>
        <p:spPr/>
        <p:txBody>
          <a:bodyPr/>
          <a:lstStyle/>
          <a:p>
            <a:r>
              <a:rPr lang="en-US" altLang="en-US"/>
              <a:t>How recognize inspiration?</a:t>
            </a:r>
          </a:p>
          <a:p>
            <a:pPr lvl="1"/>
            <a:r>
              <a:rPr lang="en-US" altLang="en-US"/>
              <a:t>Use arbitrary principles?</a:t>
            </a:r>
          </a:p>
          <a:p>
            <a:pPr lvl="1"/>
            <a:r>
              <a:rPr lang="en-US" altLang="en-US"/>
              <a:t>Use God-given principles?</a:t>
            </a:r>
          </a:p>
          <a:p>
            <a:r>
              <a:rPr lang="en-US" altLang="en-US"/>
              <a:t>God-given tests for inspiration:</a:t>
            </a:r>
          </a:p>
          <a:p>
            <a:pPr lvl="1"/>
            <a:r>
              <a:rPr lang="en-US" altLang="en-US"/>
              <a:t>Connection with supernatural phenomena</a:t>
            </a:r>
          </a:p>
          <a:p>
            <a:pPr lvl="1"/>
            <a:r>
              <a:rPr lang="en-US" altLang="en-US"/>
              <a:t>Connection with earlier inspired books</a:t>
            </a:r>
          </a:p>
          <a:p>
            <a:pPr lvl="1"/>
            <a:r>
              <a:rPr lang="en-US" altLang="en-US"/>
              <a:t>Agreement with earlier inspired books</a:t>
            </a:r>
          </a:p>
        </p:txBody>
      </p:sp>
    </p:spTree>
    <p:custDataLst>
      <p:tags r:id="rId1"/>
    </p:custDataLst>
  </p:cSld>
  <p:clrMapOvr>
    <a:masterClrMapping/>
  </p:clrMapOvr>
  <p:transition advTm="690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500" fill="hold"/>
                                        <p:tgtEl>
                                          <p:spTgt spid="1024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additive="base">
                                        <p:cTn id="13" dur="500" fill="hold"/>
                                        <p:tgtEl>
                                          <p:spTgt spid="1024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additive="base">
                                        <p:cTn id="19" dur="500" fill="hold"/>
                                        <p:tgtEl>
                                          <p:spTgt spid="1024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03">
                                            <p:txEl>
                                              <p:pRg st="3" end="3"/>
                                            </p:txEl>
                                          </p:spTgt>
                                        </p:tgtEl>
                                        <p:attrNameLst>
                                          <p:attrName>style.visibility</p:attrName>
                                        </p:attrNameLst>
                                      </p:cBhvr>
                                      <p:to>
                                        <p:strVal val="visible"/>
                                      </p:to>
                                    </p:set>
                                    <p:anim calcmode="lin" valueType="num">
                                      <p:cBhvr additive="base">
                                        <p:cTn id="25" dur="500" fill="hold"/>
                                        <p:tgtEl>
                                          <p:spTgt spid="1024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2403">
                                            <p:txEl>
                                              <p:pRg st="4" end="4"/>
                                            </p:txEl>
                                          </p:spTgt>
                                        </p:tgtEl>
                                        <p:attrNameLst>
                                          <p:attrName>style.visibility</p:attrName>
                                        </p:attrNameLst>
                                      </p:cBhvr>
                                      <p:to>
                                        <p:strVal val="visible"/>
                                      </p:to>
                                    </p:set>
                                    <p:anim calcmode="lin" valueType="num">
                                      <p:cBhvr additive="base">
                                        <p:cTn id="31" dur="500" fill="hold"/>
                                        <p:tgtEl>
                                          <p:spTgt spid="1024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24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2403">
                                            <p:txEl>
                                              <p:pRg st="5" end="5"/>
                                            </p:txEl>
                                          </p:spTgt>
                                        </p:tgtEl>
                                        <p:attrNameLst>
                                          <p:attrName>style.visibility</p:attrName>
                                        </p:attrNameLst>
                                      </p:cBhvr>
                                      <p:to>
                                        <p:strVal val="visible"/>
                                      </p:to>
                                    </p:set>
                                    <p:anim calcmode="lin" valueType="num">
                                      <p:cBhvr additive="base">
                                        <p:cTn id="37" dur="500" fill="hold"/>
                                        <p:tgtEl>
                                          <p:spTgt spid="1024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24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2403">
                                            <p:txEl>
                                              <p:pRg st="6" end="6"/>
                                            </p:txEl>
                                          </p:spTgt>
                                        </p:tgtEl>
                                        <p:attrNameLst>
                                          <p:attrName>style.visibility</p:attrName>
                                        </p:attrNameLst>
                                      </p:cBhvr>
                                      <p:to>
                                        <p:strVal val="visible"/>
                                      </p:to>
                                    </p:set>
                                    <p:anim calcmode="lin" valueType="num">
                                      <p:cBhvr additive="base">
                                        <p:cTn id="43" dur="500" fill="hold"/>
                                        <p:tgtEl>
                                          <p:spTgt spid="10240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240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A Bible Survey of the </a:t>
            </a:r>
            <a:br>
              <a:rPr lang="en-US" altLang="en-US"/>
            </a:br>
            <a:r>
              <a:rPr lang="en-US" altLang="en-US"/>
              <a:t>Application of These Tests</a:t>
            </a:r>
          </a:p>
        </p:txBody>
      </p:sp>
      <p:sp>
        <p:nvSpPr>
          <p:cNvPr id="103427" name="Rectangle 3"/>
          <p:cNvSpPr>
            <a:spLocks noGrp="1" noChangeArrowheads="1"/>
          </p:cNvSpPr>
          <p:nvPr>
            <p:ph type="body" idx="1"/>
          </p:nvPr>
        </p:nvSpPr>
        <p:spPr/>
        <p:txBody>
          <a:bodyPr/>
          <a:lstStyle/>
          <a:p>
            <a:pPr>
              <a:lnSpc>
                <a:spcPct val="90000"/>
              </a:lnSpc>
            </a:pPr>
            <a:r>
              <a:rPr lang="en-US" altLang="en-US"/>
              <a:t>Mosaic period</a:t>
            </a:r>
          </a:p>
          <a:p>
            <a:pPr lvl="1">
              <a:lnSpc>
                <a:spcPct val="90000"/>
              </a:lnSpc>
            </a:pPr>
            <a:r>
              <a:rPr lang="en-US" altLang="en-US"/>
              <a:t>Old covenant established</a:t>
            </a:r>
          </a:p>
          <a:p>
            <a:pPr>
              <a:lnSpc>
                <a:spcPct val="90000"/>
              </a:lnSpc>
            </a:pPr>
            <a:r>
              <a:rPr lang="en-US" altLang="en-US"/>
              <a:t>Prophetic period</a:t>
            </a:r>
          </a:p>
          <a:p>
            <a:pPr lvl="1">
              <a:lnSpc>
                <a:spcPct val="90000"/>
              </a:lnSpc>
            </a:pPr>
            <a:r>
              <a:rPr lang="en-US" altLang="en-US"/>
              <a:t>Old covenant developed</a:t>
            </a:r>
          </a:p>
          <a:p>
            <a:pPr>
              <a:lnSpc>
                <a:spcPct val="90000"/>
              </a:lnSpc>
            </a:pPr>
            <a:r>
              <a:rPr lang="en-US" altLang="en-US"/>
              <a:t>Ministry of Christ</a:t>
            </a:r>
          </a:p>
          <a:p>
            <a:pPr lvl="1">
              <a:lnSpc>
                <a:spcPct val="90000"/>
              </a:lnSpc>
            </a:pPr>
            <a:r>
              <a:rPr lang="en-US" altLang="en-US"/>
              <a:t>New covenant established</a:t>
            </a:r>
          </a:p>
          <a:p>
            <a:pPr>
              <a:lnSpc>
                <a:spcPct val="90000"/>
              </a:lnSpc>
            </a:pPr>
            <a:r>
              <a:rPr lang="en-US" altLang="en-US"/>
              <a:t>Ministry of Apostles</a:t>
            </a:r>
          </a:p>
          <a:p>
            <a:pPr lvl="1">
              <a:lnSpc>
                <a:spcPct val="90000"/>
              </a:lnSpc>
            </a:pPr>
            <a:r>
              <a:rPr lang="en-US" altLang="en-US"/>
              <a:t>New covenant developed</a:t>
            </a:r>
          </a:p>
        </p:txBody>
      </p:sp>
    </p:spTree>
    <p:custDataLst>
      <p:tags r:id="rId1"/>
    </p:custDataLst>
  </p:cSld>
  <p:clrMapOvr>
    <a:masterClrMapping/>
  </p:clrMapOvr>
  <p:transition advTm="1038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additive="base">
                                        <p:cTn id="49" dur="500" fill="hold"/>
                                        <p:tgtEl>
                                          <p:spTgt spid="10342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342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bldLvl="2"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3.7|1.7"/>
</p:tagLst>
</file>

<file path=ppt/tags/tag10.xml><?xml version="1.0" encoding="utf-8"?>
<p:tagLst xmlns:a="http://schemas.openxmlformats.org/drawingml/2006/main" xmlns:r="http://schemas.openxmlformats.org/officeDocument/2006/relationships" xmlns:p="http://schemas.openxmlformats.org/presentationml/2006/main">
  <p:tag name="TIMING" val="|2.6|3.3|24.9|32.4|2.7|34.1|6.5|21.9|2.4"/>
</p:tagLst>
</file>

<file path=ppt/tags/tag11.xml><?xml version="1.0" encoding="utf-8"?>
<p:tagLst xmlns:a="http://schemas.openxmlformats.org/drawingml/2006/main" xmlns:r="http://schemas.openxmlformats.org/officeDocument/2006/relationships" xmlns:p="http://schemas.openxmlformats.org/presentationml/2006/main">
  <p:tag name="TIMING" val="|32.1|3.9|43.5|1.5|65.1|1.4|20.3|1.4"/>
</p:tagLst>
</file>

<file path=ppt/tags/tag12.xml><?xml version="1.0" encoding="utf-8"?>
<p:tagLst xmlns:a="http://schemas.openxmlformats.org/drawingml/2006/main" xmlns:r="http://schemas.openxmlformats.org/officeDocument/2006/relationships" xmlns:p="http://schemas.openxmlformats.org/presentationml/2006/main">
  <p:tag name="TIMING" val="|4.5|28.4|32.4|23.6|19.1|13"/>
</p:tagLst>
</file>

<file path=ppt/tags/tag13.xml><?xml version="1.0" encoding="utf-8"?>
<p:tagLst xmlns:a="http://schemas.openxmlformats.org/drawingml/2006/main" xmlns:r="http://schemas.openxmlformats.org/officeDocument/2006/relationships" xmlns:p="http://schemas.openxmlformats.org/presentationml/2006/main">
  <p:tag name="TIMING" val="|6.4|44.6|29.8|24.9|31|3.8|11.8"/>
</p:tagLst>
</file>

<file path=ppt/tags/tag14.xml><?xml version="1.0" encoding="utf-8"?>
<p:tagLst xmlns:a="http://schemas.openxmlformats.org/drawingml/2006/main" xmlns:r="http://schemas.openxmlformats.org/officeDocument/2006/relationships" xmlns:p="http://schemas.openxmlformats.org/presentationml/2006/main">
  <p:tag name="TIMING" val="|2.2|4.3|5.4|0.8|6.4|4.6|10.5|14.9|15.2"/>
</p:tagLst>
</file>

<file path=ppt/tags/tag15.xml><?xml version="1.0" encoding="utf-8"?>
<p:tagLst xmlns:a="http://schemas.openxmlformats.org/drawingml/2006/main" xmlns:r="http://schemas.openxmlformats.org/officeDocument/2006/relationships" xmlns:p="http://schemas.openxmlformats.org/presentationml/2006/main">
  <p:tag name="TIMING" val="|25.9|11.1|12.5|44.6|2.9|4.3"/>
</p:tagLst>
</file>

<file path=ppt/tags/tag16.xml><?xml version="1.0" encoding="utf-8"?>
<p:tagLst xmlns:a="http://schemas.openxmlformats.org/drawingml/2006/main" xmlns:r="http://schemas.openxmlformats.org/officeDocument/2006/relationships" xmlns:p="http://schemas.openxmlformats.org/presentationml/2006/main">
  <p:tag name="TIMING" val="|1.3|2.9|6|2.8|6.6"/>
</p:tagLst>
</file>

<file path=ppt/tags/tag17.xml><?xml version="1.0" encoding="utf-8"?>
<p:tagLst xmlns:a="http://schemas.openxmlformats.org/drawingml/2006/main" xmlns:r="http://schemas.openxmlformats.org/officeDocument/2006/relationships" xmlns:p="http://schemas.openxmlformats.org/presentationml/2006/main">
  <p:tag name="TIMING" val="|0.5|3.9|0|10.6|8.1"/>
</p:tagLst>
</file>

<file path=ppt/tags/tag18.xml><?xml version="1.0" encoding="utf-8"?>
<p:tagLst xmlns:a="http://schemas.openxmlformats.org/drawingml/2006/main" xmlns:r="http://schemas.openxmlformats.org/officeDocument/2006/relationships" xmlns:p="http://schemas.openxmlformats.org/presentationml/2006/main">
  <p:tag name="TIMING" val="|0.5|4.5|4.4|6|3.8|5.5|5|6.8"/>
</p:tagLst>
</file>

<file path=ppt/tags/tag19.xml><?xml version="1.0" encoding="utf-8"?>
<p:tagLst xmlns:a="http://schemas.openxmlformats.org/drawingml/2006/main" xmlns:r="http://schemas.openxmlformats.org/officeDocument/2006/relationships" xmlns:p="http://schemas.openxmlformats.org/presentationml/2006/main">
  <p:tag name="TIMING" val="|26.3|14|22.2|8.3"/>
</p:tagLst>
</file>

<file path=ppt/tags/tag2.xml><?xml version="1.0" encoding="utf-8"?>
<p:tagLst xmlns:a="http://schemas.openxmlformats.org/drawingml/2006/main" xmlns:r="http://schemas.openxmlformats.org/officeDocument/2006/relationships" xmlns:p="http://schemas.openxmlformats.org/presentationml/2006/main">
  <p:tag name="TIMING" val="|11.4|6.6|9.3|1.9|3.9|2.6|2.9"/>
</p:tagLst>
</file>

<file path=ppt/tags/tag20.xml><?xml version="1.0" encoding="utf-8"?>
<p:tagLst xmlns:a="http://schemas.openxmlformats.org/drawingml/2006/main" xmlns:r="http://schemas.openxmlformats.org/officeDocument/2006/relationships" xmlns:p="http://schemas.openxmlformats.org/presentationml/2006/main">
  <p:tag name="TIMING" val="|2.2|1.9|1.5|1.7|3.4|15.6"/>
</p:tagLst>
</file>

<file path=ppt/tags/tag21.xml><?xml version="1.0" encoding="utf-8"?>
<p:tagLst xmlns:a="http://schemas.openxmlformats.org/drawingml/2006/main" xmlns:r="http://schemas.openxmlformats.org/officeDocument/2006/relationships" xmlns:p="http://schemas.openxmlformats.org/presentationml/2006/main">
  <p:tag name="TIMING" val="|1.6|9.7"/>
</p:tagLst>
</file>

<file path=ppt/tags/tag22.xml><?xml version="1.0" encoding="utf-8"?>
<p:tagLst xmlns:a="http://schemas.openxmlformats.org/drawingml/2006/main" xmlns:r="http://schemas.openxmlformats.org/officeDocument/2006/relationships" xmlns:p="http://schemas.openxmlformats.org/presentationml/2006/main">
  <p:tag name="TIMING" val="|0.3|13.2"/>
</p:tagLst>
</file>

<file path=ppt/tags/tag23.xml><?xml version="1.0" encoding="utf-8"?>
<p:tagLst xmlns:a="http://schemas.openxmlformats.org/drawingml/2006/main" xmlns:r="http://schemas.openxmlformats.org/officeDocument/2006/relationships" xmlns:p="http://schemas.openxmlformats.org/presentationml/2006/main">
  <p:tag name="TIMING" val="|0.4|13.6"/>
</p:tagLst>
</file>

<file path=ppt/tags/tag24.xml><?xml version="1.0" encoding="utf-8"?>
<p:tagLst xmlns:a="http://schemas.openxmlformats.org/drawingml/2006/main" xmlns:r="http://schemas.openxmlformats.org/officeDocument/2006/relationships" xmlns:p="http://schemas.openxmlformats.org/presentationml/2006/main">
  <p:tag name="TIMING" val="|0.4|19.4"/>
</p:tagLst>
</file>

<file path=ppt/tags/tag25.xml><?xml version="1.0" encoding="utf-8"?>
<p:tagLst xmlns:a="http://schemas.openxmlformats.org/drawingml/2006/main" xmlns:r="http://schemas.openxmlformats.org/officeDocument/2006/relationships" xmlns:p="http://schemas.openxmlformats.org/presentationml/2006/main">
  <p:tag name="TIMING" val="|2.3|23.5"/>
</p:tagLst>
</file>

<file path=ppt/tags/tag26.xml><?xml version="1.0" encoding="utf-8"?>
<p:tagLst xmlns:a="http://schemas.openxmlformats.org/drawingml/2006/main" xmlns:r="http://schemas.openxmlformats.org/officeDocument/2006/relationships" xmlns:p="http://schemas.openxmlformats.org/presentationml/2006/main">
  <p:tag name="TIMING" val="|0.6|28.9"/>
</p:tagLst>
</file>

<file path=ppt/tags/tag27.xml><?xml version="1.0" encoding="utf-8"?>
<p:tagLst xmlns:a="http://schemas.openxmlformats.org/drawingml/2006/main" xmlns:r="http://schemas.openxmlformats.org/officeDocument/2006/relationships" xmlns:p="http://schemas.openxmlformats.org/presentationml/2006/main">
  <p:tag name="TIMING" val="|0.3|10.8"/>
</p:tagLst>
</file>

<file path=ppt/tags/tag28.xml><?xml version="1.0" encoding="utf-8"?>
<p:tagLst xmlns:a="http://schemas.openxmlformats.org/drawingml/2006/main" xmlns:r="http://schemas.openxmlformats.org/officeDocument/2006/relationships" xmlns:p="http://schemas.openxmlformats.org/presentationml/2006/main">
  <p:tag name="TIMING" val="|0.5|10.9"/>
</p:tagLst>
</file>

<file path=ppt/tags/tag29.xml><?xml version="1.0" encoding="utf-8"?>
<p:tagLst xmlns:a="http://schemas.openxmlformats.org/drawingml/2006/main" xmlns:r="http://schemas.openxmlformats.org/officeDocument/2006/relationships" xmlns:p="http://schemas.openxmlformats.org/presentationml/2006/main">
  <p:tag name="TIMING" val="|0.5|17.1"/>
</p:tagLst>
</file>

<file path=ppt/tags/tag3.xml><?xml version="1.0" encoding="utf-8"?>
<p:tagLst xmlns:a="http://schemas.openxmlformats.org/drawingml/2006/main" xmlns:r="http://schemas.openxmlformats.org/officeDocument/2006/relationships" xmlns:p="http://schemas.openxmlformats.org/presentationml/2006/main">
  <p:tag name="TIMING" val="|3.8|2.4|2.6|14.1|3.9"/>
</p:tagLst>
</file>

<file path=ppt/tags/tag30.xml><?xml version="1.0" encoding="utf-8"?>
<p:tagLst xmlns:a="http://schemas.openxmlformats.org/drawingml/2006/main" xmlns:r="http://schemas.openxmlformats.org/officeDocument/2006/relationships" xmlns:p="http://schemas.openxmlformats.org/presentationml/2006/main">
  <p:tag name="TIMING" val="|0.5|24.7"/>
</p:tagLst>
</file>

<file path=ppt/tags/tag31.xml><?xml version="1.0" encoding="utf-8"?>
<p:tagLst xmlns:a="http://schemas.openxmlformats.org/drawingml/2006/main" xmlns:r="http://schemas.openxmlformats.org/officeDocument/2006/relationships" xmlns:p="http://schemas.openxmlformats.org/presentationml/2006/main">
  <p:tag name="TIMING" val="|0.4|12"/>
</p:tagLst>
</file>

<file path=ppt/tags/tag32.xml><?xml version="1.0" encoding="utf-8"?>
<p:tagLst xmlns:a="http://schemas.openxmlformats.org/drawingml/2006/main" xmlns:r="http://schemas.openxmlformats.org/officeDocument/2006/relationships" xmlns:p="http://schemas.openxmlformats.org/presentationml/2006/main">
  <p:tag name="TIMING" val="|4.7|9.7"/>
</p:tagLst>
</file>

<file path=ppt/tags/tag33.xml><?xml version="1.0" encoding="utf-8"?>
<p:tagLst xmlns:a="http://schemas.openxmlformats.org/drawingml/2006/main" xmlns:r="http://schemas.openxmlformats.org/officeDocument/2006/relationships" xmlns:p="http://schemas.openxmlformats.org/presentationml/2006/main">
  <p:tag name="TIMING" val="|1.6|3.5|5.1|16.6"/>
</p:tagLst>
</file>

<file path=ppt/tags/tag34.xml><?xml version="1.0" encoding="utf-8"?>
<p:tagLst xmlns:a="http://schemas.openxmlformats.org/drawingml/2006/main" xmlns:r="http://schemas.openxmlformats.org/officeDocument/2006/relationships" xmlns:p="http://schemas.openxmlformats.org/presentationml/2006/main">
  <p:tag name="TIMING" val="|2.6|8.6|20.3|14.9|3.6|4.6|4.3"/>
</p:tagLst>
</file>

<file path=ppt/tags/tag35.xml><?xml version="1.0" encoding="utf-8"?>
<p:tagLst xmlns:a="http://schemas.openxmlformats.org/drawingml/2006/main" xmlns:r="http://schemas.openxmlformats.org/officeDocument/2006/relationships" xmlns:p="http://schemas.openxmlformats.org/presentationml/2006/main">
  <p:tag name="TIMING" val="|0.8|27.8"/>
</p:tagLst>
</file>

<file path=ppt/tags/tag36.xml><?xml version="1.0" encoding="utf-8"?>
<p:tagLst xmlns:a="http://schemas.openxmlformats.org/drawingml/2006/main" xmlns:r="http://schemas.openxmlformats.org/officeDocument/2006/relationships" xmlns:p="http://schemas.openxmlformats.org/presentationml/2006/main">
  <p:tag name="TIMING" val="|4.8|13.3|22.5|14.9"/>
</p:tagLst>
</file>

<file path=ppt/tags/tag37.xml><?xml version="1.0" encoding="utf-8"?>
<p:tagLst xmlns:a="http://schemas.openxmlformats.org/drawingml/2006/main" xmlns:r="http://schemas.openxmlformats.org/officeDocument/2006/relationships" xmlns:p="http://schemas.openxmlformats.org/presentationml/2006/main">
  <p:tag name="TIMING" val="|3.1|24.5|6.4|6.1|10.6|7.4"/>
</p:tagLst>
</file>

<file path=ppt/tags/tag38.xml><?xml version="1.0" encoding="utf-8"?>
<p:tagLst xmlns:a="http://schemas.openxmlformats.org/drawingml/2006/main" xmlns:r="http://schemas.openxmlformats.org/officeDocument/2006/relationships" xmlns:p="http://schemas.openxmlformats.org/presentationml/2006/main">
  <p:tag name="TIMING" val="|1.8|24.1"/>
</p:tagLst>
</file>

<file path=ppt/tags/tag39.xml><?xml version="1.0" encoding="utf-8"?>
<p:tagLst xmlns:a="http://schemas.openxmlformats.org/drawingml/2006/main" xmlns:r="http://schemas.openxmlformats.org/officeDocument/2006/relationships" xmlns:p="http://schemas.openxmlformats.org/presentationml/2006/main">
  <p:tag name="TIMING" val="|1.4|16.5"/>
</p:tagLst>
</file>

<file path=ppt/tags/tag4.xml><?xml version="1.0" encoding="utf-8"?>
<p:tagLst xmlns:a="http://schemas.openxmlformats.org/drawingml/2006/main" xmlns:r="http://schemas.openxmlformats.org/officeDocument/2006/relationships" xmlns:p="http://schemas.openxmlformats.org/presentationml/2006/main">
  <p:tag name="TIMING" val="|0.4|2.6|5.7|3.7|5.4|1.3|1.7"/>
</p:tagLst>
</file>

<file path=ppt/tags/tag40.xml><?xml version="1.0" encoding="utf-8"?>
<p:tagLst xmlns:a="http://schemas.openxmlformats.org/drawingml/2006/main" xmlns:r="http://schemas.openxmlformats.org/officeDocument/2006/relationships" xmlns:p="http://schemas.openxmlformats.org/presentationml/2006/main">
  <p:tag name="TIMING" val="|1.9|8"/>
</p:tagLst>
</file>

<file path=ppt/tags/tag41.xml><?xml version="1.0" encoding="utf-8"?>
<p:tagLst xmlns:a="http://schemas.openxmlformats.org/drawingml/2006/main" xmlns:r="http://schemas.openxmlformats.org/officeDocument/2006/relationships" xmlns:p="http://schemas.openxmlformats.org/presentationml/2006/main">
  <p:tag name="TIMING" val="|1.2|10.3"/>
</p:tagLst>
</file>

<file path=ppt/tags/tag42.xml><?xml version="1.0" encoding="utf-8"?>
<p:tagLst xmlns:a="http://schemas.openxmlformats.org/drawingml/2006/main" xmlns:r="http://schemas.openxmlformats.org/officeDocument/2006/relationships" xmlns:p="http://schemas.openxmlformats.org/presentationml/2006/main">
  <p:tag name="TIMING" val="|7.6|7.6|2.7|13|28.7"/>
</p:tagLst>
</file>

<file path=ppt/tags/tag43.xml><?xml version="1.0" encoding="utf-8"?>
<p:tagLst xmlns:a="http://schemas.openxmlformats.org/drawingml/2006/main" xmlns:r="http://schemas.openxmlformats.org/officeDocument/2006/relationships" xmlns:p="http://schemas.openxmlformats.org/presentationml/2006/main">
  <p:tag name="TIMING" val="|0.2|6.5|9|16|3.3|4.2|3"/>
</p:tagLst>
</file>

<file path=ppt/tags/tag44.xml><?xml version="1.0" encoding="utf-8"?>
<p:tagLst xmlns:a="http://schemas.openxmlformats.org/drawingml/2006/main" xmlns:r="http://schemas.openxmlformats.org/officeDocument/2006/relationships" xmlns:p="http://schemas.openxmlformats.org/presentationml/2006/main">
  <p:tag name="TIMING" val="|1.6|4.9|24.7"/>
</p:tagLst>
</file>

<file path=ppt/tags/tag45.xml><?xml version="1.0" encoding="utf-8"?>
<p:tagLst xmlns:a="http://schemas.openxmlformats.org/drawingml/2006/main" xmlns:r="http://schemas.openxmlformats.org/officeDocument/2006/relationships" xmlns:p="http://schemas.openxmlformats.org/presentationml/2006/main">
  <p:tag name="TIMING" val="|0.8"/>
</p:tagLst>
</file>

<file path=ppt/tags/tag46.xml><?xml version="1.0" encoding="utf-8"?>
<p:tagLst xmlns:a="http://schemas.openxmlformats.org/drawingml/2006/main" xmlns:r="http://schemas.openxmlformats.org/officeDocument/2006/relationships" xmlns:p="http://schemas.openxmlformats.org/presentationml/2006/main">
  <p:tag name="TIMING" val="|1.4|6.2|20.5|3|8.8"/>
</p:tagLst>
</file>

<file path=ppt/tags/tag47.xml><?xml version="1.0" encoding="utf-8"?>
<p:tagLst xmlns:a="http://schemas.openxmlformats.org/drawingml/2006/main" xmlns:r="http://schemas.openxmlformats.org/officeDocument/2006/relationships" xmlns:p="http://schemas.openxmlformats.org/presentationml/2006/main">
  <p:tag name="TIMING" val="|4|3.6|22.8|8.5|5|8"/>
</p:tagLst>
</file>

<file path=ppt/tags/tag48.xml><?xml version="1.0" encoding="utf-8"?>
<p:tagLst xmlns:a="http://schemas.openxmlformats.org/drawingml/2006/main" xmlns:r="http://schemas.openxmlformats.org/officeDocument/2006/relationships" xmlns:p="http://schemas.openxmlformats.org/presentationml/2006/main">
  <p:tag name="TIMING" val="|0.2|12|13.4|7.4|2.6|4.5|2.5"/>
</p:tagLst>
</file>

<file path=ppt/tags/tag49.xml><?xml version="1.0" encoding="utf-8"?>
<p:tagLst xmlns:a="http://schemas.openxmlformats.org/drawingml/2006/main" xmlns:r="http://schemas.openxmlformats.org/officeDocument/2006/relationships" xmlns:p="http://schemas.openxmlformats.org/presentationml/2006/main">
  <p:tag name="TIMING" val="|2.1|7.3|17.3|24.1|9.2|9.9|9.2|33.8"/>
</p:tagLst>
</file>

<file path=ppt/tags/tag5.xml><?xml version="1.0" encoding="utf-8"?>
<p:tagLst xmlns:a="http://schemas.openxmlformats.org/drawingml/2006/main" xmlns:r="http://schemas.openxmlformats.org/officeDocument/2006/relationships" xmlns:p="http://schemas.openxmlformats.org/presentationml/2006/main">
  <p:tag name="TIMING" val="|0.4|4.4|2.2|24.2|8.4|8.3|4.8|11"/>
</p:tagLst>
</file>

<file path=ppt/tags/tag50.xml><?xml version="1.0" encoding="utf-8"?>
<p:tagLst xmlns:a="http://schemas.openxmlformats.org/drawingml/2006/main" xmlns:r="http://schemas.openxmlformats.org/officeDocument/2006/relationships" xmlns:p="http://schemas.openxmlformats.org/presentationml/2006/main">
  <p:tag name="TIMING" val="|0.3|7.9|7.7|5.6|3.7|3.4|1.4|1.3|1.9"/>
</p:tagLst>
</file>

<file path=ppt/tags/tag51.xml><?xml version="1.0" encoding="utf-8"?>
<p:tagLst xmlns:a="http://schemas.openxmlformats.org/drawingml/2006/main" xmlns:r="http://schemas.openxmlformats.org/officeDocument/2006/relationships" xmlns:p="http://schemas.openxmlformats.org/presentationml/2006/main">
  <p:tag name="TIMING" val="|1.3|2.6|8.8|3|3.5"/>
</p:tagLst>
</file>

<file path=ppt/tags/tag52.xml><?xml version="1.0" encoding="utf-8"?>
<p:tagLst xmlns:a="http://schemas.openxmlformats.org/drawingml/2006/main" xmlns:r="http://schemas.openxmlformats.org/officeDocument/2006/relationships" xmlns:p="http://schemas.openxmlformats.org/presentationml/2006/main">
  <p:tag name="TIMING" val="|1.9|11|6.7|5.4|8.9"/>
</p:tagLst>
</file>

<file path=ppt/tags/tag53.xml><?xml version="1.0" encoding="utf-8"?>
<p:tagLst xmlns:a="http://schemas.openxmlformats.org/drawingml/2006/main" xmlns:r="http://schemas.openxmlformats.org/officeDocument/2006/relationships" xmlns:p="http://schemas.openxmlformats.org/presentationml/2006/main">
  <p:tag name="TIMING" val="|0.3|4.8|6.1|3.7|10.6"/>
</p:tagLst>
</file>

<file path=ppt/tags/tag54.xml><?xml version="1.0" encoding="utf-8"?>
<p:tagLst xmlns:a="http://schemas.openxmlformats.org/drawingml/2006/main" xmlns:r="http://schemas.openxmlformats.org/officeDocument/2006/relationships" xmlns:p="http://schemas.openxmlformats.org/presentationml/2006/main">
  <p:tag name="TIMING" val="|0.6|1.7"/>
</p:tagLst>
</file>

<file path=ppt/tags/tag6.xml><?xml version="1.0" encoding="utf-8"?>
<p:tagLst xmlns:a="http://schemas.openxmlformats.org/drawingml/2006/main" xmlns:r="http://schemas.openxmlformats.org/officeDocument/2006/relationships" xmlns:p="http://schemas.openxmlformats.org/presentationml/2006/main">
  <p:tag name="TIMING" val="|9.1|40.1|36.1|26.3|20.5|24.4"/>
</p:tagLst>
</file>

<file path=ppt/tags/tag7.xml><?xml version="1.0" encoding="utf-8"?>
<p:tagLst xmlns:a="http://schemas.openxmlformats.org/drawingml/2006/main" xmlns:r="http://schemas.openxmlformats.org/officeDocument/2006/relationships" xmlns:p="http://schemas.openxmlformats.org/presentationml/2006/main">
  <p:tag name="TIMING" val="|12.4|6.7|10|15.8|6.6|3.7"/>
</p:tagLst>
</file>

<file path=ppt/tags/tag8.xml><?xml version="1.0" encoding="utf-8"?>
<p:tagLst xmlns:a="http://schemas.openxmlformats.org/drawingml/2006/main" xmlns:r="http://schemas.openxmlformats.org/officeDocument/2006/relationships" xmlns:p="http://schemas.openxmlformats.org/presentationml/2006/main">
  <p:tag name="TIMING" val="|4.5|4.3|13.8|11.1|14.9|6.2|3.9"/>
</p:tagLst>
</file>

<file path=ppt/tags/tag9.xml><?xml version="1.0" encoding="utf-8"?>
<p:tagLst xmlns:a="http://schemas.openxmlformats.org/drawingml/2006/main" xmlns:r="http://schemas.openxmlformats.org/officeDocument/2006/relationships" xmlns:p="http://schemas.openxmlformats.org/presentationml/2006/main">
  <p:tag name="TIMING" val="|11.7|2.9|15.5|2.6|27.1|3.6|15.3|2.5"/>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507</TotalTime>
  <Words>2818</Words>
  <Application>Microsoft Office PowerPoint</Application>
  <PresentationFormat>On-screen Show (4:3)</PresentationFormat>
  <Paragraphs>306</Paragraphs>
  <Slides>54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Tahoma</vt:lpstr>
      <vt:lpstr>Wingdings</vt:lpstr>
      <vt:lpstr>Blends</vt:lpstr>
      <vt:lpstr>The Canon of the  New Testament</vt:lpstr>
      <vt:lpstr>The Term 'Canon'</vt:lpstr>
      <vt:lpstr>Various Views on the  Extent of the Canon</vt:lpstr>
      <vt:lpstr>Various Views on the  Extent of the Canon</vt:lpstr>
      <vt:lpstr>Various Views on the  Extent of the Canon</vt:lpstr>
      <vt:lpstr>Divergent Views  of the Basis of Canon</vt:lpstr>
      <vt:lpstr>The Recognition of Canon</vt:lpstr>
      <vt:lpstr>Recognition of a Work Recently Written</vt:lpstr>
      <vt:lpstr>A Bible Survey of the  Application of These Tests</vt:lpstr>
      <vt:lpstr>Connection with Supernatural</vt:lpstr>
      <vt:lpstr>Connection with  Earlier Revelation</vt:lpstr>
      <vt:lpstr>Connection with  Earlier Revelation</vt:lpstr>
      <vt:lpstr>Agreement with  Earlier Revelation</vt:lpstr>
      <vt:lpstr>Revelation to close canon?</vt:lpstr>
      <vt:lpstr>Recognition of a Work  Written Long Ago</vt:lpstr>
      <vt:lpstr>Recognition of a Work  Written Long Ago</vt:lpstr>
      <vt:lpstr>Old Testament Canon</vt:lpstr>
      <vt:lpstr>New Testament Canon</vt:lpstr>
      <vt:lpstr>Stimuli to Recognize Scripture</vt:lpstr>
      <vt:lpstr>New Testament Evidence</vt:lpstr>
      <vt:lpstr>Selection of Materials</vt:lpstr>
      <vt:lpstr>Selection of Materials</vt:lpstr>
      <vt:lpstr>Selection of Materials</vt:lpstr>
      <vt:lpstr>Selection of Materials</vt:lpstr>
      <vt:lpstr>Protection from Error</vt:lpstr>
      <vt:lpstr>Protection from Error</vt:lpstr>
      <vt:lpstr>Protection from Error</vt:lpstr>
      <vt:lpstr>Protection from Error</vt:lpstr>
      <vt:lpstr>Protection from Error</vt:lpstr>
      <vt:lpstr>Protection from Error</vt:lpstr>
      <vt:lpstr>Protection from Error</vt:lpstr>
      <vt:lpstr>Public Reading in Churches</vt:lpstr>
      <vt:lpstr>Circulation among Churches</vt:lpstr>
      <vt:lpstr>Collection of Books</vt:lpstr>
      <vt:lpstr>Collection of Books</vt:lpstr>
      <vt:lpstr>Quotation as Authoritative</vt:lpstr>
      <vt:lpstr>Recognition in the  Apostolic Fathers</vt:lpstr>
      <vt:lpstr>1 Clement 47</vt:lpstr>
      <vt:lpstr>Polycarp to Philippians 12</vt:lpstr>
      <vt:lpstr>Pseudo-Barnabas 4</vt:lpstr>
      <vt:lpstr>Summary </vt:lpstr>
      <vt:lpstr>Recognition in the  Early Heretical Writers</vt:lpstr>
      <vt:lpstr>Recognition in the  Early Heretical Writers</vt:lpstr>
      <vt:lpstr>Summary on Early Heretics</vt:lpstr>
      <vt:lpstr>Irenaeus, Against Heresies</vt:lpstr>
      <vt:lpstr>Recognition in the  Late Second Century</vt:lpstr>
      <vt:lpstr>Recognition in the  Late Second Century</vt:lpstr>
      <vt:lpstr>Recognition in the  Late Second Century</vt:lpstr>
      <vt:lpstr>Towards Formal Recognition</vt:lpstr>
      <vt:lpstr>Towards Formal Recognition</vt:lpstr>
      <vt:lpstr>Decisions by Church Councils</vt:lpstr>
      <vt:lpstr>Summary on Canon</vt:lpstr>
      <vt:lpstr>Summary on Canon</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Canon of the  New Testament</dc:title>
  <dc:creator>RC Newman</dc:creator>
  <cp:lastModifiedBy>Newman</cp:lastModifiedBy>
  <cp:revision>241</cp:revision>
  <cp:lastPrinted>1601-01-01T00:00:00Z</cp:lastPrinted>
  <dcterms:created xsi:type="dcterms:W3CDTF">2002-11-16T15:53:32Z</dcterms:created>
  <dcterms:modified xsi:type="dcterms:W3CDTF">2015-07-03T00:03:53Z</dcterms:modified>
</cp:coreProperties>
</file>