
<file path=[Content_Types].xml><?xml version="1.0" encoding="utf-8"?>
<Types xmlns="http://schemas.openxmlformats.org/package/2006/content-types">
  <Override PartName="/ppt/slides/slide18.xml" ContentType="application/vnd.openxmlformats-officedocument.presentationml.slide+xml"/>
  <Override PartName="/ppt/tags/tag23.xml" ContentType="application/vnd.openxmlformats-officedocument.presentationml.tags+xml"/>
  <Override PartName="/ppt/tags/tag9.xml" ContentType="application/vnd.openxmlformats-officedocument.presentationml.tags+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tags/tag5.xml" ContentType="application/vnd.openxmlformats-officedocument.presentationml.tags+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Override PartName="/ppt/tags/tag16.xml" ContentType="application/vnd.openxmlformats-officedocument.presentationml.tags+xml"/>
  <Default Extension="jpeg" ContentType="image/jpeg"/>
  <Override PartName="/ppt/slides/slide10.xml" ContentType="application/vnd.openxmlformats-officedocument.presentationml.slide+xml"/>
  <Override PartName="/ppt/tags/tag1.xml" ContentType="application/vnd.openxmlformats-officedocument.presentationml.tags+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tags/tag12.xml" ContentType="application/vnd.openxmlformats-officedocument.presentationml.tags+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tags/tag20.xml" ContentType="application/vnd.openxmlformats-officedocument.presentationml.tags+xml"/>
  <Override PartName="/ppt/tags/tag6.xml" ContentType="application/vnd.openxmlformats-officedocument.presentationml.tags+xml"/>
  <Override PartName="/ppt/slides/slide6.xml" ContentType="application/vnd.openxmlformats-officedocument.presentationml.slide+xml"/>
  <Override PartName="/docProps/core.xml" ContentType="application/vnd.openxmlformats-package.core-properties+xml"/>
  <Override PartName="/ppt/tags/tag17.xml" ContentType="application/vnd.openxmlformats-officedocument.presentationml.tags+xml"/>
  <Override PartName="/ppt/slides/slide11.xml" ContentType="application/vnd.openxmlformats-officedocument.presentationml.slide+xml"/>
  <Override PartName="/ppt/slideLayouts/slideLayout6.xml" ContentType="application/vnd.openxmlformats-officedocument.presentationml.slideLayout+xml"/>
  <Override PartName="/ppt/tags/tag2.xml" ContentType="application/vnd.openxmlformats-officedocument.presentationml.tags+xml"/>
  <Override PartName="/ppt/slides/slide2.xml" ContentType="application/vnd.openxmlformats-officedocument.presentationml.slide+xml"/>
  <Override PartName="/ppt/tags/tag13.xml" ContentType="application/vnd.openxmlformats-officedocument.presentationml.tags+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tags/tag21.xml" ContentType="application/vnd.openxmlformats-officedocument.presentationml.tags+xml"/>
  <Override PartName="/ppt/tags/tag7.xml" ContentType="application/vnd.openxmlformats-officedocument.presentationml.tags+xml"/>
  <Override PartName="/ppt/slides/slide7.xml" ContentType="application/vnd.openxmlformats-officedocument.presentationml.slide+xml"/>
  <Override PartName="/ppt/presentation.xml" ContentType="application/vnd.openxmlformats-officedocument.presentationml.presentation.main+xml"/>
  <Override PartName="/ppt/tags/tag18.xml" ContentType="application/vnd.openxmlformats-officedocument.presentationml.tags+xml"/>
  <Override PartName="/ppt/slides/slide12.xml" ContentType="application/vnd.openxmlformats-officedocument.presentationml.slide+xml"/>
  <Override PartName="/ppt/slideLayouts/slideLayout7.xml" ContentType="application/vnd.openxmlformats-officedocument.presentationml.slideLayout+xml"/>
  <Override PartName="/ppt/tags/tag3.xml" ContentType="application/vnd.openxmlformats-officedocument.presentationml.tags+xml"/>
  <Override PartName="/ppt/slides/slide3.xml" ContentType="application/vnd.openxmlformats-officedocument.presentationml.slide+xml"/>
  <Override PartName="/ppt/tags/tag14.xml" ContentType="application/vnd.openxmlformats-officedocument.presentationml.tags+xml"/>
  <Override PartName="/ppt/slideLayouts/slideLayout3.xml" ContentType="application/vnd.openxmlformats-officedocument.presentationml.slideLayout+xml"/>
  <Override PartName="/ppt/tags/tag10.xml" ContentType="application/vnd.openxmlformats-officedocument.presentationml.tags+xml"/>
  <Override PartName="/ppt/slides/slide20.xml" ContentType="application/vnd.openxmlformats-officedocument.presentationml.slide+xml"/>
  <Override PartName="/ppt/slides/slide17.xml" ContentType="application/vnd.openxmlformats-officedocument.presentationml.slide+xml"/>
  <Override PartName="/ppt/tags/tag22.xml" ContentType="application/vnd.openxmlformats-officedocument.presentationml.tags+xml"/>
  <Override PartName="/ppt/tags/tag8.xml" ContentType="application/vnd.openxmlformats-officedocument.presentationml.tags+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tags/tag4.xml" ContentType="application/vnd.openxmlformats-officedocument.presentationml.tags+xml"/>
  <Override PartName="/ppt/slideLayouts/slideLayout10.xml" ContentType="application/vnd.openxmlformats-officedocument.presentationml.slideLayout+xml"/>
  <Override PartName="/ppt/slides/slide4.xml" ContentType="application/vnd.openxmlformats-officedocument.presentationml.slide+xml"/>
  <Override PartName="/ppt/tags/tag19.xml" ContentType="application/vnd.openxmlformats-officedocument.presentationml.tags+xml"/>
  <Override PartName="/ppt/tags/tag15.xml" ContentType="application/vnd.openxmlformats-officedocument.presentationml.tag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ags/tag11.xml" ContentType="application/vnd.openxmlformats-officedocument.presentationml.tags+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04BB2E9-2FF2-5A40-A702-8D8CB424A60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19D2CF15-F6B5-764D-9559-54C339DA7B8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D2B64CD3-96CD-7F46-B20B-641E255B8D5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3B6C5123-AC98-4D49-A308-F6D2C42433B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8D256F76-E201-C542-AEE8-44EE5E04F9B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5B4AF3E9-6E9E-F44F-AEFE-EFF2788C463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ABB35F41-4291-C047-9C57-1DB62D33DBF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793520C2-5A7E-A344-B63D-D08FD3D1895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94213A7F-EA74-8342-9F0E-15DAF36996B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886E4D3A-5BBD-1C42-9963-8106F629040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C65D678D-88C6-094B-99A9-CF98C01E02C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EE17695-1E8C-F146-8D6D-A8B1A9B084C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charset="-128"/>
        </a:defRPr>
      </a:lvl2pPr>
      <a:lvl3pPr marL="1143000" indent="-228600" algn="l" rtl="0" fontAlgn="base">
        <a:spcBef>
          <a:spcPct val="20000"/>
        </a:spcBef>
        <a:spcAft>
          <a:spcPct val="0"/>
        </a:spcAft>
        <a:buChar char="•"/>
        <a:defRPr sz="2400">
          <a:solidFill>
            <a:schemeClr val="tx1"/>
          </a:solidFill>
          <a:latin typeface="+mn-lt"/>
          <a:ea typeface="ＭＳ Ｐゴシック" charset="-128"/>
        </a:defRPr>
      </a:lvl3pPr>
      <a:lvl4pPr marL="1600200" indent="-228600" algn="l" rtl="0" fontAlgn="base">
        <a:spcBef>
          <a:spcPct val="20000"/>
        </a:spcBef>
        <a:spcAft>
          <a:spcPct val="0"/>
        </a:spcAft>
        <a:buChar char="–"/>
        <a:defRPr sz="2000">
          <a:solidFill>
            <a:schemeClr val="tx1"/>
          </a:solidFill>
          <a:latin typeface="+mn-lt"/>
          <a:ea typeface="ＭＳ Ｐゴシック" charset="-128"/>
        </a:defRPr>
      </a:lvl4pPr>
      <a:lvl5pPr marL="2057400" indent="-228600" algn="l" rtl="0" fontAlgn="base">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image" Target="../media/image1.png"/><Relationship Id="rId5" Type="http://schemas.openxmlformats.org/officeDocument/2006/relationships/image" Target="../media/image2.png"/><Relationship Id="rId1" Type="http://schemas.openxmlformats.org/officeDocument/2006/relationships/tags" Target="../tags/tag1.xml"/><Relationship Id="rId2" Type="http://schemas.openxmlformats.org/officeDocument/2006/relationships/audio" Target="file://localhost/C/%5CDocuments%20and%20Settings%5Crnewman.FAC-RN%5CDesktop%5CBruised%20Reed%20&amp;%20Smoldering%20Wick.mp3" TargetMode="External"/></Relationships>
</file>

<file path=ppt/slides/_rels/slide10.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Layout" Target="../slideLayouts/slideLayout1.xml"/><Relationship Id="rId3"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tags" Target="../tags/tag21.xml"/><Relationship Id="rId2"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tags" Target="../tags/tag22.xml"/><Relationship Id="rId2"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tags" Target="../tags/tag23.xml"/><Relationship Id="rId2" Type="http://schemas.openxmlformats.org/officeDocument/2006/relationships/slideLayout" Target="../slideLayouts/slideLayout1.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6.xml"/><Relationship Id="rId3"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53" name="Picture 5" descr="reeds"/>
          <p:cNvPicPr>
            <a:picLocks noChangeAspect="1" noChangeArrowheads="1"/>
          </p:cNvPicPr>
          <p:nvPr/>
        </p:nvPicPr>
        <p:blipFill>
          <a:blip r:embed="rId4">
            <a:lum bright="70000" contrast="-70000"/>
          </a:blip>
          <a:srcRect/>
          <a:stretch>
            <a:fillRect/>
          </a:stretch>
        </p:blipFill>
        <p:spPr bwMode="auto">
          <a:xfrm>
            <a:off x="1828800" y="685800"/>
            <a:ext cx="5486400" cy="5486400"/>
          </a:xfrm>
          <a:prstGeom prst="rect">
            <a:avLst/>
          </a:prstGeom>
          <a:noFill/>
        </p:spPr>
      </p:pic>
      <p:sp>
        <p:nvSpPr>
          <p:cNvPr id="2050" name="Rectangle 2"/>
          <p:cNvSpPr>
            <a:spLocks noGrp="1" noChangeArrowheads="1"/>
          </p:cNvSpPr>
          <p:nvPr>
            <p:ph type="ctrTitle"/>
          </p:nvPr>
        </p:nvSpPr>
        <p:spPr/>
        <p:txBody>
          <a:bodyPr/>
          <a:lstStyle/>
          <a:p>
            <a:r>
              <a:rPr lang="en-US"/>
              <a:t>The Bruised Reed &amp; Smoldering Wick</a:t>
            </a:r>
          </a:p>
        </p:txBody>
      </p:sp>
      <p:sp>
        <p:nvSpPr>
          <p:cNvPr id="2051" name="Rectangle 3"/>
          <p:cNvSpPr>
            <a:spLocks noGrp="1" noChangeArrowheads="1"/>
          </p:cNvSpPr>
          <p:nvPr>
            <p:ph type="subTitle" idx="1"/>
          </p:nvPr>
        </p:nvSpPr>
        <p:spPr/>
        <p:txBody>
          <a:bodyPr/>
          <a:lstStyle/>
          <a:p>
            <a:r>
              <a:rPr lang="en-US"/>
              <a:t>Matthew 12:20 &amp; Isaiah 42:3</a:t>
            </a:r>
          </a:p>
          <a:p>
            <a:r>
              <a:rPr lang="en-US" i="1"/>
              <a:t>Robert C. Newman</a:t>
            </a:r>
          </a:p>
        </p:txBody>
      </p:sp>
      <p:pic>
        <p:nvPicPr>
          <p:cNvPr id="2054" name="MacOS">
            <a:hlinkClick r:id="" action="ppaction://media"/>
          </p:cNvPr>
          <p:cNvPicPr>
            <a:picLocks noRot="1" noChangeAspect="1" noChangeArrowheads="1"/>
          </p:cNvPicPr>
          <p:nvPr>
            <a:audioFile r:link="rId2"/>
          </p:nvPr>
        </p:nvPicPr>
        <p:blipFill>
          <a:blip r:embed="rId5"/>
          <a:srcRect/>
          <a:stretch>
            <a:fillRect/>
          </a:stretch>
        </p:blipFill>
        <p:spPr bwMode="auto">
          <a:xfrm>
            <a:off x="914400" y="5943600"/>
            <a:ext cx="244475" cy="244475"/>
          </a:xfrm>
          <a:prstGeom prst="rect">
            <a:avLst/>
          </a:prstGeom>
          <a:noFill/>
        </p:spPr>
      </p:pic>
    </p:spTree>
    <p:custDataLst>
      <p:tags r:id="rId1"/>
    </p:custDataLst>
  </p:cSld>
  <p:clrMapOvr>
    <a:masterClrMapping/>
  </p:clrMapOvr>
  <p:transition advTm="17365"/>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2054"/>
                                        </p:tgtEl>
                                      </p:cBhvr>
                                    </p:cmd>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2050"/>
                                        </p:tgtEl>
                                        <p:attrNameLst>
                                          <p:attrName>style.visibility</p:attrName>
                                        </p:attrNameLst>
                                      </p:cBhvr>
                                      <p:to>
                                        <p:strVal val="visible"/>
                                      </p:to>
                                    </p:set>
                                    <p:anim calcmode="lin" valueType="num">
                                      <p:cBhvr>
                                        <p:cTn id="11" dur="500" fill="hold"/>
                                        <p:tgtEl>
                                          <p:spTgt spid="2050"/>
                                        </p:tgtEl>
                                        <p:attrNameLst>
                                          <p:attrName>ppt_w</p:attrName>
                                        </p:attrNameLst>
                                      </p:cBhvr>
                                      <p:tavLst>
                                        <p:tav tm="0">
                                          <p:val>
                                            <p:fltVal val="0"/>
                                          </p:val>
                                        </p:tav>
                                        <p:tav tm="100000">
                                          <p:val>
                                            <p:strVal val="#ppt_w"/>
                                          </p:val>
                                        </p:tav>
                                      </p:tavLst>
                                    </p:anim>
                                    <p:anim calcmode="lin" valueType="num">
                                      <p:cBhvr>
                                        <p:cTn id="12"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51">
                                            <p:txEl>
                                              <p:pRg st="0" end="0"/>
                                            </p:txEl>
                                          </p:spTgt>
                                        </p:tgtEl>
                                        <p:attrNameLst>
                                          <p:attrName>style.visibility</p:attrName>
                                        </p:attrNameLst>
                                      </p:cBhvr>
                                      <p:to>
                                        <p:strVal val="visible"/>
                                      </p:to>
                                    </p:set>
                                    <p:animEffect transition="in" filter="checkerboard(across)">
                                      <p:cBhvr>
                                        <p:cTn id="17" dur="500"/>
                                        <p:tgtEl>
                                          <p:spTgt spid="205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051">
                                            <p:txEl>
                                              <p:pRg st="1" end="1"/>
                                            </p:txEl>
                                          </p:spTgt>
                                        </p:tgtEl>
                                        <p:attrNameLst>
                                          <p:attrName>style.visibility</p:attrName>
                                        </p:attrNameLst>
                                      </p:cBhvr>
                                      <p:to>
                                        <p:strVal val="visible"/>
                                      </p:to>
                                    </p:set>
                                    <p:animEffect transition="in" filter="checkerboard(across)">
                                      <p:cBhvr>
                                        <p:cTn id="22" dur="5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23">
                <p:cTn id="23" fill="hold" display="0">
                  <p:stCondLst>
                    <p:cond delay="indefinite"/>
                  </p:stCondLst>
                  <p:endCondLst>
                    <p:cond evt="onPrev" delay="0">
                      <p:tgtEl>
                        <p:sldTgt/>
                      </p:tgtEl>
                    </p:cond>
                    <p:cond evt="onStopAudio" delay="0">
                      <p:tgtEl>
                        <p:sldTgt/>
                      </p:tgtEl>
                    </p:cond>
                  </p:endCondLst>
                </p:cTn>
                <p:tgtEl>
                  <p:spTgt spid="2054"/>
                </p:tgtEl>
              </p:cMediaNode>
            </p:audio>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Reed staff</a:t>
            </a:r>
          </a:p>
        </p:txBody>
      </p:sp>
      <p:sp>
        <p:nvSpPr>
          <p:cNvPr id="14339" name="Rectangle 3"/>
          <p:cNvSpPr>
            <a:spLocks noGrp="1" noChangeArrowheads="1"/>
          </p:cNvSpPr>
          <p:nvPr>
            <p:ph type="body" idx="1"/>
          </p:nvPr>
        </p:nvSpPr>
        <p:spPr/>
        <p:txBody>
          <a:bodyPr/>
          <a:lstStyle/>
          <a:p>
            <a:pPr>
              <a:lnSpc>
                <a:spcPct val="80000"/>
              </a:lnSpc>
            </a:pPr>
            <a:r>
              <a:rPr lang="en-US" sz="2400"/>
              <a:t>Isa 36:6 (NIV) Look now, you are depending on Egypt, that splintered reed of a staff, which pierces a man's hand and wounds him if he leans on it! Such is Pharaoh king of Egypt to all who depend on him. </a:t>
            </a:r>
          </a:p>
          <a:p>
            <a:pPr>
              <a:lnSpc>
                <a:spcPct val="80000"/>
              </a:lnSpc>
            </a:pPr>
            <a:r>
              <a:rPr lang="en-US" sz="2400"/>
              <a:t>Ezek 29:6 (NIV) Then all who live in Egypt will know that I am the LORD. You have been a staff of reed for the house of Israel. 7 When they grasped you with their hands, you splintered and you tore open their shoulders; when they leaned on you, you broke and their backs were wrenched. </a:t>
            </a:r>
          </a:p>
          <a:p>
            <a:pPr>
              <a:lnSpc>
                <a:spcPct val="80000"/>
              </a:lnSpc>
            </a:pPr>
            <a:r>
              <a:rPr lang="en-US" sz="2400"/>
              <a:t>2 Kings 18:21 (NIV) Look now, you are depending on Egypt, that splintered reed of a staff, which pierces a man's hand and wounds him if he leans on it! Such is Pharaoh king of Egypt to all who depend on him. </a:t>
            </a:r>
          </a:p>
        </p:txBody>
      </p:sp>
    </p:spTree>
    <p:custDataLst>
      <p:tags r:id="rId1"/>
    </p:custDataLst>
  </p:cSld>
  <p:clrMapOvr>
    <a:masterClrMapping/>
  </p:clrMapOvr>
  <p:transition advTm="11253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Wick, Smoldering</a:t>
            </a:r>
          </a:p>
        </p:txBody>
      </p:sp>
      <p:sp>
        <p:nvSpPr>
          <p:cNvPr id="15363" name="Rectangle 3"/>
          <p:cNvSpPr>
            <a:spLocks noGrp="1" noChangeArrowheads="1"/>
          </p:cNvSpPr>
          <p:nvPr>
            <p:ph type="body" idx="1"/>
          </p:nvPr>
        </p:nvSpPr>
        <p:spPr>
          <a:xfrm>
            <a:off x="457200" y="1600200"/>
            <a:ext cx="8229600" cy="4876800"/>
          </a:xfrm>
        </p:spPr>
        <p:txBody>
          <a:bodyPr/>
          <a:lstStyle/>
          <a:p>
            <a:pPr>
              <a:lnSpc>
                <a:spcPct val="90000"/>
              </a:lnSpc>
            </a:pPr>
            <a:r>
              <a:rPr lang="en-US" sz="2800"/>
              <a:t>Isa 43:17 (NIV) [The LORD] who drew out the chariots and horses, the army and reinforce-ments together, and they lay there, never to rise again, extinguished, snuffed out like a wick…</a:t>
            </a:r>
          </a:p>
          <a:p>
            <a:pPr>
              <a:lnSpc>
                <a:spcPct val="90000"/>
              </a:lnSpc>
            </a:pPr>
            <a:r>
              <a:rPr lang="en-US" sz="2800"/>
              <a:t>Prov 13:9 (NIV) The light of the righteous shines brightly, but the lamp of the wicked is snuffed out. </a:t>
            </a:r>
          </a:p>
          <a:p>
            <a:pPr>
              <a:lnSpc>
                <a:spcPct val="90000"/>
              </a:lnSpc>
            </a:pPr>
            <a:r>
              <a:rPr lang="en-US" sz="2800"/>
              <a:t>Isa 7:4 (NIV) Say to him, “Be careful, keep calm and don't be afraid. Do not lose heart because of these two smoldering stubs of firewood </a:t>
            </a:r>
            <a:r>
              <a:rPr lang="en-US" sz="2800">
                <a:latin typeface="WP TypographicSymbols" pitchFamily="2" charset="0"/>
              </a:rPr>
              <a:t>n </a:t>
            </a:r>
            <a:r>
              <a:rPr lang="en-US" sz="2800"/>
              <a:t>because of the fierce anger of Rezin and Aram and of the son of Remaliah.” </a:t>
            </a:r>
          </a:p>
        </p:txBody>
      </p:sp>
    </p:spTree>
    <p:custDataLst>
      <p:tags r:id="rId1"/>
    </p:custDataLst>
  </p:cSld>
  <p:clrMapOvr>
    <a:masterClrMapping/>
  </p:clrMapOvr>
  <p:transition advTm="9891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Context in Matthew</a:t>
            </a:r>
          </a:p>
        </p:txBody>
      </p:sp>
      <p:sp>
        <p:nvSpPr>
          <p:cNvPr id="16387" name="Rectangle 3"/>
          <p:cNvSpPr>
            <a:spLocks noGrp="1" noChangeArrowheads="1"/>
          </p:cNvSpPr>
          <p:nvPr>
            <p:ph type="body" idx="1"/>
          </p:nvPr>
        </p:nvSpPr>
        <p:spPr/>
        <p:txBody>
          <a:bodyPr/>
          <a:lstStyle/>
          <a:p>
            <a:pPr>
              <a:lnSpc>
                <a:spcPct val="90000"/>
              </a:lnSpc>
            </a:pPr>
            <a:r>
              <a:rPr lang="en-US" sz="2800"/>
              <a:t>Also the context in Matthew suggests the wicked are in view rather than the weak.</a:t>
            </a:r>
          </a:p>
          <a:p>
            <a:pPr>
              <a:lnSpc>
                <a:spcPct val="90000"/>
              </a:lnSpc>
            </a:pPr>
            <a:r>
              <a:rPr lang="en-US" sz="2800"/>
              <a:t>12:20b: That Jesus won’t crush “till he leads justice to victory” implies that he might crush them at that time, but won’t before then.</a:t>
            </a:r>
          </a:p>
          <a:p>
            <a:pPr>
              <a:lnSpc>
                <a:spcPct val="90000"/>
              </a:lnSpc>
            </a:pPr>
            <a:r>
              <a:rPr lang="en-US" sz="2800"/>
              <a:t>12:17 (about fulfillment) connects the Isaiah quotation with vv 15-16, where Jesus withdraws  from those plotting to kill him &amp; damps down the publicity about his activities:</a:t>
            </a:r>
          </a:p>
          <a:p>
            <a:pPr lvl="1">
              <a:lnSpc>
                <a:spcPct val="90000"/>
              </a:lnSpc>
            </a:pPr>
            <a:r>
              <a:rPr lang="en-US" sz="2400"/>
              <a:t>i.e., Jesus leaves his opponents room to respond, not forcing their hands before his hour has come.</a:t>
            </a:r>
          </a:p>
        </p:txBody>
      </p:sp>
    </p:spTree>
    <p:custDataLst>
      <p:tags r:id="rId1"/>
    </p:custDataLst>
  </p:cSld>
  <p:clrMapOvr>
    <a:masterClrMapping/>
  </p:clrMapOvr>
  <p:transition advTm="6317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Context in Isaiah</a:t>
            </a:r>
          </a:p>
        </p:txBody>
      </p:sp>
      <p:sp>
        <p:nvSpPr>
          <p:cNvPr id="17411" name="Rectangle 3"/>
          <p:cNvSpPr>
            <a:spLocks noGrp="1" noChangeArrowheads="1"/>
          </p:cNvSpPr>
          <p:nvPr>
            <p:ph type="body" idx="1"/>
          </p:nvPr>
        </p:nvSpPr>
        <p:spPr/>
        <p:txBody>
          <a:bodyPr/>
          <a:lstStyle/>
          <a:p>
            <a:r>
              <a:rPr lang="en-US" sz="2800"/>
              <a:t>This also fits the context in Isaiah 42, though here it is more ambiguous.</a:t>
            </a:r>
          </a:p>
          <a:p>
            <a:r>
              <a:rPr lang="en-US" sz="2800"/>
              <a:t>The Isaiah context emphasizes the servant as one who “brings justice to the nations” (vv 1, 3, 4), which normally implies judicial or military action against the wicked.</a:t>
            </a:r>
          </a:p>
          <a:p>
            <a:r>
              <a:rPr lang="en-US" sz="2800"/>
              <a:t>But the servant’s procedure is unusual:</a:t>
            </a:r>
          </a:p>
          <a:p>
            <a:pPr lvl="1"/>
            <a:r>
              <a:rPr lang="en-US" sz="2400"/>
              <a:t>Not shouting, nor raising his voice in streets</a:t>
            </a:r>
          </a:p>
          <a:p>
            <a:pPr lvl="1"/>
            <a:r>
              <a:rPr lang="en-US" sz="2400"/>
              <a:t>Doesn’t break bruised reed or snuff smoldering wick.</a:t>
            </a:r>
          </a:p>
        </p:txBody>
      </p:sp>
    </p:spTree>
    <p:custDataLst>
      <p:tags r:id="rId1"/>
    </p:custDataLst>
  </p:cSld>
  <p:clrMapOvr>
    <a:masterClrMapping/>
  </p:clrMapOvr>
  <p:transition advTm="4119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411">
                                            <p:txEl>
                                              <p:pRg st="4" end="4"/>
                                            </p:txEl>
                                          </p:spTgt>
                                        </p:tgtEl>
                                        <p:attrNameLst>
                                          <p:attrName>style.visibility</p:attrName>
                                        </p:attrNameLst>
                                      </p:cBhvr>
                                      <p:to>
                                        <p:strVal val="visible"/>
                                      </p:to>
                                    </p:set>
                                    <p:anim calcmode="lin" valueType="num">
                                      <p:cBhvr additive="base">
                                        <p:cTn id="31"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My Suggestion</a:t>
            </a:r>
          </a:p>
        </p:txBody>
      </p:sp>
      <p:sp>
        <p:nvSpPr>
          <p:cNvPr id="18435" name="Rectangle 3"/>
          <p:cNvSpPr>
            <a:spLocks noGrp="1" noChangeArrowheads="1"/>
          </p:cNvSpPr>
          <p:nvPr>
            <p:ph type="body" idx="1"/>
          </p:nvPr>
        </p:nvSpPr>
        <p:spPr/>
        <p:txBody>
          <a:bodyPr/>
          <a:lstStyle/>
          <a:p>
            <a:r>
              <a:rPr lang="en-US"/>
              <a:t>Both passages look at Jesus’ redemptive work, but the “till” clause gives a hint that he will not use force until the second coming.</a:t>
            </a:r>
          </a:p>
          <a:p>
            <a:r>
              <a:rPr lang="en-US"/>
              <a:t>This is characteristic of Jesus’ ministry, and is at least as important as the other suggestion of not crushing the weak.</a:t>
            </a:r>
          </a:p>
          <a:p>
            <a:r>
              <a:rPr lang="en-US"/>
              <a:t>Some examples:</a:t>
            </a:r>
          </a:p>
        </p:txBody>
      </p:sp>
    </p:spTree>
    <p:custDataLst>
      <p:tags r:id="rId1"/>
    </p:custDataLst>
  </p:cSld>
  <p:clrMapOvr>
    <a:masterClrMapping/>
  </p:clrMapOvr>
  <p:transition advTm="4441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Examples</a:t>
            </a:r>
          </a:p>
        </p:txBody>
      </p:sp>
      <p:sp>
        <p:nvSpPr>
          <p:cNvPr id="19459" name="Rectangle 3"/>
          <p:cNvSpPr>
            <a:spLocks noGrp="1" noChangeArrowheads="1"/>
          </p:cNvSpPr>
          <p:nvPr>
            <p:ph type="body" idx="1"/>
          </p:nvPr>
        </p:nvSpPr>
        <p:spPr>
          <a:xfrm>
            <a:off x="1295400" y="1600200"/>
            <a:ext cx="7010400" cy="4525963"/>
          </a:xfrm>
        </p:spPr>
        <p:txBody>
          <a:bodyPr/>
          <a:lstStyle/>
          <a:p>
            <a:r>
              <a:rPr lang="en-US"/>
              <a:t>God could have stopped Paul on the way to Damascus (Acts 9) by crushing him. </a:t>
            </a:r>
          </a:p>
          <a:p>
            <a:pPr lvl="1"/>
            <a:r>
              <a:rPr lang="en-US"/>
              <a:t>As he did Pharoah at the Red Sea,</a:t>
            </a:r>
          </a:p>
          <a:p>
            <a:pPr lvl="1"/>
            <a:r>
              <a:rPr lang="en-US"/>
              <a:t>Or the troops coming to arrest Elijah (2 Kings 1).</a:t>
            </a:r>
          </a:p>
          <a:p>
            <a:r>
              <a:rPr lang="en-US"/>
              <a:t>Instead he redeems Paul so that he becomes one of His servants.</a:t>
            </a:r>
          </a:p>
        </p:txBody>
      </p:sp>
    </p:spTree>
    <p:custDataLst>
      <p:tags r:id="rId1"/>
    </p:custDataLst>
  </p:cSld>
  <p:clrMapOvr>
    <a:masterClrMapping/>
  </p:clrMapOvr>
  <p:transition advTm="3875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Examples</a:t>
            </a:r>
          </a:p>
        </p:txBody>
      </p:sp>
      <p:sp>
        <p:nvSpPr>
          <p:cNvPr id="20483" name="Rectangle 3"/>
          <p:cNvSpPr>
            <a:spLocks noGrp="1" noChangeArrowheads="1"/>
          </p:cNvSpPr>
          <p:nvPr>
            <p:ph type="body" idx="1"/>
          </p:nvPr>
        </p:nvSpPr>
        <p:spPr>
          <a:xfrm>
            <a:off x="1295400" y="1676400"/>
            <a:ext cx="6781800" cy="4525963"/>
          </a:xfrm>
        </p:spPr>
        <p:txBody>
          <a:bodyPr/>
          <a:lstStyle/>
          <a:p>
            <a:r>
              <a:rPr lang="en-US"/>
              <a:t>Jesus rebukes James and John for wanting to call down fire on the inhospitable Samaritans (Luke 9:51-56).</a:t>
            </a:r>
          </a:p>
          <a:p>
            <a:r>
              <a:rPr lang="en-US"/>
              <a:t>Jesus stops Peter from fighting when the soldiers come to arrest him (Matthew 26 and parallels).</a:t>
            </a:r>
          </a:p>
        </p:txBody>
      </p:sp>
    </p:spTree>
    <p:custDataLst>
      <p:tags r:id="rId1"/>
    </p:custDataLst>
  </p:cSld>
  <p:clrMapOvr>
    <a:masterClrMapping/>
  </p:clrMapOvr>
  <p:transition advTm="2985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1510" name="Picture 6" descr="smouldering-wick-052306"/>
          <p:cNvPicPr>
            <a:picLocks noChangeAspect="1" noChangeArrowheads="1"/>
          </p:cNvPicPr>
          <p:nvPr/>
        </p:nvPicPr>
        <p:blipFill>
          <a:blip r:embed="rId3">
            <a:lum bright="70000" contrast="-70000"/>
          </a:blip>
          <a:srcRect/>
          <a:stretch>
            <a:fillRect/>
          </a:stretch>
        </p:blipFill>
        <p:spPr bwMode="auto">
          <a:xfrm>
            <a:off x="1371600" y="841375"/>
            <a:ext cx="5943600" cy="4805363"/>
          </a:xfrm>
          <a:prstGeom prst="rect">
            <a:avLst/>
          </a:prstGeom>
          <a:noFill/>
        </p:spPr>
      </p:pic>
      <p:sp>
        <p:nvSpPr>
          <p:cNvPr id="21508" name="Rectangle 4"/>
          <p:cNvSpPr>
            <a:spLocks noGrp="1" noChangeArrowheads="1"/>
          </p:cNvSpPr>
          <p:nvPr>
            <p:ph type="ctrTitle"/>
          </p:nvPr>
        </p:nvSpPr>
        <p:spPr/>
        <p:txBody>
          <a:bodyPr/>
          <a:lstStyle/>
          <a:p>
            <a:r>
              <a:rPr lang="en-US"/>
              <a:t>Application for Us</a:t>
            </a:r>
          </a:p>
        </p:txBody>
      </p:sp>
      <p:sp>
        <p:nvSpPr>
          <p:cNvPr id="21509" name="Rectangle 5"/>
          <p:cNvSpPr>
            <a:spLocks noGrp="1" noChangeArrowheads="1"/>
          </p:cNvSpPr>
          <p:nvPr>
            <p:ph type="subTitle" idx="1"/>
          </p:nvPr>
        </p:nvSpPr>
        <p:spPr/>
        <p:txBody>
          <a:bodyPr/>
          <a:lstStyle/>
          <a:p>
            <a:endParaRPr lang="en-US"/>
          </a:p>
        </p:txBody>
      </p:sp>
    </p:spTree>
    <p:custDataLst>
      <p:tags r:id="rId1"/>
    </p:custDataLst>
  </p:cSld>
  <p:clrMapOvr>
    <a:masterClrMapping/>
  </p:clrMapOvr>
  <p:transition advTm="908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1508"/>
                                        </p:tgtEl>
                                        <p:attrNameLst>
                                          <p:attrName>style.visibility</p:attrName>
                                        </p:attrNameLst>
                                      </p:cBhvr>
                                      <p:to>
                                        <p:strVal val="visible"/>
                                      </p:to>
                                    </p:set>
                                    <p:anim calcmode="lin" valueType="num">
                                      <p:cBhvr>
                                        <p:cTn id="7" dur="500" fill="hold"/>
                                        <p:tgtEl>
                                          <p:spTgt spid="21508"/>
                                        </p:tgtEl>
                                        <p:attrNameLst>
                                          <p:attrName>ppt_w</p:attrName>
                                        </p:attrNameLst>
                                      </p:cBhvr>
                                      <p:tavLst>
                                        <p:tav tm="0">
                                          <p:val>
                                            <p:fltVal val="0"/>
                                          </p:val>
                                        </p:tav>
                                        <p:tav tm="100000">
                                          <p:val>
                                            <p:strVal val="#ppt_w"/>
                                          </p:val>
                                        </p:tav>
                                      </p:tavLst>
                                    </p:anim>
                                    <p:anim calcmode="lin" valueType="num">
                                      <p:cBhvr>
                                        <p:cTn id="8" dur="500" fill="hold"/>
                                        <p:tgtEl>
                                          <p:spTgt spid="2150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God’s Agenda</a:t>
            </a:r>
          </a:p>
        </p:txBody>
      </p:sp>
      <p:sp>
        <p:nvSpPr>
          <p:cNvPr id="23555" name="Rectangle 3"/>
          <p:cNvSpPr>
            <a:spLocks noGrp="1" noChangeArrowheads="1"/>
          </p:cNvSpPr>
          <p:nvPr>
            <p:ph type="body" idx="1"/>
          </p:nvPr>
        </p:nvSpPr>
        <p:spPr/>
        <p:txBody>
          <a:bodyPr/>
          <a:lstStyle/>
          <a:p>
            <a:r>
              <a:rPr lang="en-US"/>
              <a:t>As God’s servants, we are to be little models of Christ.</a:t>
            </a:r>
          </a:p>
          <a:p>
            <a:r>
              <a:rPr lang="en-US"/>
              <a:t>As such, our agenda is to be God’s:</a:t>
            </a:r>
          </a:p>
          <a:p>
            <a:pPr lvl="1"/>
            <a:r>
              <a:rPr lang="en-US"/>
              <a:t>In this age, the work of redemption.</a:t>
            </a:r>
          </a:p>
          <a:p>
            <a:r>
              <a:rPr lang="en-US"/>
              <a:t>We are bringing justice</a:t>
            </a:r>
          </a:p>
          <a:p>
            <a:pPr lvl="1"/>
            <a:r>
              <a:rPr lang="en-US"/>
              <a:t>Not by demanding our rights,</a:t>
            </a:r>
          </a:p>
          <a:p>
            <a:pPr lvl="1"/>
            <a:r>
              <a:rPr lang="en-US"/>
              <a:t>But by giving them up in such a way that wicked people may be redeemed.</a:t>
            </a:r>
          </a:p>
        </p:txBody>
      </p:sp>
    </p:spTree>
    <p:custDataLst>
      <p:tags r:id="rId1"/>
    </p:custDataLst>
  </p:cSld>
  <p:clrMapOvr>
    <a:masterClrMapping/>
  </p:clrMapOvr>
  <p:transition advTm="7465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555">
                                            <p:txEl>
                                              <p:pRg st="5" end="5"/>
                                            </p:txEl>
                                          </p:spTgt>
                                        </p:tgtEl>
                                        <p:attrNameLst>
                                          <p:attrName>style.visibility</p:attrName>
                                        </p:attrNameLst>
                                      </p:cBhvr>
                                      <p:to>
                                        <p:strVal val="visible"/>
                                      </p:to>
                                    </p:set>
                                    <p:anim calcmode="lin" valueType="num">
                                      <p:cBhvr additive="base">
                                        <p:cTn id="37" dur="5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5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Our Response to Mistreatment</a:t>
            </a:r>
          </a:p>
        </p:txBody>
      </p:sp>
      <p:sp>
        <p:nvSpPr>
          <p:cNvPr id="24579" name="Rectangle 3"/>
          <p:cNvSpPr>
            <a:spLocks noGrp="1" noChangeArrowheads="1"/>
          </p:cNvSpPr>
          <p:nvPr>
            <p:ph type="body" idx="1"/>
          </p:nvPr>
        </p:nvSpPr>
        <p:spPr/>
        <p:txBody>
          <a:bodyPr/>
          <a:lstStyle/>
          <a:p>
            <a:r>
              <a:rPr lang="en-US"/>
              <a:t>This is the rationale behind Jesus’ commands in Matthew 5:38-48, which otherwise seem so unrealistic:</a:t>
            </a:r>
          </a:p>
          <a:p>
            <a:pPr lvl="1"/>
            <a:r>
              <a:rPr lang="en-US"/>
              <a:t>Turn the other cheek</a:t>
            </a:r>
          </a:p>
          <a:p>
            <a:pPr lvl="1"/>
            <a:r>
              <a:rPr lang="en-US"/>
              <a:t>Give him your cloak also</a:t>
            </a:r>
          </a:p>
          <a:p>
            <a:pPr lvl="1"/>
            <a:r>
              <a:rPr lang="en-US"/>
              <a:t>Go the second mile</a:t>
            </a:r>
          </a:p>
          <a:p>
            <a:pPr lvl="1"/>
            <a:r>
              <a:rPr lang="en-US"/>
              <a:t>Love your enemies</a:t>
            </a:r>
          </a:p>
          <a:p>
            <a:pPr lvl="1"/>
            <a:r>
              <a:rPr lang="en-US"/>
              <a:t>Pray for your persecutors</a:t>
            </a:r>
          </a:p>
        </p:txBody>
      </p:sp>
    </p:spTree>
    <p:custDataLst>
      <p:tags r:id="rId1"/>
    </p:custDataLst>
  </p:cSld>
  <p:clrMapOvr>
    <a:masterClrMapping/>
  </p:clrMapOvr>
  <p:transition advTm="2374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 calcmode="lin" valueType="num">
                                      <p:cBhvr additive="base">
                                        <p:cTn id="31"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579">
                                            <p:txEl>
                                              <p:pRg st="5" end="5"/>
                                            </p:txEl>
                                          </p:spTgt>
                                        </p:tgtEl>
                                        <p:attrNameLst>
                                          <p:attrName>style.visibility</p:attrName>
                                        </p:attrNameLst>
                                      </p:cBhvr>
                                      <p:to>
                                        <p:strVal val="visible"/>
                                      </p:to>
                                    </p:set>
                                    <p:anim calcmode="lin" valueType="num">
                                      <p:cBhvr additive="base">
                                        <p:cTn id="37"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Introduction</a:t>
            </a:r>
          </a:p>
        </p:txBody>
      </p:sp>
      <p:sp>
        <p:nvSpPr>
          <p:cNvPr id="3075" name="Rectangle 3"/>
          <p:cNvSpPr>
            <a:spLocks noGrp="1" noChangeArrowheads="1"/>
          </p:cNvSpPr>
          <p:nvPr>
            <p:ph type="body" idx="1"/>
          </p:nvPr>
        </p:nvSpPr>
        <p:spPr>
          <a:xfrm>
            <a:off x="838200" y="1600200"/>
            <a:ext cx="7543800" cy="4525963"/>
          </a:xfrm>
        </p:spPr>
        <p:txBody>
          <a:bodyPr/>
          <a:lstStyle/>
          <a:p>
            <a:r>
              <a:rPr lang="en-US" sz="2800"/>
              <a:t>In Matthew 13:52, Jesus gives us the parable of the householder bringing out things old and new:</a:t>
            </a:r>
          </a:p>
          <a:p>
            <a:pPr lvl="1"/>
            <a:r>
              <a:rPr lang="en-US" sz="2400"/>
              <a:t>(NIV) He said to them, "Therefore every teacher of the law who has been instructed about the kingdom of heaven is like the owner of a house who brings out of his storeroom new treasures as well as old." </a:t>
            </a:r>
          </a:p>
          <a:p>
            <a:r>
              <a:rPr lang="en-US" sz="2800"/>
              <a:t>The point, I believe, is that Jesus’ followers are to be continually learning from Scripture.</a:t>
            </a:r>
          </a:p>
        </p:txBody>
      </p:sp>
    </p:spTree>
    <p:custDataLst>
      <p:tags r:id="rId1"/>
    </p:custDataLst>
  </p:cSld>
  <p:clrMapOvr>
    <a:masterClrMapping/>
  </p:clrMapOvr>
  <p:transition advTm="8001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p:txBody>
          <a:bodyPr/>
          <a:lstStyle/>
          <a:p>
            <a:r>
              <a:rPr lang="en-US"/>
              <a:t>Matthew 5:38-42</a:t>
            </a:r>
          </a:p>
        </p:txBody>
      </p:sp>
      <p:sp>
        <p:nvSpPr>
          <p:cNvPr id="25605" name="Text Box 5"/>
          <p:cNvSpPr txBox="1">
            <a:spLocks noChangeArrowheads="1"/>
          </p:cNvSpPr>
          <p:nvPr/>
        </p:nvSpPr>
        <p:spPr bwMode="auto">
          <a:xfrm>
            <a:off x="838200" y="1600200"/>
            <a:ext cx="7315200" cy="4362450"/>
          </a:xfrm>
          <a:prstGeom prst="rect">
            <a:avLst/>
          </a:prstGeom>
          <a:noFill/>
          <a:ln w="9525">
            <a:noFill/>
            <a:miter lim="800000"/>
            <a:headEnd/>
            <a:tailEnd/>
          </a:ln>
          <a:effectLst/>
        </p:spPr>
        <p:txBody>
          <a:bodyPr>
            <a:prstTxWarp prst="textNoShape">
              <a:avLst/>
            </a:prstTxWarp>
            <a:spAutoFit/>
          </a:bodyPr>
          <a:lstStyle/>
          <a:p>
            <a:r>
              <a:rPr lang="en-US" sz="2800"/>
              <a:t>38 (NIV) You have heard that it was said, “Eye for eye, and tooth for tooth.” 39 But I tell you, Do not resist an evil person. If someone strikes you on the right cheek, turn to him the other also. 40 And if someone wants to sue you and take your tunic, let him have your cloak as well. 41 If someone forces you to go one mile, go with him two miles. 42 Give to the one who asks you, and do not turn away from the one who wants to borrow from you. </a:t>
            </a:r>
          </a:p>
        </p:txBody>
      </p:sp>
    </p:spTree>
    <p:custDataLst>
      <p:tags r:id="rId1"/>
    </p:custDataLst>
  </p:cSld>
  <p:clrMapOvr>
    <a:masterClrMapping/>
  </p:clrMapOvr>
  <p:transition advTm="2222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5605"/>
                                        </p:tgtEl>
                                        <p:attrNameLst>
                                          <p:attrName>style.visibility</p:attrName>
                                        </p:attrNameLst>
                                      </p:cBhvr>
                                      <p:to>
                                        <p:strVal val="visible"/>
                                      </p:to>
                                    </p:set>
                                    <p:animEffect transition="in" filter="checkerboard(across)">
                                      <p:cBhvr>
                                        <p:cTn id="7" dur="500"/>
                                        <p:tgtEl>
                                          <p:spTgt spid="25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5"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Matthew 5:43-48</a:t>
            </a:r>
          </a:p>
        </p:txBody>
      </p:sp>
      <p:sp>
        <p:nvSpPr>
          <p:cNvPr id="27652" name="Text Box 4"/>
          <p:cNvSpPr txBox="1">
            <a:spLocks noChangeArrowheads="1"/>
          </p:cNvSpPr>
          <p:nvPr/>
        </p:nvSpPr>
        <p:spPr bwMode="auto">
          <a:xfrm>
            <a:off x="533400" y="1524000"/>
            <a:ext cx="8305800" cy="4789488"/>
          </a:xfrm>
          <a:prstGeom prst="rect">
            <a:avLst/>
          </a:prstGeom>
          <a:noFill/>
          <a:ln w="9525">
            <a:noFill/>
            <a:miter lim="800000"/>
            <a:headEnd/>
            <a:tailEnd/>
          </a:ln>
          <a:effectLst/>
        </p:spPr>
        <p:txBody>
          <a:bodyPr>
            <a:prstTxWarp prst="textNoShape">
              <a:avLst/>
            </a:prstTxWarp>
            <a:spAutoFit/>
          </a:bodyPr>
          <a:lstStyle/>
          <a:p>
            <a:r>
              <a:rPr lang="en-US" sz="2800"/>
              <a:t>Matt 5:43 (NIV) You have heard that it was said, “Love your neighbor and hate your enemy.” 44 But I tell you: Love your enemies and pray for those who persecute you, 45 that you may be sons of your Father in heaven… 46 If you love those who love you, what reward will you get? Are not even the tax collectors doing that? 47 And if you greet only your brothers, what are you doing more than others? Do not even pagans do that? 48 Be perfect, therefore, as your heavenly Father is perfect. </a:t>
            </a:r>
          </a:p>
        </p:txBody>
      </p:sp>
    </p:spTree>
    <p:custDataLst>
      <p:tags r:id="rId1"/>
    </p:custDataLst>
  </p:cSld>
  <p:clrMapOvr>
    <a:masterClrMapping/>
  </p:clrMapOvr>
  <p:transition advTm="3240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checkerboard(across)">
                                      <p:cBhvr>
                                        <p:cTn id="7" dur="5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p:txBody>
          <a:bodyPr/>
          <a:lstStyle/>
          <a:p>
            <a:r>
              <a:rPr lang="en-US"/>
              <a:t>Modelling Jesus</a:t>
            </a:r>
          </a:p>
        </p:txBody>
      </p:sp>
      <p:sp>
        <p:nvSpPr>
          <p:cNvPr id="29699" name="Rectangle 3"/>
          <p:cNvSpPr>
            <a:spLocks noGrp="1" noChangeArrowheads="1"/>
          </p:cNvSpPr>
          <p:nvPr>
            <p:ph type="body" idx="4294967295"/>
          </p:nvPr>
        </p:nvSpPr>
        <p:spPr>
          <a:xfrm>
            <a:off x="1143000" y="2590800"/>
            <a:ext cx="6934200" cy="3535363"/>
          </a:xfrm>
        </p:spPr>
        <p:txBody>
          <a:bodyPr/>
          <a:lstStyle/>
          <a:p>
            <a:pPr>
              <a:buFontTx/>
              <a:buNone/>
            </a:pPr>
            <a:r>
              <a:rPr lang="en-US"/>
              <a:t>	May we, like Jesus, not crush the bruised reed nor snuff out the smoldering wick.</a:t>
            </a:r>
          </a:p>
        </p:txBody>
      </p:sp>
    </p:spTree>
    <p:custDataLst>
      <p:tags r:id="rId1"/>
    </p:custDataLst>
  </p:cSld>
  <p:clrMapOvr>
    <a:masterClrMapping/>
  </p:clrMapOvr>
  <p:transition advTm="2702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checkerboard(across)">
                                      <p:cBhvr>
                                        <p:cTn id="7" dur="500"/>
                                        <p:tgtEl>
                                          <p:spTgt spid="296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1750" name="Picture 6" descr="reeds"/>
          <p:cNvPicPr>
            <a:picLocks noChangeAspect="1" noChangeArrowheads="1"/>
          </p:cNvPicPr>
          <p:nvPr/>
        </p:nvPicPr>
        <p:blipFill>
          <a:blip r:embed="rId3">
            <a:lum bright="70000" contrast="-70000"/>
          </a:blip>
          <a:srcRect/>
          <a:stretch>
            <a:fillRect/>
          </a:stretch>
        </p:blipFill>
        <p:spPr bwMode="auto">
          <a:xfrm>
            <a:off x="1828800" y="685800"/>
            <a:ext cx="5486400" cy="5486400"/>
          </a:xfrm>
          <a:prstGeom prst="rect">
            <a:avLst/>
          </a:prstGeom>
          <a:noFill/>
        </p:spPr>
      </p:pic>
      <p:sp>
        <p:nvSpPr>
          <p:cNvPr id="31748" name="Rectangle 4"/>
          <p:cNvSpPr>
            <a:spLocks noGrp="1" noChangeArrowheads="1"/>
          </p:cNvSpPr>
          <p:nvPr>
            <p:ph type="ctrTitle"/>
          </p:nvPr>
        </p:nvSpPr>
        <p:spPr/>
        <p:txBody>
          <a:bodyPr/>
          <a:lstStyle/>
          <a:p>
            <a:r>
              <a:rPr lang="en-US"/>
              <a:t>The End</a:t>
            </a:r>
          </a:p>
        </p:txBody>
      </p:sp>
      <p:sp>
        <p:nvSpPr>
          <p:cNvPr id="31749" name="Rectangle 5"/>
          <p:cNvSpPr>
            <a:spLocks noGrp="1" noChangeArrowheads="1"/>
          </p:cNvSpPr>
          <p:nvPr>
            <p:ph type="subTitle" idx="1"/>
          </p:nvPr>
        </p:nvSpPr>
        <p:spPr/>
        <p:txBody>
          <a:bodyPr/>
          <a:lstStyle/>
          <a:p>
            <a:endParaRPr lang="en-US"/>
          </a:p>
        </p:txBody>
      </p:sp>
    </p:spTree>
    <p:custDataLst>
      <p:tags r:id="rId1"/>
    </p:custDataLst>
  </p:cSld>
  <p:clrMapOvr>
    <a:masterClrMapping/>
  </p:clrMapOvr>
  <p:transition advTm="2092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1748"/>
                                        </p:tgtEl>
                                        <p:attrNameLst>
                                          <p:attrName>style.visibility</p:attrName>
                                        </p:attrNameLst>
                                      </p:cBhvr>
                                      <p:to>
                                        <p:strVal val="visible"/>
                                      </p:to>
                                    </p:set>
                                    <p:anim calcmode="lin" valueType="num">
                                      <p:cBhvr>
                                        <p:cTn id="7" dur="500" fill="hold"/>
                                        <p:tgtEl>
                                          <p:spTgt spid="31748"/>
                                        </p:tgtEl>
                                        <p:attrNameLst>
                                          <p:attrName>ppt_w</p:attrName>
                                        </p:attrNameLst>
                                      </p:cBhvr>
                                      <p:tavLst>
                                        <p:tav tm="0">
                                          <p:val>
                                            <p:fltVal val="0"/>
                                          </p:val>
                                        </p:tav>
                                        <p:tav tm="100000">
                                          <p:val>
                                            <p:strVal val="#ppt_w"/>
                                          </p:val>
                                        </p:tav>
                                      </p:tavLst>
                                    </p:anim>
                                    <p:anim calcmode="lin" valueType="num">
                                      <p:cBhvr>
                                        <p:cTn id="8" dur="500" fill="hold"/>
                                        <p:tgtEl>
                                          <p:spTgt spid="3174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Introduction</a:t>
            </a:r>
          </a:p>
        </p:txBody>
      </p:sp>
      <p:sp>
        <p:nvSpPr>
          <p:cNvPr id="4099" name="Rectangle 3"/>
          <p:cNvSpPr>
            <a:spLocks noGrp="1" noChangeArrowheads="1"/>
          </p:cNvSpPr>
          <p:nvPr>
            <p:ph type="body" idx="1"/>
          </p:nvPr>
        </p:nvSpPr>
        <p:spPr>
          <a:xfrm>
            <a:off x="457200" y="1600200"/>
            <a:ext cx="8229600" cy="4953000"/>
          </a:xfrm>
        </p:spPr>
        <p:txBody>
          <a:bodyPr/>
          <a:lstStyle/>
          <a:p>
            <a:pPr>
              <a:lnSpc>
                <a:spcPct val="90000"/>
              </a:lnSpc>
            </a:pPr>
            <a:r>
              <a:rPr lang="en-US"/>
              <a:t>This talk is a sample of this from my own life.</a:t>
            </a:r>
          </a:p>
          <a:p>
            <a:pPr>
              <a:lnSpc>
                <a:spcPct val="90000"/>
              </a:lnSpc>
            </a:pPr>
            <a:r>
              <a:rPr lang="en-US"/>
              <a:t>In preparing a sermon to preach in chapel at Biblical Seminary back in 1984, I planned to preach on one topic, but then found that the passage I had chosen was really about something else!</a:t>
            </a:r>
          </a:p>
          <a:p>
            <a:pPr>
              <a:lnSpc>
                <a:spcPct val="90000"/>
              </a:lnSpc>
            </a:pPr>
            <a:r>
              <a:rPr lang="en-US"/>
              <a:t>Rather than going back to look for another passage, I changed the subject of my sermon instead.</a:t>
            </a:r>
          </a:p>
        </p:txBody>
      </p:sp>
    </p:spTree>
    <p:custDataLst>
      <p:tags r:id="rId1"/>
    </p:custDataLst>
  </p:cSld>
  <p:clrMapOvr>
    <a:masterClrMapping/>
  </p:clrMapOvr>
  <p:transition advTm="4188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126" name="Picture 6" descr="smolderingwickred1"/>
          <p:cNvPicPr>
            <a:picLocks noChangeAspect="1" noChangeArrowheads="1"/>
          </p:cNvPicPr>
          <p:nvPr/>
        </p:nvPicPr>
        <p:blipFill>
          <a:blip r:embed="rId3">
            <a:lum bright="70000" contrast="-70000"/>
          </a:blip>
          <a:srcRect/>
          <a:stretch>
            <a:fillRect/>
          </a:stretch>
        </p:blipFill>
        <p:spPr bwMode="auto">
          <a:xfrm>
            <a:off x="1828800" y="685800"/>
            <a:ext cx="5486400" cy="5486400"/>
          </a:xfrm>
          <a:prstGeom prst="rect">
            <a:avLst/>
          </a:prstGeom>
          <a:noFill/>
        </p:spPr>
      </p:pic>
      <p:sp>
        <p:nvSpPr>
          <p:cNvPr id="5124" name="Rectangle 4"/>
          <p:cNvSpPr>
            <a:spLocks noGrp="1" noChangeArrowheads="1"/>
          </p:cNvSpPr>
          <p:nvPr>
            <p:ph type="ctrTitle"/>
          </p:nvPr>
        </p:nvSpPr>
        <p:spPr/>
        <p:txBody>
          <a:bodyPr/>
          <a:lstStyle/>
          <a:p>
            <a:r>
              <a:rPr lang="en-US"/>
              <a:t>The Meaning of </a:t>
            </a:r>
            <a:br>
              <a:rPr lang="en-US"/>
            </a:br>
            <a:r>
              <a:rPr lang="en-US"/>
              <a:t>Matthew 12:20</a:t>
            </a:r>
          </a:p>
        </p:txBody>
      </p:sp>
      <p:sp>
        <p:nvSpPr>
          <p:cNvPr id="5125" name="Rectangle 5"/>
          <p:cNvSpPr>
            <a:spLocks noGrp="1" noChangeArrowheads="1"/>
          </p:cNvSpPr>
          <p:nvPr>
            <p:ph type="subTitle" idx="1"/>
          </p:nvPr>
        </p:nvSpPr>
        <p:spPr/>
        <p:txBody>
          <a:bodyPr/>
          <a:lstStyle/>
          <a:p>
            <a:endParaRPr lang="en-US"/>
          </a:p>
        </p:txBody>
      </p:sp>
    </p:spTree>
    <p:custDataLst>
      <p:tags r:id="rId1"/>
    </p:custDataLst>
  </p:cSld>
  <p:clrMapOvr>
    <a:masterClrMapping/>
  </p:clrMapOvr>
  <p:transition advTm="886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124"/>
                                        </p:tgtEl>
                                        <p:attrNameLst>
                                          <p:attrName>style.visibility</p:attrName>
                                        </p:attrNameLst>
                                      </p:cBhvr>
                                      <p:to>
                                        <p:strVal val="visible"/>
                                      </p:to>
                                    </p:set>
                                    <p:anim calcmode="lin" valueType="num">
                                      <p:cBhvr>
                                        <p:cTn id="7" dur="500" fill="hold"/>
                                        <p:tgtEl>
                                          <p:spTgt spid="5124"/>
                                        </p:tgtEl>
                                        <p:attrNameLst>
                                          <p:attrName>ppt_w</p:attrName>
                                        </p:attrNameLst>
                                      </p:cBhvr>
                                      <p:tavLst>
                                        <p:tav tm="0">
                                          <p:val>
                                            <p:fltVal val="0"/>
                                          </p:val>
                                        </p:tav>
                                        <p:tav tm="100000">
                                          <p:val>
                                            <p:strVal val="#ppt_w"/>
                                          </p:val>
                                        </p:tav>
                                      </p:tavLst>
                                    </p:anim>
                                    <p:anim calcmode="lin" valueType="num">
                                      <p:cBhvr>
                                        <p:cTn id="8" dur="500" fill="hold"/>
                                        <p:tgtEl>
                                          <p:spTgt spid="51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Matthew 12:15-21</a:t>
            </a:r>
          </a:p>
        </p:txBody>
      </p:sp>
      <p:sp>
        <p:nvSpPr>
          <p:cNvPr id="7172" name="Text Box 4"/>
          <p:cNvSpPr txBox="1">
            <a:spLocks noChangeArrowheads="1"/>
          </p:cNvSpPr>
          <p:nvPr/>
        </p:nvSpPr>
        <p:spPr bwMode="auto">
          <a:xfrm>
            <a:off x="914400" y="1447800"/>
            <a:ext cx="7315200" cy="4473575"/>
          </a:xfrm>
          <a:prstGeom prst="rect">
            <a:avLst/>
          </a:prstGeom>
          <a:noFill/>
          <a:ln w="9525">
            <a:noFill/>
            <a:miter lim="800000"/>
            <a:headEnd/>
            <a:tailEnd/>
          </a:ln>
          <a:effectLst/>
        </p:spPr>
        <p:txBody>
          <a:bodyPr>
            <a:prstTxWarp prst="textNoShape">
              <a:avLst/>
            </a:prstTxWarp>
            <a:spAutoFit/>
          </a:bodyPr>
          <a:lstStyle/>
          <a:p>
            <a:r>
              <a:rPr lang="en-US" sz="2400"/>
              <a:t>15 (NIV) Aware of this, Jesus withdrew from that place. Many followed him, and he healed all their sick, 16 warning them not to tell who he was. 17 This was to fulfill what was spoken through the prophet Isaiah: 18 "Here is my servant whom I have chosen, the one I love, in whom I delight; I will put my Spirit on him, and he will proclaim justice to the nations. 19 He will not quarrel or cry out; no one will hear his voice in the streets. 20 A bruised reed he will not break, and a smoldering wick he will not snuff out, till he leads justice to victory. 21 In his name the nations will put their hope." {Isa 42:1-4} </a:t>
            </a:r>
          </a:p>
        </p:txBody>
      </p:sp>
    </p:spTree>
    <p:custDataLst>
      <p:tags r:id="rId1"/>
    </p:custDataLst>
  </p:cSld>
  <p:clrMapOvr>
    <a:masterClrMapping/>
  </p:clrMapOvr>
  <p:transition advTm="5123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Effect transition="in" filter="checkerboard(across)">
                                      <p:cBhvr>
                                        <p:cTn id="7" dur="500"/>
                                        <p:tgtEl>
                                          <p:spTgt spid="717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Matthew 12:20 &amp; Context</a:t>
            </a:r>
          </a:p>
        </p:txBody>
      </p:sp>
      <p:sp>
        <p:nvSpPr>
          <p:cNvPr id="9219" name="Rectangle 3"/>
          <p:cNvSpPr>
            <a:spLocks noGrp="1" noChangeArrowheads="1"/>
          </p:cNvSpPr>
          <p:nvPr>
            <p:ph type="body" idx="1"/>
          </p:nvPr>
        </p:nvSpPr>
        <p:spPr/>
        <p:txBody>
          <a:bodyPr/>
          <a:lstStyle/>
          <a:p>
            <a:pPr>
              <a:lnSpc>
                <a:spcPct val="90000"/>
              </a:lnSpc>
            </a:pPr>
            <a:r>
              <a:rPr lang="en-US"/>
              <a:t>The larger context here is the growing opposition to Jesus:</a:t>
            </a:r>
          </a:p>
          <a:p>
            <a:pPr lvl="1">
              <a:lnSpc>
                <a:spcPct val="90000"/>
              </a:lnSpc>
            </a:pPr>
            <a:r>
              <a:rPr lang="en-US"/>
              <a:t>Jesus’ warning to unrepentant cities (11:20-24)</a:t>
            </a:r>
          </a:p>
          <a:p>
            <a:pPr lvl="1">
              <a:lnSpc>
                <a:spcPct val="90000"/>
              </a:lnSpc>
            </a:pPr>
            <a:r>
              <a:rPr lang="en-US"/>
              <a:t>Things hidden from wise &amp; revealed to babies (11:25-30)</a:t>
            </a:r>
          </a:p>
          <a:p>
            <a:pPr lvl="1">
              <a:lnSpc>
                <a:spcPct val="90000"/>
              </a:lnSpc>
            </a:pPr>
            <a:r>
              <a:rPr lang="en-US"/>
              <a:t>Sabbath controversies (12:1-14), ending with Pharisees plotting how to kill Jesus.</a:t>
            </a:r>
          </a:p>
          <a:p>
            <a:pPr lvl="1">
              <a:lnSpc>
                <a:spcPct val="90000"/>
              </a:lnSpc>
            </a:pPr>
            <a:r>
              <a:rPr lang="en-US"/>
              <a:t>So Jesus withdraws &amp; (while continuing to heal) discourages publicity. </a:t>
            </a:r>
          </a:p>
        </p:txBody>
      </p:sp>
    </p:spTree>
    <p:custDataLst>
      <p:tags r:id="rId1"/>
    </p:custDataLst>
  </p:cSld>
  <p:clrMapOvr>
    <a:masterClrMapping/>
  </p:clrMapOvr>
  <p:transition advTm="5417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Matthew 12:20 &amp; Context</a:t>
            </a:r>
          </a:p>
        </p:txBody>
      </p:sp>
      <p:sp>
        <p:nvSpPr>
          <p:cNvPr id="10243" name="Rectangle 3"/>
          <p:cNvSpPr>
            <a:spLocks noGrp="1" noChangeArrowheads="1"/>
          </p:cNvSpPr>
          <p:nvPr>
            <p:ph type="body" idx="1"/>
          </p:nvPr>
        </p:nvSpPr>
        <p:spPr/>
        <p:txBody>
          <a:bodyPr/>
          <a:lstStyle/>
          <a:p>
            <a:r>
              <a:rPr lang="en-US"/>
              <a:t>Matthew is quoting Isa 42:3 as fulfilled here.</a:t>
            </a:r>
          </a:p>
          <a:p>
            <a:r>
              <a:rPr lang="en-US"/>
              <a:t>I initially thought that the reference to the bruised reed &amp; smoldering wick meant that Jesus will not crush the weak.</a:t>
            </a:r>
          </a:p>
          <a:p>
            <a:r>
              <a:rPr lang="en-US"/>
              <a:t>This is certainly a biblical truth &amp; a good sermon topic (compare Isa 40:11):</a:t>
            </a:r>
          </a:p>
        </p:txBody>
      </p:sp>
    </p:spTree>
    <p:custDataLst>
      <p:tags r:id="rId1"/>
    </p:custDataLst>
  </p:cSld>
  <p:clrMapOvr>
    <a:masterClrMapping/>
  </p:clrMapOvr>
  <p:transition advTm="3086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1269" name="Picture 5" descr="Jesus_Good_Shepherd"/>
          <p:cNvPicPr>
            <a:picLocks noChangeAspect="1" noChangeArrowheads="1"/>
          </p:cNvPicPr>
          <p:nvPr/>
        </p:nvPicPr>
        <p:blipFill>
          <a:blip r:embed="rId3">
            <a:lum bright="70000" contrast="-70000"/>
          </a:blip>
          <a:srcRect l="3125" t="1462" r="1042" b="3561"/>
          <a:stretch>
            <a:fillRect/>
          </a:stretch>
        </p:blipFill>
        <p:spPr bwMode="auto">
          <a:xfrm>
            <a:off x="1066800" y="1447800"/>
            <a:ext cx="7010400" cy="4953000"/>
          </a:xfrm>
          <a:prstGeom prst="rect">
            <a:avLst/>
          </a:prstGeom>
          <a:noFill/>
        </p:spPr>
      </p:pic>
      <p:sp>
        <p:nvSpPr>
          <p:cNvPr id="11266" name="Rectangle 2"/>
          <p:cNvSpPr>
            <a:spLocks noGrp="1" noChangeArrowheads="1"/>
          </p:cNvSpPr>
          <p:nvPr>
            <p:ph type="title"/>
          </p:nvPr>
        </p:nvSpPr>
        <p:spPr/>
        <p:txBody>
          <a:bodyPr/>
          <a:lstStyle/>
          <a:p>
            <a:r>
              <a:rPr lang="en-US"/>
              <a:t>Isaiah 40:11</a:t>
            </a:r>
          </a:p>
        </p:txBody>
      </p:sp>
      <p:sp>
        <p:nvSpPr>
          <p:cNvPr id="11268" name="Text Box 4"/>
          <p:cNvSpPr txBox="1">
            <a:spLocks noChangeArrowheads="1"/>
          </p:cNvSpPr>
          <p:nvPr/>
        </p:nvSpPr>
        <p:spPr bwMode="auto">
          <a:xfrm>
            <a:off x="1600200" y="2133600"/>
            <a:ext cx="6781800" cy="3016250"/>
          </a:xfrm>
          <a:prstGeom prst="rect">
            <a:avLst/>
          </a:prstGeom>
          <a:noFill/>
          <a:ln w="9525">
            <a:noFill/>
            <a:miter lim="800000"/>
            <a:headEnd/>
            <a:tailEnd/>
          </a:ln>
          <a:effectLst/>
        </p:spPr>
        <p:txBody>
          <a:bodyPr>
            <a:prstTxWarp prst="textNoShape">
              <a:avLst/>
            </a:prstTxWarp>
            <a:spAutoFit/>
          </a:bodyPr>
          <a:lstStyle/>
          <a:p>
            <a:r>
              <a:rPr lang="en-US" sz="3200"/>
              <a:t>(NIV) He tends his flock like a shepherd: </a:t>
            </a:r>
          </a:p>
          <a:p>
            <a:r>
              <a:rPr lang="en-US" sz="3200"/>
              <a:t>He gathers the lambs in his arms </a:t>
            </a:r>
          </a:p>
          <a:p>
            <a:r>
              <a:rPr lang="en-US" sz="3200"/>
              <a:t>and carries them close to his heart; </a:t>
            </a:r>
          </a:p>
          <a:p>
            <a:r>
              <a:rPr lang="en-US" sz="3200"/>
              <a:t>he gently leads those that have young. </a:t>
            </a:r>
          </a:p>
        </p:txBody>
      </p:sp>
    </p:spTree>
    <p:custDataLst>
      <p:tags r:id="rId1"/>
    </p:custDataLst>
  </p:cSld>
  <p:clrMapOvr>
    <a:masterClrMapping/>
  </p:clrMapOvr>
  <p:transition advTm="1494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checkerboard(across)">
                                      <p:cBhvr>
                                        <p:cTn id="7" dur="500"/>
                                        <p:tgtEl>
                                          <p:spTgt spid="11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Matthew 12:20 &amp; Its Images</a:t>
            </a:r>
          </a:p>
        </p:txBody>
      </p:sp>
      <p:sp>
        <p:nvSpPr>
          <p:cNvPr id="13315" name="Rectangle 3"/>
          <p:cNvSpPr>
            <a:spLocks noGrp="1" noChangeArrowheads="1"/>
          </p:cNvSpPr>
          <p:nvPr>
            <p:ph type="body" idx="1"/>
          </p:nvPr>
        </p:nvSpPr>
        <p:spPr/>
        <p:txBody>
          <a:bodyPr/>
          <a:lstStyle/>
          <a:p>
            <a:r>
              <a:rPr lang="en-US"/>
              <a:t>But if you examine the figurative use of the two images in our verse…</a:t>
            </a:r>
          </a:p>
          <a:p>
            <a:pPr lvl="1"/>
            <a:r>
              <a:rPr lang="en-US"/>
              <a:t>Reed staff</a:t>
            </a:r>
          </a:p>
          <a:p>
            <a:pPr lvl="1"/>
            <a:r>
              <a:rPr lang="en-US"/>
              <a:t>Wick, smoldering</a:t>
            </a:r>
          </a:p>
          <a:p>
            <a:r>
              <a:rPr lang="en-US"/>
              <a:t>… these images suggest that it is the “wicked” that are in view, not the “weak.”</a:t>
            </a:r>
          </a:p>
          <a:p>
            <a:r>
              <a:rPr lang="en-US"/>
              <a:t>Let’s see.</a:t>
            </a:r>
          </a:p>
        </p:txBody>
      </p:sp>
    </p:spTree>
    <p:custDataLst>
      <p:tags r:id="rId1"/>
    </p:custDataLst>
  </p:cSld>
  <p:clrMapOvr>
    <a:masterClrMapping/>
  </p:clrMapOvr>
  <p:transition advTm="3715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3.7|5.7"/>
</p:tagLst>
</file>

<file path=ppt/tags/tag1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2|36.9|36.7"/>
</p:tagLst>
</file>

<file path=ppt/tags/tag1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8|20.6|17"/>
</p:tagLst>
</file>

<file path=ppt/tags/tag1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7|8.3|14.1|29"/>
</p:tagLst>
</file>

<file path=ppt/tags/tag1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7|7|13.4|4.1|3.8"/>
</p:tagLst>
</file>

<file path=ppt/tags/tag1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5|30.1|10.8"/>
</p:tagLst>
</file>

<file path=ppt/tags/tag1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6|6.9|5.2|17.8"/>
</p:tagLst>
</file>

<file path=ppt/tags/tag1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3|12.1"/>
</p:tagLst>
</file>

<file path=ppt/tags/tag1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
</p:tagLst>
</file>

<file path=ppt/tags/tag1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5|5.2|12|11.8|1.1|33.2"/>
</p:tagLst>
</file>

<file path=ppt/tags/tag1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8|7.6|2.4|5.7|1.7|1.7"/>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4|6.6|45.2"/>
</p:tagLst>
</file>

<file path=ppt/tags/tag2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8"/>
</p:tagLst>
</file>

<file path=ppt/tags/tag2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3"/>
</p:tagLst>
</file>

<file path=ppt/tags/tag2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0.2"/>
</p:tagLst>
</file>

<file path=ppt/tags/tag2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3"/>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5|9.2|22.2"/>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6"/>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2"/>
</p:tagLst>
</file>

<file path=ppt/tags/tag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5|7.2|11.3|9.4|10.2"/>
</p:tagLst>
</file>

<file path=ppt/tags/tag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1|12.4|9.1"/>
</p:tagLst>
</file>

<file path=ppt/tags/tag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1"/>
</p:tagLst>
</file>

<file path=ppt/tags/tag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5|4.4|16.8|6.4|5.4"/>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150</TotalTime>
  <Words>1573</Words>
  <Application>Microsoft Macintosh PowerPoint</Application>
  <PresentationFormat>On-screen Show (4:3)</PresentationFormat>
  <Paragraphs>88</Paragraphs>
  <Slides>23</Slides>
  <Notes>0</Notes>
  <HiddenSlides>0</HiddenSlides>
  <MMClips>1</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23</vt:i4>
      </vt:variant>
    </vt:vector>
  </HeadingPairs>
  <TitlesOfParts>
    <vt:vector size="26" baseType="lpstr">
      <vt:lpstr>Arial</vt:lpstr>
      <vt:lpstr>WP TypographicSymbols</vt:lpstr>
      <vt:lpstr>Default Design</vt:lpstr>
      <vt:lpstr>The Bruised Reed &amp; Smoldering Wick</vt:lpstr>
      <vt:lpstr>Introduction</vt:lpstr>
      <vt:lpstr>Introduction</vt:lpstr>
      <vt:lpstr>The Meaning of  Matthew 12:20</vt:lpstr>
      <vt:lpstr>Matthew 12:15-21</vt:lpstr>
      <vt:lpstr>Matthew 12:20 &amp; Context</vt:lpstr>
      <vt:lpstr>Matthew 12:20 &amp; Context</vt:lpstr>
      <vt:lpstr>Isaiah 40:11</vt:lpstr>
      <vt:lpstr>Matthew 12:20 &amp; Its Images</vt:lpstr>
      <vt:lpstr>Reed staff</vt:lpstr>
      <vt:lpstr>Wick, Smoldering</vt:lpstr>
      <vt:lpstr>Context in Matthew</vt:lpstr>
      <vt:lpstr>Context in Isaiah</vt:lpstr>
      <vt:lpstr>My Suggestion</vt:lpstr>
      <vt:lpstr>Examples</vt:lpstr>
      <vt:lpstr>Examples</vt:lpstr>
      <vt:lpstr>Application for Us</vt:lpstr>
      <vt:lpstr>God’s Agenda</vt:lpstr>
      <vt:lpstr>Our Response to Mistreatment</vt:lpstr>
      <vt:lpstr>Matthew 5:38-42</vt:lpstr>
      <vt:lpstr>Matthew 5:43-48</vt:lpstr>
      <vt:lpstr>Modelling Jesus</vt:lpstr>
      <vt:lpstr>The End</vt:lpstr>
    </vt:vector>
  </TitlesOfParts>
  <Company>Biblical Theological Seminary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  The Bruised Reed &amp; Smouldering Wick</dc:title>
  <dc:creator>rnewman</dc:creator>
  <cp:keywords/>
  <cp:lastModifiedBy>David C. Bossard</cp:lastModifiedBy>
  <cp:revision>102</cp:revision>
  <dcterms:created xsi:type="dcterms:W3CDTF">2011-01-06T01:58:53Z</dcterms:created>
  <dcterms:modified xsi:type="dcterms:W3CDTF">2011-01-06T01:59:34Z</dcterms:modified>
</cp:coreProperties>
</file>