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4"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56CA23-F5F9-44CD-A9B8-726BE25B99FF}"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2FE9EB-5306-4BA1-A035-B7C257777EC0}" type="slidenum">
              <a:rPr lang="en-US"/>
              <a:pPr>
                <a:defRPr/>
              </a:pPr>
              <a:t>‹#›</a:t>
            </a:fld>
            <a:endParaRPr lang="en-US"/>
          </a:p>
        </p:txBody>
      </p:sp>
    </p:spTree>
    <p:extLst>
      <p:ext uri="{BB962C8B-B14F-4D97-AF65-F5344CB8AC3E}">
        <p14:creationId xmlns:p14="http://schemas.microsoft.com/office/powerpoint/2010/main" val="340072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F282CC-F693-4D31-B9FF-49E55B1D6812}"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08A581-0A91-4E1B-8340-5885B7E8704B}" type="slidenum">
              <a:rPr lang="en-US"/>
              <a:pPr>
                <a:defRPr/>
              </a:pPr>
              <a:t>‹#›</a:t>
            </a:fld>
            <a:endParaRPr lang="en-US"/>
          </a:p>
        </p:txBody>
      </p:sp>
    </p:spTree>
    <p:extLst>
      <p:ext uri="{BB962C8B-B14F-4D97-AF65-F5344CB8AC3E}">
        <p14:creationId xmlns:p14="http://schemas.microsoft.com/office/powerpoint/2010/main" val="373980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C29498-50F9-4704-99AE-9272BB59F245}"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28D6CA-063D-4E3B-87B3-538938A3DD31}" type="slidenum">
              <a:rPr lang="en-US"/>
              <a:pPr>
                <a:defRPr/>
              </a:pPr>
              <a:t>‹#›</a:t>
            </a:fld>
            <a:endParaRPr lang="en-US"/>
          </a:p>
        </p:txBody>
      </p:sp>
    </p:spTree>
    <p:extLst>
      <p:ext uri="{BB962C8B-B14F-4D97-AF65-F5344CB8AC3E}">
        <p14:creationId xmlns:p14="http://schemas.microsoft.com/office/powerpoint/2010/main" val="58368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AEC4E4-6F53-40DB-99AE-55210B7C9299}"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AC8FDB-088B-485B-947B-8314B32CEC00}" type="slidenum">
              <a:rPr lang="en-US"/>
              <a:pPr>
                <a:defRPr/>
              </a:pPr>
              <a:t>‹#›</a:t>
            </a:fld>
            <a:endParaRPr lang="en-US"/>
          </a:p>
        </p:txBody>
      </p:sp>
    </p:spTree>
    <p:extLst>
      <p:ext uri="{BB962C8B-B14F-4D97-AF65-F5344CB8AC3E}">
        <p14:creationId xmlns:p14="http://schemas.microsoft.com/office/powerpoint/2010/main" val="216127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6A408D-C520-4A23-8098-1D8DFEF0E499}"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2F624-0EED-4F9A-8A96-5BC2056FE230}" type="slidenum">
              <a:rPr lang="en-US"/>
              <a:pPr>
                <a:defRPr/>
              </a:pPr>
              <a:t>‹#›</a:t>
            </a:fld>
            <a:endParaRPr lang="en-US"/>
          </a:p>
        </p:txBody>
      </p:sp>
    </p:spTree>
    <p:extLst>
      <p:ext uri="{BB962C8B-B14F-4D97-AF65-F5344CB8AC3E}">
        <p14:creationId xmlns:p14="http://schemas.microsoft.com/office/powerpoint/2010/main" val="322800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2D2661-C9E0-425B-BEDF-292BD41F6DED}" type="datetimeFigureOut">
              <a:rPr lang="en-US"/>
              <a:pPr>
                <a:defRPr/>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FA40B1-57CD-4A8E-BC0B-BFDC592B6655}" type="slidenum">
              <a:rPr lang="en-US"/>
              <a:pPr>
                <a:defRPr/>
              </a:pPr>
              <a:t>‹#›</a:t>
            </a:fld>
            <a:endParaRPr lang="en-US"/>
          </a:p>
        </p:txBody>
      </p:sp>
    </p:spTree>
    <p:extLst>
      <p:ext uri="{BB962C8B-B14F-4D97-AF65-F5344CB8AC3E}">
        <p14:creationId xmlns:p14="http://schemas.microsoft.com/office/powerpoint/2010/main" val="128336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F9A0AA-6C28-4076-BE3F-028105D63510}" type="datetimeFigureOut">
              <a:rPr lang="en-US"/>
              <a:pPr>
                <a:defRPr/>
              </a:pPr>
              <a:t>7/20/2015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E61954-DC6B-41B4-9F2F-DD517E1D108C}" type="slidenum">
              <a:rPr lang="en-US"/>
              <a:pPr>
                <a:defRPr/>
              </a:pPr>
              <a:t>‹#›</a:t>
            </a:fld>
            <a:endParaRPr lang="en-US"/>
          </a:p>
        </p:txBody>
      </p:sp>
    </p:spTree>
    <p:extLst>
      <p:ext uri="{BB962C8B-B14F-4D97-AF65-F5344CB8AC3E}">
        <p14:creationId xmlns:p14="http://schemas.microsoft.com/office/powerpoint/2010/main" val="359383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3A9743-D585-4914-84A4-7881045E5202}" type="datetimeFigureOut">
              <a:rPr lang="en-US"/>
              <a:pPr>
                <a:defRPr/>
              </a:pPr>
              <a:t>7/20/2015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494629-4F02-434C-9E8D-CF286601FCA9}" type="slidenum">
              <a:rPr lang="en-US"/>
              <a:pPr>
                <a:defRPr/>
              </a:pPr>
              <a:t>‹#›</a:t>
            </a:fld>
            <a:endParaRPr lang="en-US"/>
          </a:p>
        </p:txBody>
      </p:sp>
    </p:spTree>
    <p:extLst>
      <p:ext uri="{BB962C8B-B14F-4D97-AF65-F5344CB8AC3E}">
        <p14:creationId xmlns:p14="http://schemas.microsoft.com/office/powerpoint/2010/main" val="163326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C16EA3-209A-49E0-9A0D-7755EA0980F3}" type="datetimeFigureOut">
              <a:rPr lang="en-US"/>
              <a:pPr>
                <a:defRPr/>
              </a:pPr>
              <a:t>7/20/2015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9F93EB-9B6E-49BE-86F1-0B7E162D5756}" type="slidenum">
              <a:rPr lang="en-US"/>
              <a:pPr>
                <a:defRPr/>
              </a:pPr>
              <a:t>‹#›</a:t>
            </a:fld>
            <a:endParaRPr lang="en-US"/>
          </a:p>
        </p:txBody>
      </p:sp>
    </p:spTree>
    <p:extLst>
      <p:ext uri="{BB962C8B-B14F-4D97-AF65-F5344CB8AC3E}">
        <p14:creationId xmlns:p14="http://schemas.microsoft.com/office/powerpoint/2010/main" val="319856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B0D4A5-39A3-4B55-B8CC-57A83FE70855}" type="datetimeFigureOut">
              <a:rPr lang="en-US"/>
              <a:pPr>
                <a:defRPr/>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B131CD-B3D6-431F-ACAA-64F8ED06A0DA}" type="slidenum">
              <a:rPr lang="en-US"/>
              <a:pPr>
                <a:defRPr/>
              </a:pPr>
              <a:t>‹#›</a:t>
            </a:fld>
            <a:endParaRPr lang="en-US"/>
          </a:p>
        </p:txBody>
      </p:sp>
    </p:spTree>
    <p:extLst>
      <p:ext uri="{BB962C8B-B14F-4D97-AF65-F5344CB8AC3E}">
        <p14:creationId xmlns:p14="http://schemas.microsoft.com/office/powerpoint/2010/main" val="262292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1FE3F5-0490-4F69-A657-08A59261A8D6}" type="datetimeFigureOut">
              <a:rPr lang="en-US"/>
              <a:pPr>
                <a:defRPr/>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E9D983-C360-4120-9EC5-D93794E2E82E}" type="slidenum">
              <a:rPr lang="en-US"/>
              <a:pPr>
                <a:defRPr/>
              </a:pPr>
              <a:t>‹#›</a:t>
            </a:fld>
            <a:endParaRPr lang="en-US"/>
          </a:p>
        </p:txBody>
      </p:sp>
    </p:spTree>
    <p:extLst>
      <p:ext uri="{BB962C8B-B14F-4D97-AF65-F5344CB8AC3E}">
        <p14:creationId xmlns:p14="http://schemas.microsoft.com/office/powerpoint/2010/main" val="231845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10D31EA-714A-4A91-93F2-CBDA9E2B32E5}" type="datetimeFigureOut">
              <a:rPr lang="en-US"/>
              <a:pPr>
                <a:defRPr/>
              </a:pPr>
              <a:t>7/20/2015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4ED740-E16E-4250-A22C-32D01E71E3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388" y="0"/>
            <a:ext cx="102647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92163" y="2133600"/>
            <a:ext cx="7772400" cy="1470025"/>
          </a:xfrm>
        </p:spPr>
        <p:txBody>
          <a:bodyPr/>
          <a:lstStyle/>
          <a:p>
            <a:pPr eaLnBrk="1" hangingPunct="1"/>
            <a:r>
              <a:rPr lang="en-US" altLang="en-US" smtClean="0"/>
              <a:t>Blood Moon</a:t>
            </a:r>
            <a:br>
              <a:rPr lang="en-US" altLang="en-US" smtClean="0"/>
            </a:br>
            <a:r>
              <a:rPr lang="en-US" altLang="en-US" smtClean="0"/>
              <a:t>Prophecies</a:t>
            </a:r>
          </a:p>
        </p:txBody>
      </p:sp>
      <p:sp>
        <p:nvSpPr>
          <p:cNvPr id="3" name="Subtitle 2"/>
          <p:cNvSpPr>
            <a:spLocks noGrp="1"/>
          </p:cNvSpPr>
          <p:nvPr>
            <p:ph type="subTitle" idx="1"/>
          </p:nvPr>
        </p:nvSpPr>
        <p:spPr>
          <a:xfrm>
            <a:off x="1600200" y="3886200"/>
            <a:ext cx="6400800" cy="1752600"/>
          </a:xfrm>
        </p:spPr>
        <p:txBody>
          <a:bodyPr rtlCol="0">
            <a:normAutofit/>
          </a:bodyPr>
          <a:lstStyle/>
          <a:p>
            <a:pPr eaLnBrk="1" fontAlgn="auto" hangingPunct="1">
              <a:spcAft>
                <a:spcPts val="0"/>
              </a:spcAft>
              <a:buFont typeface="Arial" pitchFamily="34" charset="0"/>
              <a:buNone/>
              <a:defRPr/>
            </a:pPr>
            <a:r>
              <a:rPr lang="en-US" dirty="0" smtClean="0">
                <a:solidFill>
                  <a:schemeClr val="tx2">
                    <a:lumMod val="75000"/>
                  </a:schemeClr>
                </a:solidFill>
              </a:rPr>
              <a:t>Robert C. Newman</a:t>
            </a:r>
          </a:p>
        </p:txBody>
      </p:sp>
      <p:pic>
        <p:nvPicPr>
          <p:cNvPr id="5" name="BloodMoon.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4377" y="5791200"/>
            <a:ext cx="609600" cy="609600"/>
          </a:xfrm>
          <a:prstGeom prst="rect">
            <a:avLst/>
          </a:prstGeom>
        </p:spPr>
      </p:pic>
    </p:spTree>
    <p:custDataLst>
      <p:tags r:id="rId1"/>
    </p:custDataLst>
  </p:cSld>
  <p:clrMapOvr>
    <a:masterClrMapping/>
  </p:clrMapOvr>
  <p:transition advTm="1760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1"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Assumptions Made </a:t>
            </a:r>
          </a:p>
        </p:txBody>
      </p:sp>
      <p:sp>
        <p:nvSpPr>
          <p:cNvPr id="3" name="Content Placeholder 2"/>
          <p:cNvSpPr>
            <a:spLocks noGrp="1"/>
          </p:cNvSpPr>
          <p:nvPr>
            <p:ph idx="1"/>
          </p:nvPr>
        </p:nvSpPr>
        <p:spPr/>
        <p:txBody>
          <a:bodyPr/>
          <a:lstStyle/>
          <a:p>
            <a:r>
              <a:rPr lang="en-US" altLang="en-US" smtClean="0"/>
              <a:t>I see several assumptions that were made to construct the blood moon prophecies.</a:t>
            </a:r>
          </a:p>
          <a:p>
            <a:r>
              <a:rPr lang="en-US" altLang="en-US" smtClean="0"/>
              <a:t>(1) The changes in the sun &amp; moon are natural eclipses rather than something more spectacular.</a:t>
            </a:r>
          </a:p>
          <a:p>
            <a:r>
              <a:rPr lang="en-US" altLang="en-US" smtClean="0"/>
              <a:t>(2) Jesus’ remark “no one knows” was true then, but not now, or means only day &amp; hour.</a:t>
            </a:r>
          </a:p>
          <a:p>
            <a:r>
              <a:rPr lang="en-US" altLang="en-US" smtClean="0"/>
              <a:t>(3) End-time events occur on Jewish feasts.</a:t>
            </a:r>
          </a:p>
        </p:txBody>
      </p:sp>
    </p:spTree>
    <p:custDataLst>
      <p:tags r:id="rId1"/>
    </p:custDataLst>
  </p:cSld>
  <p:clrMapOvr>
    <a:masterClrMapping/>
  </p:clrMapOvr>
  <p:transition spd="slow" advTm="722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1. Non-Miraculous Signs</a:t>
            </a:r>
          </a:p>
        </p:txBody>
      </p:sp>
      <p:sp>
        <p:nvSpPr>
          <p:cNvPr id="3" name="Content Placeholder 2"/>
          <p:cNvSpPr>
            <a:spLocks noGrp="1"/>
          </p:cNvSpPr>
          <p:nvPr>
            <p:ph idx="1"/>
          </p:nvPr>
        </p:nvSpPr>
        <p:spPr/>
        <p:txBody>
          <a:bodyPr/>
          <a:lstStyle/>
          <a:p>
            <a:r>
              <a:rPr lang="en-US" altLang="en-US" smtClean="0"/>
              <a:t>The word “sign” doesn’t necessarily mean something miraculous.</a:t>
            </a:r>
          </a:p>
          <a:p>
            <a:pPr lvl="1"/>
            <a:r>
              <a:rPr lang="en-US" altLang="en-US" smtClean="0"/>
              <a:t>Moses told he will worship God on this mountain</a:t>
            </a:r>
          </a:p>
          <a:p>
            <a:pPr lvl="1"/>
            <a:r>
              <a:rPr lang="en-US" altLang="en-US" smtClean="0"/>
              <a:t>Shepherds will find baby Jesus in a manger</a:t>
            </a:r>
          </a:p>
          <a:p>
            <a:r>
              <a:rPr lang="en-US" altLang="en-US" smtClean="0"/>
              <a:t>But both the Joel &amp; Acts passages also call these “wonders.”</a:t>
            </a:r>
          </a:p>
          <a:p>
            <a:pPr lvl="1"/>
            <a:r>
              <a:rPr lang="en-US" altLang="en-US" smtClean="0"/>
              <a:t>This term implies something more spectacular.</a:t>
            </a:r>
          </a:p>
        </p:txBody>
      </p:sp>
    </p:spTree>
    <p:custDataLst>
      <p:tags r:id="rId1"/>
    </p:custDataLst>
  </p:cSld>
  <p:clrMapOvr>
    <a:masterClrMapping/>
  </p:clrMapOvr>
  <p:transition spd="slow" advTm="783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1. Non-Miraculous Signs</a:t>
            </a:r>
          </a:p>
        </p:txBody>
      </p:sp>
      <p:sp>
        <p:nvSpPr>
          <p:cNvPr id="3" name="Content Placeholder 2"/>
          <p:cNvSpPr>
            <a:spLocks noGrp="1"/>
          </p:cNvSpPr>
          <p:nvPr>
            <p:ph idx="1"/>
          </p:nvPr>
        </p:nvSpPr>
        <p:spPr/>
        <p:txBody>
          <a:bodyPr/>
          <a:lstStyle/>
          <a:p>
            <a:r>
              <a:rPr lang="en-US" altLang="en-US" smtClean="0"/>
              <a:t>This looks like the event mentioned by Jesus in Matthew 24:29:</a:t>
            </a:r>
          </a:p>
          <a:p>
            <a:r>
              <a:rPr lang="en-US" altLang="en-US" i="1" smtClean="0"/>
              <a:t>Immediately after the distress of those days, the sun will be darkened, and the moon will not give its light; the stars will fall from the sky, and the heavenly bodies will be shaken.</a:t>
            </a:r>
          </a:p>
          <a:p>
            <a:r>
              <a:rPr lang="en-US" altLang="en-US" smtClean="0"/>
              <a:t>But this comes </a:t>
            </a:r>
            <a:r>
              <a:rPr lang="en-US" altLang="en-US" i="1" smtClean="0"/>
              <a:t>after</a:t>
            </a:r>
            <a:r>
              <a:rPr lang="en-US" altLang="en-US" smtClean="0"/>
              <a:t> the great tribulation, not </a:t>
            </a:r>
            <a:r>
              <a:rPr lang="en-US" altLang="en-US" i="1" smtClean="0"/>
              <a:t>before</a:t>
            </a:r>
            <a:r>
              <a:rPr lang="en-US" altLang="en-US" smtClean="0"/>
              <a:t> the rapture.</a:t>
            </a:r>
          </a:p>
        </p:txBody>
      </p:sp>
    </p:spTree>
    <p:custDataLst>
      <p:tags r:id="rId1"/>
    </p:custDataLst>
  </p:cSld>
  <p:clrMapOvr>
    <a:masterClrMapping/>
  </p:clrMapOvr>
  <p:transition spd="slow" advTm="545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1. Non-Miraculous Signs</a:t>
            </a:r>
          </a:p>
        </p:txBody>
      </p:sp>
      <p:sp>
        <p:nvSpPr>
          <p:cNvPr id="3" name="Content Placeholder 2"/>
          <p:cNvSpPr>
            <a:spLocks noGrp="1"/>
          </p:cNvSpPr>
          <p:nvPr>
            <p:ph idx="1"/>
          </p:nvPr>
        </p:nvSpPr>
        <p:spPr/>
        <p:txBody>
          <a:bodyPr/>
          <a:lstStyle/>
          <a:p>
            <a:r>
              <a:rPr lang="en-US" altLang="en-US" smtClean="0"/>
              <a:t>We have a similar problem in Rev 6:12-17:</a:t>
            </a:r>
          </a:p>
          <a:p>
            <a:r>
              <a:rPr lang="en-US" altLang="en-US" sz="2000" i="1" baseline="30000" smtClean="0"/>
              <a:t>12 </a:t>
            </a:r>
            <a:r>
              <a:rPr lang="en-US" altLang="en-US" sz="2000" i="1" smtClean="0"/>
              <a:t>I watched as he opened the sixth seal. There was a great earthquake. The sun turned black like sackcloth made of goat hair, the whole moon turned blood red, </a:t>
            </a:r>
            <a:r>
              <a:rPr lang="en-US" altLang="en-US" sz="2000" i="1" baseline="30000" smtClean="0"/>
              <a:t>13 </a:t>
            </a:r>
            <a:r>
              <a:rPr lang="en-US" altLang="en-US" sz="2000" i="1" smtClean="0"/>
              <a:t>and the stars in the sky fell to earth, as figs drop from a fig tree when shaken by a strong wind. </a:t>
            </a:r>
            <a:r>
              <a:rPr lang="en-US" altLang="en-US" sz="2000" i="1" baseline="30000" smtClean="0"/>
              <a:t>14 </a:t>
            </a:r>
            <a:r>
              <a:rPr lang="en-US" altLang="en-US" sz="2000" i="1" smtClean="0"/>
              <a:t>The heavens receded like a scroll being rolled up, and every mountain and island was removed from its place.</a:t>
            </a:r>
            <a:endParaRPr lang="en-US" altLang="en-US" sz="2000" smtClean="0"/>
          </a:p>
          <a:p>
            <a:r>
              <a:rPr lang="en-US" altLang="en-US" sz="2000" i="1" baseline="30000" smtClean="0"/>
              <a:t>15 </a:t>
            </a:r>
            <a:r>
              <a:rPr lang="en-US" altLang="en-US" sz="2000" i="1" smtClean="0"/>
              <a:t>Then the kings of the earth, the princes, the generals, the rich, the mighty, and everyone else, both slave and free, hid in caves and among the rocks of the mountains. </a:t>
            </a:r>
            <a:r>
              <a:rPr lang="en-US" altLang="en-US" sz="2000" i="1" baseline="30000" smtClean="0"/>
              <a:t>16 </a:t>
            </a:r>
            <a:r>
              <a:rPr lang="en-US" altLang="en-US" sz="2000" i="1" smtClean="0"/>
              <a:t>They called to the mountains and the rocks, “Fall on us and hide us from the face of him who sits on the throne and from the wrath of the Lamb! </a:t>
            </a:r>
            <a:r>
              <a:rPr lang="en-US" altLang="en-US" sz="2000" i="1" baseline="30000" smtClean="0"/>
              <a:t>17 </a:t>
            </a:r>
            <a:r>
              <a:rPr lang="en-US" altLang="en-US" sz="2000" i="1" smtClean="0"/>
              <a:t>For the great day of their wrath has come, and who can withstand it?”</a:t>
            </a:r>
            <a:endParaRPr lang="en-US" altLang="en-US" sz="2000" smtClean="0"/>
          </a:p>
        </p:txBody>
      </p:sp>
    </p:spTree>
    <p:custDataLst>
      <p:tags r:id="rId1"/>
    </p:custDataLst>
  </p:cSld>
  <p:clrMapOvr>
    <a:masterClrMapping/>
  </p:clrMapOvr>
  <p:transition spd="slow" advTm="579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1. Non-Miraculous Signs</a:t>
            </a:r>
          </a:p>
        </p:txBody>
      </p:sp>
      <p:sp>
        <p:nvSpPr>
          <p:cNvPr id="3" name="Content Placeholder 2"/>
          <p:cNvSpPr>
            <a:spLocks noGrp="1"/>
          </p:cNvSpPr>
          <p:nvPr>
            <p:ph idx="1"/>
          </p:nvPr>
        </p:nvSpPr>
        <p:spPr/>
        <p:txBody>
          <a:bodyPr/>
          <a:lstStyle/>
          <a:p>
            <a:r>
              <a:rPr lang="en-US" altLang="en-US" smtClean="0"/>
              <a:t>Note the great earthquake, the stars falling, the heavens receding, every mountain &amp; island being removed, and especially the reaction of the unsaved people.</a:t>
            </a:r>
          </a:p>
          <a:p>
            <a:r>
              <a:rPr lang="en-US" altLang="en-US" smtClean="0"/>
              <a:t>These suggest something much closer to the end than the usual pre-trib rapture (think of the </a:t>
            </a:r>
            <a:r>
              <a:rPr lang="en-US" altLang="en-US" i="1" smtClean="0"/>
              <a:t>Left Behind</a:t>
            </a:r>
            <a:r>
              <a:rPr lang="en-US" altLang="en-US" smtClean="0"/>
              <a:t> series), where the unsaved are mystified as to what has happened in the rapture.</a:t>
            </a:r>
          </a:p>
        </p:txBody>
      </p:sp>
    </p:spTree>
    <p:custDataLst>
      <p:tags r:id="rId1"/>
    </p:custDataLst>
  </p:cSld>
  <p:clrMapOvr>
    <a:masterClrMapping/>
  </p:clrMapOvr>
  <p:transition spd="slow" advTm="286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1. Non-Miraculous Signs</a:t>
            </a:r>
          </a:p>
        </p:txBody>
      </p:sp>
      <p:sp>
        <p:nvSpPr>
          <p:cNvPr id="3" name="Content Placeholder 2"/>
          <p:cNvSpPr>
            <a:spLocks noGrp="1"/>
          </p:cNvSpPr>
          <p:nvPr>
            <p:ph idx="1"/>
          </p:nvPr>
        </p:nvSpPr>
        <p:spPr/>
        <p:txBody>
          <a:bodyPr/>
          <a:lstStyle/>
          <a:p>
            <a:r>
              <a:rPr lang="en-US" altLang="en-US" smtClean="0"/>
              <a:t>It looks like assumption #1 is mistaken.</a:t>
            </a:r>
          </a:p>
          <a:p>
            <a:r>
              <a:rPr lang="en-US" altLang="en-US" smtClean="0"/>
              <a:t>These Scripture passages seem to point to something much more spectacular (earth-shaking) than what the blood moon prophecies suggest.</a:t>
            </a:r>
          </a:p>
        </p:txBody>
      </p:sp>
    </p:spTree>
    <p:custDataLst>
      <p:tags r:id="rId1"/>
    </p:custDataLst>
  </p:cSld>
  <p:clrMapOvr>
    <a:masterClrMapping/>
  </p:clrMapOvr>
  <p:transition spd="slow" advTm="269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2. We Know the Time</a:t>
            </a:r>
          </a:p>
        </p:txBody>
      </p:sp>
      <p:sp>
        <p:nvSpPr>
          <p:cNvPr id="3" name="Content Placeholder 2"/>
          <p:cNvSpPr>
            <a:spLocks noGrp="1"/>
          </p:cNvSpPr>
          <p:nvPr>
            <p:ph idx="1"/>
          </p:nvPr>
        </p:nvSpPr>
        <p:spPr/>
        <p:txBody>
          <a:bodyPr/>
          <a:lstStyle/>
          <a:p>
            <a:r>
              <a:rPr lang="en-US" altLang="en-US" smtClean="0"/>
              <a:t>What about Jesus’ statement that no one knows the day nor hour of his return?</a:t>
            </a:r>
          </a:p>
          <a:p>
            <a:r>
              <a:rPr lang="en-US" altLang="en-US" smtClean="0"/>
              <a:t>Date-setters throughout church history have tried to get around this by claiming either:</a:t>
            </a:r>
          </a:p>
          <a:p>
            <a:pPr lvl="1"/>
            <a:r>
              <a:rPr lang="en-US" altLang="en-US" smtClean="0"/>
              <a:t>No one knew back then, but we have recently discovered the time.</a:t>
            </a:r>
          </a:p>
          <a:p>
            <a:pPr lvl="1"/>
            <a:r>
              <a:rPr lang="en-US" altLang="en-US" smtClean="0"/>
              <a:t>We can’t know the day or hour, but we can know the week, month or year.</a:t>
            </a:r>
          </a:p>
        </p:txBody>
      </p:sp>
    </p:spTree>
    <p:custDataLst>
      <p:tags r:id="rId1"/>
    </p:custDataLst>
  </p:cSld>
  <p:clrMapOvr>
    <a:masterClrMapping/>
  </p:clrMapOvr>
  <p:transition spd="slow" advTm="571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2. We Know the Time</a:t>
            </a:r>
          </a:p>
        </p:txBody>
      </p:sp>
      <p:sp>
        <p:nvSpPr>
          <p:cNvPr id="3" name="Content Placeholder 2"/>
          <p:cNvSpPr>
            <a:spLocks noGrp="1"/>
          </p:cNvSpPr>
          <p:nvPr>
            <p:ph idx="1"/>
          </p:nvPr>
        </p:nvSpPr>
        <p:spPr/>
        <p:txBody>
          <a:bodyPr/>
          <a:lstStyle/>
          <a:p>
            <a:r>
              <a:rPr lang="en-US" altLang="en-US" smtClean="0"/>
              <a:t>We know the week, month or year.</a:t>
            </a:r>
          </a:p>
          <a:p>
            <a:r>
              <a:rPr lang="en-US" altLang="en-US" smtClean="0"/>
              <a:t>Jesus’ response in Acts 1:6-8 suggests this is just quibbling over words:</a:t>
            </a:r>
          </a:p>
          <a:p>
            <a:r>
              <a:rPr lang="en-US" altLang="en-US" sz="2400" i="1" baseline="30000" smtClean="0"/>
              <a:t>6 </a:t>
            </a:r>
            <a:r>
              <a:rPr lang="en-US" altLang="en-US" sz="2400" i="1" smtClean="0"/>
              <a:t>Then they gathered around him and asked him, “Lord, are you at this time going to restore the kingdom to Israel?”</a:t>
            </a:r>
            <a:endParaRPr lang="en-US" altLang="en-US" sz="2400" smtClean="0"/>
          </a:p>
          <a:p>
            <a:r>
              <a:rPr lang="en-US" altLang="en-US" sz="2400" i="1" baseline="30000" smtClean="0"/>
              <a:t>7 </a:t>
            </a:r>
            <a:r>
              <a:rPr lang="en-US" altLang="en-US" sz="2400" i="1" smtClean="0"/>
              <a:t>He said to them: “It is not for you to know the times or dates the Father has set by his own authority. </a:t>
            </a:r>
            <a:r>
              <a:rPr lang="en-US" altLang="en-US" sz="2400" i="1" baseline="30000" smtClean="0"/>
              <a:t>8 </a:t>
            </a:r>
            <a:r>
              <a:rPr lang="en-US" altLang="en-US" sz="2400" i="1" smtClean="0"/>
              <a:t>But you will receive power when the Holy Spirit comes on you; and you will be my witnesses in Jerusalem, and in all Judea and Samaria, and to the ends of the earth.”</a:t>
            </a:r>
            <a:endParaRPr lang="en-US" altLang="en-US" sz="2400" smtClean="0"/>
          </a:p>
        </p:txBody>
      </p:sp>
    </p:spTree>
    <p:custDataLst>
      <p:tags r:id="rId1"/>
    </p:custDataLst>
  </p:cSld>
  <p:clrMapOvr>
    <a:masterClrMapping/>
  </p:clrMapOvr>
  <p:transition spd="slow" advTm="414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2. We Know the Time</a:t>
            </a:r>
          </a:p>
        </p:txBody>
      </p:sp>
      <p:sp>
        <p:nvSpPr>
          <p:cNvPr id="3" name="Content Placeholder 2"/>
          <p:cNvSpPr>
            <a:spLocks noGrp="1"/>
          </p:cNvSpPr>
          <p:nvPr>
            <p:ph idx="1"/>
          </p:nvPr>
        </p:nvSpPr>
        <p:spPr/>
        <p:txBody>
          <a:bodyPr/>
          <a:lstStyle/>
          <a:p>
            <a:r>
              <a:rPr lang="en-US" altLang="en-US" smtClean="0"/>
              <a:t>Paul’s statement in 1 Thessalonians 5:1-3 sounds the same note:</a:t>
            </a:r>
          </a:p>
          <a:p>
            <a:r>
              <a:rPr lang="en-US" altLang="en-US" i="1" smtClean="0"/>
              <a:t>Now, brothers and sisters, about times and dates we do not need to write to you, </a:t>
            </a:r>
            <a:r>
              <a:rPr lang="en-US" altLang="en-US" i="1" baseline="30000" smtClean="0"/>
              <a:t>2 </a:t>
            </a:r>
            <a:r>
              <a:rPr lang="en-US" altLang="en-US" i="1" smtClean="0"/>
              <a:t>for you know very well that the day of the Lord will come like a thief in the night. </a:t>
            </a:r>
            <a:r>
              <a:rPr lang="en-US" altLang="en-US" i="1" baseline="30000" smtClean="0"/>
              <a:t>3 </a:t>
            </a:r>
            <a:r>
              <a:rPr lang="en-US" altLang="en-US" i="1" smtClean="0"/>
              <a:t>While people are saying, “Peace and safety,” destruction will come on them suddenly, as labor pains on a pregnant woman, and they will not escape.</a:t>
            </a:r>
            <a:endParaRPr lang="en-US" altLang="en-US" smtClean="0"/>
          </a:p>
        </p:txBody>
      </p:sp>
    </p:spTree>
    <p:custDataLst>
      <p:tags r:id="rId1"/>
    </p:custDataLst>
  </p:cSld>
  <p:clrMapOvr>
    <a:masterClrMapping/>
  </p:clrMapOvr>
  <p:transition spd="slow" advTm="261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2. We Know the Time</a:t>
            </a:r>
          </a:p>
        </p:txBody>
      </p:sp>
      <p:sp>
        <p:nvSpPr>
          <p:cNvPr id="3" name="Content Placeholder 2"/>
          <p:cNvSpPr>
            <a:spLocks noGrp="1"/>
          </p:cNvSpPr>
          <p:nvPr>
            <p:ph idx="1"/>
          </p:nvPr>
        </p:nvSpPr>
        <p:spPr/>
        <p:txBody>
          <a:bodyPr/>
          <a:lstStyle/>
          <a:p>
            <a:r>
              <a:rPr lang="en-US" altLang="en-US" smtClean="0"/>
              <a:t>Here “times and dates” translates two very general Greek words </a:t>
            </a:r>
            <a:r>
              <a:rPr lang="en-US" altLang="en-US" i="1" smtClean="0"/>
              <a:t>chronos</a:t>
            </a:r>
            <a:r>
              <a:rPr lang="en-US" altLang="en-US" smtClean="0"/>
              <a:t> and </a:t>
            </a:r>
            <a:r>
              <a:rPr lang="en-US" altLang="en-US" i="1" smtClean="0"/>
              <a:t>kairos</a:t>
            </a:r>
            <a:r>
              <a:rPr lang="en-US" altLang="en-US" smtClean="0"/>
              <a:t>.</a:t>
            </a:r>
          </a:p>
          <a:p>
            <a:r>
              <a:rPr lang="en-US" altLang="en-US" smtClean="0"/>
              <a:t>These are certainly not to be restricted to mean ‘day’ or ‘hour.’</a:t>
            </a:r>
          </a:p>
          <a:p>
            <a:r>
              <a:rPr lang="en-US" altLang="en-US" smtClean="0"/>
              <a:t>Thus Jesus and Paul are really telling the disciples that no one knows the time of Jesus’ return.</a:t>
            </a:r>
          </a:p>
        </p:txBody>
      </p:sp>
    </p:spTree>
    <p:custDataLst>
      <p:tags r:id="rId1"/>
    </p:custDataLst>
  </p:cSld>
  <p:clrMapOvr>
    <a:masterClrMapping/>
  </p:clrMapOvr>
  <p:transition spd="slow" advTm="336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The Blood Moon Prophecies</a:t>
            </a:r>
          </a:p>
        </p:txBody>
      </p:sp>
      <p:sp>
        <p:nvSpPr>
          <p:cNvPr id="3" name="Content Placeholder 2"/>
          <p:cNvSpPr>
            <a:spLocks noGrp="1"/>
          </p:cNvSpPr>
          <p:nvPr>
            <p:ph idx="1"/>
          </p:nvPr>
        </p:nvSpPr>
        <p:spPr/>
        <p:txBody>
          <a:bodyPr/>
          <a:lstStyle/>
          <a:p>
            <a:pPr eaLnBrk="1" hangingPunct="1"/>
            <a:r>
              <a:rPr lang="en-US" altLang="en-US" smtClean="0"/>
              <a:t>Recent excitement concerning “end of the age” predictions involving “blood moons”</a:t>
            </a:r>
          </a:p>
          <a:p>
            <a:pPr eaLnBrk="1" hangingPunct="1"/>
            <a:r>
              <a:rPr lang="en-US" altLang="en-US" smtClean="0"/>
              <a:t>These prophecies involve four eclipses of the moon, and two eclipses of the sun, to occur in 2014 and 2015.</a:t>
            </a:r>
          </a:p>
          <a:p>
            <a:pPr eaLnBrk="1" hangingPunct="1"/>
            <a:r>
              <a:rPr lang="en-US" altLang="en-US" smtClean="0"/>
              <a:t>The lunar eclipses are rather well aligned with the Jewish feasts of Passover &amp; Tabernacles.</a:t>
            </a:r>
          </a:p>
        </p:txBody>
      </p:sp>
    </p:spTree>
    <p:custDataLst>
      <p:tags r:id="rId1"/>
    </p:custDataLst>
  </p:cSld>
  <p:clrMapOvr>
    <a:masterClrMapping/>
  </p:clrMapOvr>
  <p:transition spd="slow" advTm="258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2. We Know the Time</a:t>
            </a:r>
          </a:p>
        </p:txBody>
      </p:sp>
      <p:sp>
        <p:nvSpPr>
          <p:cNvPr id="3" name="Content Placeholder 2"/>
          <p:cNvSpPr>
            <a:spLocks noGrp="1"/>
          </p:cNvSpPr>
          <p:nvPr>
            <p:ph idx="1"/>
          </p:nvPr>
        </p:nvSpPr>
        <p:spPr/>
        <p:txBody>
          <a:bodyPr/>
          <a:lstStyle/>
          <a:p>
            <a:r>
              <a:rPr lang="en-US" altLang="en-US" smtClean="0"/>
              <a:t>But maybe they didn’t know the time back then, but we have just found it out!</a:t>
            </a:r>
          </a:p>
          <a:p>
            <a:r>
              <a:rPr lang="en-US" altLang="en-US" smtClean="0"/>
              <a:t>Yes, that’s what the date-setters throughout church history have claimed.</a:t>
            </a:r>
          </a:p>
          <a:p>
            <a:r>
              <a:rPr lang="en-US" altLang="en-US" smtClean="0"/>
              <a:t>But so far, their batting average is zero, and Jesus’ batting average is one thousand!</a:t>
            </a:r>
          </a:p>
          <a:p>
            <a:r>
              <a:rPr lang="en-US" altLang="en-US" smtClean="0"/>
              <a:t>I suggest the blood moon prophets are mistaken about assumption #2 also.</a:t>
            </a:r>
          </a:p>
        </p:txBody>
      </p:sp>
    </p:spTree>
    <p:custDataLst>
      <p:tags r:id="rId1"/>
    </p:custDataLst>
  </p:cSld>
  <p:clrMapOvr>
    <a:masterClrMapping/>
  </p:clrMapOvr>
  <p:transition spd="slow" advTm="342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3. Connection to Jewish Feasts</a:t>
            </a:r>
          </a:p>
        </p:txBody>
      </p:sp>
      <p:sp>
        <p:nvSpPr>
          <p:cNvPr id="3" name="Content Placeholder 2"/>
          <p:cNvSpPr>
            <a:spLocks noGrp="1"/>
          </p:cNvSpPr>
          <p:nvPr>
            <p:ph idx="1"/>
          </p:nvPr>
        </p:nvSpPr>
        <p:spPr/>
        <p:txBody>
          <a:bodyPr/>
          <a:lstStyle/>
          <a:p>
            <a:r>
              <a:rPr lang="en-US" altLang="en-US" smtClean="0"/>
              <a:t>Do the major events of the end of the age happen at the time of particular Jewish feast days?</a:t>
            </a:r>
          </a:p>
          <a:p>
            <a:r>
              <a:rPr lang="en-US" altLang="en-US" smtClean="0"/>
              <a:t>It is possible:</a:t>
            </a:r>
          </a:p>
          <a:p>
            <a:pPr lvl="1"/>
            <a:r>
              <a:rPr lang="en-US" altLang="en-US" smtClean="0"/>
              <a:t>Jesus’ crucifixion fell on Passover</a:t>
            </a:r>
          </a:p>
          <a:p>
            <a:pPr lvl="1"/>
            <a:r>
              <a:rPr lang="en-US" altLang="en-US" smtClean="0"/>
              <a:t>Jesus’ resurrection on the day of First Fruits</a:t>
            </a:r>
          </a:p>
          <a:p>
            <a:pPr lvl="1"/>
            <a:r>
              <a:rPr lang="en-US" altLang="en-US" smtClean="0"/>
              <a:t>The pouring out of the Holy Spirit on the Feast of Pentecost (Feast of Weeks)</a:t>
            </a:r>
          </a:p>
        </p:txBody>
      </p:sp>
    </p:spTree>
    <p:custDataLst>
      <p:tags r:id="rId1"/>
    </p:custDataLst>
  </p:cSld>
  <p:clrMapOvr>
    <a:masterClrMapping/>
  </p:clrMapOvr>
  <p:transition spd="slow" advTm="276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3. Connection to Jewish Feasts</a:t>
            </a:r>
          </a:p>
        </p:txBody>
      </p:sp>
      <p:sp>
        <p:nvSpPr>
          <p:cNvPr id="3" name="Content Placeholder 2"/>
          <p:cNvSpPr>
            <a:spLocks noGrp="1"/>
          </p:cNvSpPr>
          <p:nvPr>
            <p:ph idx="1"/>
          </p:nvPr>
        </p:nvSpPr>
        <p:spPr/>
        <p:txBody>
          <a:bodyPr/>
          <a:lstStyle/>
          <a:p>
            <a:r>
              <a:rPr lang="en-US" altLang="en-US" smtClean="0"/>
              <a:t>So a number of interpreters have suggested that Jesus’ second coming will occur on the Feast of Trumpets (Rosh Hashanah)</a:t>
            </a:r>
          </a:p>
          <a:p>
            <a:r>
              <a:rPr lang="en-US" altLang="en-US" smtClean="0"/>
              <a:t>Or maybe it will be the rapture instead.</a:t>
            </a:r>
          </a:p>
          <a:p>
            <a:r>
              <a:rPr lang="en-US" altLang="en-US" smtClean="0"/>
              <a:t>But even if so, this does not tell us the year.</a:t>
            </a:r>
          </a:p>
          <a:p>
            <a:r>
              <a:rPr lang="en-US" altLang="en-US" smtClean="0"/>
              <a:t>So assumption #3 is questionable:</a:t>
            </a:r>
          </a:p>
          <a:p>
            <a:pPr lvl="1"/>
            <a:r>
              <a:rPr lang="en-US" altLang="en-US" smtClean="0"/>
              <a:t>It is a guess</a:t>
            </a:r>
          </a:p>
          <a:p>
            <a:pPr lvl="1"/>
            <a:r>
              <a:rPr lang="en-US" altLang="en-US" smtClean="0"/>
              <a:t>It doesn’t tell us what or when</a:t>
            </a:r>
          </a:p>
        </p:txBody>
      </p:sp>
    </p:spTree>
    <p:custDataLst>
      <p:tags r:id="rId1"/>
    </p:custDataLst>
  </p:cSld>
  <p:clrMapOvr>
    <a:masterClrMapping/>
  </p:clrMapOvr>
  <p:transition spd="slow" advTm="469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Conclusions</a:t>
            </a:r>
          </a:p>
        </p:txBody>
      </p:sp>
      <p:sp>
        <p:nvSpPr>
          <p:cNvPr id="3" name="Content Placeholder 2"/>
          <p:cNvSpPr>
            <a:spLocks noGrp="1"/>
          </p:cNvSpPr>
          <p:nvPr>
            <p:ph idx="1"/>
          </p:nvPr>
        </p:nvSpPr>
        <p:spPr/>
        <p:txBody>
          <a:bodyPr/>
          <a:lstStyle/>
          <a:p>
            <a:r>
              <a:rPr lang="en-US" altLang="en-US" smtClean="0"/>
              <a:t>What should we make of the blood moon prophecies?</a:t>
            </a:r>
          </a:p>
          <a:p>
            <a:r>
              <a:rPr lang="en-US" altLang="en-US" smtClean="0"/>
              <a:t>The assumptions on which they are based are problematic:</a:t>
            </a:r>
          </a:p>
          <a:p>
            <a:pPr lvl="1"/>
            <a:r>
              <a:rPr lang="en-US" altLang="en-US" smtClean="0"/>
              <a:t>#1 (non-miraculous) looks too weak</a:t>
            </a:r>
          </a:p>
          <a:p>
            <a:pPr lvl="1"/>
            <a:r>
              <a:rPr lang="en-US" altLang="en-US" smtClean="0"/>
              <a:t>#2 (time known) is contradicted by Scripture</a:t>
            </a:r>
          </a:p>
          <a:p>
            <a:pPr lvl="1"/>
            <a:r>
              <a:rPr lang="en-US" altLang="en-US" smtClean="0"/>
              <a:t>#3 (Jewish feasts) is speculative</a:t>
            </a:r>
          </a:p>
          <a:p>
            <a:r>
              <a:rPr lang="en-US" altLang="en-US" smtClean="0"/>
              <a:t>Time will tell.</a:t>
            </a:r>
          </a:p>
        </p:txBody>
      </p:sp>
    </p:spTree>
    <p:custDataLst>
      <p:tags r:id="rId1"/>
    </p:custDataLst>
  </p:cSld>
  <p:clrMapOvr>
    <a:masterClrMapping/>
  </p:clrMapOvr>
  <p:transition spd="slow" advTm="563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Conclusions</a:t>
            </a:r>
          </a:p>
        </p:txBody>
      </p:sp>
      <p:sp>
        <p:nvSpPr>
          <p:cNvPr id="3" name="Content Placeholder 2"/>
          <p:cNvSpPr>
            <a:spLocks noGrp="1"/>
          </p:cNvSpPr>
          <p:nvPr>
            <p:ph idx="1"/>
          </p:nvPr>
        </p:nvSpPr>
        <p:spPr/>
        <p:txBody>
          <a:bodyPr/>
          <a:lstStyle/>
          <a:p>
            <a:r>
              <a:rPr lang="en-US" altLang="en-US" smtClean="0"/>
              <a:t>Date-setting has an abysmal record all thru church history.</a:t>
            </a:r>
          </a:p>
          <a:p>
            <a:r>
              <a:rPr lang="en-US" altLang="en-US" smtClean="0"/>
              <a:t>There is the danger that we see in the story of the boy who cried “wolf!”</a:t>
            </a:r>
          </a:p>
          <a:p>
            <a:r>
              <a:rPr lang="en-US" altLang="en-US" smtClean="0"/>
              <a:t>People who are disappointed by false claims of the time of Jesus’ return often wind up throwing out Christianity altogether.</a:t>
            </a:r>
          </a:p>
          <a:p>
            <a:r>
              <a:rPr lang="en-US" altLang="en-US" smtClean="0"/>
              <a:t>May we not be found contributing to that.</a:t>
            </a:r>
          </a:p>
        </p:txBody>
      </p:sp>
    </p:spTree>
    <p:custDataLst>
      <p:tags r:id="rId1"/>
    </p:custDataLst>
  </p:cSld>
  <p:clrMapOvr>
    <a:masterClrMapping/>
  </p:clrMapOvr>
  <p:transition spd="slow" advTm="989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0"/>
            <a:ext cx="102647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r>
              <a:rPr lang="en-US" altLang="en-US" smtClean="0"/>
              <a:t>The End</a:t>
            </a:r>
          </a:p>
        </p:txBody>
      </p:sp>
      <p:sp>
        <p:nvSpPr>
          <p:cNvPr id="3" name="Subtitle 2"/>
          <p:cNvSpPr>
            <a:spLocks noGrp="1"/>
          </p:cNvSpPr>
          <p:nvPr>
            <p:ph type="subTitle" idx="1"/>
          </p:nvPr>
        </p:nvSpPr>
        <p:spPr/>
        <p:txBody>
          <a:bodyPr/>
          <a:lstStyle/>
          <a:p>
            <a:pPr>
              <a:defRPr/>
            </a:pPr>
            <a:r>
              <a:rPr lang="en-US" dirty="0" smtClean="0">
                <a:solidFill>
                  <a:schemeClr val="tx2">
                    <a:lumMod val="75000"/>
                  </a:schemeClr>
                </a:solidFill>
              </a:rPr>
              <a:t>Will come in God’s time</a:t>
            </a:r>
            <a:endParaRPr lang="en-US" dirty="0">
              <a:solidFill>
                <a:schemeClr val="tx2">
                  <a:lumMod val="75000"/>
                </a:schemeClr>
              </a:solidFill>
            </a:endParaRPr>
          </a:p>
        </p:txBody>
      </p:sp>
    </p:spTree>
    <p:custDataLst>
      <p:tags r:id="rId1"/>
    </p:custDataLst>
  </p:cSld>
  <p:clrMapOvr>
    <a:masterClrMapping/>
  </p:clrMapOvr>
  <p:transition spd="slow" advTm="527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5715000" cy="1143000"/>
          </a:xfrm>
        </p:spPr>
        <p:txBody>
          <a:bodyPr/>
          <a:lstStyle/>
          <a:p>
            <a:pPr eaLnBrk="1" hangingPunct="1"/>
            <a:r>
              <a:rPr lang="en-US" altLang="en-US" smtClean="0"/>
              <a:t>The Lunar Eclipses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2014:</a:t>
            </a:r>
          </a:p>
          <a:p>
            <a:pPr lvl="1" eaLnBrk="1" fontAlgn="auto" hangingPunct="1">
              <a:spcAft>
                <a:spcPts val="0"/>
              </a:spcAft>
              <a:buFont typeface="Arial" pitchFamily="34" charset="0"/>
              <a:buChar char="–"/>
              <a:defRPr/>
            </a:pPr>
            <a:r>
              <a:rPr lang="en-US" dirty="0" smtClean="0"/>
              <a:t>15 April: total – visible in Australia, Pacific, Americas</a:t>
            </a:r>
          </a:p>
          <a:p>
            <a:pPr lvl="1" eaLnBrk="1" fontAlgn="auto" hangingPunct="1">
              <a:spcAft>
                <a:spcPts val="0"/>
              </a:spcAft>
              <a:buFont typeface="Arial" pitchFamily="34" charset="0"/>
              <a:buChar char="–"/>
              <a:defRPr/>
            </a:pPr>
            <a:r>
              <a:rPr lang="en-US" dirty="0" smtClean="0"/>
              <a:t>8 October: total – visible in Asia, Australia, Pacific, Americas</a:t>
            </a:r>
          </a:p>
          <a:p>
            <a:pPr eaLnBrk="1" fontAlgn="auto" hangingPunct="1">
              <a:spcAft>
                <a:spcPts val="0"/>
              </a:spcAft>
              <a:buFont typeface="Arial" pitchFamily="34" charset="0"/>
              <a:buChar char="•"/>
              <a:defRPr/>
            </a:pPr>
            <a:r>
              <a:rPr lang="en-US" dirty="0" smtClean="0"/>
              <a:t>2015:</a:t>
            </a:r>
          </a:p>
          <a:p>
            <a:pPr lvl="1" eaLnBrk="1" fontAlgn="auto" hangingPunct="1">
              <a:spcAft>
                <a:spcPts val="0"/>
              </a:spcAft>
              <a:buFont typeface="Arial" pitchFamily="34" charset="0"/>
              <a:buChar char="–"/>
              <a:defRPr/>
            </a:pPr>
            <a:r>
              <a:rPr lang="en-US" dirty="0" smtClean="0"/>
              <a:t>4 April: total – visible in Asia, Australia, Pacific, Americas</a:t>
            </a:r>
          </a:p>
          <a:p>
            <a:pPr lvl="1" eaLnBrk="1" fontAlgn="auto" hangingPunct="1">
              <a:spcAft>
                <a:spcPts val="0"/>
              </a:spcAft>
              <a:buFont typeface="Arial" pitchFamily="34" charset="0"/>
              <a:buChar char="–"/>
              <a:defRPr/>
            </a:pPr>
            <a:r>
              <a:rPr lang="en-US" dirty="0" smtClean="0"/>
              <a:t>28 September: total – visible in Asia, Australia, Pacific, Americas</a:t>
            </a:r>
          </a:p>
        </p:txBody>
      </p:sp>
      <p:pic>
        <p:nvPicPr>
          <p:cNvPr id="41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429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The Prophecies</a:t>
            </a:r>
          </a:p>
        </p:txBody>
      </p:sp>
      <p:sp>
        <p:nvSpPr>
          <p:cNvPr id="3" name="Content Placeholder 2"/>
          <p:cNvSpPr>
            <a:spLocks noGrp="1"/>
          </p:cNvSpPr>
          <p:nvPr>
            <p:ph idx="1"/>
          </p:nvPr>
        </p:nvSpPr>
        <p:spPr/>
        <p:txBody>
          <a:bodyPr/>
          <a:lstStyle/>
          <a:p>
            <a:pPr eaLnBrk="1" hangingPunct="1"/>
            <a:r>
              <a:rPr lang="en-US" altLang="en-US" smtClean="0"/>
              <a:t>Originally predicted Jesus’ second coming at fourth lunar eclipse, so 28 Sept 2015.</a:t>
            </a:r>
          </a:p>
          <a:p>
            <a:pPr eaLnBrk="1" hangingPunct="1"/>
            <a:r>
              <a:rPr lang="en-US" altLang="en-US" smtClean="0"/>
              <a:t>But for pre-trib rapture, this would put rapture of church in 2008; didn’t happen!</a:t>
            </a:r>
          </a:p>
          <a:p>
            <a:pPr eaLnBrk="1" hangingPunct="1"/>
            <a:r>
              <a:rPr lang="en-US" altLang="en-US" smtClean="0"/>
              <a:t>Even for mid-trib rapture, this would put rapture in 2012; didn’t happen!</a:t>
            </a:r>
          </a:p>
          <a:p>
            <a:pPr eaLnBrk="1" hangingPunct="1"/>
            <a:r>
              <a:rPr lang="en-US" altLang="en-US" smtClean="0"/>
              <a:t>So now climax on 28 Sept 2015 is claimed to be the rapture, not the second coming.</a:t>
            </a:r>
          </a:p>
        </p:txBody>
      </p:sp>
    </p:spTree>
    <p:custDataLst>
      <p:tags r:id="rId1"/>
    </p:custDataLst>
  </p:cSld>
  <p:clrMapOvr>
    <a:masterClrMapping/>
  </p:clrMapOvr>
  <p:transition spd="slow" advTm="445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What is a ‘Blood Moon’?</a:t>
            </a:r>
          </a:p>
        </p:txBody>
      </p:sp>
      <p:sp>
        <p:nvSpPr>
          <p:cNvPr id="3" name="Content Placeholder 2"/>
          <p:cNvSpPr>
            <a:spLocks noGrp="1"/>
          </p:cNvSpPr>
          <p:nvPr>
            <p:ph idx="1"/>
          </p:nvPr>
        </p:nvSpPr>
        <p:spPr/>
        <p:txBody>
          <a:bodyPr/>
          <a:lstStyle/>
          <a:p>
            <a:pPr eaLnBrk="1" hangingPunct="1"/>
            <a:r>
              <a:rPr lang="en-US" altLang="en-US" smtClean="0"/>
              <a:t>Term used in two rather different ways:</a:t>
            </a:r>
          </a:p>
          <a:p>
            <a:pPr eaLnBrk="1" hangingPunct="1"/>
            <a:r>
              <a:rPr lang="en-US" altLang="en-US" smtClean="0"/>
              <a:t>(1) Synonym for ‘Hunter’s Moon’</a:t>
            </a:r>
          </a:p>
          <a:p>
            <a:pPr eaLnBrk="1" hangingPunct="1"/>
            <a:r>
              <a:rPr lang="en-US" altLang="en-US" smtClean="0"/>
              <a:t>(2) Term for a reddish moon:</a:t>
            </a:r>
          </a:p>
          <a:p>
            <a:pPr lvl="1" eaLnBrk="1" hangingPunct="1"/>
            <a:r>
              <a:rPr lang="en-US" altLang="en-US" smtClean="0"/>
              <a:t>(a) Moon at rising or setting</a:t>
            </a:r>
          </a:p>
          <a:p>
            <a:pPr lvl="1" eaLnBrk="1" hangingPunct="1"/>
            <a:r>
              <a:rPr lang="en-US" altLang="en-US" smtClean="0"/>
              <a:t>(b) Moon seen thru haze, etc.</a:t>
            </a:r>
          </a:p>
          <a:p>
            <a:pPr lvl="1" eaLnBrk="1" hangingPunct="1"/>
            <a:r>
              <a:rPr lang="en-US" altLang="en-US" smtClean="0"/>
              <a:t>(c) Eclipsed moon when enough light from sun gets thru earth’s atmosphere to make moon look rather blood 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2303463"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620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Blood Moon (2c)</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281113"/>
            <a:ext cx="6875463" cy="3367087"/>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600450"/>
            <a:ext cx="39624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330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Prophecies Built from Two Passages</a:t>
            </a:r>
          </a:p>
        </p:txBody>
      </p:sp>
      <p:sp>
        <p:nvSpPr>
          <p:cNvPr id="3" name="Content Placeholder 2"/>
          <p:cNvSpPr>
            <a:spLocks noGrp="1"/>
          </p:cNvSpPr>
          <p:nvPr>
            <p:ph idx="1"/>
          </p:nvPr>
        </p:nvSpPr>
        <p:spPr>
          <a:xfrm>
            <a:off x="457200" y="1600200"/>
            <a:ext cx="8229600" cy="4800600"/>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Joel 2:28-31 (NIV):  </a:t>
            </a:r>
          </a:p>
          <a:p>
            <a:pPr eaLnBrk="1" fontAlgn="auto" hangingPunct="1">
              <a:spcAft>
                <a:spcPts val="0"/>
              </a:spcAft>
              <a:buFont typeface="Arial" pitchFamily="34" charset="0"/>
              <a:buChar char="•"/>
              <a:defRPr/>
            </a:pPr>
            <a:r>
              <a:rPr lang="en-US" i="1" baseline="30000" dirty="0" smtClean="0"/>
              <a:t>28 </a:t>
            </a:r>
            <a:r>
              <a:rPr lang="en-US" i="1" dirty="0" smtClean="0"/>
              <a:t>And afterward,</a:t>
            </a:r>
            <a:br>
              <a:rPr lang="en-US" i="1" dirty="0" smtClean="0"/>
            </a:br>
            <a:r>
              <a:rPr lang="en-US" i="1" dirty="0" smtClean="0"/>
              <a:t>    I will pour out my Spirit on all people.</a:t>
            </a:r>
            <a:br>
              <a:rPr lang="en-US" i="1" dirty="0" smtClean="0"/>
            </a:br>
            <a:r>
              <a:rPr lang="en-US" i="1" dirty="0" smtClean="0"/>
              <a:t>Your sons and daughters will prophesy,</a:t>
            </a:r>
            <a:br>
              <a:rPr lang="en-US" i="1" dirty="0" smtClean="0"/>
            </a:br>
            <a:r>
              <a:rPr lang="en-US" i="1" dirty="0" smtClean="0"/>
              <a:t>    your old men will dream dreams,</a:t>
            </a:r>
            <a:br>
              <a:rPr lang="en-US" i="1" dirty="0" smtClean="0"/>
            </a:br>
            <a:r>
              <a:rPr lang="en-US" i="1" dirty="0" smtClean="0"/>
              <a:t>    your young men will see visions.</a:t>
            </a:r>
            <a:br>
              <a:rPr lang="en-US" i="1" dirty="0" smtClean="0"/>
            </a:br>
            <a:r>
              <a:rPr lang="en-US" i="1" baseline="30000" dirty="0" smtClean="0"/>
              <a:t>29 </a:t>
            </a:r>
            <a:r>
              <a:rPr lang="en-US" i="1" dirty="0" smtClean="0"/>
              <a:t>Even on my servants, both men and women,</a:t>
            </a:r>
            <a:br>
              <a:rPr lang="en-US" i="1" dirty="0" smtClean="0"/>
            </a:br>
            <a:r>
              <a:rPr lang="en-US" i="1" dirty="0" smtClean="0"/>
              <a:t>    I will pour out my Spirit in those days.</a:t>
            </a:r>
            <a:br>
              <a:rPr lang="en-US" i="1" dirty="0" smtClean="0"/>
            </a:br>
            <a:r>
              <a:rPr lang="en-US" i="1" baseline="30000" dirty="0" smtClean="0"/>
              <a:t>30 </a:t>
            </a:r>
            <a:r>
              <a:rPr lang="en-US" i="1" dirty="0" smtClean="0"/>
              <a:t>I will show wonders in the heavens</a:t>
            </a:r>
            <a:br>
              <a:rPr lang="en-US" i="1" dirty="0" smtClean="0"/>
            </a:br>
            <a:r>
              <a:rPr lang="en-US" i="1" dirty="0" smtClean="0"/>
              <a:t>    and on the earth,</a:t>
            </a:r>
            <a:br>
              <a:rPr lang="en-US" i="1" dirty="0" smtClean="0"/>
            </a:br>
            <a:r>
              <a:rPr lang="en-US" i="1" dirty="0" smtClean="0"/>
              <a:t>    blood and fire and billows of smoke.</a:t>
            </a:r>
            <a:br>
              <a:rPr lang="en-US" i="1" dirty="0" smtClean="0"/>
            </a:br>
            <a:r>
              <a:rPr lang="en-US" i="1" baseline="30000" dirty="0" smtClean="0"/>
              <a:t>31 </a:t>
            </a:r>
            <a:r>
              <a:rPr lang="en-US" i="1" dirty="0" smtClean="0"/>
              <a:t>The sun will be turned to darkness</a:t>
            </a:r>
            <a:br>
              <a:rPr lang="en-US" i="1" dirty="0" smtClean="0"/>
            </a:br>
            <a:r>
              <a:rPr lang="en-US" i="1" dirty="0" smtClean="0"/>
              <a:t>    and the moon to blood</a:t>
            </a:r>
            <a:br>
              <a:rPr lang="en-US" i="1" dirty="0" smtClean="0"/>
            </a:br>
            <a:r>
              <a:rPr lang="en-US" i="1" dirty="0" smtClean="0"/>
              <a:t>    before the coming of the great and dreadful day of the </a:t>
            </a:r>
            <a:r>
              <a:rPr lang="en-US" i="1" cap="small" dirty="0" smtClean="0"/>
              <a:t>Lord</a:t>
            </a:r>
            <a:endParaRPr lang="en-US" dirty="0" smtClean="0"/>
          </a:p>
        </p:txBody>
      </p:sp>
    </p:spTree>
    <p:custDataLst>
      <p:tags r:id="rId1"/>
    </p:custDataLst>
  </p:cSld>
  <p:clrMapOvr>
    <a:masterClrMapping/>
  </p:clrMapOvr>
  <p:transition spd="slow" advTm="523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Prophecies Built from Two Passages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Acts 2:14-21, where Peter, in his speech in Jerusalem at Pentecost, quotes the Joel passage as being fulfilled: </a:t>
            </a:r>
          </a:p>
          <a:p>
            <a:pPr eaLnBrk="1" fontAlgn="auto" hangingPunct="1">
              <a:spcAft>
                <a:spcPts val="0"/>
              </a:spcAft>
              <a:buFont typeface="Arial" pitchFamily="34" charset="0"/>
              <a:buChar char="•"/>
              <a:defRPr/>
            </a:pPr>
            <a:r>
              <a:rPr lang="en-US" i="1" baseline="30000" dirty="0" smtClean="0"/>
              <a:t>14 </a:t>
            </a:r>
            <a:r>
              <a:rPr lang="en-US" i="1" dirty="0" smtClean="0"/>
              <a:t>Then Peter stood up with the Eleven, raised his voice and addressed the crowd: “Fellow Jews and all of you who live in Jerusalem, let me explain this to you; listen carefully to what I say. </a:t>
            </a:r>
            <a:r>
              <a:rPr lang="en-US" i="1" baseline="30000" dirty="0" smtClean="0"/>
              <a:t>15 </a:t>
            </a:r>
            <a:r>
              <a:rPr lang="en-US" i="1" dirty="0" smtClean="0"/>
              <a:t>These people are not drunk, as you suppose. It’s only nine in the morning! </a:t>
            </a:r>
            <a:r>
              <a:rPr lang="en-US" i="1" baseline="30000" dirty="0" smtClean="0"/>
              <a:t>16 </a:t>
            </a:r>
            <a:r>
              <a:rPr lang="en-US" i="1" dirty="0" smtClean="0"/>
              <a:t>No, this is what was spoken by the prophet Joel: </a:t>
            </a:r>
            <a:r>
              <a:rPr lang="en-US" dirty="0" smtClean="0"/>
              <a:t>[quotes Joel passage]</a:t>
            </a:r>
          </a:p>
          <a:p>
            <a:pPr eaLnBrk="1" fontAlgn="auto" hangingPunct="1">
              <a:spcAft>
                <a:spcPts val="0"/>
              </a:spcAft>
              <a:buFont typeface="Arial" pitchFamily="34" charset="0"/>
              <a:buChar char="•"/>
              <a:defRPr/>
            </a:pPr>
            <a:endParaRPr lang="en-US" dirty="0" smtClean="0"/>
          </a:p>
        </p:txBody>
      </p:sp>
    </p:spTree>
    <p:custDataLst>
      <p:tags r:id="rId1"/>
    </p:custDataLst>
  </p:cSld>
  <p:clrMapOvr>
    <a:masterClrMapping/>
  </p:clrMapOvr>
  <p:transition spd="slow" advTm="406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What Should We Think?</a:t>
            </a:r>
          </a:p>
        </p:txBody>
      </p:sp>
      <p:sp>
        <p:nvSpPr>
          <p:cNvPr id="3" name="Content Placeholder 2"/>
          <p:cNvSpPr>
            <a:spLocks noGrp="1"/>
          </p:cNvSpPr>
          <p:nvPr>
            <p:ph idx="1"/>
          </p:nvPr>
        </p:nvSpPr>
        <p:spPr/>
        <p:txBody>
          <a:bodyPr/>
          <a:lstStyle/>
          <a:p>
            <a:r>
              <a:rPr lang="en-US" altLang="en-US" smtClean="0"/>
              <a:t>The Biblical passages are fully trustworthy, since they are the revelation of the God who cannot lie.</a:t>
            </a:r>
          </a:p>
          <a:p>
            <a:r>
              <a:rPr lang="en-US" altLang="en-US" smtClean="0"/>
              <a:t>But our interpretations may not be trustworthy, since we are finite creatures and sinners on top of that.</a:t>
            </a:r>
          </a:p>
          <a:p>
            <a:r>
              <a:rPr lang="en-US" altLang="en-US" smtClean="0"/>
              <a:t>How did the interpreters get from these two passages to their predictions?</a:t>
            </a:r>
          </a:p>
        </p:txBody>
      </p:sp>
    </p:spTree>
    <p:custDataLst>
      <p:tags r:id="rId1"/>
    </p:custDataLst>
  </p:cSld>
  <p:clrMapOvr>
    <a:masterClrMapping/>
  </p:clrMapOvr>
  <p:transition spd="slow" advTm="419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4|3.6"/>
</p:tagLst>
</file>

<file path=ppt/tags/tag10.xml><?xml version="1.0" encoding="utf-8"?>
<p:tagLst xmlns:a="http://schemas.openxmlformats.org/drawingml/2006/main" xmlns:r="http://schemas.openxmlformats.org/officeDocument/2006/relationships" xmlns:p="http://schemas.openxmlformats.org/presentationml/2006/main">
  <p:tag name="TIMING" val="|2.6|3.4|12.2|44.1"/>
</p:tagLst>
</file>

<file path=ppt/tags/tag11.xml><?xml version="1.0" encoding="utf-8"?>
<p:tagLst xmlns:a="http://schemas.openxmlformats.org/drawingml/2006/main" xmlns:r="http://schemas.openxmlformats.org/officeDocument/2006/relationships" xmlns:p="http://schemas.openxmlformats.org/presentationml/2006/main">
  <p:tag name="TIMING" val="|13.6|2.5|16.4|28.1|5.2"/>
</p:tagLst>
</file>

<file path=ppt/tags/tag12.xml><?xml version="1.0" encoding="utf-8"?>
<p:tagLst xmlns:a="http://schemas.openxmlformats.org/drawingml/2006/main" xmlns:r="http://schemas.openxmlformats.org/officeDocument/2006/relationships" xmlns:p="http://schemas.openxmlformats.org/presentationml/2006/main">
  <p:tag name="TIMING" val="|0.5|5.2|30"/>
</p:tagLst>
</file>

<file path=ppt/tags/tag13.xml><?xml version="1.0" encoding="utf-8"?>
<p:tagLst xmlns:a="http://schemas.openxmlformats.org/drawingml/2006/main" xmlns:r="http://schemas.openxmlformats.org/officeDocument/2006/relationships" xmlns:p="http://schemas.openxmlformats.org/presentationml/2006/main">
  <p:tag name="TIMING" val="|0.5|4.3|29.5"/>
</p:tagLst>
</file>

<file path=ppt/tags/tag14.xml><?xml version="1.0" encoding="utf-8"?>
<p:tagLst xmlns:a="http://schemas.openxmlformats.org/drawingml/2006/main" xmlns:r="http://schemas.openxmlformats.org/officeDocument/2006/relationships" xmlns:p="http://schemas.openxmlformats.org/presentationml/2006/main">
  <p:tag name="TIMING" val="|0.5|10.6"/>
</p:tagLst>
</file>

<file path=ppt/tags/tag15.xml><?xml version="1.0" encoding="utf-8"?>
<p:tagLst xmlns:a="http://schemas.openxmlformats.org/drawingml/2006/main" xmlns:r="http://schemas.openxmlformats.org/officeDocument/2006/relationships" xmlns:p="http://schemas.openxmlformats.org/presentationml/2006/main">
  <p:tag name="TIMING" val="|0.4|14.6"/>
</p:tagLst>
</file>

<file path=ppt/tags/tag16.xml><?xml version="1.0" encoding="utf-8"?>
<p:tagLst xmlns:a="http://schemas.openxmlformats.org/drawingml/2006/main" xmlns:r="http://schemas.openxmlformats.org/officeDocument/2006/relationships" xmlns:p="http://schemas.openxmlformats.org/presentationml/2006/main">
  <p:tag name="TIMING" val="|9.6|5.1|3.1|4.1"/>
</p:tagLst>
</file>

<file path=ppt/tags/tag17.xml><?xml version="1.0" encoding="utf-8"?>
<p:tagLst xmlns:a="http://schemas.openxmlformats.org/drawingml/2006/main" xmlns:r="http://schemas.openxmlformats.org/officeDocument/2006/relationships" xmlns:p="http://schemas.openxmlformats.org/presentationml/2006/main">
  <p:tag name="TIMING" val="|0.4|3.7|5.5|12.6"/>
</p:tagLst>
</file>

<file path=ppt/tags/tag18.xml><?xml version="1.0" encoding="utf-8"?>
<p:tagLst xmlns:a="http://schemas.openxmlformats.org/drawingml/2006/main" xmlns:r="http://schemas.openxmlformats.org/officeDocument/2006/relationships" xmlns:p="http://schemas.openxmlformats.org/presentationml/2006/main">
  <p:tag name="TIMING" val="|0.5|4.8"/>
</p:tagLst>
</file>

<file path=ppt/tags/tag19.xml><?xml version="1.0" encoding="utf-8"?>
<p:tagLst xmlns:a="http://schemas.openxmlformats.org/drawingml/2006/main" xmlns:r="http://schemas.openxmlformats.org/officeDocument/2006/relationships" xmlns:p="http://schemas.openxmlformats.org/presentationml/2006/main">
  <p:tag name="TIMING" val="|0.7|10.2|12.4"/>
</p:tagLst>
</file>

<file path=ppt/tags/tag2.xml><?xml version="1.0" encoding="utf-8"?>
<p:tagLst xmlns:a="http://schemas.openxmlformats.org/drawingml/2006/main" xmlns:r="http://schemas.openxmlformats.org/officeDocument/2006/relationships" xmlns:p="http://schemas.openxmlformats.org/presentationml/2006/main">
  <p:tag name="TIMING" val="|1.2|6|9.9"/>
</p:tagLst>
</file>

<file path=ppt/tags/tag20.xml><?xml version="1.0" encoding="utf-8"?>
<p:tagLst xmlns:a="http://schemas.openxmlformats.org/drawingml/2006/main" xmlns:r="http://schemas.openxmlformats.org/officeDocument/2006/relationships" xmlns:p="http://schemas.openxmlformats.org/presentationml/2006/main">
  <p:tag name="TIMING" val="|0.4|5|5.5|15.6"/>
</p:tagLst>
</file>

<file path=ppt/tags/tag21.xml><?xml version="1.0" encoding="utf-8"?>
<p:tagLst xmlns:a="http://schemas.openxmlformats.org/drawingml/2006/main" xmlns:r="http://schemas.openxmlformats.org/officeDocument/2006/relationships" xmlns:p="http://schemas.openxmlformats.org/presentationml/2006/main">
  <p:tag name="TIMING" val="|4|6.7|2.2|3.2|4"/>
</p:tagLst>
</file>

<file path=ppt/tags/tag22.xml><?xml version="1.0" encoding="utf-8"?>
<p:tagLst xmlns:a="http://schemas.openxmlformats.org/drawingml/2006/main" xmlns:r="http://schemas.openxmlformats.org/officeDocument/2006/relationships" xmlns:p="http://schemas.openxmlformats.org/presentationml/2006/main">
  <p:tag name="TIMING" val="|1.1|6.3|10.3|7.3|2.5|6.8"/>
</p:tagLst>
</file>

<file path=ppt/tags/tag23.xml><?xml version="1.0" encoding="utf-8"?>
<p:tagLst xmlns:a="http://schemas.openxmlformats.org/drawingml/2006/main" xmlns:r="http://schemas.openxmlformats.org/officeDocument/2006/relationships" xmlns:p="http://schemas.openxmlformats.org/presentationml/2006/main">
  <p:tag name="TIMING" val="|3|4.6|4.5|16.2|10.1|5.9"/>
</p:tagLst>
</file>

<file path=ppt/tags/tag24.xml><?xml version="1.0" encoding="utf-8"?>
<p:tagLst xmlns:a="http://schemas.openxmlformats.org/drawingml/2006/main" xmlns:r="http://schemas.openxmlformats.org/officeDocument/2006/relationships" xmlns:p="http://schemas.openxmlformats.org/presentationml/2006/main">
  <p:tag name="TIMING" val="|0.4|8.4|66.1|10.7"/>
</p:tagLst>
</file>

<file path=ppt/tags/tag25.xml><?xml version="1.0" encoding="utf-8"?>
<p:tagLst xmlns:a="http://schemas.openxmlformats.org/drawingml/2006/main" xmlns:r="http://schemas.openxmlformats.org/officeDocument/2006/relationships" xmlns:p="http://schemas.openxmlformats.org/presentationml/2006/main">
  <p:tag name="TIMING" val="|0.6|9.4"/>
</p:tagLst>
</file>

<file path=ppt/tags/tag3.xml><?xml version="1.0" encoding="utf-8"?>
<p:tagLst xmlns:a="http://schemas.openxmlformats.org/drawingml/2006/main" xmlns:r="http://schemas.openxmlformats.org/officeDocument/2006/relationships" xmlns:p="http://schemas.openxmlformats.org/presentationml/2006/main">
  <p:tag name="TIMING" val="|0.9|1.7|10.4|9.6|2|7.6"/>
</p:tagLst>
</file>

<file path=ppt/tags/tag4.xml><?xml version="1.0" encoding="utf-8"?>
<p:tagLst xmlns:a="http://schemas.openxmlformats.org/drawingml/2006/main" xmlns:r="http://schemas.openxmlformats.org/officeDocument/2006/relationships" xmlns:p="http://schemas.openxmlformats.org/presentationml/2006/main">
  <p:tag name="TIMING" val="|0.8|11.4|9.7|8.6"/>
</p:tagLst>
</file>

<file path=ppt/tags/tag5.xml><?xml version="1.0" encoding="utf-8"?>
<p:tagLst xmlns:a="http://schemas.openxmlformats.org/drawingml/2006/main" xmlns:r="http://schemas.openxmlformats.org/officeDocument/2006/relationships" xmlns:p="http://schemas.openxmlformats.org/presentationml/2006/main">
  <p:tag name="TIMING" val="|2|3.8|13.1|7.5|3.1|6.5|8"/>
</p:tagLst>
</file>

<file path=ppt/tags/tag6.xml><?xml version="1.0" encoding="utf-8"?>
<p:tagLst xmlns:a="http://schemas.openxmlformats.org/drawingml/2006/main" xmlns:r="http://schemas.openxmlformats.org/officeDocument/2006/relationships" xmlns:p="http://schemas.openxmlformats.org/presentationml/2006/main">
  <p:tag name="TIMING" val="|0.6|42.2"/>
</p:tagLst>
</file>

<file path=ppt/tags/tag7.xml><?xml version="1.0" encoding="utf-8"?>
<p:tagLst xmlns:a="http://schemas.openxmlformats.org/drawingml/2006/main" xmlns:r="http://schemas.openxmlformats.org/officeDocument/2006/relationships" xmlns:p="http://schemas.openxmlformats.org/presentationml/2006/main">
  <p:tag name="TIMING" val="|11.9|7.7"/>
</p:tagLst>
</file>

<file path=ppt/tags/tag8.xml><?xml version="1.0" encoding="utf-8"?>
<p:tagLst xmlns:a="http://schemas.openxmlformats.org/drawingml/2006/main" xmlns:r="http://schemas.openxmlformats.org/officeDocument/2006/relationships" xmlns:p="http://schemas.openxmlformats.org/presentationml/2006/main">
  <p:tag name="TIMING" val="|0.7|13.1"/>
</p:tagLst>
</file>

<file path=ppt/tags/tag9.xml><?xml version="1.0" encoding="utf-8"?>
<p:tagLst xmlns:a="http://schemas.openxmlformats.org/drawingml/2006/main" xmlns:r="http://schemas.openxmlformats.org/officeDocument/2006/relationships" xmlns:p="http://schemas.openxmlformats.org/presentationml/2006/main">
  <p:tag name="TIMING" val="|4.8|8|1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1186</Words>
  <Application>Microsoft Office PowerPoint</Application>
  <PresentationFormat>On-screen Show (4:3)</PresentationFormat>
  <Paragraphs>110</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Blood Moon Prophecies</vt:lpstr>
      <vt:lpstr>The Blood Moon Prophecies</vt:lpstr>
      <vt:lpstr>The Lunar Eclipses</vt:lpstr>
      <vt:lpstr>The Prophecies</vt:lpstr>
      <vt:lpstr>What is a ‘Blood Moon’?</vt:lpstr>
      <vt:lpstr>Blood Moon (2c)</vt:lpstr>
      <vt:lpstr>Prophecies Built from Two Passages</vt:lpstr>
      <vt:lpstr>Prophecies Built from Two Passages</vt:lpstr>
      <vt:lpstr>What Should We Think?</vt:lpstr>
      <vt:lpstr>Assumptions Made </vt:lpstr>
      <vt:lpstr>1. Non-Miraculous Signs</vt:lpstr>
      <vt:lpstr>1. Non-Miraculous Signs</vt:lpstr>
      <vt:lpstr>1. Non-Miraculous Signs</vt:lpstr>
      <vt:lpstr>1. Non-Miraculous Signs</vt:lpstr>
      <vt:lpstr>1. Non-Miraculous Signs</vt:lpstr>
      <vt:lpstr>2. We Know the Time</vt:lpstr>
      <vt:lpstr>2. We Know the Time</vt:lpstr>
      <vt:lpstr>2. We Know the Time</vt:lpstr>
      <vt:lpstr>2. We Know the Time</vt:lpstr>
      <vt:lpstr>2. We Know the Time</vt:lpstr>
      <vt:lpstr>3. Connection to Jewish Feasts</vt:lpstr>
      <vt:lpstr>3. Connection to Jewish Feasts</vt:lpstr>
      <vt:lpstr>Conclusions</vt:lpstr>
      <vt:lpstr>Conclusions</vt:lpstr>
      <vt:lpstr>The End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Newman</dc:creator>
  <cp:lastModifiedBy>Newman</cp:lastModifiedBy>
  <cp:revision>84</cp:revision>
  <dcterms:created xsi:type="dcterms:W3CDTF">2013-04-08T19:57:32Z</dcterms:created>
  <dcterms:modified xsi:type="dcterms:W3CDTF">2015-07-21T00:07:27Z</dcterms:modified>
</cp:coreProperties>
</file>