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embeddedFontLst>
    <p:embeddedFont>
      <p:font typeface="Tahoma" panose="020B0604030504040204" pitchFamily="34" charset="0"/>
      <p:regular r:id="rId54"/>
      <p:bold r:id="rId55"/>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08" autoAdjust="0"/>
  </p:normalViewPr>
  <p:slideViewPr>
    <p:cSldViewPr>
      <p:cViewPr varScale="1">
        <p:scale>
          <a:sx n="111" d="100"/>
          <a:sy n="111" d="100"/>
        </p:scale>
        <p:origin x="-15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6248" name="Group 168"/>
          <p:cNvGrpSpPr>
            <a:grpSpLocks/>
          </p:cNvGrpSpPr>
          <p:nvPr/>
        </p:nvGrpSpPr>
        <p:grpSpPr bwMode="auto">
          <a:xfrm>
            <a:off x="0" y="-19050"/>
            <a:ext cx="9144000" cy="6877050"/>
            <a:chOff x="0" y="-12"/>
            <a:chExt cx="5760" cy="4332"/>
          </a:xfrm>
        </p:grpSpPr>
        <p:sp>
          <p:nvSpPr>
            <p:cNvPr id="46243"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46" name="Group 166"/>
            <p:cNvGrpSpPr>
              <a:grpSpLocks/>
            </p:cNvGrpSpPr>
            <p:nvPr userDrawn="1"/>
          </p:nvGrpSpPr>
          <p:grpSpPr bwMode="auto">
            <a:xfrm>
              <a:off x="0" y="-12"/>
              <a:ext cx="5760" cy="1045"/>
              <a:chOff x="0" y="-9"/>
              <a:chExt cx="5760" cy="1045"/>
            </a:xfrm>
          </p:grpSpPr>
          <p:sp>
            <p:nvSpPr>
              <p:cNvPr id="46087" name="Freeform 7"/>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45" name="Group 165"/>
              <p:cNvGrpSpPr>
                <a:grpSpLocks/>
              </p:cNvGrpSpPr>
              <p:nvPr userDrawn="1"/>
            </p:nvGrpSpPr>
            <p:grpSpPr bwMode="auto">
              <a:xfrm>
                <a:off x="333" y="-9"/>
                <a:ext cx="5176" cy="1044"/>
                <a:chOff x="333" y="-9"/>
                <a:chExt cx="5176" cy="1044"/>
              </a:xfrm>
            </p:grpSpPr>
            <p:sp>
              <p:nvSpPr>
                <p:cNvPr id="46090" name="Freeform 10"/>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Freeform 11"/>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Freeform 12"/>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Freeform 13"/>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Freeform 14"/>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5" name="Freeform 15"/>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6" name="Freeform 16"/>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7" name="Freeform 17"/>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8" name="Freeform 18"/>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Freeform 19"/>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0" name="Freeform 20"/>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Freeform 21"/>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2" name="Freeform 22"/>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3" name="Freeform 23"/>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4" name="Freeform 24"/>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Freeform 25"/>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Freeform 26"/>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Freeform 27"/>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Freeform 28"/>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Freeform 29"/>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0" name="Freeform 30"/>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1" name="Freeform 31"/>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2" name="Freeform 32"/>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3" name="Freeform 33"/>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Freeform 34"/>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5" name="Freeform 35"/>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Freeform 36"/>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Freeform 37"/>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Freeform 38"/>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Freeform 39"/>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0" name="Freeform 40"/>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1" name="Freeform 41"/>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2" name="Freeform 42"/>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3" name="Freeform 43"/>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4" name="Freeform 44"/>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5" name="Freeform 45"/>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6" name="Freeform 46"/>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7" name="Freeform 47"/>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8" name="Freeform 48"/>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9" name="Freeform 49"/>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Freeform 50"/>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1" name="Freeform 51"/>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2" name="Freeform 52"/>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3" name="Freeform 53"/>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4" name="Freeform 54"/>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5" name="Freeform 55"/>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Freeform 56"/>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Freeform 57"/>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Freeform 58"/>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Freeform 59"/>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0" name="Freeform 60"/>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1" name="Freeform 61"/>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2" name="Freeform 62"/>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3" name="Freeform 63"/>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4" name="Freeform 64"/>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Freeform 65"/>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239" name="Group 159"/>
              <p:cNvGrpSpPr>
                <a:grpSpLocks/>
              </p:cNvGrpSpPr>
              <p:nvPr userDrawn="1"/>
            </p:nvGrpSpPr>
            <p:grpSpPr bwMode="auto">
              <a:xfrm>
                <a:off x="7" y="6"/>
                <a:ext cx="5739" cy="1022"/>
                <a:chOff x="1056" y="111"/>
                <a:chExt cx="2448" cy="418"/>
              </a:xfrm>
            </p:grpSpPr>
            <p:sp>
              <p:nvSpPr>
                <p:cNvPr id="46190" name="Line 110"/>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2" name="Line 112"/>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3" name="Line 113"/>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4" name="Line 114"/>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5" name="Line 115"/>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6" name="Line 116"/>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7" name="Line 117"/>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8" name="Line 118"/>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9" name="Line 119"/>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0" name="Line 120"/>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1" name="Line 121"/>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240" name="Group 160"/>
              <p:cNvGrpSpPr>
                <a:grpSpLocks/>
              </p:cNvGrpSpPr>
              <p:nvPr userDrawn="1"/>
            </p:nvGrpSpPr>
            <p:grpSpPr bwMode="auto">
              <a:xfrm>
                <a:off x="363" y="1"/>
                <a:ext cx="4919" cy="1034"/>
                <a:chOff x="1208" y="109"/>
                <a:chExt cx="2098" cy="423"/>
              </a:xfrm>
            </p:grpSpPr>
            <p:sp>
              <p:nvSpPr>
                <p:cNvPr id="46212" name="Line 132"/>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3" name="Line 133"/>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4" name="Line 134"/>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5" name="Line 135"/>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5" name="Line 145"/>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6" name="Line 146"/>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7" name="Line 147"/>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8" name="Line 148"/>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9" name="Line 149"/>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0" name="Line 150"/>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1" name="Line 151"/>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2" name="Line 152"/>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3" name="Line 153"/>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4" name="Line 154"/>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5" name="Line 155"/>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46238" name="Picture 158" descr="earth"/>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extLst>
              <a:ext uri="{909E8E84-426E-40DD-AFC4-6F175D3DCCD1}">
                <a14:hiddenFill xmlns:a14="http://schemas.microsoft.com/office/drawing/2010/main">
                  <a:solidFill>
                    <a:srgbClr val="FFFFFF"/>
                  </a:solidFill>
                </a14:hiddenFill>
              </a:ext>
            </a:extLst>
          </p:spPr>
        </p:pic>
      </p:grpSp>
      <p:sp>
        <p:nvSpPr>
          <p:cNvPr id="46082" name="Rectangle 2"/>
          <p:cNvSpPr>
            <a:spLocks noGrp="1" noChangeArrowheads="1"/>
          </p:cNvSpPr>
          <p:nvPr>
            <p:ph type="ctrTitle"/>
          </p:nvPr>
        </p:nvSpPr>
        <p:spPr>
          <a:xfrm>
            <a:off x="1828800" y="1828800"/>
            <a:ext cx="6934200" cy="2362200"/>
          </a:xfrm>
        </p:spPr>
        <p:txBody>
          <a:bodyPr/>
          <a:lstStyle>
            <a:lvl1pPr>
              <a:defRPr/>
            </a:lvl1pPr>
          </a:lstStyle>
          <a:p>
            <a:pPr lvl="0"/>
            <a:r>
              <a:rPr lang="en-US" noProof="0" smtClean="0"/>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noProof="0" smtClean="0"/>
              <a:t>Click to edit Master subtitle style</a:t>
            </a:r>
          </a:p>
        </p:txBody>
      </p:sp>
      <p:sp>
        <p:nvSpPr>
          <p:cNvPr id="46084" name="Rectangle 4"/>
          <p:cNvSpPr>
            <a:spLocks noGrp="1" noChangeArrowheads="1"/>
          </p:cNvSpPr>
          <p:nvPr>
            <p:ph type="dt" sz="half" idx="2"/>
          </p:nvPr>
        </p:nvSpPr>
        <p:spPr>
          <a:xfrm>
            <a:off x="533400" y="6324600"/>
            <a:ext cx="1905000" cy="457200"/>
          </a:xfrm>
        </p:spPr>
        <p:txBody>
          <a:bodyPr/>
          <a:lstStyle>
            <a:lvl1pPr>
              <a:defRPr/>
            </a:lvl1pPr>
          </a:lstStyle>
          <a:p>
            <a:endParaRPr lang="en-US"/>
          </a:p>
        </p:txBody>
      </p:sp>
      <p:sp>
        <p:nvSpPr>
          <p:cNvPr id="46085" name="Rectangle 5"/>
          <p:cNvSpPr>
            <a:spLocks noGrp="1" noChangeArrowheads="1"/>
          </p:cNvSpPr>
          <p:nvPr>
            <p:ph type="ftr" sz="quarter" idx="3"/>
          </p:nvPr>
        </p:nvSpPr>
        <p:spPr>
          <a:xfrm>
            <a:off x="3200400" y="6324600"/>
            <a:ext cx="2895600" cy="457200"/>
          </a:xfrm>
        </p:spPr>
        <p:txBody>
          <a:bodyPr/>
          <a:lstStyle>
            <a:lvl1pPr>
              <a:defRPr/>
            </a:lvl1pPr>
          </a:lstStyle>
          <a:p>
            <a:endParaRPr lang="en-US"/>
          </a:p>
        </p:txBody>
      </p:sp>
      <p:sp>
        <p:nvSpPr>
          <p:cNvPr id="46086" name="Rectangle 6"/>
          <p:cNvSpPr>
            <a:spLocks noGrp="1" noChangeArrowheads="1"/>
          </p:cNvSpPr>
          <p:nvPr>
            <p:ph type="sldNum" sz="quarter" idx="4"/>
          </p:nvPr>
        </p:nvSpPr>
        <p:spPr>
          <a:xfrm>
            <a:off x="6858000" y="6324600"/>
            <a:ext cx="1905000" cy="457200"/>
          </a:xfrm>
        </p:spPr>
        <p:txBody>
          <a:bodyPr/>
          <a:lstStyle>
            <a:lvl1pPr>
              <a:defRPr/>
            </a:lvl1pPr>
          </a:lstStyle>
          <a:p>
            <a:fld id="{F2421283-6324-4107-979C-75938BD65ED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92037-919B-474F-B147-827ACD9D4A2F}" type="slidenum">
              <a:rPr lang="en-US"/>
              <a:pPr/>
              <a:t>‹#›</a:t>
            </a:fld>
            <a:endParaRPr lang="en-US"/>
          </a:p>
        </p:txBody>
      </p:sp>
    </p:spTree>
    <p:extLst>
      <p:ext uri="{BB962C8B-B14F-4D97-AF65-F5344CB8AC3E}">
        <p14:creationId xmlns:p14="http://schemas.microsoft.com/office/powerpoint/2010/main" val="419577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37738D-2D7B-4665-BA37-35E77BA49971}" type="slidenum">
              <a:rPr lang="en-US"/>
              <a:pPr/>
              <a:t>‹#›</a:t>
            </a:fld>
            <a:endParaRPr lang="en-US"/>
          </a:p>
        </p:txBody>
      </p:sp>
    </p:spTree>
    <p:extLst>
      <p:ext uri="{BB962C8B-B14F-4D97-AF65-F5344CB8AC3E}">
        <p14:creationId xmlns:p14="http://schemas.microsoft.com/office/powerpoint/2010/main" val="319973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74C2EC-2EE6-4599-8AB0-C87FC0AC5E76}" type="slidenum">
              <a:rPr lang="en-US"/>
              <a:pPr/>
              <a:t>‹#›</a:t>
            </a:fld>
            <a:endParaRPr lang="en-US"/>
          </a:p>
        </p:txBody>
      </p:sp>
    </p:spTree>
    <p:extLst>
      <p:ext uri="{BB962C8B-B14F-4D97-AF65-F5344CB8AC3E}">
        <p14:creationId xmlns:p14="http://schemas.microsoft.com/office/powerpoint/2010/main" val="223572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4DED3A-50B0-4ABD-8172-717098B0F771}" type="slidenum">
              <a:rPr lang="en-US"/>
              <a:pPr/>
              <a:t>‹#›</a:t>
            </a:fld>
            <a:endParaRPr lang="en-US"/>
          </a:p>
        </p:txBody>
      </p:sp>
    </p:spTree>
    <p:extLst>
      <p:ext uri="{BB962C8B-B14F-4D97-AF65-F5344CB8AC3E}">
        <p14:creationId xmlns:p14="http://schemas.microsoft.com/office/powerpoint/2010/main" val="285134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E622A7-2247-4D0B-B0E4-42CD107D512B}" type="slidenum">
              <a:rPr lang="en-US"/>
              <a:pPr/>
              <a:t>‹#›</a:t>
            </a:fld>
            <a:endParaRPr lang="en-US"/>
          </a:p>
        </p:txBody>
      </p:sp>
    </p:spTree>
    <p:extLst>
      <p:ext uri="{BB962C8B-B14F-4D97-AF65-F5344CB8AC3E}">
        <p14:creationId xmlns:p14="http://schemas.microsoft.com/office/powerpoint/2010/main" val="94543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3CE10E-CB7B-4A3F-814E-A468549D9EAF}" type="slidenum">
              <a:rPr lang="en-US"/>
              <a:pPr/>
              <a:t>‹#›</a:t>
            </a:fld>
            <a:endParaRPr lang="en-US"/>
          </a:p>
        </p:txBody>
      </p:sp>
    </p:spTree>
    <p:extLst>
      <p:ext uri="{BB962C8B-B14F-4D97-AF65-F5344CB8AC3E}">
        <p14:creationId xmlns:p14="http://schemas.microsoft.com/office/powerpoint/2010/main" val="308997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C9B3C3-01A0-45AB-AE4E-A16566C080C7}" type="slidenum">
              <a:rPr lang="en-US"/>
              <a:pPr/>
              <a:t>‹#›</a:t>
            </a:fld>
            <a:endParaRPr lang="en-US"/>
          </a:p>
        </p:txBody>
      </p:sp>
    </p:spTree>
    <p:extLst>
      <p:ext uri="{BB962C8B-B14F-4D97-AF65-F5344CB8AC3E}">
        <p14:creationId xmlns:p14="http://schemas.microsoft.com/office/powerpoint/2010/main" val="29055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4CE81B9-B45F-4B4E-973B-CDCA63003240}" type="slidenum">
              <a:rPr lang="en-US"/>
              <a:pPr/>
              <a:t>‹#›</a:t>
            </a:fld>
            <a:endParaRPr lang="en-US"/>
          </a:p>
        </p:txBody>
      </p:sp>
    </p:spTree>
    <p:extLst>
      <p:ext uri="{BB962C8B-B14F-4D97-AF65-F5344CB8AC3E}">
        <p14:creationId xmlns:p14="http://schemas.microsoft.com/office/powerpoint/2010/main" val="153067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F8CA49-A5F8-4C75-810D-9CC51D6A0D8F}" type="slidenum">
              <a:rPr lang="en-US"/>
              <a:pPr/>
              <a:t>‹#›</a:t>
            </a:fld>
            <a:endParaRPr lang="en-US"/>
          </a:p>
        </p:txBody>
      </p:sp>
    </p:spTree>
    <p:extLst>
      <p:ext uri="{BB962C8B-B14F-4D97-AF65-F5344CB8AC3E}">
        <p14:creationId xmlns:p14="http://schemas.microsoft.com/office/powerpoint/2010/main" val="342879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3D4297-7525-4EF7-9D66-06882A8D7F0D}" type="slidenum">
              <a:rPr lang="en-US"/>
              <a:pPr/>
              <a:t>‹#›</a:t>
            </a:fld>
            <a:endParaRPr lang="en-US"/>
          </a:p>
        </p:txBody>
      </p:sp>
    </p:spTree>
    <p:extLst>
      <p:ext uri="{BB962C8B-B14F-4D97-AF65-F5344CB8AC3E}">
        <p14:creationId xmlns:p14="http://schemas.microsoft.com/office/powerpoint/2010/main" val="377746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2533"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2534" name="Rectangle 6"/>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428BC711-FE7C-4124-BF13-CC63DDD4F80B}" type="slidenum">
              <a:rPr lang="en-US"/>
              <a:pPr/>
              <a:t>‹#›</a:t>
            </a:fld>
            <a:endParaRPr lang="en-US"/>
          </a:p>
        </p:txBody>
      </p:sp>
      <p:grpSp>
        <p:nvGrpSpPr>
          <p:cNvPr id="22691" name="Group 163"/>
          <p:cNvGrpSpPr>
            <a:grpSpLocks/>
          </p:cNvGrpSpPr>
          <p:nvPr/>
        </p:nvGrpSpPr>
        <p:grpSpPr bwMode="auto">
          <a:xfrm>
            <a:off x="261938" y="87313"/>
            <a:ext cx="8488362" cy="831850"/>
            <a:chOff x="165" y="55"/>
            <a:chExt cx="5347" cy="524"/>
          </a:xfrm>
        </p:grpSpPr>
        <p:grpSp>
          <p:nvGrpSpPr>
            <p:cNvPr id="22690" name="Group 162"/>
            <p:cNvGrpSpPr>
              <a:grpSpLocks/>
            </p:cNvGrpSpPr>
            <p:nvPr userDrawn="1"/>
          </p:nvGrpSpPr>
          <p:grpSpPr bwMode="auto">
            <a:xfrm>
              <a:off x="664" y="104"/>
              <a:ext cx="4848" cy="432"/>
              <a:chOff x="664" y="104"/>
              <a:chExt cx="4848" cy="432"/>
            </a:xfrm>
          </p:grpSpPr>
          <p:sp>
            <p:nvSpPr>
              <p:cNvPr id="22536" name="Freeform 8"/>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37" name="Group 9"/>
              <p:cNvGrpSpPr>
                <a:grpSpLocks/>
              </p:cNvGrpSpPr>
              <p:nvPr/>
            </p:nvGrpSpPr>
            <p:grpSpPr bwMode="auto">
              <a:xfrm>
                <a:off x="1195" y="104"/>
                <a:ext cx="3827" cy="429"/>
                <a:chOff x="1021" y="240"/>
                <a:chExt cx="3827" cy="429"/>
              </a:xfrm>
            </p:grpSpPr>
            <p:grpSp>
              <p:nvGrpSpPr>
                <p:cNvPr id="22538" name="Group 10"/>
                <p:cNvGrpSpPr>
                  <a:grpSpLocks/>
                </p:cNvGrpSpPr>
                <p:nvPr/>
              </p:nvGrpSpPr>
              <p:grpSpPr bwMode="auto">
                <a:xfrm>
                  <a:off x="1021" y="241"/>
                  <a:ext cx="2208" cy="427"/>
                  <a:chOff x="1021" y="241"/>
                  <a:chExt cx="2208" cy="427"/>
                </a:xfrm>
              </p:grpSpPr>
              <p:sp>
                <p:nvSpPr>
                  <p:cNvPr id="22539" name="Freeform 11"/>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Freeform 12"/>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Freeform 13"/>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Freeform 14"/>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Freeform 15"/>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Freeform 16"/>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Freeform 17"/>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6" name="Freeform 18"/>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Freeform 19"/>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Freeform 20"/>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Freeform 21"/>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0" name="Freeform 22"/>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Freeform 23"/>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2" name="Freeform 24"/>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Freeform 25"/>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Freeform 26"/>
                  <p:cNvSpPr>
                    <a:spLocks/>
                  </p:cNvSpPr>
                  <p:nvPr/>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5" name="Freeform 27"/>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6" name="Freeform 28"/>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Freeform 29"/>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8" name="Freeform 30"/>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Freeform 31"/>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0" name="Freeform 32"/>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Freeform 33"/>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Freeform 34"/>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Freeform 35"/>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Freeform 36"/>
                  <p:cNvSpPr>
                    <a:spLocks/>
                  </p:cNvSpPr>
                  <p:nvPr/>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Freeform 37"/>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6" name="Freeform 38"/>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7" name="Freeform 39"/>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8" name="Freeform 40"/>
                  <p:cNvSpPr>
                    <a:spLocks/>
                  </p:cNvSpPr>
                  <p:nvPr/>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9" name="Freeform 41"/>
                  <p:cNvSpPr>
                    <a:spLocks/>
                  </p:cNvSpPr>
                  <p:nvPr/>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0" name="Freeform 42"/>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1" name="Freeform 43"/>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2" name="Freeform 44"/>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3" name="Freeform 45"/>
                  <p:cNvSpPr>
                    <a:spLocks/>
                  </p:cNvSpPr>
                  <p:nvPr/>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4" name="Freeform 46"/>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5" name="Freeform 47"/>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6" name="Freeform 48"/>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7" name="Freeform 49"/>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8" name="Freeform 50"/>
                  <p:cNvSpPr>
                    <a:spLocks/>
                  </p:cNvSpPr>
                  <p:nvPr/>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9" name="Freeform 51"/>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0" name="Freeform 52"/>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1" name="Freeform 53"/>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2" name="Freeform 54"/>
                  <p:cNvSpPr>
                    <a:spLocks/>
                  </p:cNvSpPr>
                  <p:nvPr/>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3" name="Freeform 55"/>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4" name="Freeform 56"/>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5" name="Freeform 57"/>
                  <p:cNvSpPr>
                    <a:spLocks/>
                  </p:cNvSpPr>
                  <p:nvPr/>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6" name="Freeform 58"/>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7" name="Freeform 59"/>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8" name="Freeform 60"/>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9" name="Freeform 61"/>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0" name="Freeform 62"/>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1" name="Freeform 63"/>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2" name="Freeform 64"/>
                  <p:cNvSpPr>
                    <a:spLocks/>
                  </p:cNvSpPr>
                  <p:nvPr/>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3" name="Freeform 65"/>
                  <p:cNvSpPr>
                    <a:spLocks/>
                  </p:cNvSpPr>
                  <p:nvPr/>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4" name="Freeform 66"/>
                  <p:cNvSpPr>
                    <a:spLocks/>
                  </p:cNvSpPr>
                  <p:nvPr/>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95" name="Group 67"/>
                <p:cNvGrpSpPr>
                  <a:grpSpLocks/>
                </p:cNvGrpSpPr>
                <p:nvPr/>
              </p:nvGrpSpPr>
              <p:grpSpPr bwMode="auto">
                <a:xfrm>
                  <a:off x="3709" y="240"/>
                  <a:ext cx="1139" cy="429"/>
                  <a:chOff x="3709" y="240"/>
                  <a:chExt cx="1139" cy="429"/>
                </a:xfrm>
              </p:grpSpPr>
              <p:sp>
                <p:nvSpPr>
                  <p:cNvPr id="22596" name="Freeform 68"/>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7" name="Freeform 69"/>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8" name="Freeform 70"/>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9" name="Freeform 71"/>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0" name="Freeform 72"/>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1" name="Freeform 73"/>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2" name="Freeform 74"/>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3" name="Freeform 75"/>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4" name="Freeform 76"/>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5" name="Freeform 77"/>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6" name="Freeform 78"/>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7" name="Freeform 79"/>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8" name="Freeform 80"/>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9" name="Freeform 81"/>
                  <p:cNvSpPr>
                    <a:spLocks/>
                  </p:cNvSpPr>
                  <p:nvPr/>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0" name="Freeform 82"/>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1" name="Freeform 83"/>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2" name="Freeform 84"/>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3" name="Freeform 85"/>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4" name="Freeform 86"/>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5" name="Freeform 87"/>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6" name="Freeform 88"/>
                  <p:cNvSpPr>
                    <a:spLocks/>
                  </p:cNvSpPr>
                  <p:nvPr/>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7" name="Freeform 89"/>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8" name="Freeform 90"/>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9" name="Freeform 91"/>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0" name="Freeform 92"/>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1" name="Freeform 93"/>
                  <p:cNvSpPr>
                    <a:spLocks/>
                  </p:cNvSpPr>
                  <p:nvPr/>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2" name="Freeform 94"/>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3" name="Freeform 95"/>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4" name="Freeform 96"/>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5" name="Freeform 97"/>
                  <p:cNvSpPr>
                    <a:spLocks/>
                  </p:cNvSpPr>
                  <p:nvPr/>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6" name="Freeform 98"/>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7" name="Freeform 99"/>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8" name="Freeform 100"/>
                  <p:cNvSpPr>
                    <a:spLocks/>
                  </p:cNvSpPr>
                  <p:nvPr/>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9" name="Freeform 101"/>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0" name="Freeform 102"/>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 name="Freeform 103"/>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2" name="Freeform 104"/>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3" name="Freeform 105"/>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4" name="Freeform 106"/>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5" name="Freeform 107"/>
                  <p:cNvSpPr>
                    <a:spLocks/>
                  </p:cNvSpPr>
                  <p:nvPr/>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6" name="Freeform 108"/>
                  <p:cNvSpPr>
                    <a:spLocks/>
                  </p:cNvSpPr>
                  <p:nvPr/>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7" name="Freeform 109"/>
                  <p:cNvSpPr>
                    <a:spLocks/>
                  </p:cNvSpPr>
                  <p:nvPr/>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38" name="Group 110"/>
              <p:cNvGrpSpPr>
                <a:grpSpLocks/>
              </p:cNvGrpSpPr>
              <p:nvPr/>
            </p:nvGrpSpPr>
            <p:grpSpPr bwMode="auto">
              <a:xfrm>
                <a:off x="798" y="111"/>
                <a:ext cx="4702" cy="418"/>
                <a:chOff x="798" y="255"/>
                <a:chExt cx="4702" cy="418"/>
              </a:xfrm>
            </p:grpSpPr>
            <p:sp>
              <p:nvSpPr>
                <p:cNvPr id="22639" name="Line 111"/>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0" name="Line 112"/>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1" name="Line 113"/>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2" name="Line 114"/>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3" name="Line 115"/>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4" name="Line 116"/>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5" name="Line 117"/>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6" name="Line 118"/>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7" name="Line 119"/>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8" name="Line 120"/>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9" name="Line 121"/>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0" name="Line 122"/>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1" name="Line 123"/>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2" name="Line 124"/>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3" name="Line 125"/>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4" name="Line 126"/>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5" name="Line 127"/>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6" name="Line 128"/>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7" name="Line 129"/>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8" name="Line 130"/>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9" name="Line 131"/>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60" name="Group 132"/>
              <p:cNvGrpSpPr>
                <a:grpSpLocks/>
              </p:cNvGrpSpPr>
              <p:nvPr/>
            </p:nvGrpSpPr>
            <p:grpSpPr bwMode="auto">
              <a:xfrm>
                <a:off x="1208" y="109"/>
                <a:ext cx="3694" cy="423"/>
                <a:chOff x="1034" y="245"/>
                <a:chExt cx="3694" cy="423"/>
              </a:xfrm>
            </p:grpSpPr>
            <p:sp>
              <p:nvSpPr>
                <p:cNvPr id="22661" name="Line 133"/>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2" name="Line 134"/>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3" name="Line 135"/>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4" name="Line 136"/>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5" name="Line 137"/>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6" name="Line 138"/>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7" name="Line 139"/>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8" name="Line 140"/>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0" name="Line 142"/>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1" name="Line 143"/>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3" name="Line 145"/>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4" name="Line 146"/>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5" name="Line 147"/>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6" name="Line 148"/>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7" name="Line 149"/>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8" name="Line 150"/>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9" name="Line 151"/>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0" name="Line 152"/>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1" name="Line 153"/>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3" name="Line 155"/>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4" name="Line 156"/>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5" name="Line 157"/>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22689" name="Picture 161" descr="earth"/>
            <p:cNvPicPr>
              <a:picLocks noChangeAspect="1" noChangeArrowheads="1"/>
            </p:cNvPicPr>
            <p:nvPr userDrawn="1"/>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1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p:txBody>
          <a:bodyPr/>
          <a:lstStyle/>
          <a:p>
            <a:r>
              <a:rPr lang="en-US"/>
              <a:t>The Birth Pains of the Messiah</a:t>
            </a:r>
          </a:p>
        </p:txBody>
      </p:sp>
      <p:sp>
        <p:nvSpPr>
          <p:cNvPr id="67587" name="Rectangle 3"/>
          <p:cNvSpPr>
            <a:spLocks noGrp="1" noChangeArrowheads="1"/>
          </p:cNvSpPr>
          <p:nvPr>
            <p:ph type="subTitle" idx="1"/>
          </p:nvPr>
        </p:nvSpPr>
        <p:spPr/>
        <p:txBody>
          <a:bodyPr/>
          <a:lstStyle/>
          <a:p>
            <a:r>
              <a:rPr lang="en-US"/>
              <a:t>Have They Started Yet?</a:t>
            </a:r>
          </a:p>
          <a:p>
            <a:r>
              <a:rPr lang="en-US">
                <a:solidFill>
                  <a:schemeClr val="tx2"/>
                </a:solidFill>
              </a:rPr>
              <a:t>Robert C. Newman</a:t>
            </a:r>
          </a:p>
        </p:txBody>
      </p:sp>
      <p:pic>
        <p:nvPicPr>
          <p:cNvPr id="2" name="BirthPain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001000" y="5715000"/>
            <a:ext cx="609600" cy="609600"/>
          </a:xfrm>
          <a:prstGeom prst="rect">
            <a:avLst/>
          </a:prstGeom>
        </p:spPr>
      </p:pic>
    </p:spTree>
    <p:custDataLst>
      <p:tags r:id="rId1"/>
    </p:custDataLst>
  </p:cSld>
  <p:clrMapOvr>
    <a:masterClrMapping/>
  </p:clrMapOvr>
  <p:transition advClick="0" advTm="307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67586"/>
                                        </p:tgtEl>
                                        <p:attrNameLst>
                                          <p:attrName>style.visibility</p:attrName>
                                        </p:attrNameLst>
                                      </p:cBhvr>
                                      <p:to>
                                        <p:strVal val="visible"/>
                                      </p:to>
                                    </p:set>
                                    <p:anim calcmode="lin" valueType="num">
                                      <p:cBhvr>
                                        <p:cTn id="11" dur="500" fill="hold"/>
                                        <p:tgtEl>
                                          <p:spTgt spid="67586"/>
                                        </p:tgtEl>
                                        <p:attrNameLst>
                                          <p:attrName>ppt_w</p:attrName>
                                        </p:attrNameLst>
                                      </p:cBhvr>
                                      <p:tavLst>
                                        <p:tav tm="0">
                                          <p:val>
                                            <p:fltVal val="0"/>
                                          </p:val>
                                        </p:tav>
                                        <p:tav tm="100000">
                                          <p:val>
                                            <p:strVal val="#ppt_w"/>
                                          </p:val>
                                        </p:tav>
                                      </p:tavLst>
                                    </p:anim>
                                    <p:anim calcmode="lin" valueType="num">
                                      <p:cBhvr>
                                        <p:cTn id="12" dur="500" fill="hold"/>
                                        <p:tgtEl>
                                          <p:spTgt spid="6758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67587">
                                            <p:txEl>
                                              <p:pRg st="0" end="0"/>
                                            </p:txEl>
                                          </p:spTgt>
                                        </p:tgtEl>
                                        <p:attrNameLst>
                                          <p:attrName>style.visibility</p:attrName>
                                        </p:attrNameLst>
                                      </p:cBhvr>
                                      <p:to>
                                        <p:strVal val="visible"/>
                                      </p:to>
                                    </p:set>
                                    <p:anim calcmode="lin" valueType="num">
                                      <p:cBhvr additive="base">
                                        <p:cTn id="1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67587">
                                            <p:txEl>
                                              <p:pRg st="1" end="1"/>
                                            </p:txEl>
                                          </p:spTgt>
                                        </p:tgtEl>
                                        <p:attrNameLst>
                                          <p:attrName>style.visibility</p:attrName>
                                        </p:attrNameLst>
                                      </p:cBhvr>
                                      <p:to>
                                        <p:strVal val="visible"/>
                                      </p:to>
                                    </p:set>
                                    <p:anim calcmode="lin" valueType="num">
                                      <p:cBhvr additive="base">
                                        <p:cTn id="2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5" fill="hold" display="0">
                  <p:stCondLst>
                    <p:cond delay="indefinite"/>
                  </p:stCondLst>
                  <p:endCondLst>
                    <p:cond evt="onStopAudio" delay="0">
                      <p:tgtEl>
                        <p:sldTgt/>
                      </p:tgtEl>
                    </p:cond>
                  </p:endCondLst>
                </p:cTn>
                <p:tgtEl>
                  <p:spTgt spid="2"/>
                </p:tgtEl>
              </p:cMediaNode>
            </p:audio>
          </p:childTnLst>
        </p:cTn>
      </p:par>
    </p:tnLst>
    <p:bldLst>
      <p:bldP spid="67586" grpId="0"/>
      <p:bldP spid="67587" grpId="1" uiExpand="1" build="p"/>
    </p:bldLst>
  </p:timing>
  <p:extLst mod="1">
    <p:ext uri="{E180D4A7-C9FB-4DFB-919C-405C955672EB}">
      <p14:showEvtLst xmlns:p14="http://schemas.microsoft.com/office/powerpoint/2010/main">
        <p14:playEvt time="0" objId="67588"/>
      </p14:showEvtLst>
    </p:ext>
  </p:extLs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Birth Pains in the OT</a:t>
            </a:r>
          </a:p>
        </p:txBody>
      </p:sp>
      <p:sp>
        <p:nvSpPr>
          <p:cNvPr id="76803" name="Rectangle 3"/>
          <p:cNvSpPr>
            <a:spLocks noGrp="1" noChangeArrowheads="1"/>
          </p:cNvSpPr>
          <p:nvPr>
            <p:ph type="body" idx="1"/>
          </p:nvPr>
        </p:nvSpPr>
        <p:spPr/>
        <p:txBody>
          <a:bodyPr/>
          <a:lstStyle/>
          <a:p>
            <a:r>
              <a:rPr lang="en-US"/>
              <a:t>Isaiah 26</a:t>
            </a:r>
          </a:p>
          <a:p>
            <a:r>
              <a:rPr lang="en-US"/>
              <a:t>Isaiah 66</a:t>
            </a:r>
          </a:p>
          <a:p>
            <a:r>
              <a:rPr lang="en-US"/>
              <a:t>Isaiah 13</a:t>
            </a:r>
          </a:p>
          <a:p>
            <a:r>
              <a:rPr lang="en-US"/>
              <a:t>Psalm 48</a:t>
            </a:r>
          </a:p>
          <a:p>
            <a:r>
              <a:rPr lang="en-US"/>
              <a:t>Isaiah 21</a:t>
            </a:r>
          </a:p>
          <a:p>
            <a:r>
              <a:rPr lang="en-US"/>
              <a:t>Jeremiah</a:t>
            </a:r>
          </a:p>
        </p:txBody>
      </p:sp>
    </p:spTree>
    <p:custDataLst>
      <p:tags r:id="rId1"/>
    </p:custDataLst>
  </p:cSld>
  <p:clrMapOvr>
    <a:masterClrMapping/>
  </p:clrMapOvr>
  <p:transition advTm="160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additive="base">
                                        <p:cTn id="19"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 calcmode="lin" valueType="num">
                                      <p:cBhvr additive="base">
                                        <p:cTn id="25"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6803">
                                            <p:txEl>
                                              <p:pRg st="4" end="4"/>
                                            </p:txEl>
                                          </p:spTgt>
                                        </p:tgtEl>
                                        <p:attrNameLst>
                                          <p:attrName>style.visibility</p:attrName>
                                        </p:attrNameLst>
                                      </p:cBhvr>
                                      <p:to>
                                        <p:strVal val="visible"/>
                                      </p:to>
                                    </p:set>
                                    <p:anim calcmode="lin" valueType="num">
                                      <p:cBhvr additive="base">
                                        <p:cTn id="31" dur="500" fill="hold"/>
                                        <p:tgtEl>
                                          <p:spTgt spid="768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8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6803">
                                            <p:txEl>
                                              <p:pRg st="5" end="5"/>
                                            </p:txEl>
                                          </p:spTgt>
                                        </p:tgtEl>
                                        <p:attrNameLst>
                                          <p:attrName>style.visibility</p:attrName>
                                        </p:attrNameLst>
                                      </p:cBhvr>
                                      <p:to>
                                        <p:strVal val="visible"/>
                                      </p:to>
                                    </p:set>
                                    <p:anim calcmode="lin" valueType="num">
                                      <p:cBhvr additive="base">
                                        <p:cTn id="37" dur="500" fill="hold"/>
                                        <p:tgtEl>
                                          <p:spTgt spid="768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68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990600" y="2057400"/>
            <a:ext cx="7027863" cy="3581400"/>
          </a:xfrm>
        </p:spPr>
        <p:txBody>
          <a:bodyPr/>
          <a:lstStyle/>
          <a:p>
            <a:r>
              <a:rPr lang="en-US" sz="2800" i="0">
                <a:solidFill>
                  <a:schemeClr val="tx1"/>
                </a:solidFill>
                <a:cs typeface="Times New Roman" pitchFamily="18" charset="0"/>
              </a:rPr>
              <a:t>Like a pregnant woman who writhes and cries out in her pangs when she is near to giving birth, so were we because of you, O LORD; we were pregnant, we writhed, but we have given birth to wind.  We have accomplished no deliverance in the earth, and the inhabitants of the world have not fallen.  </a:t>
            </a:r>
            <a:br>
              <a:rPr lang="en-US" sz="2800" i="0">
                <a:solidFill>
                  <a:schemeClr val="tx1"/>
                </a:solidFill>
                <a:cs typeface="Times New Roman" pitchFamily="18" charset="0"/>
              </a:rPr>
            </a:br>
            <a:r>
              <a:rPr lang="en-US" sz="2800">
                <a:solidFill>
                  <a:schemeClr val="tx1"/>
                </a:solidFill>
                <a:cs typeface="Times New Roman" pitchFamily="18" charset="0"/>
              </a:rPr>
              <a:t>					</a:t>
            </a:r>
            <a:r>
              <a:rPr lang="en-US" sz="2800" i="0">
                <a:solidFill>
                  <a:schemeClr val="tx1"/>
                </a:solidFill>
                <a:cs typeface="Times New Roman" pitchFamily="18" charset="0"/>
              </a:rPr>
              <a:t>Isa 26:17-18</a:t>
            </a:r>
            <a:endParaRPr lang="en-US" sz="2800">
              <a:solidFill>
                <a:schemeClr val="tx1"/>
              </a:solidFill>
            </a:endParaRPr>
          </a:p>
        </p:txBody>
      </p:sp>
    </p:spTree>
    <p:custDataLst>
      <p:tags r:id="rId1"/>
    </p:custDataLst>
  </p:cSld>
  <p:clrMapOvr>
    <a:masterClrMapping/>
  </p:clrMapOvr>
  <p:transition advTm="179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checkerboard(across)">
                                      <p:cBhvr>
                                        <p:cTn id="7" dur="5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219200" y="1676400"/>
            <a:ext cx="6799263" cy="4191000"/>
          </a:xfrm>
        </p:spPr>
        <p:txBody>
          <a:bodyPr/>
          <a:lstStyle/>
          <a:p>
            <a:r>
              <a:rPr lang="en-US" sz="2800" i="0">
                <a:solidFill>
                  <a:schemeClr val="tx1"/>
                </a:solidFill>
                <a:cs typeface="Times New Roman" pitchFamily="18" charset="0"/>
              </a:rPr>
              <a:t>Before she was in labor she gave birth; before the pain came upon her she delivered a son.  Who has heard of such a thing?  Who has seen such things?  Shall a land be born in one day?  Shall a nation be brought forth in one moment?  For as soon as Zion was in labor she brought forth her children.  </a:t>
            </a:r>
            <a:br>
              <a:rPr lang="en-US" sz="2800" i="0">
                <a:solidFill>
                  <a:schemeClr val="tx1"/>
                </a:solidFill>
                <a:cs typeface="Times New Roman" pitchFamily="18" charset="0"/>
              </a:rPr>
            </a:br>
            <a:r>
              <a:rPr lang="en-US" sz="2800">
                <a:solidFill>
                  <a:schemeClr val="tx1"/>
                </a:solidFill>
                <a:cs typeface="Times New Roman" pitchFamily="18" charset="0"/>
              </a:rPr>
              <a:t>					</a:t>
            </a:r>
            <a:r>
              <a:rPr lang="en-US" sz="2800" i="0">
                <a:solidFill>
                  <a:schemeClr val="tx1"/>
                </a:solidFill>
                <a:cs typeface="Times New Roman" pitchFamily="18" charset="0"/>
              </a:rPr>
              <a:t>Isa 66:7-8</a:t>
            </a:r>
            <a:endParaRPr lang="en-US" sz="2800" i="0">
              <a:solidFill>
                <a:schemeClr val="tx1"/>
              </a:solidFill>
            </a:endParaRPr>
          </a:p>
        </p:txBody>
      </p:sp>
    </p:spTree>
    <p:custDataLst>
      <p:tags r:id="rId1"/>
    </p:custDataLst>
  </p:cSld>
  <p:clrMapOvr>
    <a:masterClrMapping/>
  </p:clrMapOvr>
  <p:transition advTm="180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checkerboard(across)">
                                      <p:cBhvr>
                                        <p:cTn id="7"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43000" y="1371600"/>
            <a:ext cx="6875463" cy="5105400"/>
          </a:xfrm>
        </p:spPr>
        <p:txBody>
          <a:bodyPr/>
          <a:lstStyle/>
          <a:p>
            <a:r>
              <a:rPr lang="en-US" sz="2800" i="0">
                <a:solidFill>
                  <a:schemeClr val="tx1"/>
                </a:solidFill>
                <a:cs typeface="Times New Roman" pitchFamily="18" charset="0"/>
              </a:rPr>
              <a:t>Wail, for the day of the LORD is near; as destruction from the Almighty it will come!  Therefore all hands will be feeble and every human heart will melt.  They will be dismayed: pangs and agony will seize them; they will be in anguish like a woman in labor.  They will look aghast at one another; their faces will be aflame.  Behold, the day of the LORD comes, cruel, with wrath and fierce anger, to make the land a desolation and to destroy its sinners from it.</a:t>
            </a:r>
            <a:r>
              <a:rPr lang="en-US" sz="2800">
                <a:solidFill>
                  <a:schemeClr val="tx1"/>
                </a:solidFill>
                <a:cs typeface="Times New Roman" pitchFamily="18" charset="0"/>
              </a:rPr>
              <a:t>								</a:t>
            </a:r>
            <a:r>
              <a:rPr lang="en-US" sz="2800" i="0">
                <a:solidFill>
                  <a:schemeClr val="tx1"/>
                </a:solidFill>
                <a:cs typeface="Times New Roman" pitchFamily="18" charset="0"/>
              </a:rPr>
              <a:t>Isa 13:6-9</a:t>
            </a:r>
            <a:endParaRPr lang="en-US" sz="2800" i="0">
              <a:solidFill>
                <a:schemeClr val="tx1"/>
              </a:solidFill>
            </a:endParaRPr>
          </a:p>
        </p:txBody>
      </p:sp>
    </p:spTree>
    <p:custDataLst>
      <p:tags r:id="rId1"/>
    </p:custDataLst>
  </p:cSld>
  <p:clrMapOvr>
    <a:masterClrMapping/>
  </p:clrMapOvr>
  <p:transition advTm="257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checkerboard(across)">
                                      <p:cBhvr>
                                        <p:cTn id="7"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219200" y="1600200"/>
            <a:ext cx="6799263" cy="4114800"/>
          </a:xfrm>
        </p:spPr>
        <p:txBody>
          <a:bodyPr/>
          <a:lstStyle/>
          <a:p>
            <a:r>
              <a:rPr lang="en-US" sz="2800" i="0">
                <a:solidFill>
                  <a:schemeClr val="tx1"/>
                </a:solidFill>
                <a:cs typeface="Times New Roman" pitchFamily="18" charset="0"/>
              </a:rPr>
              <a:t>As soon as they saw it, they were astounded; they were in panic; they took to flight.  Trembling took hold of them there, anguish as of a woman in labor.  By the east wind you shattered the ships of Tarshish.  </a:t>
            </a:r>
            <a:r>
              <a:rPr lang="en-US" sz="2800">
                <a:solidFill>
                  <a:schemeClr val="tx1"/>
                </a:solidFill>
                <a:cs typeface="Times New Roman" pitchFamily="18" charset="0"/>
              </a:rPr>
              <a:t>		</a:t>
            </a:r>
            <a:br>
              <a:rPr lang="en-US" sz="2800">
                <a:solidFill>
                  <a:schemeClr val="tx1"/>
                </a:solidFill>
                <a:cs typeface="Times New Roman" pitchFamily="18" charset="0"/>
              </a:rPr>
            </a:br>
            <a:r>
              <a:rPr lang="en-US" sz="2800">
                <a:solidFill>
                  <a:schemeClr val="tx1"/>
                </a:solidFill>
                <a:cs typeface="Times New Roman" pitchFamily="18" charset="0"/>
              </a:rPr>
              <a:t/>
            </a:r>
            <a:br>
              <a:rPr lang="en-US" sz="2800">
                <a:solidFill>
                  <a:schemeClr val="tx1"/>
                </a:solidFill>
                <a:cs typeface="Times New Roman" pitchFamily="18" charset="0"/>
              </a:rPr>
            </a:br>
            <a:r>
              <a:rPr lang="en-US" sz="2800">
                <a:solidFill>
                  <a:schemeClr val="tx1"/>
                </a:solidFill>
                <a:cs typeface="Times New Roman" pitchFamily="18" charset="0"/>
              </a:rPr>
              <a:t>				</a:t>
            </a:r>
            <a:r>
              <a:rPr lang="en-US" sz="2800" i="0">
                <a:solidFill>
                  <a:schemeClr val="tx1"/>
                </a:solidFill>
                <a:cs typeface="Times New Roman" pitchFamily="18" charset="0"/>
              </a:rPr>
              <a:t>Ps 48:5-7</a:t>
            </a:r>
            <a:endParaRPr lang="en-US" sz="2800" i="0">
              <a:solidFill>
                <a:schemeClr val="tx1"/>
              </a:solidFill>
            </a:endParaRPr>
          </a:p>
        </p:txBody>
      </p:sp>
    </p:spTree>
    <p:custDataLst>
      <p:tags r:id="rId1"/>
    </p:custDataLst>
  </p:cSld>
  <p:clrMapOvr>
    <a:masterClrMapping/>
  </p:clrMapOvr>
  <p:transition advTm="174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checkerboard(across)">
                                      <p:cBhvr>
                                        <p:cTn id="7" dur="5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Isaiah 21</a:t>
            </a:r>
          </a:p>
        </p:txBody>
      </p:sp>
      <p:sp>
        <p:nvSpPr>
          <p:cNvPr id="81923" name="Rectangle 3"/>
          <p:cNvSpPr>
            <a:spLocks noGrp="1" noChangeArrowheads="1"/>
          </p:cNvSpPr>
          <p:nvPr>
            <p:ph type="body" idx="1"/>
          </p:nvPr>
        </p:nvSpPr>
        <p:spPr/>
        <p:txBody>
          <a:bodyPr/>
          <a:lstStyle/>
          <a:p>
            <a:r>
              <a:rPr lang="en-US"/>
              <a:t>Prophet is seized with pain </a:t>
            </a:r>
            <a:r>
              <a:rPr lang="en-US">
                <a:cs typeface="Tahoma" pitchFamily="34" charset="0"/>
              </a:rPr>
              <a:t>"</a:t>
            </a:r>
            <a:r>
              <a:rPr lang="en-US"/>
              <a:t>like the pangs of a woman in labor.</a:t>
            </a:r>
            <a:r>
              <a:rPr lang="en-US">
                <a:cs typeface="Times New Roman" pitchFamily="18" charset="0"/>
              </a:rPr>
              <a:t>"</a:t>
            </a:r>
            <a:endParaRPr lang="en-US"/>
          </a:p>
          <a:p>
            <a:r>
              <a:rPr lang="en-US"/>
              <a:t>This apparently refers to the destruction of Babylon by the Medes &amp; Elamites.</a:t>
            </a:r>
          </a:p>
          <a:p>
            <a:r>
              <a:rPr lang="en-US"/>
              <a:t>One verse (9) </a:t>
            </a:r>
            <a:r>
              <a:rPr lang="en-US">
                <a:cs typeface="Tahoma" pitchFamily="34" charset="0"/>
              </a:rPr>
              <a:t>"</a:t>
            </a:r>
            <a:r>
              <a:rPr lang="en-US"/>
              <a:t>fallen, fallen, is Babylon,</a:t>
            </a:r>
            <a:r>
              <a:rPr lang="en-US">
                <a:cs typeface="Tahoma" pitchFamily="34" charset="0"/>
              </a:rPr>
              <a:t>"</a:t>
            </a:r>
            <a:r>
              <a:rPr lang="en-US"/>
              <a:t> is applied in Rev 18:2 to a future event.</a:t>
            </a:r>
          </a:p>
        </p:txBody>
      </p:sp>
    </p:spTree>
    <p:custDataLst>
      <p:tags r:id="rId1"/>
    </p:custDataLst>
  </p:cSld>
  <p:clrMapOvr>
    <a:masterClrMapping/>
  </p:clrMapOvr>
  <p:transition advTm="207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Birth Pains in Jeremiah</a:t>
            </a:r>
          </a:p>
        </p:txBody>
      </p:sp>
      <p:sp>
        <p:nvSpPr>
          <p:cNvPr id="82947" name="Rectangle 3"/>
          <p:cNvSpPr>
            <a:spLocks noGrp="1" noChangeArrowheads="1"/>
          </p:cNvSpPr>
          <p:nvPr>
            <p:ph type="body" idx="1"/>
          </p:nvPr>
        </p:nvSpPr>
        <p:spPr/>
        <p:txBody>
          <a:bodyPr/>
          <a:lstStyle/>
          <a:p>
            <a:r>
              <a:rPr lang="en-US"/>
              <a:t>Occurs several times.</a:t>
            </a:r>
          </a:p>
          <a:p>
            <a:r>
              <a:rPr lang="en-US"/>
              <a:t>Usually for Israel or neighbors being overcome by the prospect of invasion.</a:t>
            </a:r>
          </a:p>
          <a:p>
            <a:r>
              <a:rPr lang="en-US"/>
              <a:t>Only Jeremiah 30 seems to be eschatological.</a:t>
            </a:r>
          </a:p>
        </p:txBody>
      </p:sp>
    </p:spTree>
    <p:custDataLst>
      <p:tags r:id="rId1"/>
    </p:custDataLst>
  </p:cSld>
  <p:clrMapOvr>
    <a:masterClrMapping/>
  </p:clrMapOvr>
  <p:transition advTm="139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295400" y="1524000"/>
            <a:ext cx="6723063" cy="4495800"/>
          </a:xfrm>
        </p:spPr>
        <p:txBody>
          <a:bodyPr/>
          <a:lstStyle/>
          <a:p>
            <a:r>
              <a:rPr lang="en-US" sz="2800" i="0">
                <a:solidFill>
                  <a:schemeClr val="tx1"/>
                </a:solidFill>
                <a:cs typeface="Times New Roman" pitchFamily="18" charset="0"/>
              </a:rPr>
              <a:t>Thus says the LORD: We have heard a cry of panic, of terror, and no peace.  Ask now, and see, can a man bear a child?  Why then do I see every man with his hands on his stomach like a woman in labor?  Why has every face turned pale?  Alas!  That day is so great there is none like it; it is a time of distress for Jacob; yet he shall be saved out of it.  </a:t>
            </a:r>
            <a:br>
              <a:rPr lang="en-US" sz="2800" i="0">
                <a:solidFill>
                  <a:schemeClr val="tx1"/>
                </a:solidFill>
                <a:cs typeface="Times New Roman" pitchFamily="18" charset="0"/>
              </a:rPr>
            </a:br>
            <a:r>
              <a:rPr lang="en-US" sz="2800">
                <a:solidFill>
                  <a:schemeClr val="tx1"/>
                </a:solidFill>
                <a:cs typeface="Times New Roman" pitchFamily="18" charset="0"/>
              </a:rPr>
              <a:t>					</a:t>
            </a:r>
            <a:r>
              <a:rPr lang="en-US" sz="2800" i="0">
                <a:solidFill>
                  <a:schemeClr val="tx1"/>
                </a:solidFill>
                <a:cs typeface="Times New Roman" pitchFamily="18" charset="0"/>
              </a:rPr>
              <a:t>Jer 30:5-7</a:t>
            </a:r>
            <a:endParaRPr lang="en-US" sz="2800" i="0">
              <a:solidFill>
                <a:schemeClr val="tx1"/>
              </a:solidFill>
            </a:endParaRPr>
          </a:p>
        </p:txBody>
      </p:sp>
    </p:spTree>
    <p:custDataLst>
      <p:tags r:id="rId1"/>
    </p:custDataLst>
  </p:cSld>
  <p:clrMapOvr>
    <a:masterClrMapping/>
  </p:clrMapOvr>
  <p:transition advTm="216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heckerboard(across)">
                                      <p:cBhvr>
                                        <p:cTn id="7" dur="5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Birth Pains in OT and NT</a:t>
            </a:r>
          </a:p>
        </p:txBody>
      </p:sp>
      <p:sp>
        <p:nvSpPr>
          <p:cNvPr id="84995" name="Rectangle 3"/>
          <p:cNvSpPr>
            <a:spLocks noGrp="1" noChangeArrowheads="1"/>
          </p:cNvSpPr>
          <p:nvPr>
            <p:ph type="body" idx="1"/>
          </p:nvPr>
        </p:nvSpPr>
        <p:spPr/>
        <p:txBody>
          <a:bodyPr/>
          <a:lstStyle/>
          <a:p>
            <a:r>
              <a:rPr lang="en-US"/>
              <a:t>Reaction of humans to terrifying circumstances that have come upon them</a:t>
            </a:r>
          </a:p>
          <a:p>
            <a:r>
              <a:rPr lang="en-US"/>
              <a:t>Prominent is idea of circumstances being inescapable</a:t>
            </a:r>
          </a:p>
          <a:p>
            <a:r>
              <a:rPr lang="en-US"/>
              <a:t>Less frequently, an implication of sudden or unexpected coming</a:t>
            </a:r>
          </a:p>
        </p:txBody>
      </p:sp>
    </p:spTree>
    <p:custDataLst>
      <p:tags r:id="rId1"/>
    </p:custDataLst>
  </p:cSld>
  <p:clrMapOvr>
    <a:masterClrMapping/>
  </p:clrMapOvr>
  <p:transition advTm="262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Birth Pains in Rabbinic Literature</a:t>
            </a:r>
          </a:p>
        </p:txBody>
      </p:sp>
      <p:sp>
        <p:nvSpPr>
          <p:cNvPr id="86019" name="Rectangle 3"/>
          <p:cNvSpPr>
            <a:spLocks noGrp="1" noChangeArrowheads="1"/>
          </p:cNvSpPr>
          <p:nvPr>
            <p:ph type="body" idx="1"/>
          </p:nvPr>
        </p:nvSpPr>
        <p:spPr/>
        <p:txBody>
          <a:bodyPr/>
          <a:lstStyle/>
          <a:p>
            <a:r>
              <a:rPr lang="en-US"/>
              <a:t>Suggest this was commonly used in NT period, not just by Christians</a:t>
            </a:r>
          </a:p>
          <a:p>
            <a:r>
              <a:rPr lang="en-US"/>
              <a:t>Rabbinic literature has phrase </a:t>
            </a:r>
            <a:r>
              <a:rPr lang="en-US">
                <a:cs typeface="Tahoma" pitchFamily="34" charset="0"/>
              </a:rPr>
              <a:t>"</a:t>
            </a:r>
            <a:r>
              <a:rPr lang="en-US"/>
              <a:t>birth pains of the Messiah</a:t>
            </a:r>
            <a:r>
              <a:rPr lang="en-US">
                <a:cs typeface="Tahoma" pitchFamily="34" charset="0"/>
              </a:rPr>
              <a:t>"</a:t>
            </a:r>
          </a:p>
          <a:p>
            <a:r>
              <a:rPr lang="en-US"/>
              <a:t>Means not the Messiah</a:t>
            </a:r>
            <a:r>
              <a:rPr lang="en-US">
                <a:cs typeface="Tahoma" pitchFamily="34" charset="0"/>
              </a:rPr>
              <a:t>'</a:t>
            </a:r>
            <a:r>
              <a:rPr lang="en-US"/>
              <a:t>s pains, but those out of which the Messianic age will be born</a:t>
            </a:r>
          </a:p>
        </p:txBody>
      </p:sp>
    </p:spTree>
    <p:custDataLst>
      <p:tags r:id="rId1"/>
    </p:custDataLst>
  </p:cSld>
  <p:clrMapOvr>
    <a:masterClrMapping/>
  </p:clrMapOvr>
  <p:transition advTm="285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1295400"/>
            <a:ext cx="7696200" cy="4800600"/>
          </a:xfrm>
        </p:spPr>
        <p:txBody>
          <a:bodyPr/>
          <a:lstStyle/>
          <a:p>
            <a:r>
              <a:rPr lang="en-US" sz="2400" i="0">
                <a:solidFill>
                  <a:schemeClr val="tx1"/>
                </a:solidFill>
                <a:cs typeface="Times New Roman" pitchFamily="18" charset="0"/>
              </a:rPr>
              <a:t>As he sat on the Mount of Olives, the disciples came to him privately, saying, "Tell us, when will these things be, and what will be the sign of your coming and of the close of the age?" And Jesus answered them, "See that no one leads you astray.  For many will come in my name, saying, 'I am the Christ,' and they will lead many astray.  And you will hear of wars and rumors of wars.  See that you are not alarmed, for this must take place, but the end is not yet.  For nation will rise against nation, and kingdom against kingdom, and there will be famines and earthquakes in various places.  All these are but the beginning of the </a:t>
            </a:r>
            <a:r>
              <a:rPr lang="en-US" sz="2400" i="0">
                <a:cs typeface="Times New Roman" pitchFamily="18" charset="0"/>
              </a:rPr>
              <a:t>birth  pains</a:t>
            </a:r>
            <a:r>
              <a:rPr lang="en-US" sz="2400" i="0">
                <a:solidFill>
                  <a:schemeClr val="tx1"/>
                </a:solidFill>
                <a:cs typeface="Times New Roman" pitchFamily="18" charset="0"/>
              </a:rPr>
              <a:t>." </a:t>
            </a:r>
            <a:br>
              <a:rPr lang="en-US" sz="2400" i="0">
                <a:solidFill>
                  <a:schemeClr val="tx1"/>
                </a:solidFill>
                <a:cs typeface="Times New Roman" pitchFamily="18" charset="0"/>
              </a:rPr>
            </a:br>
            <a:r>
              <a:rPr lang="en-US" sz="2400">
                <a:solidFill>
                  <a:schemeClr val="tx1"/>
                </a:solidFill>
                <a:cs typeface="Times New Roman" pitchFamily="18" charset="0"/>
              </a:rPr>
              <a:t>					</a:t>
            </a:r>
            <a:r>
              <a:rPr lang="en-US" sz="2400" i="0">
                <a:solidFill>
                  <a:schemeClr val="tx1"/>
                </a:solidFill>
                <a:cs typeface="Times New Roman" pitchFamily="18" charset="0"/>
              </a:rPr>
              <a:t>Matthew 24:3-8, ESV</a:t>
            </a:r>
          </a:p>
        </p:txBody>
      </p:sp>
    </p:spTree>
    <p:custDataLst>
      <p:tags r:id="rId1"/>
    </p:custDataLst>
  </p:cSld>
  <p:clrMapOvr>
    <a:masterClrMapping/>
  </p:clrMapOvr>
  <p:transition advTm="432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checkerboard(across)">
                                      <p:cBhvr>
                                        <p:cTn id="7"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143000" y="1905000"/>
            <a:ext cx="6875463" cy="3886200"/>
          </a:xfrm>
        </p:spPr>
        <p:txBody>
          <a:bodyPr/>
          <a:lstStyle/>
          <a:p>
            <a:r>
              <a:rPr lang="en-US" sz="2800" i="0">
                <a:solidFill>
                  <a:schemeClr val="tx1"/>
                </a:solidFill>
                <a:cs typeface="Times New Roman" pitchFamily="18" charset="0"/>
              </a:rPr>
              <a:t>R Eliezer (c90) said: If you observe the Sabbath, then you would be protected from three punishments, from the birth pains of the Messiah, from the day of Gog, and from the day of the Great Judgment.</a:t>
            </a:r>
            <a:br>
              <a:rPr lang="en-US" sz="2800" i="0">
                <a:solidFill>
                  <a:schemeClr val="tx1"/>
                </a:solidFill>
                <a:cs typeface="Times New Roman" pitchFamily="18" charset="0"/>
              </a:rPr>
            </a:br>
            <a:r>
              <a:rPr lang="en-US" sz="2800">
                <a:solidFill>
                  <a:schemeClr val="tx1"/>
                </a:solidFill>
                <a:cs typeface="Times New Roman" pitchFamily="18" charset="0"/>
              </a:rPr>
              <a:t>				 </a:t>
            </a:r>
            <a:r>
              <a:rPr lang="en-US" sz="2800" i="0">
                <a:solidFill>
                  <a:schemeClr val="tx1"/>
                </a:solidFill>
                <a:cs typeface="Times New Roman" pitchFamily="18" charset="0"/>
              </a:rPr>
              <a:t>Mek Ex 16:29 (59a)</a:t>
            </a:r>
            <a:r>
              <a:rPr lang="en-US" sz="2800">
                <a:solidFill>
                  <a:schemeClr val="tx1"/>
                </a:solidFill>
                <a:cs typeface="Times New Roman" pitchFamily="18" charset="0"/>
              </a:rPr>
              <a:t/>
            </a:r>
            <a:br>
              <a:rPr lang="en-US" sz="2800">
                <a:solidFill>
                  <a:schemeClr val="tx1"/>
                </a:solidFill>
                <a:cs typeface="Times New Roman" pitchFamily="18" charset="0"/>
              </a:rPr>
            </a:br>
            <a:endParaRPr lang="en-US" sz="2800">
              <a:solidFill>
                <a:schemeClr val="tx1"/>
              </a:solidFill>
              <a:cs typeface="Times New Roman" pitchFamily="18" charset="0"/>
            </a:endParaRPr>
          </a:p>
        </p:txBody>
      </p:sp>
    </p:spTree>
    <p:custDataLst>
      <p:tags r:id="rId1"/>
    </p:custDataLst>
  </p:cSld>
  <p:clrMapOvr>
    <a:masterClrMapping/>
  </p:clrMapOvr>
  <p:transition advTm="181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checkerboard(across)">
                                      <p:cBhvr>
                                        <p:cTn id="7" dur="5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90600" y="1524000"/>
            <a:ext cx="7027863" cy="4724400"/>
          </a:xfrm>
        </p:spPr>
        <p:txBody>
          <a:bodyPr/>
          <a:lstStyle/>
          <a:p>
            <a:r>
              <a:rPr lang="en-US" sz="2800" i="0">
                <a:solidFill>
                  <a:schemeClr val="tx1"/>
                </a:solidFill>
                <a:cs typeface="Times New Roman" pitchFamily="18" charset="0"/>
              </a:rPr>
              <a:t/>
            </a:r>
            <a:br>
              <a:rPr lang="en-US" sz="2800" i="0">
                <a:solidFill>
                  <a:schemeClr val="tx1"/>
                </a:solidFill>
                <a:cs typeface="Times New Roman" pitchFamily="18" charset="0"/>
              </a:rPr>
            </a:br>
            <a:r>
              <a:rPr lang="en-US" sz="2800" i="0">
                <a:solidFill>
                  <a:schemeClr val="tx1"/>
                </a:solidFill>
                <a:cs typeface="Times New Roman" pitchFamily="18" charset="0"/>
              </a:rPr>
              <a:t>God has shown mercy to Israel, that he led the ones with Jeconiah into the exile before the ones with Zedekiah, so that the oral Torah would not be forgotten by them and so that they would remain in Babel in their schools from that time until now.  And over them has neither Edom [Rome] nor Greece had authority, nor has anyone threatened them with religious persecution.  And even in the days of the Messiah they will not see the birth pains of the Messiah. </a:t>
            </a:r>
            <a:r>
              <a:rPr lang="en-US" sz="2800">
                <a:solidFill>
                  <a:schemeClr val="tx1"/>
                </a:solidFill>
                <a:cs typeface="Times New Roman" pitchFamily="18" charset="0"/>
              </a:rPr>
              <a:t>											</a:t>
            </a:r>
            <a:r>
              <a:rPr lang="en-US" sz="2800" i="0">
                <a:solidFill>
                  <a:schemeClr val="tx1"/>
                </a:solidFill>
                <a:cs typeface="Times New Roman" pitchFamily="18" charset="0"/>
              </a:rPr>
              <a:t>Tanh 9a</a:t>
            </a:r>
          </a:p>
        </p:txBody>
      </p:sp>
    </p:spTree>
    <p:custDataLst>
      <p:tags r:id="rId1"/>
    </p:custDataLst>
  </p:cSld>
  <p:clrMapOvr>
    <a:masterClrMapping/>
  </p:clrMapOvr>
  <p:transition advTm="28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checkerboard(across)">
                                      <p:cBhvr>
                                        <p:cTn id="7"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43000" y="930275"/>
            <a:ext cx="6875463" cy="5165725"/>
          </a:xfrm>
        </p:spPr>
        <p:txBody>
          <a:bodyPr/>
          <a:lstStyle/>
          <a:p>
            <a:r>
              <a:rPr lang="en-US" sz="2800">
                <a:solidFill>
                  <a:schemeClr val="tx1"/>
                </a:solidFill>
                <a:cs typeface="Times New Roman" pitchFamily="18" charset="0"/>
              </a:rPr>
              <a:t>'</a:t>
            </a:r>
            <a:r>
              <a:rPr lang="en-US" sz="2800" i="0">
                <a:solidFill>
                  <a:schemeClr val="tx1"/>
                </a:solidFill>
                <a:cs typeface="Times New Roman" pitchFamily="18" charset="0"/>
              </a:rPr>
              <a:t>Ulla said, Let him [Messiah] come, but let me not see him.  Rabbah said likewise: Let him come, but let me not see him.  R Joseph said: Let him come, and may I be worthy of sitting in the shadow of his ass's saddle.  Abaye inquired of Rabbah: What is your reason [for not wishing to see him]?  Shall we say, because of the birth pains of the Messiah?</a:t>
            </a:r>
            <a:br>
              <a:rPr lang="en-US" sz="2800" i="0">
                <a:solidFill>
                  <a:schemeClr val="tx1"/>
                </a:solidFill>
                <a:cs typeface="Times New Roman" pitchFamily="18" charset="0"/>
              </a:rPr>
            </a:br>
            <a:r>
              <a:rPr lang="en-US" sz="2800">
                <a:solidFill>
                  <a:schemeClr val="tx1"/>
                </a:solidFill>
                <a:cs typeface="Times New Roman" pitchFamily="18" charset="0"/>
              </a:rPr>
              <a:t>					 </a:t>
            </a:r>
            <a:r>
              <a:rPr lang="en-US" sz="2800" i="0">
                <a:solidFill>
                  <a:schemeClr val="tx1"/>
                </a:solidFill>
                <a:cs typeface="Times New Roman" pitchFamily="18" charset="0"/>
              </a:rPr>
              <a:t>Sanh 98b</a:t>
            </a:r>
          </a:p>
        </p:txBody>
      </p:sp>
    </p:spTree>
    <p:custDataLst>
      <p:tags r:id="rId1"/>
    </p:custDataLst>
  </p:cSld>
  <p:clrMapOvr>
    <a:masterClrMapping/>
  </p:clrMapOvr>
  <p:transition advTm="271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checkerboard(across)">
                                      <p:cBhvr>
                                        <p:cTn id="7" dur="5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Birth Pains in Rabbis</a:t>
            </a:r>
          </a:p>
        </p:txBody>
      </p:sp>
      <p:sp>
        <p:nvSpPr>
          <p:cNvPr id="91139" name="Rectangle 3"/>
          <p:cNvSpPr>
            <a:spLocks noGrp="1" noChangeArrowheads="1"/>
          </p:cNvSpPr>
          <p:nvPr>
            <p:ph type="body" idx="1"/>
          </p:nvPr>
        </p:nvSpPr>
        <p:spPr/>
        <p:txBody>
          <a:bodyPr/>
          <a:lstStyle/>
          <a:p>
            <a:r>
              <a:rPr lang="en-US"/>
              <a:t>They expected difficult times to come just before the Messiah appears.</a:t>
            </a:r>
          </a:p>
          <a:p>
            <a:r>
              <a:rPr lang="en-US"/>
              <a:t>These times would be disastrous for:</a:t>
            </a:r>
          </a:p>
          <a:p>
            <a:pPr lvl="1"/>
            <a:r>
              <a:rPr lang="en-US"/>
              <a:t>Unfaithful Jews</a:t>
            </a:r>
          </a:p>
          <a:p>
            <a:pPr lvl="1"/>
            <a:r>
              <a:rPr lang="en-US"/>
              <a:t>Pagan nations</a:t>
            </a:r>
          </a:p>
          <a:p>
            <a:r>
              <a:rPr lang="en-US"/>
              <a:t>They would even be fearsome for the righteous.</a:t>
            </a:r>
          </a:p>
        </p:txBody>
      </p:sp>
    </p:spTree>
    <p:custDataLst>
      <p:tags r:id="rId1"/>
    </p:custDataLst>
  </p:cSld>
  <p:clrMapOvr>
    <a:masterClrMapping/>
  </p:clrMapOvr>
  <p:transition advTm="163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39">
                                            <p:txEl>
                                              <p:pRg st="3" end="3"/>
                                            </p:txEl>
                                          </p:spTgt>
                                        </p:tgtEl>
                                        <p:attrNameLst>
                                          <p:attrName>style.visibility</p:attrName>
                                        </p:attrNameLst>
                                      </p:cBhvr>
                                      <p:to>
                                        <p:strVal val="visible"/>
                                      </p:to>
                                    </p:set>
                                    <p:anim calcmode="lin" valueType="num">
                                      <p:cBhvr additive="base">
                                        <p:cTn id="25" dur="500" fill="hold"/>
                                        <p:tgtEl>
                                          <p:spTgt spid="911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1139">
                                            <p:txEl>
                                              <p:pRg st="4" end="4"/>
                                            </p:txEl>
                                          </p:spTgt>
                                        </p:tgtEl>
                                        <p:attrNameLst>
                                          <p:attrName>style.visibility</p:attrName>
                                        </p:attrNameLst>
                                      </p:cBhvr>
                                      <p:to>
                                        <p:strVal val="visible"/>
                                      </p:to>
                                    </p:set>
                                    <p:anim calcmode="lin" valueType="num">
                                      <p:cBhvr additive="base">
                                        <p:cTn id="31" dur="500" fill="hold"/>
                                        <p:tgtEl>
                                          <p:spTgt spid="911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11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What are the Birth Pains?</a:t>
            </a:r>
          </a:p>
        </p:txBody>
      </p:sp>
      <p:sp>
        <p:nvSpPr>
          <p:cNvPr id="92163" name="Rectangle 3"/>
          <p:cNvSpPr>
            <a:spLocks noGrp="1" noChangeArrowheads="1"/>
          </p:cNvSpPr>
          <p:nvPr>
            <p:ph type="body" idx="1"/>
          </p:nvPr>
        </p:nvSpPr>
        <p:spPr/>
        <p:txBody>
          <a:bodyPr/>
          <a:lstStyle/>
          <a:p>
            <a:pPr>
              <a:buFontTx/>
              <a:buNone/>
            </a:pPr>
            <a:r>
              <a:rPr lang="en-US"/>
              <a:t>From Matthew 24:3-8:</a:t>
            </a:r>
          </a:p>
          <a:p>
            <a:r>
              <a:rPr lang="en-US"/>
              <a:t>False Messiahs</a:t>
            </a:r>
          </a:p>
          <a:p>
            <a:r>
              <a:rPr lang="en-US"/>
              <a:t>Wars &amp; rumors of wars</a:t>
            </a:r>
          </a:p>
          <a:p>
            <a:r>
              <a:rPr lang="en-US"/>
              <a:t>Famines</a:t>
            </a:r>
          </a:p>
          <a:p>
            <a:r>
              <a:rPr lang="en-US"/>
              <a:t>Earthquakes</a:t>
            </a:r>
          </a:p>
          <a:p>
            <a:pPr>
              <a:buFontTx/>
              <a:buNone/>
            </a:pPr>
            <a:endParaRPr lang="en-US"/>
          </a:p>
        </p:txBody>
      </p:sp>
    </p:spTree>
    <p:custDataLst>
      <p:tags r:id="rId1"/>
    </p:custDataLst>
  </p:cSld>
  <p:clrMapOvr>
    <a:masterClrMapping/>
  </p:clrMapOvr>
  <p:transition advTm="151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additive="base">
                                        <p:cTn id="19"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63">
                                            <p:txEl>
                                              <p:pRg st="3" end="3"/>
                                            </p:txEl>
                                          </p:spTgt>
                                        </p:tgtEl>
                                        <p:attrNameLst>
                                          <p:attrName>style.visibility</p:attrName>
                                        </p:attrNameLst>
                                      </p:cBhvr>
                                      <p:to>
                                        <p:strVal val="visible"/>
                                      </p:to>
                                    </p:set>
                                    <p:anim calcmode="lin" valueType="num">
                                      <p:cBhvr additive="base">
                                        <p:cTn id="25"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63">
                                            <p:txEl>
                                              <p:pRg st="4" end="4"/>
                                            </p:txEl>
                                          </p:spTgt>
                                        </p:tgtEl>
                                        <p:attrNameLst>
                                          <p:attrName>style.visibility</p:attrName>
                                        </p:attrNameLst>
                                      </p:cBhvr>
                                      <p:to>
                                        <p:strVal val="visible"/>
                                      </p:to>
                                    </p:set>
                                    <p:anim calcmode="lin" valueType="num">
                                      <p:cBhvr additive="base">
                                        <p:cTn id="31" dur="500" fill="hold"/>
                                        <p:tgtEl>
                                          <p:spTgt spid="921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What are the Birth Pains?</a:t>
            </a:r>
          </a:p>
        </p:txBody>
      </p:sp>
      <p:sp>
        <p:nvSpPr>
          <p:cNvPr id="93187" name="Rectangle 3"/>
          <p:cNvSpPr>
            <a:spLocks noGrp="1" noChangeArrowheads="1"/>
          </p:cNvSpPr>
          <p:nvPr>
            <p:ph type="body" idx="1"/>
          </p:nvPr>
        </p:nvSpPr>
        <p:spPr/>
        <p:txBody>
          <a:bodyPr/>
          <a:lstStyle/>
          <a:p>
            <a:pPr>
              <a:buFontTx/>
              <a:buNone/>
            </a:pPr>
            <a:r>
              <a:rPr lang="en-US" sz="2800"/>
              <a:t>From context in Matt 24:9-14:</a:t>
            </a:r>
          </a:p>
          <a:p>
            <a:r>
              <a:rPr lang="en-US" sz="2800"/>
              <a:t>Persecution</a:t>
            </a:r>
          </a:p>
          <a:p>
            <a:r>
              <a:rPr lang="en-US" sz="2800"/>
              <a:t>Apostasy</a:t>
            </a:r>
          </a:p>
          <a:p>
            <a:r>
              <a:rPr lang="en-US" sz="2800"/>
              <a:t>Betrayal</a:t>
            </a:r>
          </a:p>
          <a:p>
            <a:r>
              <a:rPr lang="en-US" sz="2800"/>
              <a:t>False prophets</a:t>
            </a:r>
          </a:p>
          <a:p>
            <a:r>
              <a:rPr lang="en-US" sz="2800"/>
              <a:t>Lawlessness</a:t>
            </a:r>
          </a:p>
          <a:p>
            <a:r>
              <a:rPr lang="en-US" sz="2800"/>
              <a:t>Weakened love</a:t>
            </a:r>
          </a:p>
          <a:p>
            <a:r>
              <a:rPr lang="en-US" sz="2800"/>
              <a:t>Worldwide Gospel proclamation</a:t>
            </a:r>
          </a:p>
        </p:txBody>
      </p:sp>
    </p:spTree>
    <p:custDataLst>
      <p:tags r:id="rId1"/>
    </p:custDataLst>
  </p:cSld>
  <p:clrMapOvr>
    <a:masterClrMapping/>
  </p:clrMapOvr>
  <p:transition advTm="264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When do they begin?</a:t>
            </a:r>
          </a:p>
        </p:txBody>
      </p:sp>
      <p:sp>
        <p:nvSpPr>
          <p:cNvPr id="94211" name="Rectangle 3"/>
          <p:cNvSpPr>
            <a:spLocks noGrp="1" noChangeArrowheads="1"/>
          </p:cNvSpPr>
          <p:nvPr>
            <p:ph type="body" idx="1"/>
          </p:nvPr>
        </p:nvSpPr>
        <p:spPr/>
        <p:txBody>
          <a:bodyPr/>
          <a:lstStyle/>
          <a:p>
            <a:r>
              <a:rPr lang="en-US"/>
              <a:t>These various disasters have been happening throughout church history.</a:t>
            </a:r>
          </a:p>
          <a:p>
            <a:r>
              <a:rPr lang="en-US"/>
              <a:t>The Gospel has gradually spread until it has nearly covered the earth.</a:t>
            </a:r>
          </a:p>
          <a:p>
            <a:r>
              <a:rPr lang="en-US"/>
              <a:t>Looks like the birth pains began with the earthly ministry of Jesus.</a:t>
            </a:r>
          </a:p>
        </p:txBody>
      </p:sp>
    </p:spTree>
    <p:custDataLst>
      <p:tags r:id="rId1"/>
    </p:custDataLst>
  </p:cSld>
  <p:clrMapOvr>
    <a:masterClrMapping/>
  </p:clrMapOvr>
  <p:transition advTm="218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Similar picture in Revelation 6</a:t>
            </a:r>
          </a:p>
        </p:txBody>
      </p:sp>
      <p:sp>
        <p:nvSpPr>
          <p:cNvPr id="95235" name="Rectangle 3"/>
          <p:cNvSpPr>
            <a:spLocks noGrp="1" noChangeArrowheads="1"/>
          </p:cNvSpPr>
          <p:nvPr>
            <p:ph type="body" idx="1"/>
          </p:nvPr>
        </p:nvSpPr>
        <p:spPr/>
        <p:txBody>
          <a:bodyPr/>
          <a:lstStyle/>
          <a:p>
            <a:pPr>
              <a:lnSpc>
                <a:spcPct val="90000"/>
              </a:lnSpc>
            </a:pPr>
            <a:r>
              <a:rPr lang="en-US"/>
              <a:t>Seals 1-5 are parallel to birth pains in Matthew 24.</a:t>
            </a:r>
          </a:p>
          <a:p>
            <a:pPr>
              <a:lnSpc>
                <a:spcPct val="90000"/>
              </a:lnSpc>
            </a:pPr>
            <a:r>
              <a:rPr lang="en-US"/>
              <a:t>Not till seal 6 do we reach anything that is clearly unprecedented.</a:t>
            </a:r>
          </a:p>
          <a:p>
            <a:pPr>
              <a:lnSpc>
                <a:spcPct val="90000"/>
              </a:lnSpc>
            </a:pPr>
            <a:r>
              <a:rPr lang="en-US"/>
              <a:t>The throne room scene in Revelation 5 suggests that no one is qualified to open the seals till Jesus becomes so by his atoning death &amp; resurrection.</a:t>
            </a:r>
          </a:p>
        </p:txBody>
      </p:sp>
    </p:spTree>
    <p:custDataLst>
      <p:tags r:id="rId1"/>
    </p:custDataLst>
  </p:cSld>
  <p:clrMapOvr>
    <a:masterClrMapping/>
  </p:clrMapOvr>
  <p:transition advTm="314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Birth Pains as Signs of End</a:t>
            </a:r>
          </a:p>
        </p:txBody>
      </p:sp>
      <p:sp>
        <p:nvSpPr>
          <p:cNvPr id="96259" name="Rectangle 3"/>
          <p:cNvSpPr>
            <a:spLocks noGrp="1" noChangeArrowheads="1"/>
          </p:cNvSpPr>
          <p:nvPr>
            <p:ph type="body" idx="1"/>
          </p:nvPr>
        </p:nvSpPr>
        <p:spPr/>
        <p:txBody>
          <a:bodyPr/>
          <a:lstStyle/>
          <a:p>
            <a:pPr>
              <a:lnSpc>
                <a:spcPct val="90000"/>
              </a:lnSpc>
            </a:pPr>
            <a:r>
              <a:rPr lang="en-US"/>
              <a:t>How function so, if they began in 1</a:t>
            </a:r>
            <a:r>
              <a:rPr lang="en-US" baseline="30000"/>
              <a:t>st</a:t>
            </a:r>
            <a:r>
              <a:rPr lang="en-US"/>
              <a:t> century?</a:t>
            </a:r>
          </a:p>
          <a:p>
            <a:pPr>
              <a:lnSpc>
                <a:spcPct val="90000"/>
              </a:lnSpc>
            </a:pPr>
            <a:r>
              <a:rPr lang="en-US"/>
              <a:t>Perhaps they show us that God’s intervention is necessary.</a:t>
            </a:r>
          </a:p>
          <a:p>
            <a:pPr>
              <a:lnSpc>
                <a:spcPct val="90000"/>
              </a:lnSpc>
            </a:pPr>
            <a:r>
              <a:rPr lang="en-US"/>
              <a:t>Perhaps the phenomenology of birth pains is implied:</a:t>
            </a:r>
          </a:p>
          <a:p>
            <a:pPr lvl="1">
              <a:lnSpc>
                <a:spcPct val="90000"/>
              </a:lnSpc>
            </a:pPr>
            <a:r>
              <a:rPr lang="en-US"/>
              <a:t>More frequent as birth approaches</a:t>
            </a:r>
          </a:p>
          <a:p>
            <a:pPr lvl="1">
              <a:lnSpc>
                <a:spcPct val="90000"/>
              </a:lnSpc>
            </a:pPr>
            <a:r>
              <a:rPr lang="en-US"/>
              <a:t>More severe as birth approaches</a:t>
            </a:r>
          </a:p>
        </p:txBody>
      </p:sp>
    </p:spTree>
    <p:custDataLst>
      <p:tags r:id="rId1"/>
    </p:custDataLst>
  </p:cSld>
  <p:clrMapOvr>
    <a:masterClrMapping/>
  </p:clrMapOvr>
  <p:transition advTm="333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Are they expected to get worse?</a:t>
            </a:r>
          </a:p>
        </p:txBody>
      </p:sp>
      <p:sp>
        <p:nvSpPr>
          <p:cNvPr id="97283" name="Rectangle 3"/>
          <p:cNvSpPr>
            <a:spLocks noGrp="1" noChangeArrowheads="1"/>
          </p:cNvSpPr>
          <p:nvPr>
            <p:ph type="body" idx="1"/>
          </p:nvPr>
        </p:nvSpPr>
        <p:spPr/>
        <p:txBody>
          <a:bodyPr/>
          <a:lstStyle/>
          <a:p>
            <a:pPr>
              <a:lnSpc>
                <a:spcPct val="90000"/>
              </a:lnSpc>
            </a:pPr>
            <a:r>
              <a:rPr lang="en-US"/>
              <a:t>More false Christs and prophets?</a:t>
            </a:r>
          </a:p>
          <a:p>
            <a:pPr lvl="1">
              <a:lnSpc>
                <a:spcPct val="90000"/>
              </a:lnSpc>
            </a:pPr>
            <a:r>
              <a:rPr lang="en-US"/>
              <a:t>Yes, fits Olivet Discourse, Two beasts of Rev 13, and Man of Sin in 2 Thessalonians.</a:t>
            </a:r>
          </a:p>
          <a:p>
            <a:pPr>
              <a:lnSpc>
                <a:spcPct val="90000"/>
              </a:lnSpc>
            </a:pPr>
            <a:r>
              <a:rPr lang="en-US"/>
              <a:t>More persecution, moral decay?</a:t>
            </a:r>
          </a:p>
          <a:p>
            <a:pPr lvl="1">
              <a:lnSpc>
                <a:spcPct val="90000"/>
              </a:lnSpc>
            </a:pPr>
            <a:r>
              <a:rPr lang="en-US"/>
              <a:t>Yes, see 2 Timothy 3</a:t>
            </a:r>
          </a:p>
          <a:p>
            <a:pPr>
              <a:lnSpc>
                <a:spcPct val="90000"/>
              </a:lnSpc>
            </a:pPr>
            <a:r>
              <a:rPr lang="en-US"/>
              <a:t>Worse disasters?</a:t>
            </a:r>
          </a:p>
          <a:p>
            <a:pPr lvl="1">
              <a:lnSpc>
                <a:spcPct val="90000"/>
              </a:lnSpc>
            </a:pPr>
            <a:r>
              <a:rPr lang="en-US"/>
              <a:t>Yes, see growing severity of seals, trumpets, bowls</a:t>
            </a:r>
          </a:p>
        </p:txBody>
      </p:sp>
    </p:spTree>
    <p:custDataLst>
      <p:tags r:id="rId1"/>
    </p:custDataLst>
  </p:cSld>
  <p:clrMapOvr>
    <a:masterClrMapping/>
  </p:clrMapOvr>
  <p:transition advTm="606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7283">
                                            <p:txEl>
                                              <p:pRg st="5" end="5"/>
                                            </p:txEl>
                                          </p:spTgt>
                                        </p:tgtEl>
                                        <p:attrNameLst>
                                          <p:attrName>style.visibility</p:attrName>
                                        </p:attrNameLst>
                                      </p:cBhvr>
                                      <p:to>
                                        <p:strVal val="visible"/>
                                      </p:to>
                                    </p:set>
                                    <p:anim calcmode="lin" valueType="num">
                                      <p:cBhvr additive="base">
                                        <p:cTn id="37" dur="500" fill="hold"/>
                                        <p:tgtEl>
                                          <p:spTgt spid="972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72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Questions to consider:</a:t>
            </a:r>
          </a:p>
        </p:txBody>
      </p:sp>
      <p:sp>
        <p:nvSpPr>
          <p:cNvPr id="69635" name="Rectangle 3"/>
          <p:cNvSpPr>
            <a:spLocks noGrp="1" noChangeArrowheads="1"/>
          </p:cNvSpPr>
          <p:nvPr>
            <p:ph type="body" idx="1"/>
          </p:nvPr>
        </p:nvSpPr>
        <p:spPr/>
        <p:txBody>
          <a:bodyPr/>
          <a:lstStyle/>
          <a:p>
            <a:r>
              <a:rPr lang="en-US"/>
              <a:t>What is this </a:t>
            </a:r>
            <a:r>
              <a:rPr lang="en-US">
                <a:cs typeface="Tahoma" pitchFamily="34" charset="0"/>
              </a:rPr>
              <a:t>"</a:t>
            </a:r>
            <a:r>
              <a:rPr lang="en-US"/>
              <a:t>birth pains</a:t>
            </a:r>
            <a:r>
              <a:rPr lang="en-US">
                <a:cs typeface="Tahoma" pitchFamily="34" charset="0"/>
              </a:rPr>
              <a:t>"</a:t>
            </a:r>
            <a:r>
              <a:rPr lang="en-US"/>
              <a:t> image?</a:t>
            </a:r>
          </a:p>
          <a:p>
            <a:r>
              <a:rPr lang="en-US"/>
              <a:t>When do these pains begin?</a:t>
            </a:r>
          </a:p>
          <a:p>
            <a:r>
              <a:rPr lang="en-US"/>
              <a:t>Any reason to think they have already begun?</a:t>
            </a:r>
          </a:p>
        </p:txBody>
      </p:sp>
    </p:spTree>
    <p:custDataLst>
      <p:tags r:id="rId1"/>
    </p:custDataLst>
  </p:cSld>
  <p:clrMapOvr>
    <a:masterClrMapping/>
  </p:clrMapOvr>
  <p:transition advTm="127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Are they getting worse yet?</a:t>
            </a:r>
          </a:p>
        </p:txBody>
      </p:sp>
      <p:sp>
        <p:nvSpPr>
          <p:cNvPr id="98307" name="Rectangle 3"/>
          <p:cNvSpPr>
            <a:spLocks noGrp="1" noChangeArrowheads="1"/>
          </p:cNvSpPr>
          <p:nvPr>
            <p:ph type="body" idx="1"/>
          </p:nvPr>
        </p:nvSpPr>
        <p:spPr/>
        <p:txBody>
          <a:bodyPr/>
          <a:lstStyle/>
          <a:p>
            <a:pPr>
              <a:lnSpc>
                <a:spcPct val="90000"/>
              </a:lnSpc>
            </a:pPr>
            <a:r>
              <a:rPr lang="en-US"/>
              <a:t>See chart </a:t>
            </a:r>
            <a:r>
              <a:rPr lang="en-US">
                <a:cs typeface="Tahoma" pitchFamily="34" charset="0"/>
              </a:rPr>
              <a:t>"</a:t>
            </a:r>
            <a:r>
              <a:rPr lang="en-US"/>
              <a:t>Most costly US disasters to January 1994</a:t>
            </a:r>
            <a:r>
              <a:rPr lang="en-US">
                <a:cs typeface="Tahoma" pitchFamily="34" charset="0"/>
              </a:rPr>
              <a:t>"</a:t>
            </a:r>
            <a:r>
              <a:rPr lang="en-US"/>
              <a:t> from </a:t>
            </a:r>
            <a:r>
              <a:rPr lang="en-US" i="1"/>
              <a:t>USA Today</a:t>
            </a:r>
            <a:r>
              <a:rPr lang="en-US"/>
              <a:t> 1/20/94</a:t>
            </a:r>
          </a:p>
          <a:p>
            <a:pPr lvl="1">
              <a:lnSpc>
                <a:spcPct val="90000"/>
              </a:lnSpc>
            </a:pPr>
            <a:r>
              <a:rPr lang="en-US"/>
              <a:t>7 of 10 in past ten years</a:t>
            </a:r>
          </a:p>
          <a:p>
            <a:pPr>
              <a:lnSpc>
                <a:spcPct val="90000"/>
              </a:lnSpc>
            </a:pPr>
            <a:r>
              <a:rPr lang="en-US"/>
              <a:t>See my update to same to 2001:</a:t>
            </a:r>
          </a:p>
          <a:p>
            <a:pPr lvl="1">
              <a:lnSpc>
                <a:spcPct val="90000"/>
              </a:lnSpc>
            </a:pPr>
            <a:r>
              <a:rPr lang="en-US"/>
              <a:t>6 of 10 in past ten years</a:t>
            </a:r>
          </a:p>
          <a:p>
            <a:pPr lvl="1">
              <a:lnSpc>
                <a:spcPct val="90000"/>
              </a:lnSpc>
            </a:pPr>
            <a:r>
              <a:rPr lang="en-US"/>
              <a:t>9 of 10 in past twenty years</a:t>
            </a:r>
          </a:p>
          <a:p>
            <a:pPr>
              <a:lnSpc>
                <a:spcPct val="90000"/>
              </a:lnSpc>
            </a:pPr>
            <a:r>
              <a:rPr lang="en-US"/>
              <a:t>But these are generic disasters limited to US, and Jesus</a:t>
            </a:r>
            <a:r>
              <a:rPr lang="en-US">
                <a:cs typeface="Tahoma" pitchFamily="34" charset="0"/>
              </a:rPr>
              <a:t>'</a:t>
            </a:r>
            <a:r>
              <a:rPr lang="en-US"/>
              <a:t> birth pains are not.</a:t>
            </a:r>
          </a:p>
        </p:txBody>
      </p:sp>
    </p:spTree>
    <p:custDataLst>
      <p:tags r:id="rId1"/>
    </p:custDataLst>
  </p:cSld>
  <p:clrMapOvr>
    <a:masterClrMapping/>
  </p:clrMapOvr>
  <p:transition advTm="1010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additive="base">
                                        <p:cTn id="25"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8307">
                                            <p:txEl>
                                              <p:pRg st="4" end="4"/>
                                            </p:txEl>
                                          </p:spTgt>
                                        </p:tgtEl>
                                        <p:attrNameLst>
                                          <p:attrName>style.visibility</p:attrName>
                                        </p:attrNameLst>
                                      </p:cBhvr>
                                      <p:to>
                                        <p:strVal val="visible"/>
                                      </p:to>
                                    </p:set>
                                    <p:anim calcmode="lin" valueType="num">
                                      <p:cBhvr additive="base">
                                        <p:cTn id="31"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8307">
                                            <p:txEl>
                                              <p:pRg st="5" end="5"/>
                                            </p:txEl>
                                          </p:spTgt>
                                        </p:tgtEl>
                                        <p:attrNameLst>
                                          <p:attrName>style.visibility</p:attrName>
                                        </p:attrNameLst>
                                      </p:cBhvr>
                                      <p:to>
                                        <p:strVal val="visible"/>
                                      </p:to>
                                    </p:set>
                                    <p:anim calcmode="lin" valueType="num">
                                      <p:cBhvr additive="base">
                                        <p:cTn id="37" dur="500" fill="hold"/>
                                        <p:tgtEl>
                                          <p:spTgt spid="983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83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Jesus’ List, condensed</a:t>
            </a:r>
          </a:p>
        </p:txBody>
      </p:sp>
      <p:sp>
        <p:nvSpPr>
          <p:cNvPr id="99331" name="Rectangle 3"/>
          <p:cNvSpPr>
            <a:spLocks noGrp="1" noChangeArrowheads="1"/>
          </p:cNvSpPr>
          <p:nvPr>
            <p:ph type="body" idx="1"/>
          </p:nvPr>
        </p:nvSpPr>
        <p:spPr/>
        <p:txBody>
          <a:bodyPr/>
          <a:lstStyle/>
          <a:p>
            <a:r>
              <a:rPr lang="en-US"/>
              <a:t>False religions (prophetic, messianic)</a:t>
            </a:r>
          </a:p>
          <a:p>
            <a:r>
              <a:rPr lang="en-US"/>
              <a:t>Wars</a:t>
            </a:r>
          </a:p>
          <a:p>
            <a:r>
              <a:rPr lang="en-US"/>
              <a:t>Famines</a:t>
            </a:r>
          </a:p>
          <a:p>
            <a:r>
              <a:rPr lang="en-US"/>
              <a:t>Earthquakes</a:t>
            </a:r>
          </a:p>
          <a:p>
            <a:r>
              <a:rPr lang="en-US"/>
              <a:t>Persecution</a:t>
            </a:r>
          </a:p>
          <a:p>
            <a:r>
              <a:rPr lang="en-US"/>
              <a:t>Moral Decay</a:t>
            </a:r>
          </a:p>
          <a:p>
            <a:r>
              <a:rPr lang="en-US"/>
              <a:t>Spread of Gospel</a:t>
            </a:r>
          </a:p>
        </p:txBody>
      </p:sp>
    </p:spTree>
    <p:custDataLst>
      <p:tags r:id="rId1"/>
    </p:custDataLst>
  </p:cSld>
  <p:clrMapOvr>
    <a:masterClrMapping/>
  </p:clrMapOvr>
  <p:transition advTm="287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additive="base">
                                        <p:cTn id="19"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additive="base">
                                        <p:cTn id="25" dur="5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93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9331">
                                            <p:txEl>
                                              <p:pRg st="4" end="4"/>
                                            </p:txEl>
                                          </p:spTgt>
                                        </p:tgtEl>
                                        <p:attrNameLst>
                                          <p:attrName>style.visibility</p:attrName>
                                        </p:attrNameLst>
                                      </p:cBhvr>
                                      <p:to>
                                        <p:strVal val="visible"/>
                                      </p:to>
                                    </p:set>
                                    <p:anim calcmode="lin" valueType="num">
                                      <p:cBhvr additive="base">
                                        <p:cTn id="31" dur="500" fill="hold"/>
                                        <p:tgtEl>
                                          <p:spTgt spid="993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93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9331">
                                            <p:txEl>
                                              <p:pRg st="5" end="5"/>
                                            </p:txEl>
                                          </p:spTgt>
                                        </p:tgtEl>
                                        <p:attrNameLst>
                                          <p:attrName>style.visibility</p:attrName>
                                        </p:attrNameLst>
                                      </p:cBhvr>
                                      <p:to>
                                        <p:strVal val="visible"/>
                                      </p:to>
                                    </p:set>
                                    <p:anim calcmode="lin" valueType="num">
                                      <p:cBhvr additive="base">
                                        <p:cTn id="37" dur="500" fill="hold"/>
                                        <p:tgtEl>
                                          <p:spTgt spid="993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93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9331">
                                            <p:txEl>
                                              <p:pRg st="6" end="6"/>
                                            </p:txEl>
                                          </p:spTgt>
                                        </p:tgtEl>
                                        <p:attrNameLst>
                                          <p:attrName>style.visibility</p:attrName>
                                        </p:attrNameLst>
                                      </p:cBhvr>
                                      <p:to>
                                        <p:strVal val="visible"/>
                                      </p:to>
                                    </p:set>
                                    <p:anim calcmode="lin" valueType="num">
                                      <p:cBhvr additive="base">
                                        <p:cTn id="43" dur="500" fill="hold"/>
                                        <p:tgtEl>
                                          <p:spTgt spid="993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93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False Religions</a:t>
            </a:r>
          </a:p>
        </p:txBody>
      </p:sp>
      <p:sp>
        <p:nvSpPr>
          <p:cNvPr id="100355" name="Rectangle 3"/>
          <p:cNvSpPr>
            <a:spLocks noGrp="1" noChangeArrowheads="1"/>
          </p:cNvSpPr>
          <p:nvPr>
            <p:ph type="body" idx="1"/>
          </p:nvPr>
        </p:nvSpPr>
        <p:spPr/>
        <p:txBody>
          <a:bodyPr/>
          <a:lstStyle/>
          <a:p>
            <a:r>
              <a:rPr lang="en-US"/>
              <a:t>Lots of religions out there! (adherents.com has over 4200)</a:t>
            </a:r>
          </a:p>
          <a:p>
            <a:r>
              <a:rPr lang="en-US"/>
              <a:t>All false but Christianity, though not all prophetic, messianic</a:t>
            </a:r>
          </a:p>
          <a:p>
            <a:r>
              <a:rPr lang="en-US"/>
              <a:t>Abundant anecdotal testimony for proliferation of false messiahs, false prophets</a:t>
            </a:r>
          </a:p>
        </p:txBody>
      </p:sp>
    </p:spTree>
    <p:custDataLst>
      <p:tags r:id="rId1"/>
    </p:custDataLst>
  </p:cSld>
  <p:clrMapOvr>
    <a:masterClrMapping/>
  </p:clrMapOvr>
  <p:transition advTm="487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Problem of Statistics</a:t>
            </a:r>
          </a:p>
        </p:txBody>
      </p:sp>
      <p:sp>
        <p:nvSpPr>
          <p:cNvPr id="101379" name="Rectangle 3"/>
          <p:cNvSpPr>
            <a:spLocks noGrp="1" noChangeArrowheads="1"/>
          </p:cNvSpPr>
          <p:nvPr>
            <p:ph type="body" idx="1"/>
          </p:nvPr>
        </p:nvSpPr>
        <p:spPr/>
        <p:txBody>
          <a:bodyPr/>
          <a:lstStyle/>
          <a:p>
            <a:r>
              <a:rPr lang="en-US"/>
              <a:t>Recent statistics far more complete than earlier</a:t>
            </a:r>
          </a:p>
          <a:p>
            <a:r>
              <a:rPr lang="en-US"/>
              <a:t>Easier to count larger events, harder to keep track of smaller ones</a:t>
            </a:r>
          </a:p>
        </p:txBody>
      </p:sp>
    </p:spTree>
    <p:custDataLst>
      <p:tags r:id="rId1"/>
    </p:custDataLst>
  </p:cSld>
  <p:clrMapOvr>
    <a:masterClrMapping/>
  </p:clrMapOvr>
  <p:transition advTm="307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False Religions</a:t>
            </a:r>
          </a:p>
        </p:txBody>
      </p:sp>
      <p:sp>
        <p:nvSpPr>
          <p:cNvPr id="102403" name="Rectangle 3"/>
          <p:cNvSpPr>
            <a:spLocks noGrp="1" noChangeArrowheads="1"/>
          </p:cNvSpPr>
          <p:nvPr>
            <p:ph type="body" idx="1"/>
          </p:nvPr>
        </p:nvSpPr>
        <p:spPr/>
        <p:txBody>
          <a:bodyPr/>
          <a:lstStyle/>
          <a:p>
            <a:pPr>
              <a:buFontTx/>
              <a:buNone/>
            </a:pPr>
            <a:r>
              <a:rPr lang="en-US"/>
              <a:t>Probably increasing number, since:</a:t>
            </a:r>
          </a:p>
          <a:p>
            <a:r>
              <a:rPr lang="en-US"/>
              <a:t>Increasing world population</a:t>
            </a:r>
          </a:p>
          <a:p>
            <a:r>
              <a:rPr lang="en-US"/>
              <a:t>More people in contact with Christianity</a:t>
            </a:r>
          </a:p>
          <a:p>
            <a:r>
              <a:rPr lang="en-US"/>
              <a:t>Those who reject Xy more open to combining Xy with non-Xn elements</a:t>
            </a:r>
          </a:p>
          <a:p>
            <a:r>
              <a:rPr lang="en-US"/>
              <a:t>More mixing of religious ideas</a:t>
            </a:r>
          </a:p>
          <a:p>
            <a:r>
              <a:rPr lang="en-US"/>
              <a:t>Supernatural has not gone away</a:t>
            </a:r>
          </a:p>
          <a:p>
            <a:endParaRPr lang="en-US"/>
          </a:p>
        </p:txBody>
      </p:sp>
    </p:spTree>
    <p:custDataLst>
      <p:tags r:id="rId1"/>
    </p:custDataLst>
  </p:cSld>
  <p:clrMapOvr>
    <a:masterClrMapping/>
  </p:clrMapOvr>
  <p:transition advTm="588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additive="base">
                                        <p:cTn id="25" dur="500" fill="hold"/>
                                        <p:tgtEl>
                                          <p:spTgt spid="1024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03">
                                            <p:txEl>
                                              <p:pRg st="4" end="4"/>
                                            </p:txEl>
                                          </p:spTgt>
                                        </p:tgtEl>
                                        <p:attrNameLst>
                                          <p:attrName>style.visibility</p:attrName>
                                        </p:attrNameLst>
                                      </p:cBhvr>
                                      <p:to>
                                        <p:strVal val="visible"/>
                                      </p:to>
                                    </p:set>
                                    <p:anim calcmode="lin" valueType="num">
                                      <p:cBhvr additive="base">
                                        <p:cTn id="31" dur="500" fill="hold"/>
                                        <p:tgtEl>
                                          <p:spTgt spid="1024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03">
                                            <p:txEl>
                                              <p:pRg st="5" end="5"/>
                                            </p:txEl>
                                          </p:spTgt>
                                        </p:tgtEl>
                                        <p:attrNameLst>
                                          <p:attrName>style.visibility</p:attrName>
                                        </p:attrNameLst>
                                      </p:cBhvr>
                                      <p:to>
                                        <p:strVal val="visible"/>
                                      </p:to>
                                    </p:set>
                                    <p:anim calcmode="lin" valueType="num">
                                      <p:cBhvr additive="base">
                                        <p:cTn id="37" dur="500" fill="hold"/>
                                        <p:tgtEl>
                                          <p:spTgt spid="1024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Wars, Frequency 1400-2000</a:t>
            </a:r>
          </a:p>
        </p:txBody>
      </p:sp>
      <p:pic>
        <p:nvPicPr>
          <p:cNvPr id="103427" name="Picture 3" descr="wars1400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6172200" cy="40655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21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checkerboard(across)">
                                      <p:cBhvr>
                                        <p:cTn id="7" dur="500"/>
                                        <p:tgtEl>
                                          <p:spTgt spid="10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z="3600"/>
              <a:t>Wars, Severity &amp; Duration 1800-1950</a:t>
            </a:r>
          </a:p>
        </p:txBody>
      </p:sp>
      <p:pic>
        <p:nvPicPr>
          <p:cNvPr id="104451" name="Picture 3" descr="wars180019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5867400" cy="4057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359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checkerboard(across)">
                                      <p:cBhvr>
                                        <p:cTn id="7"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Famines 1930-2000</a:t>
            </a:r>
          </a:p>
        </p:txBody>
      </p:sp>
      <p:pic>
        <p:nvPicPr>
          <p:cNvPr id="105475" name="Picture 3" descr="fam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57400"/>
            <a:ext cx="5353050" cy="40147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04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checkerboard(across)">
                                      <p:cBhvr>
                                        <p:cTn id="7"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Large Famines 1930-2000</a:t>
            </a:r>
          </a:p>
        </p:txBody>
      </p:sp>
      <p:pic>
        <p:nvPicPr>
          <p:cNvPr id="106499" name="Picture 3" descr="largefam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7400"/>
            <a:ext cx="5657850" cy="4243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97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checkerboard(across)">
                                      <p:cBhvr>
                                        <p:cTn id="7" dur="5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Earthquakes 1900-1999</a:t>
            </a:r>
          </a:p>
        </p:txBody>
      </p:sp>
      <p:pic>
        <p:nvPicPr>
          <p:cNvPr id="107523" name="Picture 3" descr="earthquake1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33600"/>
            <a:ext cx="5734050" cy="4300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10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checkerboard(across)">
                                      <p:cBhvr>
                                        <p:cTn id="7" dur="5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Other occurrences in the NT</a:t>
            </a:r>
          </a:p>
        </p:txBody>
      </p:sp>
      <p:sp>
        <p:nvSpPr>
          <p:cNvPr id="70659" name="Rectangle 3"/>
          <p:cNvSpPr>
            <a:spLocks noGrp="1" noChangeArrowheads="1"/>
          </p:cNvSpPr>
          <p:nvPr>
            <p:ph type="body" idx="1"/>
          </p:nvPr>
        </p:nvSpPr>
        <p:spPr/>
        <p:txBody>
          <a:bodyPr/>
          <a:lstStyle/>
          <a:p>
            <a:r>
              <a:rPr lang="en-US"/>
              <a:t>Parallel passage in Mark (13:8)</a:t>
            </a:r>
          </a:p>
          <a:p>
            <a:r>
              <a:rPr lang="en-US"/>
              <a:t>Paul in 1 Thess 5:3</a:t>
            </a:r>
          </a:p>
          <a:p>
            <a:r>
              <a:rPr lang="en-US"/>
              <a:t>John’s vision in Rev 12:1-2</a:t>
            </a:r>
          </a:p>
          <a:p>
            <a:r>
              <a:rPr lang="en-US"/>
              <a:t>Paul’s quotation from Isa 54:1</a:t>
            </a:r>
          </a:p>
        </p:txBody>
      </p:sp>
    </p:spTree>
    <p:custDataLst>
      <p:tags r:id="rId1"/>
    </p:custDataLst>
  </p:cSld>
  <p:clrMapOvr>
    <a:masterClrMapping/>
  </p:clrMapOvr>
  <p:transition advTm="194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Earthquakes 1900-1999</a:t>
            </a:r>
          </a:p>
        </p:txBody>
      </p:sp>
      <p:pic>
        <p:nvPicPr>
          <p:cNvPr id="108547" name="Picture 3" descr="earthquak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5886450" cy="44148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77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checkerboard(across)">
                                      <p:cBhvr>
                                        <p:cTn id="7"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Persecution</a:t>
            </a:r>
          </a:p>
        </p:txBody>
      </p:sp>
      <p:sp>
        <p:nvSpPr>
          <p:cNvPr id="109571" name="Rectangle 3"/>
          <p:cNvSpPr>
            <a:spLocks noGrp="1" noChangeArrowheads="1"/>
          </p:cNvSpPr>
          <p:nvPr>
            <p:ph type="body" idx="1"/>
          </p:nvPr>
        </p:nvSpPr>
        <p:spPr/>
        <p:txBody>
          <a:bodyPr/>
          <a:lstStyle/>
          <a:p>
            <a:r>
              <a:rPr lang="en-US" i="1"/>
              <a:t>World Christian Encyclopedia</a:t>
            </a:r>
            <a:r>
              <a:rPr lang="en-US"/>
              <a:t> estimates 69.4 million Xns killed by persecution since AD 33.</a:t>
            </a:r>
          </a:p>
          <a:p>
            <a:r>
              <a:rPr lang="en-US"/>
              <a:t>Of these, 45.4 million killed in 20</a:t>
            </a:r>
            <a:r>
              <a:rPr lang="en-US" baseline="30000"/>
              <a:t>th</a:t>
            </a:r>
            <a:r>
              <a:rPr lang="en-US"/>
              <a:t> century.</a:t>
            </a:r>
          </a:p>
          <a:p>
            <a:r>
              <a:rPr lang="en-US"/>
              <a:t>Of these, 13.3 million since 1950.</a:t>
            </a:r>
          </a:p>
        </p:txBody>
      </p:sp>
    </p:spTree>
    <p:custDataLst>
      <p:tags r:id="rId1"/>
    </p:custDataLst>
  </p:cSld>
  <p:clrMapOvr>
    <a:masterClrMapping/>
  </p:clrMapOvr>
  <p:transition advTm="408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additive="base">
                                        <p:cTn id="19"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Persecution</a:t>
            </a:r>
          </a:p>
        </p:txBody>
      </p:sp>
      <p:sp>
        <p:nvSpPr>
          <p:cNvPr id="110595" name="Rectangle 3"/>
          <p:cNvSpPr>
            <a:spLocks noGrp="1" noChangeArrowheads="1"/>
          </p:cNvSpPr>
          <p:nvPr>
            <p:ph type="body" idx="1"/>
          </p:nvPr>
        </p:nvSpPr>
        <p:spPr/>
        <p:txBody>
          <a:bodyPr/>
          <a:lstStyle/>
          <a:p>
            <a:r>
              <a:rPr lang="en-US"/>
              <a:t>So rate for 1</a:t>
            </a:r>
            <a:r>
              <a:rPr lang="en-US" baseline="30000"/>
              <a:t>st</a:t>
            </a:r>
            <a:r>
              <a:rPr lang="en-US"/>
              <a:t> 19 centuries is .75 million per century.</a:t>
            </a:r>
          </a:p>
          <a:p>
            <a:r>
              <a:rPr lang="en-US"/>
              <a:t>Rate for 20</a:t>
            </a:r>
            <a:r>
              <a:rPr lang="en-US" baseline="30000"/>
              <a:t>th</a:t>
            </a:r>
            <a:r>
              <a:rPr lang="en-US"/>
              <a:t> cen is 45.4 million.</a:t>
            </a:r>
          </a:p>
          <a:p>
            <a:r>
              <a:rPr lang="en-US"/>
              <a:t>Rate currently is 16 million per century.</a:t>
            </a:r>
          </a:p>
        </p:txBody>
      </p:sp>
    </p:spTree>
    <p:custDataLst>
      <p:tags r:id="rId1"/>
    </p:custDataLst>
  </p:cSld>
  <p:clrMapOvr>
    <a:masterClrMapping/>
  </p:clrMapOvr>
  <p:transition advTm="153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additive="base">
                                        <p:cTn id="13" dur="500" fill="hold"/>
                                        <p:tgtEl>
                                          <p:spTgt spid="110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0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additive="base">
                                        <p:cTn id="19" dur="500" fill="hold"/>
                                        <p:tgtEl>
                                          <p:spTgt spid="110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5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Moral Decay</a:t>
            </a:r>
          </a:p>
        </p:txBody>
      </p:sp>
      <p:sp>
        <p:nvSpPr>
          <p:cNvPr id="111619" name="Rectangle 3"/>
          <p:cNvSpPr>
            <a:spLocks noGrp="1" noChangeArrowheads="1"/>
          </p:cNvSpPr>
          <p:nvPr>
            <p:ph type="body" idx="1"/>
          </p:nvPr>
        </p:nvSpPr>
        <p:spPr/>
        <p:txBody>
          <a:bodyPr/>
          <a:lstStyle/>
          <a:p>
            <a:r>
              <a:rPr lang="en-US"/>
              <a:t>Using crime statistics to estimate this.</a:t>
            </a:r>
          </a:p>
          <a:p>
            <a:r>
              <a:rPr lang="en-US"/>
              <a:t>Worldwide crime statistics just getting started.</a:t>
            </a:r>
          </a:p>
          <a:p>
            <a:r>
              <a:rPr lang="en-US"/>
              <a:t>UN has now conducted five global crime surveys, in 1974, 78, 84, 88, and 94.</a:t>
            </a:r>
          </a:p>
        </p:txBody>
      </p:sp>
    </p:spTree>
    <p:custDataLst>
      <p:tags r:id="rId1"/>
    </p:custDataLst>
  </p:cSld>
  <p:clrMapOvr>
    <a:masterClrMapping/>
  </p:clrMapOvr>
  <p:transition advTm="301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Moral Decay</a:t>
            </a:r>
          </a:p>
        </p:txBody>
      </p:sp>
      <p:pic>
        <p:nvPicPr>
          <p:cNvPr id="112643" name="Picture 3" descr="homic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5810250" cy="43576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32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checkerboard(across)">
                                      <p:cBhvr>
                                        <p:cTn id="7" dur="5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Moral Decay</a:t>
            </a:r>
          </a:p>
        </p:txBody>
      </p:sp>
      <p:pic>
        <p:nvPicPr>
          <p:cNvPr id="113667" name="Picture 3" descr="crimec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5505450" cy="41290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34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checkerboard(across)">
                                      <p:cBhvr>
                                        <p:cTn id="7" dur="500"/>
                                        <p:tgtEl>
                                          <p:spTgt spid="11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Spread of the Gospel</a:t>
            </a:r>
          </a:p>
        </p:txBody>
      </p:sp>
      <p:sp>
        <p:nvSpPr>
          <p:cNvPr id="114691" name="Rectangle 3"/>
          <p:cNvSpPr>
            <a:spLocks noGrp="1" noChangeArrowheads="1"/>
          </p:cNvSpPr>
          <p:nvPr>
            <p:ph type="body" idx="1"/>
          </p:nvPr>
        </p:nvSpPr>
        <p:spPr/>
        <p:txBody>
          <a:bodyPr/>
          <a:lstStyle/>
          <a:p>
            <a:r>
              <a:rPr lang="en-US"/>
              <a:t>Jesus (&amp; Bible) do not say that all or nearly all will accept Christ.</a:t>
            </a:r>
          </a:p>
          <a:p>
            <a:r>
              <a:rPr lang="en-US"/>
              <a:t>Jesus does say the Gospel will be proclaimed throughout the whole world before the end comes.</a:t>
            </a:r>
          </a:p>
        </p:txBody>
      </p:sp>
    </p:spTree>
    <p:custDataLst>
      <p:tags r:id="rId1"/>
    </p:custDataLst>
  </p:cSld>
  <p:clrMapOvr>
    <a:masterClrMapping/>
  </p:clrMapOvr>
  <p:transition advTm="147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 fill="hold"/>
                                        <p:tgtEl>
                                          <p:spTgt spid="1146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46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691">
                                            <p:txEl>
                                              <p:pRg st="1" end="1"/>
                                            </p:txEl>
                                          </p:spTgt>
                                        </p:tgtEl>
                                        <p:attrNameLst>
                                          <p:attrName>style.visibility</p:attrName>
                                        </p:attrNameLst>
                                      </p:cBhvr>
                                      <p:to>
                                        <p:strVal val="visible"/>
                                      </p:to>
                                    </p:set>
                                    <p:anim calcmode="lin" valueType="num">
                                      <p:cBhvr additive="base">
                                        <p:cTn id="13" dur="500" fill="hold"/>
                                        <p:tgtEl>
                                          <p:spTgt spid="1146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46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Spread of the Gospel 1900-2000</a:t>
            </a:r>
          </a:p>
        </p:txBody>
      </p:sp>
      <p:pic>
        <p:nvPicPr>
          <p:cNvPr id="115715" name="Picture 3" descr="sprgosp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5886450" cy="44148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712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checkerboard(across)">
                                      <p:cBhvr>
                                        <p:cTn id="7" dur="5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p:txBody>
          <a:bodyPr/>
          <a:lstStyle/>
          <a:p>
            <a:r>
              <a:rPr lang="en-US"/>
              <a:t>Conclusions</a:t>
            </a:r>
          </a:p>
        </p:txBody>
      </p:sp>
      <p:sp>
        <p:nvSpPr>
          <p:cNvPr id="116739" name="Rectangle 1027"/>
          <p:cNvSpPr>
            <a:spLocks noGrp="1" noChangeArrowheads="1"/>
          </p:cNvSpPr>
          <p:nvPr>
            <p:ph type="body" idx="1"/>
          </p:nvPr>
        </p:nvSpPr>
        <p:spPr/>
        <p:txBody>
          <a:bodyPr/>
          <a:lstStyle/>
          <a:p>
            <a:r>
              <a:rPr lang="en-US" sz="2800"/>
              <a:t>These seven items characterize the period between the 1</a:t>
            </a:r>
            <a:r>
              <a:rPr lang="en-US" sz="2800" baseline="30000"/>
              <a:t>st</a:t>
            </a:r>
            <a:r>
              <a:rPr lang="en-US" sz="2800"/>
              <a:t> &amp; 2</a:t>
            </a:r>
            <a:r>
              <a:rPr lang="en-US" sz="2800" baseline="30000"/>
              <a:t>nd</a:t>
            </a:r>
            <a:r>
              <a:rPr lang="en-US" sz="2800"/>
              <a:t> comings.</a:t>
            </a:r>
          </a:p>
          <a:p>
            <a:r>
              <a:rPr lang="en-US" sz="2800"/>
              <a:t>They certainly function as signs of the end in the sense that they show us we need God</a:t>
            </a:r>
            <a:r>
              <a:rPr lang="en-US" sz="2800">
                <a:cs typeface="Tahoma" pitchFamily="34" charset="0"/>
              </a:rPr>
              <a:t>'</a:t>
            </a:r>
            <a:r>
              <a:rPr lang="en-US" sz="2800"/>
              <a:t>s intervention to rescue us from sin &amp; its effects.</a:t>
            </a:r>
          </a:p>
          <a:p>
            <a:r>
              <a:rPr lang="en-US" sz="2800"/>
              <a:t>There is good exegetical warrant to suppose they will increase in severity &amp; frequency as the end arrives.</a:t>
            </a:r>
          </a:p>
        </p:txBody>
      </p:sp>
    </p:spTree>
    <p:custDataLst>
      <p:tags r:id="rId1"/>
    </p:custDataLst>
  </p:cSld>
  <p:clrMapOvr>
    <a:masterClrMapping/>
  </p:clrMapOvr>
  <p:transition advTm="212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Conclusions</a:t>
            </a:r>
          </a:p>
        </p:txBody>
      </p:sp>
      <p:sp>
        <p:nvSpPr>
          <p:cNvPr id="117763" name="Rectangle 3"/>
          <p:cNvSpPr>
            <a:spLocks noGrp="1" noChangeArrowheads="1"/>
          </p:cNvSpPr>
          <p:nvPr>
            <p:ph type="body" sz="half" idx="1"/>
          </p:nvPr>
        </p:nvSpPr>
        <p:spPr/>
        <p:txBody>
          <a:bodyPr/>
          <a:lstStyle/>
          <a:p>
            <a:pPr>
              <a:lnSpc>
                <a:spcPct val="90000"/>
              </a:lnSpc>
            </a:pPr>
            <a:r>
              <a:rPr lang="en-US"/>
              <a:t>Whether they are currently increasing gives a mixed answer.</a:t>
            </a:r>
          </a:p>
          <a:p>
            <a:pPr>
              <a:lnSpc>
                <a:spcPct val="90000"/>
              </a:lnSpc>
            </a:pPr>
            <a:r>
              <a:rPr lang="en-US"/>
              <a:t>Yes:</a:t>
            </a:r>
          </a:p>
          <a:p>
            <a:pPr lvl="1">
              <a:lnSpc>
                <a:spcPct val="90000"/>
              </a:lnSpc>
            </a:pPr>
            <a:r>
              <a:rPr lang="en-US"/>
              <a:t>Wars</a:t>
            </a:r>
          </a:p>
          <a:p>
            <a:pPr lvl="1">
              <a:lnSpc>
                <a:spcPct val="90000"/>
              </a:lnSpc>
            </a:pPr>
            <a:r>
              <a:rPr lang="en-US"/>
              <a:t>Famines</a:t>
            </a:r>
          </a:p>
          <a:p>
            <a:pPr lvl="1">
              <a:lnSpc>
                <a:spcPct val="90000"/>
              </a:lnSpc>
            </a:pPr>
            <a:r>
              <a:rPr lang="en-US"/>
              <a:t>Persecution</a:t>
            </a:r>
          </a:p>
          <a:p>
            <a:pPr lvl="1">
              <a:lnSpc>
                <a:spcPct val="90000"/>
              </a:lnSpc>
            </a:pPr>
            <a:r>
              <a:rPr lang="en-US"/>
              <a:t>Moral decay</a:t>
            </a:r>
          </a:p>
          <a:p>
            <a:pPr lvl="1">
              <a:lnSpc>
                <a:spcPct val="90000"/>
              </a:lnSpc>
            </a:pPr>
            <a:r>
              <a:rPr lang="en-US"/>
              <a:t>Spread of Gospel</a:t>
            </a:r>
          </a:p>
        </p:txBody>
      </p:sp>
      <p:sp>
        <p:nvSpPr>
          <p:cNvPr id="117764" name="Rectangle 4"/>
          <p:cNvSpPr>
            <a:spLocks noGrp="1" noChangeArrowheads="1"/>
          </p:cNvSpPr>
          <p:nvPr>
            <p:ph type="body" sz="half" idx="2"/>
          </p:nvPr>
        </p:nvSpPr>
        <p:spPr/>
        <p:txBody>
          <a:bodyPr/>
          <a:lstStyle/>
          <a:p>
            <a:r>
              <a:rPr lang="en-US"/>
              <a:t>No:</a:t>
            </a:r>
          </a:p>
          <a:p>
            <a:pPr lvl="1"/>
            <a:r>
              <a:rPr lang="en-US"/>
              <a:t>Earthquakes</a:t>
            </a:r>
          </a:p>
          <a:p>
            <a:r>
              <a:rPr lang="en-US"/>
              <a:t>Uncertain:</a:t>
            </a:r>
          </a:p>
          <a:p>
            <a:pPr lvl="1"/>
            <a:r>
              <a:rPr lang="en-US"/>
              <a:t>False religions</a:t>
            </a:r>
          </a:p>
        </p:txBody>
      </p:sp>
    </p:spTree>
    <p:custDataLst>
      <p:tags r:id="rId1"/>
    </p:custDataLst>
  </p:cSld>
  <p:clrMapOvr>
    <a:masterClrMapping/>
  </p:clrMapOvr>
  <p:transition advTm="193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additive="base">
                                        <p:cTn id="19" dur="5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77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 calcmode="lin" valueType="num">
                                      <p:cBhvr additive="base">
                                        <p:cTn id="25" dur="500" fill="hold"/>
                                        <p:tgtEl>
                                          <p:spTgt spid="117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77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7763">
                                            <p:txEl>
                                              <p:pRg st="4" end="4"/>
                                            </p:txEl>
                                          </p:spTgt>
                                        </p:tgtEl>
                                        <p:attrNameLst>
                                          <p:attrName>style.visibility</p:attrName>
                                        </p:attrNameLst>
                                      </p:cBhvr>
                                      <p:to>
                                        <p:strVal val="visible"/>
                                      </p:to>
                                    </p:set>
                                    <p:anim calcmode="lin" valueType="num">
                                      <p:cBhvr additive="base">
                                        <p:cTn id="31" dur="500" fill="hold"/>
                                        <p:tgtEl>
                                          <p:spTgt spid="1177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77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7763">
                                            <p:txEl>
                                              <p:pRg st="5" end="5"/>
                                            </p:txEl>
                                          </p:spTgt>
                                        </p:tgtEl>
                                        <p:attrNameLst>
                                          <p:attrName>style.visibility</p:attrName>
                                        </p:attrNameLst>
                                      </p:cBhvr>
                                      <p:to>
                                        <p:strVal val="visible"/>
                                      </p:to>
                                    </p:set>
                                    <p:anim calcmode="lin" valueType="num">
                                      <p:cBhvr additive="base">
                                        <p:cTn id="37" dur="500" fill="hold"/>
                                        <p:tgtEl>
                                          <p:spTgt spid="1177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77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7763">
                                            <p:txEl>
                                              <p:pRg st="6" end="6"/>
                                            </p:txEl>
                                          </p:spTgt>
                                        </p:tgtEl>
                                        <p:attrNameLst>
                                          <p:attrName>style.visibility</p:attrName>
                                        </p:attrNameLst>
                                      </p:cBhvr>
                                      <p:to>
                                        <p:strVal val="visible"/>
                                      </p:to>
                                    </p:set>
                                    <p:anim calcmode="lin" valueType="num">
                                      <p:cBhvr additive="base">
                                        <p:cTn id="43" dur="500" fill="hold"/>
                                        <p:tgtEl>
                                          <p:spTgt spid="1177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77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7764">
                                            <p:txEl>
                                              <p:pRg st="0" end="0"/>
                                            </p:txEl>
                                          </p:spTgt>
                                        </p:tgtEl>
                                        <p:attrNameLst>
                                          <p:attrName>style.visibility</p:attrName>
                                        </p:attrNameLst>
                                      </p:cBhvr>
                                      <p:to>
                                        <p:strVal val="visible"/>
                                      </p:to>
                                    </p:set>
                                    <p:anim calcmode="lin" valueType="num">
                                      <p:cBhvr additive="base">
                                        <p:cTn id="49" dur="500" fill="hold"/>
                                        <p:tgtEl>
                                          <p:spTgt spid="117764">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77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7764">
                                            <p:txEl>
                                              <p:pRg st="1" end="1"/>
                                            </p:txEl>
                                          </p:spTgt>
                                        </p:tgtEl>
                                        <p:attrNameLst>
                                          <p:attrName>style.visibility</p:attrName>
                                        </p:attrNameLst>
                                      </p:cBhvr>
                                      <p:to>
                                        <p:strVal val="visible"/>
                                      </p:to>
                                    </p:set>
                                    <p:anim calcmode="lin" valueType="num">
                                      <p:cBhvr additive="base">
                                        <p:cTn id="55" dur="500" fill="hold"/>
                                        <p:tgtEl>
                                          <p:spTgt spid="117764">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77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17764">
                                            <p:txEl>
                                              <p:pRg st="2" end="2"/>
                                            </p:txEl>
                                          </p:spTgt>
                                        </p:tgtEl>
                                        <p:attrNameLst>
                                          <p:attrName>style.visibility</p:attrName>
                                        </p:attrNameLst>
                                      </p:cBhvr>
                                      <p:to>
                                        <p:strVal val="visible"/>
                                      </p:to>
                                    </p:set>
                                    <p:anim calcmode="lin" valueType="num">
                                      <p:cBhvr additive="base">
                                        <p:cTn id="61" dur="500" fill="hold"/>
                                        <p:tgtEl>
                                          <p:spTgt spid="117764">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1776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17764">
                                            <p:txEl>
                                              <p:pRg st="3" end="3"/>
                                            </p:txEl>
                                          </p:spTgt>
                                        </p:tgtEl>
                                        <p:attrNameLst>
                                          <p:attrName>style.visibility</p:attrName>
                                        </p:attrNameLst>
                                      </p:cBhvr>
                                      <p:to>
                                        <p:strVal val="visible"/>
                                      </p:to>
                                    </p:set>
                                    <p:anim calcmode="lin" valueType="num">
                                      <p:cBhvr additive="base">
                                        <p:cTn id="67" dur="500" fill="hold"/>
                                        <p:tgtEl>
                                          <p:spTgt spid="117764">
                                            <p:txEl>
                                              <p:pRg st="3" end="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776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2" autoUpdateAnimBg="0"/>
      <p:bldP spid="117764"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0" y="1371600"/>
            <a:ext cx="6934200" cy="4724400"/>
          </a:xfrm>
        </p:spPr>
        <p:txBody>
          <a:bodyPr/>
          <a:lstStyle/>
          <a:p>
            <a:r>
              <a:rPr lang="en-US" sz="2800" i="0">
                <a:solidFill>
                  <a:schemeClr val="tx1"/>
                </a:solidFill>
                <a:cs typeface="Times New Roman" pitchFamily="18" charset="0"/>
              </a:rPr>
              <a:t>Now concerning the times and seasons, brothers, you have no need to have anything written to you.  For you yourselves are fully aware that the day of the Lord will come like a thief in the night.  While people are saying, </a:t>
            </a:r>
            <a:r>
              <a:rPr lang="en-US" sz="2400" i="0">
                <a:solidFill>
                  <a:schemeClr val="tx1"/>
                </a:solidFill>
                <a:cs typeface="Times New Roman" pitchFamily="18" charset="0"/>
              </a:rPr>
              <a:t>"</a:t>
            </a:r>
            <a:r>
              <a:rPr lang="en-US" sz="2800" i="0">
                <a:solidFill>
                  <a:schemeClr val="tx1"/>
                </a:solidFill>
                <a:cs typeface="Times New Roman" pitchFamily="18" charset="0"/>
              </a:rPr>
              <a:t>There is peace and security, </a:t>
            </a:r>
            <a:r>
              <a:rPr lang="en-US" sz="2400" i="0">
                <a:solidFill>
                  <a:schemeClr val="tx1"/>
                </a:solidFill>
                <a:cs typeface="Times New Roman" pitchFamily="18" charset="0"/>
              </a:rPr>
              <a:t>"</a:t>
            </a:r>
            <a:r>
              <a:rPr lang="en-US" sz="2800" i="0">
                <a:solidFill>
                  <a:schemeClr val="tx1"/>
                </a:solidFill>
                <a:cs typeface="Times New Roman" pitchFamily="18" charset="0"/>
              </a:rPr>
              <a:t> then sudden destruction will come upon them as labor pains come upon a pregnant woman, and they will not escape.</a:t>
            </a:r>
            <a:br>
              <a:rPr lang="en-US" sz="2800" i="0">
                <a:solidFill>
                  <a:schemeClr val="tx1"/>
                </a:solidFill>
                <a:cs typeface="Times New Roman" pitchFamily="18" charset="0"/>
              </a:rPr>
            </a:br>
            <a:r>
              <a:rPr lang="en-US" sz="2800">
                <a:solidFill>
                  <a:schemeClr val="tx1"/>
                </a:solidFill>
                <a:cs typeface="Times New Roman" pitchFamily="18" charset="0"/>
              </a:rPr>
              <a:t>					</a:t>
            </a:r>
            <a:r>
              <a:rPr lang="en-US" sz="2800" i="0">
                <a:solidFill>
                  <a:schemeClr val="tx1"/>
                </a:solidFill>
                <a:cs typeface="Times New Roman" pitchFamily="18" charset="0"/>
              </a:rPr>
              <a:t>1 Thess 5:1-3</a:t>
            </a:r>
          </a:p>
        </p:txBody>
      </p:sp>
    </p:spTree>
    <p:custDataLst>
      <p:tags r:id="rId1"/>
    </p:custDataLst>
  </p:cSld>
  <p:clrMapOvr>
    <a:masterClrMapping/>
  </p:clrMapOvr>
  <p:transition advTm="212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checkerboard(across)">
                                      <p:cBhvr>
                                        <p:cTn id="7"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Conclusions</a:t>
            </a:r>
          </a:p>
        </p:txBody>
      </p:sp>
      <p:sp>
        <p:nvSpPr>
          <p:cNvPr id="119811" name="Rectangle 3"/>
          <p:cNvSpPr>
            <a:spLocks noGrp="1" noChangeArrowheads="1"/>
          </p:cNvSpPr>
          <p:nvPr>
            <p:ph type="body" idx="1"/>
          </p:nvPr>
        </p:nvSpPr>
        <p:spPr/>
        <p:txBody>
          <a:bodyPr/>
          <a:lstStyle/>
          <a:p>
            <a:r>
              <a:rPr lang="en-US"/>
              <a:t>Given these items, we may well be in the beginning of the end.</a:t>
            </a:r>
          </a:p>
          <a:p>
            <a:r>
              <a:rPr lang="en-US"/>
              <a:t>There is still about 30% of the world’s population unexposed to the Gospel.</a:t>
            </a:r>
          </a:p>
          <a:p>
            <a:r>
              <a:rPr lang="en-US"/>
              <a:t>Earthquakes have not apparently begun to increase.</a:t>
            </a:r>
          </a:p>
        </p:txBody>
      </p:sp>
    </p:spTree>
    <p:custDataLst>
      <p:tags r:id="rId1"/>
    </p:custDataLst>
  </p:cSld>
  <p:clrMapOvr>
    <a:masterClrMapping/>
  </p:clrMapOvr>
  <p:transition advTm="176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Conclusions</a:t>
            </a:r>
          </a:p>
        </p:txBody>
      </p:sp>
      <p:sp>
        <p:nvSpPr>
          <p:cNvPr id="120835" name="Text Box 3"/>
          <p:cNvSpPr txBox="1">
            <a:spLocks noChangeArrowheads="1"/>
          </p:cNvSpPr>
          <p:nvPr/>
        </p:nvSpPr>
        <p:spPr bwMode="auto">
          <a:xfrm>
            <a:off x="838200" y="2057400"/>
            <a:ext cx="7086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Now learn this lesson from the fig tree:  As soon as its twigs get tender and its leaves come out, you know that summer is near.  Even so, when you see all these things, you know that it is near, right at the door.  I tell you the truth, this generation will certainly not pass away until all these things have happened.  Heaven and earth will pass away, but my words will never pass away.  Matthew 24:32-35</a:t>
            </a:r>
          </a:p>
        </p:txBody>
      </p:sp>
    </p:spTree>
    <p:custDataLst>
      <p:tags r:id="rId1"/>
    </p:custDataLst>
  </p:cSld>
  <p:clrMapOvr>
    <a:masterClrMapping/>
  </p:clrMapOvr>
  <p:transition advTm="486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checkerboard(across)">
                                      <p:cBhvr>
                                        <p:cTn id="7" dur="5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p:txBody>
          <a:bodyPr/>
          <a:lstStyle/>
          <a:p>
            <a:r>
              <a:rPr lang="en-US"/>
              <a:t>The End…</a:t>
            </a:r>
          </a:p>
        </p:txBody>
      </p:sp>
      <p:sp>
        <p:nvSpPr>
          <p:cNvPr id="121859" name="Rectangle 3"/>
          <p:cNvSpPr>
            <a:spLocks noGrp="1" noChangeArrowheads="1"/>
          </p:cNvSpPr>
          <p:nvPr>
            <p:ph type="subTitle" idx="1"/>
          </p:nvPr>
        </p:nvSpPr>
        <p:spPr/>
        <p:txBody>
          <a:bodyPr/>
          <a:lstStyle/>
          <a:p>
            <a:r>
              <a:rPr lang="en-US"/>
              <a:t>… is not yet, but it may very well be near.</a:t>
            </a:r>
          </a:p>
        </p:txBody>
      </p:sp>
    </p:spTree>
    <p:custDataLst>
      <p:tags r:id="rId1"/>
    </p:custDataLst>
  </p:cSld>
  <p:clrMapOvr>
    <a:masterClrMapping/>
  </p:clrMapOvr>
  <p:transition advTm="97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p:cTn id="7" dur="500" fill="hold"/>
                                        <p:tgtEl>
                                          <p:spTgt spid="121858"/>
                                        </p:tgtEl>
                                        <p:attrNameLst>
                                          <p:attrName>ppt_w</p:attrName>
                                        </p:attrNameLst>
                                      </p:cBhvr>
                                      <p:tavLst>
                                        <p:tav tm="0">
                                          <p:val>
                                            <p:fltVal val="0"/>
                                          </p:val>
                                        </p:tav>
                                        <p:tav tm="100000">
                                          <p:val>
                                            <p:strVal val="#ppt_w"/>
                                          </p:val>
                                        </p:tav>
                                      </p:tavLst>
                                    </p:anim>
                                    <p:anim calcmode="lin" valueType="num">
                                      <p:cBhvr>
                                        <p:cTn id="8" dur="500" fill="hold"/>
                                        <p:tgtEl>
                                          <p:spTgt spid="12185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1859">
                                            <p:txEl>
                                              <p:pRg st="0" end="0"/>
                                            </p:txEl>
                                          </p:spTgt>
                                        </p:tgtEl>
                                        <p:attrNameLst>
                                          <p:attrName>style.visibility</p:attrName>
                                        </p:attrNameLst>
                                      </p:cBhvr>
                                      <p:to>
                                        <p:strVal val="visible"/>
                                      </p:to>
                                    </p:set>
                                    <p:animEffect transition="in" filter="checkerboard(across)">
                                      <p:cBhvr>
                                        <p:cTn id="13" dur="500"/>
                                        <p:tgtEl>
                                          <p:spTgt spid="1218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P spid="12185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Paul in 1 Thessalonians 5:1-3</a:t>
            </a:r>
          </a:p>
        </p:txBody>
      </p:sp>
      <p:sp>
        <p:nvSpPr>
          <p:cNvPr id="72707" name="Rectangle 3"/>
          <p:cNvSpPr>
            <a:spLocks noGrp="1" noChangeArrowheads="1"/>
          </p:cNvSpPr>
          <p:nvPr>
            <p:ph type="body" idx="1"/>
          </p:nvPr>
        </p:nvSpPr>
        <p:spPr/>
        <p:txBody>
          <a:bodyPr/>
          <a:lstStyle/>
          <a:p>
            <a:r>
              <a:rPr lang="en-US"/>
              <a:t>Birth pains come suddenly.</a:t>
            </a:r>
          </a:p>
          <a:p>
            <a:r>
              <a:rPr lang="en-US"/>
              <a:t>Birth pains are inescapable.</a:t>
            </a:r>
          </a:p>
          <a:p>
            <a:r>
              <a:rPr lang="en-US"/>
              <a:t>Like Matt 24 and Mark 13, looks eschatological.</a:t>
            </a:r>
          </a:p>
        </p:txBody>
      </p:sp>
    </p:spTree>
    <p:custDataLst>
      <p:tags r:id="rId1"/>
    </p:custDataLst>
  </p:cSld>
  <p:clrMapOvr>
    <a:masterClrMapping/>
  </p:clrMapOvr>
  <p:transition advTm="185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90600" y="1676400"/>
            <a:ext cx="7027863" cy="3886200"/>
          </a:xfrm>
        </p:spPr>
        <p:txBody>
          <a:bodyPr/>
          <a:lstStyle/>
          <a:p>
            <a:r>
              <a:rPr lang="en-US" sz="3200" i="0">
                <a:solidFill>
                  <a:schemeClr val="tx1"/>
                </a:solidFill>
                <a:cs typeface="Times New Roman" pitchFamily="18" charset="0"/>
              </a:rPr>
              <a:t>And a great sign appeared in heaven: a woman, clothed with the sun, with the moon under her feet, and on her head a crown of twelve stars.  She was pregnant and was crying out in birth pains and the agony of giving birth.  </a:t>
            </a:r>
            <a:br>
              <a:rPr lang="en-US" sz="3200" i="0">
                <a:solidFill>
                  <a:schemeClr val="tx1"/>
                </a:solidFill>
                <a:cs typeface="Times New Roman" pitchFamily="18" charset="0"/>
              </a:rPr>
            </a:br>
            <a:r>
              <a:rPr lang="en-US" sz="3200">
                <a:solidFill>
                  <a:schemeClr val="tx1"/>
                </a:solidFill>
                <a:cs typeface="Times New Roman" pitchFamily="18" charset="0"/>
              </a:rPr>
              <a:t>					</a:t>
            </a:r>
            <a:r>
              <a:rPr lang="en-US" sz="3200" i="0">
                <a:solidFill>
                  <a:schemeClr val="tx1"/>
                </a:solidFill>
                <a:cs typeface="Times New Roman" pitchFamily="18" charset="0"/>
              </a:rPr>
              <a:t>Rev 12:1-2</a:t>
            </a:r>
            <a:endParaRPr lang="en-US" sz="3200" i="0">
              <a:solidFill>
                <a:schemeClr val="tx1"/>
              </a:solidFill>
            </a:endParaRPr>
          </a:p>
        </p:txBody>
      </p:sp>
    </p:spTree>
    <p:custDataLst>
      <p:tags r:id="rId1"/>
    </p:custDataLst>
  </p:cSld>
  <p:clrMapOvr>
    <a:masterClrMapping/>
  </p:clrMapOvr>
  <p:transition advTm="147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checkerboard(across)">
                                      <p:cBhvr>
                                        <p:cTn id="7"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John’s Vision in Rev. 12:1-2</a:t>
            </a:r>
          </a:p>
        </p:txBody>
      </p:sp>
      <p:sp>
        <p:nvSpPr>
          <p:cNvPr id="74755" name="Rectangle 3"/>
          <p:cNvSpPr>
            <a:spLocks noGrp="1" noChangeArrowheads="1"/>
          </p:cNvSpPr>
          <p:nvPr>
            <p:ph type="body" idx="1"/>
          </p:nvPr>
        </p:nvSpPr>
        <p:spPr/>
        <p:txBody>
          <a:bodyPr/>
          <a:lstStyle/>
          <a:p>
            <a:r>
              <a:rPr lang="en-US"/>
              <a:t>Puzzling!</a:t>
            </a:r>
          </a:p>
          <a:p>
            <a:r>
              <a:rPr lang="en-US"/>
              <a:t>Context suggests event is set at birth of Christ.</a:t>
            </a:r>
          </a:p>
          <a:p>
            <a:r>
              <a:rPr lang="en-US"/>
              <a:t>Could it refer to Jewish recognition of Jesus as Messiah at end of age?</a:t>
            </a:r>
          </a:p>
          <a:p>
            <a:r>
              <a:rPr lang="en-US"/>
              <a:t>See passages below.</a:t>
            </a:r>
          </a:p>
        </p:txBody>
      </p:sp>
    </p:spTree>
    <p:custDataLst>
      <p:tags r:id="rId1"/>
    </p:custDataLst>
  </p:cSld>
  <p:clrMapOvr>
    <a:masterClrMapping/>
  </p:clrMapOvr>
  <p:transition advTm="323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Paul’s Quotation from Isa 54:1</a:t>
            </a:r>
          </a:p>
        </p:txBody>
      </p:sp>
      <p:sp>
        <p:nvSpPr>
          <p:cNvPr id="75779" name="Rectangle 3"/>
          <p:cNvSpPr>
            <a:spLocks noGrp="1" noChangeArrowheads="1"/>
          </p:cNvSpPr>
          <p:nvPr>
            <p:ph type="body" idx="1"/>
          </p:nvPr>
        </p:nvSpPr>
        <p:spPr/>
        <p:txBody>
          <a:bodyPr/>
          <a:lstStyle/>
          <a:p>
            <a:r>
              <a:rPr lang="en-US"/>
              <a:t>The heavenly Jerusalem has no labor pains.</a:t>
            </a:r>
          </a:p>
          <a:p>
            <a:r>
              <a:rPr lang="en-US"/>
              <a:t>Her rival (earthly Jerusalem?) does.</a:t>
            </a:r>
          </a:p>
        </p:txBody>
      </p:sp>
    </p:spTree>
    <p:custDataLst>
      <p:tags r:id="rId1"/>
    </p:custDataLst>
  </p:cSld>
  <p:clrMapOvr>
    <a:masterClrMapping/>
  </p:clrMapOvr>
  <p:transition advTm="123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1.6|1.4"/>
</p:tagLst>
</file>

<file path=ppt/tags/tag10.xml><?xml version="1.0" encoding="utf-8"?>
<p:tagLst xmlns:a="http://schemas.openxmlformats.org/drawingml/2006/main" xmlns:r="http://schemas.openxmlformats.org/officeDocument/2006/relationships" xmlns:p="http://schemas.openxmlformats.org/presentationml/2006/main">
  <p:tag name="TIMING" val="|2.5|1.4|1.4|2|1.4|2.7"/>
</p:tagLst>
</file>

<file path=ppt/tags/tag11.xml><?xml version="1.0" encoding="utf-8"?>
<p:tagLst xmlns:a="http://schemas.openxmlformats.org/drawingml/2006/main" xmlns:r="http://schemas.openxmlformats.org/officeDocument/2006/relationships" xmlns:p="http://schemas.openxmlformats.org/presentationml/2006/main">
  <p:tag name="TIMING" val="|0.7"/>
</p:tagLst>
</file>

<file path=ppt/tags/tag12.xml><?xml version="1.0" encoding="utf-8"?>
<p:tagLst xmlns:a="http://schemas.openxmlformats.org/drawingml/2006/main" xmlns:r="http://schemas.openxmlformats.org/officeDocument/2006/relationships" xmlns:p="http://schemas.openxmlformats.org/presentationml/2006/main">
  <p:tag name="TIMING" val="|0.5"/>
</p:tagLst>
</file>

<file path=ppt/tags/tag13.xml><?xml version="1.0" encoding="utf-8"?>
<p:tagLst xmlns:a="http://schemas.openxmlformats.org/drawingml/2006/main" xmlns:r="http://schemas.openxmlformats.org/officeDocument/2006/relationships" xmlns:p="http://schemas.openxmlformats.org/presentationml/2006/main">
  <p:tag name="TIMING" val="|0.5"/>
</p:tagLst>
</file>

<file path=ppt/tags/tag14.xml><?xml version="1.0" encoding="utf-8"?>
<p:tagLst xmlns:a="http://schemas.openxmlformats.org/drawingml/2006/main" xmlns:r="http://schemas.openxmlformats.org/officeDocument/2006/relationships" xmlns:p="http://schemas.openxmlformats.org/presentationml/2006/main">
  <p:tag name="TIMING" val="|0.6"/>
</p:tagLst>
</file>

<file path=ppt/tags/tag15.xml><?xml version="1.0" encoding="utf-8"?>
<p:tagLst xmlns:a="http://schemas.openxmlformats.org/drawingml/2006/main" xmlns:r="http://schemas.openxmlformats.org/officeDocument/2006/relationships" xmlns:p="http://schemas.openxmlformats.org/presentationml/2006/main">
  <p:tag name="TIMING" val="|0.4|5.6|5.2"/>
</p:tagLst>
</file>

<file path=ppt/tags/tag16.xml><?xml version="1.0" encoding="utf-8"?>
<p:tagLst xmlns:a="http://schemas.openxmlformats.org/drawingml/2006/main" xmlns:r="http://schemas.openxmlformats.org/officeDocument/2006/relationships" xmlns:p="http://schemas.openxmlformats.org/presentationml/2006/main">
  <p:tag name="TIMING" val="|2.1|1.2|4"/>
</p:tagLst>
</file>

<file path=ppt/tags/tag17.xml><?xml version="1.0" encoding="utf-8"?>
<p:tagLst xmlns:a="http://schemas.openxmlformats.org/drawingml/2006/main" xmlns:r="http://schemas.openxmlformats.org/officeDocument/2006/relationships" xmlns:p="http://schemas.openxmlformats.org/presentationml/2006/main">
  <p:tag name="TIMING" val="|0.4"/>
</p:tagLst>
</file>

<file path=ppt/tags/tag18.xml><?xml version="1.0" encoding="utf-8"?>
<p:tagLst xmlns:a="http://schemas.openxmlformats.org/drawingml/2006/main" xmlns:r="http://schemas.openxmlformats.org/officeDocument/2006/relationships" xmlns:p="http://schemas.openxmlformats.org/presentationml/2006/main">
  <p:tag name="TIMING" val="|3.9|8.7|7"/>
</p:tagLst>
</file>

<file path=ppt/tags/tag19.xml><?xml version="1.0" encoding="utf-8"?>
<p:tagLst xmlns:a="http://schemas.openxmlformats.org/drawingml/2006/main" xmlns:r="http://schemas.openxmlformats.org/officeDocument/2006/relationships" xmlns:p="http://schemas.openxmlformats.org/presentationml/2006/main">
  <p:tag name="TIMING" val="|5.2|4.6|7"/>
</p:tagLst>
</file>

<file path=ppt/tags/tag2.xml><?xml version="1.0" encoding="utf-8"?>
<p:tagLst xmlns:a="http://schemas.openxmlformats.org/drawingml/2006/main" xmlns:r="http://schemas.openxmlformats.org/officeDocument/2006/relationships" xmlns:p="http://schemas.openxmlformats.org/presentationml/2006/main">
  <p:tag name="TIMING" val="|2.4"/>
</p:tagLst>
</file>

<file path=ppt/tags/tag20.xml><?xml version="1.0" encoding="utf-8"?>
<p:tagLst xmlns:a="http://schemas.openxmlformats.org/drawingml/2006/main" xmlns:r="http://schemas.openxmlformats.org/officeDocument/2006/relationships" xmlns:p="http://schemas.openxmlformats.org/presentationml/2006/main">
  <p:tag name="TIMING" val="|1.2"/>
</p:tagLst>
</file>

<file path=ppt/tags/tag21.xml><?xml version="1.0" encoding="utf-8"?>
<p:tagLst xmlns:a="http://schemas.openxmlformats.org/drawingml/2006/main" xmlns:r="http://schemas.openxmlformats.org/officeDocument/2006/relationships" xmlns:p="http://schemas.openxmlformats.org/presentationml/2006/main">
  <p:tag name="TIMING" val="|0.5"/>
</p:tagLst>
</file>

<file path=ppt/tags/tag22.xml><?xml version="1.0" encoding="utf-8"?>
<p:tagLst xmlns:a="http://schemas.openxmlformats.org/drawingml/2006/main" xmlns:r="http://schemas.openxmlformats.org/officeDocument/2006/relationships" xmlns:p="http://schemas.openxmlformats.org/presentationml/2006/main">
  <p:tag name="TIMING" val="|0.3"/>
</p:tagLst>
</file>

<file path=ppt/tags/tag23.xml><?xml version="1.0" encoding="utf-8"?>
<p:tagLst xmlns:a="http://schemas.openxmlformats.org/drawingml/2006/main" xmlns:r="http://schemas.openxmlformats.org/officeDocument/2006/relationships" xmlns:p="http://schemas.openxmlformats.org/presentationml/2006/main">
  <p:tag name="TIMING" val="|1.9|4.1|1.8|1.6|1.9"/>
</p:tagLst>
</file>

<file path=ppt/tags/tag24.xml><?xml version="1.0" encoding="utf-8"?>
<p:tagLst xmlns:a="http://schemas.openxmlformats.org/drawingml/2006/main" xmlns:r="http://schemas.openxmlformats.org/officeDocument/2006/relationships" xmlns:p="http://schemas.openxmlformats.org/presentationml/2006/main">
  <p:tag name="TIMING" val="|2.1|4.4|1.3|1.6|1.1"/>
</p:tagLst>
</file>

<file path=ppt/tags/tag25.xml><?xml version="1.0" encoding="utf-8"?>
<p:tagLst xmlns:a="http://schemas.openxmlformats.org/drawingml/2006/main" xmlns:r="http://schemas.openxmlformats.org/officeDocument/2006/relationships" xmlns:p="http://schemas.openxmlformats.org/presentationml/2006/main">
  <p:tag name="TIMING" val="|0.4|2.1|1.9|1.1|1.4|1.2|1.3|2"/>
</p:tagLst>
</file>

<file path=ppt/tags/tag26.xml><?xml version="1.0" encoding="utf-8"?>
<p:tagLst xmlns:a="http://schemas.openxmlformats.org/drawingml/2006/main" xmlns:r="http://schemas.openxmlformats.org/officeDocument/2006/relationships" xmlns:p="http://schemas.openxmlformats.org/presentationml/2006/main">
  <p:tag name="TIMING" val="|2.3|5.7|8.2"/>
</p:tagLst>
</file>

<file path=ppt/tags/tag27.xml><?xml version="1.0" encoding="utf-8"?>
<p:tagLst xmlns:a="http://schemas.openxmlformats.org/drawingml/2006/main" xmlns:r="http://schemas.openxmlformats.org/officeDocument/2006/relationships" xmlns:p="http://schemas.openxmlformats.org/presentationml/2006/main">
  <p:tag name="TIMING" val="|3.9|9.1|5.7"/>
</p:tagLst>
</file>

<file path=ppt/tags/tag28.xml><?xml version="1.0" encoding="utf-8"?>
<p:tagLst xmlns:a="http://schemas.openxmlformats.org/drawingml/2006/main" xmlns:r="http://schemas.openxmlformats.org/officeDocument/2006/relationships" xmlns:p="http://schemas.openxmlformats.org/presentationml/2006/main">
  <p:tag name="TIMING" val="|2|4.5|6.9|5.4|4.9"/>
</p:tagLst>
</file>

<file path=ppt/tags/tag29.xml><?xml version="1.0" encoding="utf-8"?>
<p:tagLst xmlns:a="http://schemas.openxmlformats.org/drawingml/2006/main" xmlns:r="http://schemas.openxmlformats.org/officeDocument/2006/relationships" xmlns:p="http://schemas.openxmlformats.org/presentationml/2006/main">
  <p:tag name="TIMING" val="|6.1|2.9|14.4|2.8|3.9|19.8"/>
</p:tagLst>
</file>

<file path=ppt/tags/tag3.xml><?xml version="1.0" encoding="utf-8"?>
<p:tagLst xmlns:a="http://schemas.openxmlformats.org/drawingml/2006/main" xmlns:r="http://schemas.openxmlformats.org/officeDocument/2006/relationships" xmlns:p="http://schemas.openxmlformats.org/presentationml/2006/main">
  <p:tag name="TIMING" val="|2|3.2|2.6"/>
</p:tagLst>
</file>

<file path=ppt/tags/tag30.xml><?xml version="1.0" encoding="utf-8"?>
<p:tagLst xmlns:a="http://schemas.openxmlformats.org/drawingml/2006/main" xmlns:r="http://schemas.openxmlformats.org/officeDocument/2006/relationships" xmlns:p="http://schemas.openxmlformats.org/presentationml/2006/main">
  <p:tag name="TIMING" val="|17.2|10.7|7|4.2|10.8|18"/>
</p:tagLst>
</file>

<file path=ppt/tags/tag31.xml><?xml version="1.0" encoding="utf-8"?>
<p:tagLst xmlns:a="http://schemas.openxmlformats.org/drawingml/2006/main" xmlns:r="http://schemas.openxmlformats.org/officeDocument/2006/relationships" xmlns:p="http://schemas.openxmlformats.org/presentationml/2006/main">
  <p:tag name="TIMING" val="|1.9|11.1|0.7|1|0.9|0.9|1.7"/>
</p:tagLst>
</file>

<file path=ppt/tags/tag32.xml><?xml version="1.0" encoding="utf-8"?>
<p:tagLst xmlns:a="http://schemas.openxmlformats.org/drawingml/2006/main" xmlns:r="http://schemas.openxmlformats.org/officeDocument/2006/relationships" xmlns:p="http://schemas.openxmlformats.org/presentationml/2006/main">
  <p:tag name="TIMING" val="|2.2|14|16.9"/>
</p:tagLst>
</file>

<file path=ppt/tags/tag33.xml><?xml version="1.0" encoding="utf-8"?>
<p:tagLst xmlns:a="http://schemas.openxmlformats.org/drawingml/2006/main" xmlns:r="http://schemas.openxmlformats.org/officeDocument/2006/relationships" xmlns:p="http://schemas.openxmlformats.org/presentationml/2006/main">
  <p:tag name="TIMING" val="|2.7|5.6"/>
</p:tagLst>
</file>

<file path=ppt/tags/tag34.xml><?xml version="1.0" encoding="utf-8"?>
<p:tagLst xmlns:a="http://schemas.openxmlformats.org/drawingml/2006/main" xmlns:r="http://schemas.openxmlformats.org/officeDocument/2006/relationships" xmlns:p="http://schemas.openxmlformats.org/presentationml/2006/main">
  <p:tag name="TIMING" val="|1.4|2.4|3.5|9.6|18.3|10.2"/>
</p:tagLst>
</file>

<file path=ppt/tags/tag35.xml><?xml version="1.0" encoding="utf-8"?>
<p:tagLst xmlns:a="http://schemas.openxmlformats.org/drawingml/2006/main" xmlns:r="http://schemas.openxmlformats.org/officeDocument/2006/relationships" xmlns:p="http://schemas.openxmlformats.org/presentationml/2006/main">
  <p:tag name="TIMING" val="|8.1"/>
</p:tagLst>
</file>

<file path=ppt/tags/tag36.xml><?xml version="1.0" encoding="utf-8"?>
<p:tagLst xmlns:a="http://schemas.openxmlformats.org/drawingml/2006/main" xmlns:r="http://schemas.openxmlformats.org/officeDocument/2006/relationships" xmlns:p="http://schemas.openxmlformats.org/presentationml/2006/main">
  <p:tag name="TIMING" val="|11.7"/>
</p:tagLst>
</file>

<file path=ppt/tags/tag37.xml><?xml version="1.0" encoding="utf-8"?>
<p:tagLst xmlns:a="http://schemas.openxmlformats.org/drawingml/2006/main" xmlns:r="http://schemas.openxmlformats.org/officeDocument/2006/relationships" xmlns:p="http://schemas.openxmlformats.org/presentationml/2006/main">
  <p:tag name="TIMING" val="|5.5"/>
</p:tagLst>
</file>

<file path=ppt/tags/tag38.xml><?xml version="1.0" encoding="utf-8"?>
<p:tagLst xmlns:a="http://schemas.openxmlformats.org/drawingml/2006/main" xmlns:r="http://schemas.openxmlformats.org/officeDocument/2006/relationships" xmlns:p="http://schemas.openxmlformats.org/presentationml/2006/main">
  <p:tag name="TIMING" val="|4.3"/>
</p:tagLst>
</file>

<file path=ppt/tags/tag39.xml><?xml version="1.0" encoding="utf-8"?>
<p:tagLst xmlns:a="http://schemas.openxmlformats.org/drawingml/2006/main" xmlns:r="http://schemas.openxmlformats.org/officeDocument/2006/relationships" xmlns:p="http://schemas.openxmlformats.org/presentationml/2006/main">
  <p:tag name="TIMING" val="|3.9"/>
</p:tagLst>
</file>

<file path=ppt/tags/tag4.xml><?xml version="1.0" encoding="utf-8"?>
<p:tagLst xmlns:a="http://schemas.openxmlformats.org/drawingml/2006/main" xmlns:r="http://schemas.openxmlformats.org/officeDocument/2006/relationships" xmlns:p="http://schemas.openxmlformats.org/presentationml/2006/main">
  <p:tag name="TIMING" val="|3.6|5.5|3|2.9"/>
</p:tagLst>
</file>

<file path=ppt/tags/tag40.xml><?xml version="1.0" encoding="utf-8"?>
<p:tagLst xmlns:a="http://schemas.openxmlformats.org/drawingml/2006/main" xmlns:r="http://schemas.openxmlformats.org/officeDocument/2006/relationships" xmlns:p="http://schemas.openxmlformats.org/presentationml/2006/main">
  <p:tag name="TIMING" val="|0.5"/>
</p:tagLst>
</file>

<file path=ppt/tags/tag41.xml><?xml version="1.0" encoding="utf-8"?>
<p:tagLst xmlns:a="http://schemas.openxmlformats.org/drawingml/2006/main" xmlns:r="http://schemas.openxmlformats.org/officeDocument/2006/relationships" xmlns:p="http://schemas.openxmlformats.org/presentationml/2006/main">
  <p:tag name="TIMING" val="|1.2|16.9|10.6"/>
</p:tagLst>
</file>

<file path=ppt/tags/tag42.xml><?xml version="1.0" encoding="utf-8"?>
<p:tagLst xmlns:a="http://schemas.openxmlformats.org/drawingml/2006/main" xmlns:r="http://schemas.openxmlformats.org/officeDocument/2006/relationships" xmlns:p="http://schemas.openxmlformats.org/presentationml/2006/main">
  <p:tag name="TIMING" val="|0.4|2.7|5.2"/>
</p:tagLst>
</file>

<file path=ppt/tags/tag43.xml><?xml version="1.0" encoding="utf-8"?>
<p:tagLst xmlns:a="http://schemas.openxmlformats.org/drawingml/2006/main" xmlns:r="http://schemas.openxmlformats.org/officeDocument/2006/relationships" xmlns:p="http://schemas.openxmlformats.org/presentationml/2006/main">
  <p:tag name="TIMING" val="|0.5|12.2|4"/>
</p:tagLst>
</file>

<file path=ppt/tags/tag44.xml><?xml version="1.0" encoding="utf-8"?>
<p:tagLst xmlns:a="http://schemas.openxmlformats.org/drawingml/2006/main" xmlns:r="http://schemas.openxmlformats.org/officeDocument/2006/relationships" xmlns:p="http://schemas.openxmlformats.org/presentationml/2006/main">
  <p:tag name="TIMING" val="|0.7"/>
</p:tagLst>
</file>

<file path=ppt/tags/tag45.xml><?xml version="1.0" encoding="utf-8"?>
<p:tagLst xmlns:a="http://schemas.openxmlformats.org/drawingml/2006/main" xmlns:r="http://schemas.openxmlformats.org/officeDocument/2006/relationships" xmlns:p="http://schemas.openxmlformats.org/presentationml/2006/main">
  <p:tag name="TIMING" val="|0.5"/>
</p:tagLst>
</file>

<file path=ppt/tags/tag46.xml><?xml version="1.0" encoding="utf-8"?>
<p:tagLst xmlns:a="http://schemas.openxmlformats.org/drawingml/2006/main" xmlns:r="http://schemas.openxmlformats.org/officeDocument/2006/relationships" xmlns:p="http://schemas.openxmlformats.org/presentationml/2006/main">
  <p:tag name="TIMING" val="|1.4|4.3"/>
</p:tagLst>
</file>

<file path=ppt/tags/tag47.xml><?xml version="1.0" encoding="utf-8"?>
<p:tagLst xmlns:a="http://schemas.openxmlformats.org/drawingml/2006/main" xmlns:r="http://schemas.openxmlformats.org/officeDocument/2006/relationships" xmlns:p="http://schemas.openxmlformats.org/presentationml/2006/main">
  <p:tag name="TIMING" val="|2.1"/>
</p:tagLst>
</file>

<file path=ppt/tags/tag48.xml><?xml version="1.0" encoding="utf-8"?>
<p:tagLst xmlns:a="http://schemas.openxmlformats.org/drawingml/2006/main" xmlns:r="http://schemas.openxmlformats.org/officeDocument/2006/relationships" xmlns:p="http://schemas.openxmlformats.org/presentationml/2006/main">
  <p:tag name="TIMING" val="|1.1|4.4|7.8"/>
</p:tagLst>
</file>

<file path=ppt/tags/tag49.xml><?xml version="1.0" encoding="utf-8"?>
<p:tagLst xmlns:a="http://schemas.openxmlformats.org/drawingml/2006/main" xmlns:r="http://schemas.openxmlformats.org/officeDocument/2006/relationships" xmlns:p="http://schemas.openxmlformats.org/presentationml/2006/main">
  <p:tag name="TIMING" val="|0.7|6.3|0.6|0.6|0.7|1.1|1.2|1.5|0.9|1.5|0.9"/>
</p:tagLst>
</file>

<file path=ppt/tags/tag5.xml><?xml version="1.0" encoding="utf-8"?>
<p:tagLst xmlns:a="http://schemas.openxmlformats.org/drawingml/2006/main" xmlns:r="http://schemas.openxmlformats.org/officeDocument/2006/relationships" xmlns:p="http://schemas.openxmlformats.org/presentationml/2006/main">
  <p:tag name="TIMING" val="|0.9"/>
</p:tagLst>
</file>

<file path=ppt/tags/tag50.xml><?xml version="1.0" encoding="utf-8"?>
<p:tagLst xmlns:a="http://schemas.openxmlformats.org/drawingml/2006/main" xmlns:r="http://schemas.openxmlformats.org/officeDocument/2006/relationships" xmlns:p="http://schemas.openxmlformats.org/presentationml/2006/main">
  <p:tag name="TIMING" val="|0.4|3.5|4.7"/>
</p:tagLst>
</file>

<file path=ppt/tags/tag51.xml><?xml version="1.0" encoding="utf-8"?>
<p:tagLst xmlns:a="http://schemas.openxmlformats.org/drawingml/2006/main" xmlns:r="http://schemas.openxmlformats.org/officeDocument/2006/relationships" xmlns:p="http://schemas.openxmlformats.org/presentationml/2006/main">
  <p:tag name="TIMING" val="|0.5"/>
</p:tagLst>
</file>

<file path=ppt/tags/tag52.xml><?xml version="1.0" encoding="utf-8"?>
<p:tagLst xmlns:a="http://schemas.openxmlformats.org/drawingml/2006/main" xmlns:r="http://schemas.openxmlformats.org/officeDocument/2006/relationships" xmlns:p="http://schemas.openxmlformats.org/presentationml/2006/main">
  <p:tag name="TIMING" val="|0.5|0.9"/>
</p:tagLst>
</file>

<file path=ppt/tags/tag6.xml><?xml version="1.0" encoding="utf-8"?>
<p:tagLst xmlns:a="http://schemas.openxmlformats.org/drawingml/2006/main" xmlns:r="http://schemas.openxmlformats.org/officeDocument/2006/relationships" xmlns:p="http://schemas.openxmlformats.org/presentationml/2006/main">
  <p:tag name="TIMING" val="|0.5|3.7|4.8"/>
</p:tagLst>
</file>

<file path=ppt/tags/tag7.xml><?xml version="1.0" encoding="utf-8"?>
<p:tagLst xmlns:a="http://schemas.openxmlformats.org/drawingml/2006/main" xmlns:r="http://schemas.openxmlformats.org/officeDocument/2006/relationships" xmlns:p="http://schemas.openxmlformats.org/presentationml/2006/main">
  <p:tag name="TIMING" val="|1"/>
</p:tagLst>
</file>

<file path=ppt/tags/tag8.xml><?xml version="1.0" encoding="utf-8"?>
<p:tagLst xmlns:a="http://schemas.openxmlformats.org/drawingml/2006/main" xmlns:r="http://schemas.openxmlformats.org/officeDocument/2006/relationships" xmlns:p="http://schemas.openxmlformats.org/presentationml/2006/main">
  <p:tag name="TIMING" val="|2.7|2.9|5.4|18.4"/>
</p:tagLst>
</file>

<file path=ppt/tags/tag9.xml><?xml version="1.0" encoding="utf-8"?>
<p:tagLst xmlns:a="http://schemas.openxmlformats.org/drawingml/2006/main" xmlns:r="http://schemas.openxmlformats.org/officeDocument/2006/relationships" xmlns:p="http://schemas.openxmlformats.org/presentationml/2006/main">
  <p:tag name="TIMING" val="|0.7|5.1"/>
</p:tagLst>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284</TotalTime>
  <Words>1968</Words>
  <Application>Microsoft Office PowerPoint</Application>
  <PresentationFormat>On-screen Show (4:3)</PresentationFormat>
  <Paragraphs>177</Paragraphs>
  <Slides>52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Tahoma</vt:lpstr>
      <vt:lpstr>Times New Roman</vt:lpstr>
      <vt:lpstr>Global</vt:lpstr>
      <vt:lpstr>The Birth Pains of the Messiah</vt:lpstr>
      <vt:lpstr>As he sat on the Mount of Olives, the disciples came to him privately, saying, "Tell us, when will these things be, and what will be the sign of your coming and of the close of the age?" And Jesus answered them, "See that no one leads you astray.  For many will come in my name, saying, 'I am the Christ,' and they will lead many astray.  And you will hear of wars and rumors of wars.  See that you are not alarmed, for this must take place, but the end is not yet.  For nation will rise against nation, and kingdom against kingdom, and there will be famines and earthquakes in various places.  All these are but the beginning of the birth  pains."       Matthew 24:3-8, ESV</vt:lpstr>
      <vt:lpstr>Questions to consider:</vt:lpstr>
      <vt:lpstr>Other occurrences in the NT</vt:lpstr>
      <vt:lpstr>Now concerning the times and seasons, brothers, you have no need to have anything written to you.  For you yourselves are fully aware that the day of the Lord will come like a thief in the night.  While people are saying, "There is peace and security, " then sudden destruction will come upon them as labor pains come upon a pregnant woman, and they will not escape.      1 Thess 5:1-3</vt:lpstr>
      <vt:lpstr>Paul in 1 Thessalonians 5:1-3</vt:lpstr>
      <vt:lpstr>And a great sign appeared in heaven: a woman, clothed with the sun, with the moon under her feet, and on her head a crown of twelve stars.  She was pregnant and was crying out in birth pains and the agony of giving birth.        Rev 12:1-2</vt:lpstr>
      <vt:lpstr>John’s Vision in Rev. 12:1-2</vt:lpstr>
      <vt:lpstr>Paul’s Quotation from Isa 54:1</vt:lpstr>
      <vt:lpstr>Birth Pains in the OT</vt:lpstr>
      <vt:lpstr>Like a pregnant woman who writhes and cries out in her pangs when she is near to giving birth, so were we because of you, O LORD; we were pregnant, we writhed, but we have given birth to wind.  We have accomplished no deliverance in the earth, and the inhabitants of the world have not fallen.        Isa 26:17-18</vt:lpstr>
      <vt:lpstr>Before she was in labor she gave birth; before the pain came upon her she delivered a son.  Who has heard of such a thing?  Who has seen such things?  Shall a land be born in one day?  Shall a nation be brought forth in one moment?  For as soon as Zion was in labor she brought forth her children.        Isa 66:7-8</vt:lpstr>
      <vt:lpstr>Wail, for the day of the LORD is near; as destruction from the Almighty it will come!  Therefore all hands will be feeble and every human heart will melt.  They will be dismayed: pangs and agony will seize them; they will be in anguish like a woman in labor.  They will look aghast at one another; their faces will be aflame.  Behold, the day of the LORD comes, cruel, with wrath and fierce anger, to make the land a desolation and to destroy its sinners from it.        Isa 13:6-9</vt:lpstr>
      <vt:lpstr>As soon as they saw it, they were astounded; they were in panic; they took to flight.  Trembling took hold of them there, anguish as of a woman in labor.  By the east wind you shattered the ships of Tarshish.          Ps 48:5-7</vt:lpstr>
      <vt:lpstr>Isaiah 21</vt:lpstr>
      <vt:lpstr>Birth Pains in Jeremiah</vt:lpstr>
      <vt:lpstr>Thus says the LORD: We have heard a cry of panic, of terror, and no peace.  Ask now, and see, can a man bear a child?  Why then do I see every man with his hands on his stomach like a woman in labor?  Why has every face turned pale?  Alas!  That day is so great there is none like it; it is a time of distress for Jacob; yet he shall be saved out of it.        Jer 30:5-7</vt:lpstr>
      <vt:lpstr>Birth Pains in OT and NT</vt:lpstr>
      <vt:lpstr>Birth Pains in Rabbinic Literature</vt:lpstr>
      <vt:lpstr>R Eliezer (c90) said: If you observe the Sabbath, then you would be protected from three punishments, from the birth pains of the Messiah, from the day of Gog, and from the day of the Great Judgment.      Mek Ex 16:29 (59a) </vt:lpstr>
      <vt:lpstr> God has shown mercy to Israel, that he led the ones with Jeconiah into the exile before the ones with Zedekiah, so that the oral Torah would not be forgotten by them and so that they would remain in Babel in their schools from that time until now.  And over them has neither Edom [Rome] nor Greece had authority, nor has anyone threatened them with religious persecution.  And even in the days of the Messiah they will not see the birth pains of the Messiah.            Tanh 9a</vt:lpstr>
      <vt:lpstr>'Ulla said, Let him [Messiah] come, but let me not see him.  Rabbah said likewise: Let him come, but let me not see him.  R Joseph said: Let him come, and may I be worthy of sitting in the shadow of his ass's saddle.  Abaye inquired of Rabbah: What is your reason [for not wishing to see him]?  Shall we say, because of the birth pains of the Messiah?       Sanh 98b</vt:lpstr>
      <vt:lpstr>Birth Pains in Rabbis</vt:lpstr>
      <vt:lpstr>What are the Birth Pains?</vt:lpstr>
      <vt:lpstr>What are the Birth Pains?</vt:lpstr>
      <vt:lpstr>When do they begin?</vt:lpstr>
      <vt:lpstr>Similar picture in Revelation 6</vt:lpstr>
      <vt:lpstr>Birth Pains as Signs of End</vt:lpstr>
      <vt:lpstr>Are they expected to get worse?</vt:lpstr>
      <vt:lpstr>Are they getting worse yet?</vt:lpstr>
      <vt:lpstr>Jesus’ List, condensed</vt:lpstr>
      <vt:lpstr>False Religions</vt:lpstr>
      <vt:lpstr>Problem of Statistics</vt:lpstr>
      <vt:lpstr>False Religions</vt:lpstr>
      <vt:lpstr>Wars, Frequency 1400-2000</vt:lpstr>
      <vt:lpstr>Wars, Severity &amp; Duration 1800-1950</vt:lpstr>
      <vt:lpstr>Famines 1930-2000</vt:lpstr>
      <vt:lpstr>Large Famines 1930-2000</vt:lpstr>
      <vt:lpstr>Earthquakes 1900-1999</vt:lpstr>
      <vt:lpstr>Earthquakes 1900-1999</vt:lpstr>
      <vt:lpstr>Persecution</vt:lpstr>
      <vt:lpstr>Persecution</vt:lpstr>
      <vt:lpstr>Moral Decay</vt:lpstr>
      <vt:lpstr>Moral Decay</vt:lpstr>
      <vt:lpstr>Moral Decay</vt:lpstr>
      <vt:lpstr>Spread of the Gospel</vt:lpstr>
      <vt:lpstr>Spread of the Gospel 1900-2000</vt:lpstr>
      <vt:lpstr>Conclusions</vt:lpstr>
      <vt:lpstr>Conclusions</vt:lpstr>
      <vt:lpstr>Conclusions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Birth Pains of the Messiah</dc:title>
  <dc:creator>RC Newman</dc:creator>
  <cp:lastModifiedBy>Newman</cp:lastModifiedBy>
  <cp:revision>161</cp:revision>
  <cp:lastPrinted>1601-01-01T00:00:00Z</cp:lastPrinted>
  <dcterms:created xsi:type="dcterms:W3CDTF">2002-10-08T16:46:54Z</dcterms:created>
  <dcterms:modified xsi:type="dcterms:W3CDTF">2015-07-02T23:34:45Z</dcterms:modified>
</cp:coreProperties>
</file>