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5" r:id="rId9"/>
    <p:sldId id="266" r:id="rId10"/>
    <p:sldId id="267" r:id="rId11"/>
    <p:sldId id="268" r:id="rId12"/>
    <p:sldId id="269" r:id="rId13"/>
    <p:sldId id="270" r:id="rId14"/>
    <p:sldId id="271" r:id="rId15"/>
    <p:sldId id="272" r:id="rId16"/>
    <p:sldId id="273" r:id="rId17"/>
    <p:sldId id="274" r:id="rId18"/>
    <p:sldId id="275" r:id="rId19"/>
    <p:sldId id="281" r:id="rId20"/>
    <p:sldId id="276" r:id="rId21"/>
    <p:sldId id="277" r:id="rId22"/>
    <p:sldId id="278" r:id="rId23"/>
    <p:sldId id="279" r:id="rId24"/>
    <p:sldId id="280" r:id="rId25"/>
    <p:sldId id="282" r:id="rId26"/>
    <p:sldId id="263" r:id="rId27"/>
    <p:sldId id="283" r:id="rId28"/>
    <p:sldId id="288" r:id="rId29"/>
    <p:sldId id="289" r:id="rId30"/>
    <p:sldId id="290" r:id="rId31"/>
    <p:sldId id="284" r:id="rId32"/>
    <p:sldId id="291" r:id="rId33"/>
    <p:sldId id="292" r:id="rId34"/>
    <p:sldId id="285" r:id="rId35"/>
    <p:sldId id="293" r:id="rId36"/>
    <p:sldId id="294" r:id="rId37"/>
    <p:sldId id="295" r:id="rId38"/>
    <p:sldId id="296" r:id="rId39"/>
    <p:sldId id="286" r:id="rId40"/>
    <p:sldId id="297" r:id="rId41"/>
    <p:sldId id="298" r:id="rId42"/>
    <p:sldId id="299" r:id="rId43"/>
    <p:sldId id="287" r:id="rId44"/>
    <p:sldId id="300" r:id="rId45"/>
    <p:sldId id="301" r:id="rId46"/>
    <p:sldId id="302" r:id="rId47"/>
    <p:sldId id="303" r:id="rId48"/>
    <p:sldId id="264" r:id="rId49"/>
    <p:sldId id="304" r:id="rId50"/>
    <p:sldId id="307" r:id="rId51"/>
    <p:sldId id="308" r:id="rId52"/>
    <p:sldId id="309" r:id="rId53"/>
    <p:sldId id="305" r:id="rId54"/>
    <p:sldId id="310" r:id="rId55"/>
    <p:sldId id="306" r:id="rId56"/>
    <p:sldId id="311" r:id="rId57"/>
    <p:sldId id="312" r:id="rId58"/>
    <p:sldId id="313" r:id="rId59"/>
    <p:sldId id="314" r:id="rId60"/>
    <p:sldId id="315" r:id="rId61"/>
    <p:sldId id="316" r:id="rId62"/>
    <p:sldId id="318" r:id="rId63"/>
    <p:sldId id="317"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53F268-1430-4FD0-8CF8-1D13EEA7C611}" type="slidenum">
              <a:rPr lang="en-US"/>
              <a:pPr/>
              <a:t>‹#›</a:t>
            </a:fld>
            <a:endParaRPr lang="en-US"/>
          </a:p>
        </p:txBody>
      </p:sp>
    </p:spTree>
    <p:extLst>
      <p:ext uri="{BB962C8B-B14F-4D97-AF65-F5344CB8AC3E}">
        <p14:creationId xmlns:p14="http://schemas.microsoft.com/office/powerpoint/2010/main" val="215633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235AF7-BA65-4BCB-A79B-6C9681FD3DB7}" type="slidenum">
              <a:rPr lang="en-US"/>
              <a:pPr/>
              <a:t>‹#›</a:t>
            </a:fld>
            <a:endParaRPr lang="en-US"/>
          </a:p>
        </p:txBody>
      </p:sp>
    </p:spTree>
    <p:extLst>
      <p:ext uri="{BB962C8B-B14F-4D97-AF65-F5344CB8AC3E}">
        <p14:creationId xmlns:p14="http://schemas.microsoft.com/office/powerpoint/2010/main" val="1326026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277953-39AB-445F-9E50-9B2650CFD75A}" type="slidenum">
              <a:rPr lang="en-US"/>
              <a:pPr/>
              <a:t>‹#›</a:t>
            </a:fld>
            <a:endParaRPr lang="en-US"/>
          </a:p>
        </p:txBody>
      </p:sp>
    </p:spTree>
    <p:extLst>
      <p:ext uri="{BB962C8B-B14F-4D97-AF65-F5344CB8AC3E}">
        <p14:creationId xmlns:p14="http://schemas.microsoft.com/office/powerpoint/2010/main" val="234585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1FC42F-0F87-4E4C-82C1-32F2E38DACA0}" type="slidenum">
              <a:rPr lang="en-US"/>
              <a:pPr/>
              <a:t>‹#›</a:t>
            </a:fld>
            <a:endParaRPr lang="en-US"/>
          </a:p>
        </p:txBody>
      </p:sp>
    </p:spTree>
    <p:extLst>
      <p:ext uri="{BB962C8B-B14F-4D97-AF65-F5344CB8AC3E}">
        <p14:creationId xmlns:p14="http://schemas.microsoft.com/office/powerpoint/2010/main" val="322924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B4A010-4B60-4E1A-9DA3-1F850C20A7D7}" type="slidenum">
              <a:rPr lang="en-US"/>
              <a:pPr/>
              <a:t>‹#›</a:t>
            </a:fld>
            <a:endParaRPr lang="en-US"/>
          </a:p>
        </p:txBody>
      </p:sp>
    </p:spTree>
    <p:extLst>
      <p:ext uri="{BB962C8B-B14F-4D97-AF65-F5344CB8AC3E}">
        <p14:creationId xmlns:p14="http://schemas.microsoft.com/office/powerpoint/2010/main" val="290724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01D87ED-AE4B-49B8-A857-1E568B6143A7}" type="slidenum">
              <a:rPr lang="en-US"/>
              <a:pPr/>
              <a:t>‹#›</a:t>
            </a:fld>
            <a:endParaRPr lang="en-US"/>
          </a:p>
        </p:txBody>
      </p:sp>
    </p:spTree>
    <p:extLst>
      <p:ext uri="{BB962C8B-B14F-4D97-AF65-F5344CB8AC3E}">
        <p14:creationId xmlns:p14="http://schemas.microsoft.com/office/powerpoint/2010/main" val="108105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D2C565B-AA72-4660-8CC1-15F66F1769B5}" type="slidenum">
              <a:rPr lang="en-US"/>
              <a:pPr/>
              <a:t>‹#›</a:t>
            </a:fld>
            <a:endParaRPr lang="en-US"/>
          </a:p>
        </p:txBody>
      </p:sp>
    </p:spTree>
    <p:extLst>
      <p:ext uri="{BB962C8B-B14F-4D97-AF65-F5344CB8AC3E}">
        <p14:creationId xmlns:p14="http://schemas.microsoft.com/office/powerpoint/2010/main" val="2159334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74647FD-47EE-4332-8882-1A1BD8A513D1}" type="slidenum">
              <a:rPr lang="en-US"/>
              <a:pPr/>
              <a:t>‹#›</a:t>
            </a:fld>
            <a:endParaRPr lang="en-US"/>
          </a:p>
        </p:txBody>
      </p:sp>
    </p:spTree>
    <p:extLst>
      <p:ext uri="{BB962C8B-B14F-4D97-AF65-F5344CB8AC3E}">
        <p14:creationId xmlns:p14="http://schemas.microsoft.com/office/powerpoint/2010/main" val="287870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0BB3353-ED62-46BC-B6AC-812A775E93EA}" type="slidenum">
              <a:rPr lang="en-US"/>
              <a:pPr/>
              <a:t>‹#›</a:t>
            </a:fld>
            <a:endParaRPr lang="en-US"/>
          </a:p>
        </p:txBody>
      </p:sp>
    </p:spTree>
    <p:extLst>
      <p:ext uri="{BB962C8B-B14F-4D97-AF65-F5344CB8AC3E}">
        <p14:creationId xmlns:p14="http://schemas.microsoft.com/office/powerpoint/2010/main" val="133468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48BAE0-94E5-456B-BE1E-52429245AE00}" type="slidenum">
              <a:rPr lang="en-US"/>
              <a:pPr/>
              <a:t>‹#›</a:t>
            </a:fld>
            <a:endParaRPr lang="en-US"/>
          </a:p>
        </p:txBody>
      </p:sp>
    </p:spTree>
    <p:extLst>
      <p:ext uri="{BB962C8B-B14F-4D97-AF65-F5344CB8AC3E}">
        <p14:creationId xmlns:p14="http://schemas.microsoft.com/office/powerpoint/2010/main" val="138192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2D551E-37F7-4B06-83D7-E59F70E8D24A}" type="slidenum">
              <a:rPr lang="en-US"/>
              <a:pPr/>
              <a:t>‹#›</a:t>
            </a:fld>
            <a:endParaRPr lang="en-US"/>
          </a:p>
        </p:txBody>
      </p:sp>
    </p:spTree>
    <p:extLst>
      <p:ext uri="{BB962C8B-B14F-4D97-AF65-F5344CB8AC3E}">
        <p14:creationId xmlns:p14="http://schemas.microsoft.com/office/powerpoint/2010/main" val="45990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D5B432-0AE5-447C-8951-DAC8987391D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rt_galleries"/>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t>Biblical Pictures of the Christian Life</a:t>
            </a:r>
          </a:p>
        </p:txBody>
      </p:sp>
      <p:sp>
        <p:nvSpPr>
          <p:cNvPr id="2051" name="Rectangle 3"/>
          <p:cNvSpPr>
            <a:spLocks noGrp="1" noChangeArrowheads="1"/>
          </p:cNvSpPr>
          <p:nvPr>
            <p:ph type="subTitle" idx="1"/>
          </p:nvPr>
        </p:nvSpPr>
        <p:spPr/>
        <p:txBody>
          <a:bodyPr/>
          <a:lstStyle/>
          <a:p>
            <a:r>
              <a:rPr lang="en-US"/>
              <a:t>Robert C. Newman</a:t>
            </a:r>
          </a:p>
        </p:txBody>
      </p:sp>
      <p:pic>
        <p:nvPicPr>
          <p:cNvPr id="2" name="BiblicalPixXnLif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85645" y="5575540"/>
            <a:ext cx="609600" cy="609600"/>
          </a:xfrm>
          <a:prstGeom prst="rect">
            <a:avLst/>
          </a:prstGeom>
        </p:spPr>
      </p:pic>
    </p:spTree>
    <p:custDataLst>
      <p:tags r:id="rId1"/>
    </p:custDataLst>
  </p:cSld>
  <p:clrMapOvr>
    <a:masterClrMapping/>
  </p:clrMapOvr>
  <p:transition advClick="0" advTm="39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extLst mod="1">
    <p:ext uri="{E180D4A7-C9FB-4DFB-919C-405C955672EB}">
      <p14:showEvtLst xmlns:p14="http://schemas.microsoft.com/office/powerpoint/2010/main">
        <p14:playEvt time="0" objId="205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Various Stages of Life</a:t>
            </a:r>
          </a:p>
        </p:txBody>
      </p:sp>
      <p:sp>
        <p:nvSpPr>
          <p:cNvPr id="15363" name="Rectangle 3"/>
          <p:cNvSpPr>
            <a:spLocks noGrp="1" noChangeArrowheads="1"/>
          </p:cNvSpPr>
          <p:nvPr>
            <p:ph type="body" idx="1"/>
          </p:nvPr>
        </p:nvSpPr>
        <p:spPr/>
        <p:txBody>
          <a:bodyPr/>
          <a:lstStyle/>
          <a:p>
            <a:pPr>
              <a:lnSpc>
                <a:spcPct val="90000"/>
              </a:lnSpc>
            </a:pPr>
            <a:r>
              <a:rPr lang="en-US"/>
              <a:t>John seems to do this in 1 John 2:</a:t>
            </a:r>
          </a:p>
          <a:p>
            <a:pPr>
              <a:lnSpc>
                <a:spcPct val="90000"/>
              </a:lnSpc>
            </a:pPr>
            <a:endParaRPr lang="en-US"/>
          </a:p>
          <a:p>
            <a:pPr>
              <a:lnSpc>
                <a:spcPct val="90000"/>
              </a:lnSpc>
            </a:pPr>
            <a:r>
              <a:rPr lang="en-US" sz="2400"/>
              <a:t>1 John 2:12 (NIV) I write to you, dear children, because your sins have been forgiven on account of his name. 13 I write to you, fathers, because you have known him who is from the beginning. I write to you, young men, because you have overcome the evil one. I write to you, dear children, because you have known the Father. 14 I write to you, fathers, because you have known him who is from the beginning. I write to you, young men, because you are strong, and the word of God lives in you, and you have overcome the evil one. </a:t>
            </a:r>
          </a:p>
        </p:txBody>
      </p:sp>
    </p:spTree>
    <p:custDataLst>
      <p:tags r:id="rId1"/>
    </p:custDataLst>
  </p:cSld>
  <p:clrMapOvr>
    <a:masterClrMapping/>
  </p:clrMapOvr>
  <p:transition advTm="486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checkerboard(across)">
                                      <p:cBhvr>
                                        <p:cTn id="12"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Various Stages of Life</a:t>
            </a:r>
          </a:p>
        </p:txBody>
      </p:sp>
      <p:sp>
        <p:nvSpPr>
          <p:cNvPr id="16387" name="Rectangle 3"/>
          <p:cNvSpPr>
            <a:spLocks noGrp="1" noChangeArrowheads="1"/>
          </p:cNvSpPr>
          <p:nvPr>
            <p:ph type="body" idx="1"/>
          </p:nvPr>
        </p:nvSpPr>
        <p:spPr>
          <a:xfrm>
            <a:off x="457200" y="1600200"/>
            <a:ext cx="8229600" cy="5029200"/>
          </a:xfrm>
        </p:spPr>
        <p:txBody>
          <a:bodyPr/>
          <a:lstStyle/>
          <a:p>
            <a:pPr>
              <a:lnSpc>
                <a:spcPct val="80000"/>
              </a:lnSpc>
            </a:pPr>
            <a:r>
              <a:rPr lang="en-US"/>
              <a:t>The writer of Hebrews certainly does:</a:t>
            </a:r>
          </a:p>
          <a:p>
            <a:pPr>
              <a:lnSpc>
                <a:spcPct val="80000"/>
              </a:lnSpc>
            </a:pPr>
            <a:endParaRPr lang="en-US"/>
          </a:p>
          <a:p>
            <a:pPr>
              <a:lnSpc>
                <a:spcPct val="80000"/>
              </a:lnSpc>
            </a:pPr>
            <a:r>
              <a:rPr lang="en-US" sz="2800"/>
              <a:t>Heb 5:11 (NIV) We have much to say about this, but it is hard to explain because you are slow to learn. 12 In fact, though by this time you ought to be teachers, you need someone to teach you the elementary truths of God's word all over again. You need milk, not solid food! 13 Anyone who lives on milk, being still an infant, is not acquainted with the teaching about righteousness. 14 But solid food is for the mature, who by constant use have trained themselves to distinguish good from evil. </a:t>
            </a:r>
          </a:p>
        </p:txBody>
      </p:sp>
    </p:spTree>
    <p:custDataLst>
      <p:tags r:id="rId1"/>
    </p:custDataLst>
  </p:cSld>
  <p:clrMapOvr>
    <a:masterClrMapping/>
  </p:clrMapOvr>
  <p:transition advTm="464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2"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Maturity</a:t>
            </a:r>
          </a:p>
        </p:txBody>
      </p:sp>
      <p:sp>
        <p:nvSpPr>
          <p:cNvPr id="17411" name="Rectangle 3"/>
          <p:cNvSpPr>
            <a:spLocks noGrp="1" noChangeArrowheads="1"/>
          </p:cNvSpPr>
          <p:nvPr>
            <p:ph type="body" idx="1"/>
          </p:nvPr>
        </p:nvSpPr>
        <p:spPr/>
        <p:txBody>
          <a:bodyPr/>
          <a:lstStyle/>
          <a:p>
            <a:pPr>
              <a:lnSpc>
                <a:spcPct val="90000"/>
              </a:lnSpc>
            </a:pPr>
            <a:r>
              <a:rPr lang="en-US"/>
              <a:t>James speaks of proper response to trials as developing spiritual maturity.</a:t>
            </a:r>
          </a:p>
          <a:p>
            <a:pPr>
              <a:lnSpc>
                <a:spcPct val="90000"/>
              </a:lnSpc>
            </a:pPr>
            <a:r>
              <a:rPr lang="en-US"/>
              <a:t>James 1:2 (NIV) Consider it pure joy, my brothers, whenever you face trials of many kinds, 3 because you know that the testing of your faith develops perseverance. 4 Perseverance must finish its work so that you may be mature and complete, not lacking anything. </a:t>
            </a:r>
          </a:p>
        </p:txBody>
      </p:sp>
    </p:spTree>
    <p:custDataLst>
      <p:tags r:id="rId1"/>
    </p:custDataLst>
  </p:cSld>
  <p:clrMapOvr>
    <a:masterClrMapping/>
  </p:clrMapOvr>
  <p:transition advTm="262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checkerboard(across)">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checkerboard(across)">
                                      <p:cBhvr>
                                        <p:cTn id="12" dur="500"/>
                                        <p:tgtEl>
                                          <p:spTgt spid="17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Human Growth</a:t>
            </a:r>
          </a:p>
        </p:txBody>
      </p:sp>
      <p:sp>
        <p:nvSpPr>
          <p:cNvPr id="18435" name="Rectangle 3"/>
          <p:cNvSpPr>
            <a:spLocks noGrp="1" noChangeArrowheads="1"/>
          </p:cNvSpPr>
          <p:nvPr>
            <p:ph type="body" idx="1"/>
          </p:nvPr>
        </p:nvSpPr>
        <p:spPr>
          <a:xfrm>
            <a:off x="457200" y="1600200"/>
            <a:ext cx="8229600" cy="4876800"/>
          </a:xfrm>
        </p:spPr>
        <p:txBody>
          <a:bodyPr/>
          <a:lstStyle/>
          <a:p>
            <a:r>
              <a:rPr lang="en-US"/>
              <a:t>So the Bible sometimes pictures the spiritual growth of believers in terms of physical growth.</a:t>
            </a:r>
          </a:p>
          <a:p>
            <a:r>
              <a:rPr lang="en-US"/>
              <a:t>Elementary teaching is like milk for babies, proper nourishment for that stage in life.</a:t>
            </a:r>
          </a:p>
          <a:p>
            <a:r>
              <a:rPr lang="en-US"/>
              <a:t>More difficult material is for the mature, like solid food for older people.</a:t>
            </a:r>
          </a:p>
          <a:p>
            <a:r>
              <a:rPr lang="en-US"/>
              <a:t>Response to trials tests our faith, adds to our experience, and leads us to maturity.</a:t>
            </a:r>
          </a:p>
        </p:txBody>
      </p:sp>
    </p:spTree>
    <p:custDataLst>
      <p:tags r:id="rId1"/>
    </p:custDataLst>
  </p:cSld>
  <p:clrMapOvr>
    <a:masterClrMapping/>
  </p:clrMapOvr>
  <p:transition advTm="293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MC900231509[1]"/>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295400" y="684213"/>
            <a:ext cx="6477000" cy="5426075"/>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p:cNvSpPr>
            <a:spLocks noGrp="1" noChangeArrowheads="1"/>
          </p:cNvSpPr>
          <p:nvPr>
            <p:ph type="ctrTitle"/>
          </p:nvPr>
        </p:nvSpPr>
        <p:spPr/>
        <p:txBody>
          <a:bodyPr/>
          <a:lstStyle/>
          <a:p>
            <a:r>
              <a:rPr lang="en-US"/>
              <a:t>Plant Growth</a:t>
            </a:r>
          </a:p>
        </p:txBody>
      </p:sp>
      <p:sp>
        <p:nvSpPr>
          <p:cNvPr id="19461"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42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Planting Seed</a:t>
            </a:r>
          </a:p>
        </p:txBody>
      </p:sp>
      <p:sp>
        <p:nvSpPr>
          <p:cNvPr id="21507" name="Rectangle 3"/>
          <p:cNvSpPr>
            <a:spLocks noGrp="1" noChangeArrowheads="1"/>
          </p:cNvSpPr>
          <p:nvPr>
            <p:ph type="body" idx="1"/>
          </p:nvPr>
        </p:nvSpPr>
        <p:spPr>
          <a:xfrm>
            <a:off x="457200" y="1600200"/>
            <a:ext cx="8229600" cy="4953000"/>
          </a:xfrm>
        </p:spPr>
        <p:txBody>
          <a:bodyPr/>
          <a:lstStyle/>
          <a:p>
            <a:pPr>
              <a:lnSpc>
                <a:spcPct val="90000"/>
              </a:lnSpc>
            </a:pPr>
            <a:r>
              <a:rPr lang="en-US" dirty="0"/>
              <a:t>Jesus gives this illustration to picture varied responses to the Gospel:</a:t>
            </a:r>
          </a:p>
          <a:p>
            <a:pPr>
              <a:lnSpc>
                <a:spcPct val="90000"/>
              </a:lnSpc>
            </a:pPr>
            <a:endParaRPr lang="en-US" dirty="0"/>
          </a:p>
          <a:p>
            <a:pPr>
              <a:lnSpc>
                <a:spcPct val="90000"/>
              </a:lnSpc>
            </a:pPr>
            <a:r>
              <a:rPr lang="en-US" sz="2400" dirty="0"/>
              <a:t>Matt 13:3 (NIV) A farmer went out to sow his seed. 4 As he was scattering the seed, some fell along the path, and the birds came and ate it up. 5 Some fell on rocky places, where it did not have much soil. It sprang up quickly, because the soil was shallow. 6 But when the sun came up, the plants were scorched, and they withered because they had no root. 7 Other seed fell among thorns, which grew up and choked the plants. 8 Still other seed fell on good soil, where it produced a </a:t>
            </a:r>
            <a:r>
              <a:rPr lang="en-US" sz="2400" dirty="0" err="1" smtClean="0"/>
              <a:t>crop</a:t>
            </a:r>
            <a:r>
              <a:rPr lang="en-US" sz="2400" dirty="0" err="1">
                <a:latin typeface="WP TypographicSymbols" pitchFamily="2" charset="0"/>
              </a:rPr>
              <a:t>─</a:t>
            </a:r>
            <a:r>
              <a:rPr lang="en-US" sz="2400" dirty="0" err="1" smtClean="0"/>
              <a:t>a</a:t>
            </a:r>
            <a:r>
              <a:rPr lang="en-US" sz="2400" dirty="0" smtClean="0"/>
              <a:t> </a:t>
            </a:r>
            <a:r>
              <a:rPr lang="en-US" sz="2400" dirty="0"/>
              <a:t>hundred, sixty or thirty times what was sown. </a:t>
            </a:r>
          </a:p>
        </p:txBody>
      </p:sp>
    </p:spTree>
    <p:custDataLst>
      <p:tags r:id="rId1"/>
    </p:custDataLst>
  </p:cSld>
  <p:clrMapOvr>
    <a:masterClrMapping/>
  </p:clrMapOvr>
  <p:transition advTm="480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checkerboard(across)">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checkerboard(across)">
                                      <p:cBhvr>
                                        <p:cTn id="12"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Prosperous Plant</a:t>
            </a:r>
          </a:p>
        </p:txBody>
      </p:sp>
      <p:sp>
        <p:nvSpPr>
          <p:cNvPr id="22531" name="Rectangle 3"/>
          <p:cNvSpPr>
            <a:spLocks noGrp="1" noChangeArrowheads="1"/>
          </p:cNvSpPr>
          <p:nvPr>
            <p:ph type="body" idx="1"/>
          </p:nvPr>
        </p:nvSpPr>
        <p:spPr/>
        <p:txBody>
          <a:bodyPr/>
          <a:lstStyle/>
          <a:p>
            <a:r>
              <a:rPr lang="en-US"/>
              <a:t>The righteous will (spiritually) prosper and bear fruit.</a:t>
            </a:r>
          </a:p>
          <a:p>
            <a:r>
              <a:rPr lang="en-US"/>
              <a:t>Ps 92:12 (NIV) The righteous will flourish like a palm tree, they will grow like a cedar of Lebanon; 13 planted in the house of the LORD, they will flourish in the courts of our God. 14 They will still bear fruit in old age, they will stay fresh and green… </a:t>
            </a:r>
          </a:p>
        </p:txBody>
      </p:sp>
    </p:spTree>
    <p:custDataLst>
      <p:tags r:id="rId1"/>
    </p:custDataLst>
  </p:cSld>
  <p:clrMapOvr>
    <a:masterClrMapping/>
  </p:clrMapOvr>
  <p:transition advTm="27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12"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Contrast Righteous &amp; Wicked</a:t>
            </a:r>
          </a:p>
        </p:txBody>
      </p:sp>
      <p:sp>
        <p:nvSpPr>
          <p:cNvPr id="23555" name="Rectangle 3"/>
          <p:cNvSpPr>
            <a:spLocks noGrp="1" noChangeArrowheads="1"/>
          </p:cNvSpPr>
          <p:nvPr>
            <p:ph type="body" idx="1"/>
          </p:nvPr>
        </p:nvSpPr>
        <p:spPr/>
        <p:txBody>
          <a:bodyPr/>
          <a:lstStyle/>
          <a:p>
            <a:r>
              <a:rPr lang="en-US"/>
              <a:t>Multi-season vs one-year usefulness.</a:t>
            </a:r>
          </a:p>
          <a:p>
            <a:endParaRPr lang="en-US"/>
          </a:p>
          <a:p>
            <a:r>
              <a:rPr lang="en-US"/>
              <a:t>Ps 1:3 (NIV) He is like a tree planted by streams of water, which yields its fruit in season and whose leaf does not wither. Whatever he does prospers. 4 Not so the wicked! They are like chaff that the wind blows away.</a:t>
            </a:r>
          </a:p>
        </p:txBody>
      </p:sp>
    </p:spTree>
    <p:custDataLst>
      <p:tags r:id="rId1"/>
    </p:custDataLst>
  </p:cSld>
  <p:clrMapOvr>
    <a:masterClrMapping/>
  </p:clrMapOvr>
  <p:transition advTm="328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checkerboard(across)">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checkerboard(across)">
                                      <p:cBhvr>
                                        <p:cTn id="12" dur="5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Separation at Harvest</a:t>
            </a:r>
          </a:p>
        </p:txBody>
      </p:sp>
      <p:sp>
        <p:nvSpPr>
          <p:cNvPr id="24579" name="Rectangle 3"/>
          <p:cNvSpPr>
            <a:spLocks noGrp="1" noChangeArrowheads="1"/>
          </p:cNvSpPr>
          <p:nvPr>
            <p:ph type="body" idx="1"/>
          </p:nvPr>
        </p:nvSpPr>
        <p:spPr>
          <a:xfrm>
            <a:off x="457200" y="1600200"/>
            <a:ext cx="8229600" cy="5029200"/>
          </a:xfrm>
        </p:spPr>
        <p:txBody>
          <a:bodyPr/>
          <a:lstStyle/>
          <a:p>
            <a:pPr>
              <a:lnSpc>
                <a:spcPct val="80000"/>
              </a:lnSpc>
            </a:pPr>
            <a:r>
              <a:rPr lang="en-US" sz="2800" dirty="0"/>
              <a:t>Here Jesus tells a parable in which the wheat represents the “sons of the kingdom” and the weeds the “sons of the evil one.”</a:t>
            </a:r>
          </a:p>
          <a:p>
            <a:pPr>
              <a:lnSpc>
                <a:spcPct val="80000"/>
              </a:lnSpc>
            </a:pPr>
            <a:endParaRPr lang="en-US" sz="2800" dirty="0"/>
          </a:p>
          <a:p>
            <a:pPr>
              <a:lnSpc>
                <a:spcPct val="80000"/>
              </a:lnSpc>
            </a:pPr>
            <a:r>
              <a:rPr lang="en-US" sz="2000" dirty="0"/>
              <a:t>Matt 13:24 (NIV) Jesus told them another parable: "The kingdom of heaven is like a man who sowed good seed in his field. 25 But while everyone was sleeping, his enemy came and sowed weeds among the wheat, and went away. 26 When the wheat sprouted and formed heads, then the weeds also appeared. 27 The owner's servants came to him and said, '</a:t>
            </a:r>
            <a:r>
              <a:rPr lang="en-US" sz="2000" dirty="0" smtClean="0"/>
              <a:t>Sir</a:t>
            </a:r>
            <a:r>
              <a:rPr lang="en-US" sz="2000" dirty="0"/>
              <a:t>, didn't you sow good seed in your field? Where then did the weeds come from?' 28 </a:t>
            </a:r>
            <a:r>
              <a:rPr lang="en-US" sz="2000" dirty="0" smtClean="0"/>
              <a:t>'An </a:t>
            </a:r>
            <a:r>
              <a:rPr lang="en-US" sz="2000" dirty="0"/>
              <a:t>enemy did this,' he replied. The servants asked him, </a:t>
            </a:r>
            <a:r>
              <a:rPr lang="en-US" sz="2000" dirty="0" smtClean="0"/>
              <a:t>'Do </a:t>
            </a:r>
            <a:r>
              <a:rPr lang="en-US" sz="2000" dirty="0"/>
              <a:t>you want us to go and pull them up?' 29 </a:t>
            </a:r>
            <a:r>
              <a:rPr lang="en-US" sz="2000" dirty="0" smtClean="0"/>
              <a:t>'No</a:t>
            </a:r>
            <a:r>
              <a:rPr lang="en-US" sz="2000" dirty="0"/>
              <a:t>,' he answered, </a:t>
            </a:r>
            <a:r>
              <a:rPr lang="en-US" sz="2000" dirty="0" smtClean="0"/>
              <a:t>'because </a:t>
            </a:r>
            <a:r>
              <a:rPr lang="en-US" sz="2000" dirty="0"/>
              <a:t>while you are pulling the weeds, you may root up the wheat with them. 30 Let both grow together until the harvest. At that time I will tell the harvesters: First collect the weeds and tie them in bundles to be burned; then gather the wheat and bring it into my barn.'" </a:t>
            </a:r>
          </a:p>
        </p:txBody>
      </p:sp>
    </p:spTree>
    <p:custDataLst>
      <p:tags r:id="rId1"/>
    </p:custDataLst>
  </p:cSld>
  <p:clrMapOvr>
    <a:masterClrMapping/>
  </p:clrMapOvr>
  <p:transition advTm="635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checkerboard(across)">
                                      <p:cBhvr>
                                        <p:cTn id="12" dur="500"/>
                                        <p:tgtEl>
                                          <p:spTgt spid="24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Plant Growth</a:t>
            </a:r>
          </a:p>
        </p:txBody>
      </p:sp>
      <p:sp>
        <p:nvSpPr>
          <p:cNvPr id="31747" name="Rectangle 3"/>
          <p:cNvSpPr>
            <a:spLocks noGrp="1" noChangeArrowheads="1"/>
          </p:cNvSpPr>
          <p:nvPr>
            <p:ph type="body" idx="1"/>
          </p:nvPr>
        </p:nvSpPr>
        <p:spPr/>
        <p:txBody>
          <a:bodyPr/>
          <a:lstStyle/>
          <a:p>
            <a:pPr>
              <a:lnSpc>
                <a:spcPct val="90000"/>
              </a:lnSpc>
            </a:pPr>
            <a:r>
              <a:rPr lang="en-US"/>
              <a:t>Here the Christian life is pictured in terms of planting, growth &amp; harvest of trees or grains.</a:t>
            </a:r>
          </a:p>
          <a:p>
            <a:pPr>
              <a:lnSpc>
                <a:spcPct val="90000"/>
              </a:lnSpc>
            </a:pPr>
            <a:r>
              <a:rPr lang="en-US"/>
              <a:t>The emphasis is mainly on:</a:t>
            </a:r>
          </a:p>
          <a:p>
            <a:pPr lvl="1">
              <a:lnSpc>
                <a:spcPct val="90000"/>
              </a:lnSpc>
            </a:pPr>
            <a:r>
              <a:rPr lang="en-US"/>
              <a:t>Health</a:t>
            </a:r>
          </a:p>
          <a:p>
            <a:pPr lvl="1">
              <a:lnSpc>
                <a:spcPct val="90000"/>
              </a:lnSpc>
            </a:pPr>
            <a:r>
              <a:rPr lang="en-US"/>
              <a:t>Fruitfulness</a:t>
            </a:r>
          </a:p>
          <a:p>
            <a:pPr lvl="1">
              <a:lnSpc>
                <a:spcPct val="90000"/>
              </a:lnSpc>
            </a:pPr>
            <a:r>
              <a:rPr lang="en-US"/>
              <a:t>The farmer’s oversight</a:t>
            </a:r>
          </a:p>
          <a:p>
            <a:pPr>
              <a:lnSpc>
                <a:spcPct val="90000"/>
              </a:lnSpc>
            </a:pPr>
            <a:r>
              <a:rPr lang="en-US"/>
              <a:t>The contrast of righteous &amp; wicked is also developed.</a:t>
            </a:r>
          </a:p>
        </p:txBody>
      </p:sp>
    </p:spTree>
    <p:custDataLst>
      <p:tags r:id="rId1"/>
    </p:custDataLst>
  </p:cSld>
  <p:clrMapOvr>
    <a:masterClrMapping/>
  </p:clrMapOvr>
  <p:transition advTm="209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 calcmode="lin" valueType="num">
                                      <p:cBhvr additive="base">
                                        <p:cTn id="37"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Biblical Pictures</a:t>
            </a:r>
          </a:p>
        </p:txBody>
      </p:sp>
      <p:sp>
        <p:nvSpPr>
          <p:cNvPr id="3075" name="Rectangle 3"/>
          <p:cNvSpPr>
            <a:spLocks noGrp="1" noChangeArrowheads="1"/>
          </p:cNvSpPr>
          <p:nvPr>
            <p:ph type="body" idx="1"/>
          </p:nvPr>
        </p:nvSpPr>
        <p:spPr/>
        <p:txBody>
          <a:bodyPr/>
          <a:lstStyle/>
          <a:p>
            <a:r>
              <a:rPr lang="en-US"/>
              <a:t>Though the Bible is a book without graphics, it provides many word-pictures to help us (especially those with visual rather than verbal inclination) to understand its message.</a:t>
            </a:r>
          </a:p>
          <a:p>
            <a:r>
              <a:rPr lang="en-US"/>
              <a:t>In previous PowerPoint talks, we have looked at “God’s Self-Portraits,” “Biblical Pictures of Salvation,” and “Going Home.”</a:t>
            </a:r>
          </a:p>
        </p:txBody>
      </p:sp>
    </p:spTree>
    <p:custDataLst>
      <p:tags r:id="rId1"/>
    </p:custDataLst>
  </p:cSld>
  <p:clrMapOvr>
    <a:masterClrMapping/>
  </p:clrMapOvr>
  <p:transition advTm="291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checkerboard(across)">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descr="MP900442344[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81000" y="661988"/>
            <a:ext cx="8305800" cy="5483225"/>
          </a:xfrm>
          <a:prstGeom prst="rect">
            <a:avLst/>
          </a:prstGeom>
          <a:noFill/>
          <a:extLst>
            <a:ext uri="{909E8E84-426E-40DD-AFC4-6F175D3DCCD1}">
              <a14:hiddenFill xmlns:a14="http://schemas.microsoft.com/office/drawing/2010/main">
                <a:solidFill>
                  <a:srgbClr val="FFFFFF"/>
                </a:solidFill>
              </a14:hiddenFill>
            </a:ext>
          </a:extLst>
        </p:spPr>
      </p:pic>
      <p:sp>
        <p:nvSpPr>
          <p:cNvPr id="25604" name="Rectangle 4"/>
          <p:cNvSpPr>
            <a:spLocks noGrp="1" noChangeArrowheads="1"/>
          </p:cNvSpPr>
          <p:nvPr>
            <p:ph type="ctrTitle"/>
          </p:nvPr>
        </p:nvSpPr>
        <p:spPr/>
        <p:txBody>
          <a:bodyPr/>
          <a:lstStyle/>
          <a:p>
            <a:r>
              <a:rPr lang="en-US"/>
              <a:t>Growth of a Building</a:t>
            </a:r>
          </a:p>
        </p:txBody>
      </p:sp>
      <p:sp>
        <p:nvSpPr>
          <p:cNvPr id="25605"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5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Proper Foundation</a:t>
            </a:r>
          </a:p>
        </p:txBody>
      </p:sp>
      <p:sp>
        <p:nvSpPr>
          <p:cNvPr id="27651" name="Rectangle 3"/>
          <p:cNvSpPr>
            <a:spLocks noGrp="1" noChangeArrowheads="1"/>
          </p:cNvSpPr>
          <p:nvPr>
            <p:ph type="body" idx="1"/>
          </p:nvPr>
        </p:nvSpPr>
        <p:spPr/>
        <p:txBody>
          <a:bodyPr/>
          <a:lstStyle/>
          <a:p>
            <a:pPr>
              <a:lnSpc>
                <a:spcPct val="90000"/>
              </a:lnSpc>
            </a:pPr>
            <a:r>
              <a:rPr lang="en-US" sz="2400" dirty="0"/>
              <a:t>Here seen as proper </a:t>
            </a:r>
            <a:r>
              <a:rPr lang="en-US" sz="2400" dirty="0" err="1"/>
              <a:t>resonse</a:t>
            </a:r>
            <a:r>
              <a:rPr lang="en-US" sz="2400" dirty="0"/>
              <a:t> to Jesus’ teaching, i.e., obedience rather than just hearing:</a:t>
            </a:r>
          </a:p>
          <a:p>
            <a:pPr>
              <a:lnSpc>
                <a:spcPct val="90000"/>
              </a:lnSpc>
            </a:pPr>
            <a:r>
              <a:rPr lang="en-US" sz="2400" dirty="0"/>
              <a:t>Luke 6:46 (NIV) "Why do you call me, </a:t>
            </a:r>
            <a:r>
              <a:rPr lang="en-US" sz="2400" dirty="0" smtClean="0"/>
              <a:t>'Lord</a:t>
            </a:r>
            <a:r>
              <a:rPr lang="en-US" sz="2400" dirty="0"/>
              <a:t>, Lord,' and do not do what I say? 47 I will show you what he is like who comes to me and hears my words and puts them into practice. 48 He is like a man building a house, who dug down deep and laid the foundation on rock. When a flood came, the torrent struck that house but could not shake it, because it was well built. 49 But the one who hears my words and does not put them into practice is like a man who built a house on the ground without a foundation. The moment the torrent struck that house, it collapsed and its destruction was complete." </a:t>
            </a:r>
          </a:p>
        </p:txBody>
      </p:sp>
    </p:spTree>
    <p:custDataLst>
      <p:tags r:id="rId1"/>
    </p:custDataLst>
  </p:cSld>
  <p:clrMapOvr>
    <a:masterClrMapping/>
  </p:clrMapOvr>
  <p:transition advTm="533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checkerboard(across)">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checkerboard(across)">
                                      <p:cBhvr>
                                        <p:cTn id="12"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Foundation &amp; Superstructure</a:t>
            </a:r>
          </a:p>
        </p:txBody>
      </p:sp>
      <p:sp>
        <p:nvSpPr>
          <p:cNvPr id="28675" name="Rectangle 3"/>
          <p:cNvSpPr>
            <a:spLocks noGrp="1" noChangeArrowheads="1"/>
          </p:cNvSpPr>
          <p:nvPr>
            <p:ph type="body" idx="1"/>
          </p:nvPr>
        </p:nvSpPr>
        <p:spPr>
          <a:xfrm>
            <a:off x="457200" y="1600200"/>
            <a:ext cx="8229600" cy="4876800"/>
          </a:xfrm>
        </p:spPr>
        <p:txBody>
          <a:bodyPr/>
          <a:lstStyle/>
          <a:p>
            <a:pPr>
              <a:lnSpc>
                <a:spcPct val="80000"/>
              </a:lnSpc>
            </a:pPr>
            <a:r>
              <a:rPr lang="en-US" sz="2400"/>
              <a:t>Here we see Jesus as foundation, but with varied quality of work on the subsequent structure:</a:t>
            </a:r>
          </a:p>
          <a:p>
            <a:pPr>
              <a:lnSpc>
                <a:spcPct val="80000"/>
              </a:lnSpc>
            </a:pPr>
            <a:r>
              <a:rPr lang="en-US" sz="2400"/>
              <a:t>1 Cor 3:9 (NIV) For we are God's fellow workers; you are … God's building. 10 By the grace God has given me, I laid a foundation as an expert builder, and someone else is building on it. But each one should be careful how he builds. 11 For no one can lay any foundation other than the one already laid, which is Jesus Christ. 12 If any man builds on this foundation using gold, silver, costly stones, wood, hay or straw, 13 his work will be shown for what it is, because the Day will bring it to light. It will be revealed with fire, and the fire will test the quality of each man's work. 14 If what he has built survives, he will receive his reward. 15 If it is burned up, he will suffer loss; he himself will be saved, but only as one escaping through the flames. </a:t>
            </a:r>
          </a:p>
        </p:txBody>
      </p:sp>
    </p:spTree>
    <p:custDataLst>
      <p:tags r:id="rId1"/>
    </p:custDataLst>
  </p:cSld>
  <p:clrMapOvr>
    <a:masterClrMapping/>
  </p:clrMapOvr>
  <p:transition advTm="608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2"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God’s People as Temple</a:t>
            </a:r>
          </a:p>
        </p:txBody>
      </p:sp>
      <p:sp>
        <p:nvSpPr>
          <p:cNvPr id="29699" name="Rectangle 3"/>
          <p:cNvSpPr>
            <a:spLocks noGrp="1" noChangeArrowheads="1"/>
          </p:cNvSpPr>
          <p:nvPr>
            <p:ph type="body" idx="1"/>
          </p:nvPr>
        </p:nvSpPr>
        <p:spPr/>
        <p:txBody>
          <a:bodyPr/>
          <a:lstStyle/>
          <a:p>
            <a:r>
              <a:rPr lang="en-US"/>
              <a:t>Eph 2:19 (NIV) Consequently, you are no longer foreigners and aliens, but fellow citizens with God's people and members of God's household, 20 built on the foundation of the apostles and prophets, with Christ Jesus himself as the chief cornerstone. 21 In him the whole building is joined together and rises to become a holy temple in the Lord. </a:t>
            </a:r>
          </a:p>
        </p:txBody>
      </p:sp>
    </p:spTree>
    <p:custDataLst>
      <p:tags r:id="rId1"/>
    </p:custDataLst>
  </p:cSld>
  <p:clrMapOvr>
    <a:masterClrMapping/>
  </p:clrMapOvr>
  <p:transition advTm="289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checkerboard(across)">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God’s People as Temple</a:t>
            </a:r>
          </a:p>
        </p:txBody>
      </p:sp>
      <p:sp>
        <p:nvSpPr>
          <p:cNvPr id="30723" name="Rectangle 3"/>
          <p:cNvSpPr>
            <a:spLocks noGrp="1" noChangeArrowheads="1"/>
          </p:cNvSpPr>
          <p:nvPr>
            <p:ph type="body" idx="1"/>
          </p:nvPr>
        </p:nvSpPr>
        <p:spPr/>
        <p:txBody>
          <a:bodyPr/>
          <a:lstStyle/>
          <a:p>
            <a:r>
              <a:rPr lang="en-US" dirty="0"/>
              <a:t>Individuals as individual stones in temple:</a:t>
            </a:r>
          </a:p>
          <a:p>
            <a:r>
              <a:rPr lang="en-US" dirty="0"/>
              <a:t>1 Pet 2:4 (NIV) As you come to him, the living </a:t>
            </a:r>
            <a:r>
              <a:rPr lang="en-US" dirty="0" err="1" smtClean="0"/>
              <a:t>Stone</a:t>
            </a:r>
            <a:r>
              <a:rPr lang="en-US" dirty="0" err="1" smtClean="0">
                <a:latin typeface="WP TypographicSymbols" pitchFamily="2" charset="0"/>
              </a:rPr>
              <a:t>─</a:t>
            </a:r>
            <a:r>
              <a:rPr lang="en-US" dirty="0" err="1" smtClean="0"/>
              <a:t>rejected</a:t>
            </a:r>
            <a:r>
              <a:rPr lang="en-US" dirty="0" smtClean="0"/>
              <a:t> </a:t>
            </a:r>
            <a:r>
              <a:rPr lang="en-US" dirty="0"/>
              <a:t>by men but chosen by God and precious to </a:t>
            </a:r>
            <a:r>
              <a:rPr lang="en-US" dirty="0" smtClean="0"/>
              <a:t>him</a:t>
            </a:r>
            <a:r>
              <a:rPr lang="en-US" dirty="0" smtClean="0">
                <a:latin typeface="WP TypographicSymbols" pitchFamily="2" charset="0"/>
              </a:rPr>
              <a:t>─</a:t>
            </a:r>
            <a:r>
              <a:rPr lang="en-US" dirty="0" smtClean="0"/>
              <a:t> </a:t>
            </a:r>
            <a:r>
              <a:rPr lang="en-US" dirty="0"/>
              <a:t>5 you also, like living stones, are being built into a spiritual house to be a holy priesthood, offering spiritual sacrifices acceptable to God through Jesus Christ. </a:t>
            </a:r>
          </a:p>
        </p:txBody>
      </p:sp>
    </p:spTree>
    <p:custDataLst>
      <p:tags r:id="rId1"/>
    </p:custDataLst>
  </p:cSld>
  <p:clrMapOvr>
    <a:masterClrMapping/>
  </p:clrMapOvr>
  <p:transition advTm="311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checkerboard(across)">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checkerboard(across)">
                                      <p:cBhvr>
                                        <p:cTn id="12"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Growth of Building</a:t>
            </a:r>
          </a:p>
        </p:txBody>
      </p:sp>
      <p:sp>
        <p:nvSpPr>
          <p:cNvPr id="32771" name="Rectangle 3"/>
          <p:cNvSpPr>
            <a:spLocks noGrp="1" noChangeArrowheads="1"/>
          </p:cNvSpPr>
          <p:nvPr>
            <p:ph type="body" idx="1"/>
          </p:nvPr>
        </p:nvSpPr>
        <p:spPr/>
        <p:txBody>
          <a:bodyPr/>
          <a:lstStyle/>
          <a:p>
            <a:r>
              <a:rPr lang="en-US"/>
              <a:t>Picturing God’s people as a building emphasizes their: </a:t>
            </a:r>
          </a:p>
          <a:p>
            <a:pPr lvl="1"/>
            <a:r>
              <a:rPr lang="en-US"/>
              <a:t>Collective nature</a:t>
            </a:r>
          </a:p>
          <a:p>
            <a:pPr lvl="1"/>
            <a:r>
              <a:rPr lang="en-US"/>
              <a:t>Unity</a:t>
            </a:r>
          </a:p>
          <a:p>
            <a:pPr lvl="1"/>
            <a:r>
              <a:rPr lang="en-US"/>
              <a:t>Interdependence</a:t>
            </a:r>
          </a:p>
          <a:p>
            <a:r>
              <a:rPr lang="en-US"/>
              <a:t>The growth presumably emphasizes the development of God’s people over time, now seen to be many centuries.</a:t>
            </a:r>
          </a:p>
        </p:txBody>
      </p:sp>
    </p:spTree>
    <p:custDataLst>
      <p:tags r:id="rId1"/>
    </p:custDataLst>
  </p:cSld>
  <p:clrMapOvr>
    <a:masterClrMapping/>
  </p:clrMapOvr>
  <p:transition advTm="214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MC900391180[1]"/>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1833563" y="685800"/>
            <a:ext cx="5478462" cy="548640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ctrTitle"/>
          </p:nvPr>
        </p:nvSpPr>
        <p:spPr/>
        <p:txBody>
          <a:bodyPr/>
          <a:lstStyle/>
          <a:p>
            <a:r>
              <a:rPr lang="en-US"/>
              <a:t>Biblical Pictures of Work</a:t>
            </a:r>
          </a:p>
        </p:txBody>
      </p:sp>
      <p:sp>
        <p:nvSpPr>
          <p:cNvPr id="10243" name="Rectangle 3"/>
          <p:cNvSpPr>
            <a:spLocks noGrp="1" noChangeArrowheads="1"/>
          </p:cNvSpPr>
          <p:nvPr>
            <p:ph type="subTitle" idx="1"/>
          </p:nvPr>
        </p:nvSpPr>
        <p:spPr/>
        <p:txBody>
          <a:bodyPr/>
          <a:lstStyle/>
          <a:p>
            <a:endParaRPr lang="en-US"/>
          </a:p>
        </p:txBody>
      </p:sp>
    </p:spTree>
    <p:custDataLst>
      <p:tags r:id="rId1"/>
    </p:custDataLst>
  </p:cSld>
  <p:clrMapOvr>
    <a:masterClrMapping/>
  </p:clrMapOvr>
  <p:transition advTm="43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MC900155076[1]"/>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14400" y="661988"/>
            <a:ext cx="7239000" cy="5476875"/>
          </a:xfrm>
          <a:prstGeom prst="rect">
            <a:avLst/>
          </a:prstGeom>
          <a:noFill/>
          <a:extLst>
            <a:ext uri="{909E8E84-426E-40DD-AFC4-6F175D3DCCD1}">
              <a14:hiddenFill xmlns:a14="http://schemas.microsoft.com/office/drawing/2010/main">
                <a:solidFill>
                  <a:srgbClr val="FFFFFF"/>
                </a:solidFill>
              </a14:hiddenFill>
            </a:ext>
          </a:extLst>
        </p:spPr>
      </p:pic>
      <p:sp>
        <p:nvSpPr>
          <p:cNvPr id="33796" name="Rectangle 4"/>
          <p:cNvSpPr>
            <a:spLocks noGrp="1" noChangeArrowheads="1"/>
          </p:cNvSpPr>
          <p:nvPr>
            <p:ph type="ctrTitle"/>
          </p:nvPr>
        </p:nvSpPr>
        <p:spPr/>
        <p:txBody>
          <a:bodyPr/>
          <a:lstStyle/>
          <a:p>
            <a:r>
              <a:rPr lang="en-US"/>
              <a:t>Shepherding</a:t>
            </a:r>
          </a:p>
        </p:txBody>
      </p:sp>
      <p:sp>
        <p:nvSpPr>
          <p:cNvPr id="33797"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500" fill="hold"/>
                                        <p:tgtEl>
                                          <p:spTgt spid="33796"/>
                                        </p:tgtEl>
                                        <p:attrNameLst>
                                          <p:attrName>ppt_w</p:attrName>
                                        </p:attrNameLst>
                                      </p:cBhvr>
                                      <p:tavLst>
                                        <p:tav tm="0">
                                          <p:val>
                                            <p:fltVal val="0"/>
                                          </p:val>
                                        </p:tav>
                                        <p:tav tm="100000">
                                          <p:val>
                                            <p:strVal val="#ppt_w"/>
                                          </p:val>
                                        </p:tav>
                                      </p:tavLst>
                                    </p:anim>
                                    <p:anim calcmode="lin" valueType="num">
                                      <p:cBhvr>
                                        <p:cTn id="8" dur="500" fill="hold"/>
                                        <p:tgtEl>
                                          <p:spTgt spid="337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Elders as Shepherds</a:t>
            </a:r>
          </a:p>
        </p:txBody>
      </p:sp>
      <p:sp>
        <p:nvSpPr>
          <p:cNvPr id="44036" name="Rectangle 4"/>
          <p:cNvSpPr>
            <a:spLocks noGrp="1" noChangeArrowheads="1"/>
          </p:cNvSpPr>
          <p:nvPr>
            <p:ph type="body" idx="1"/>
          </p:nvPr>
        </p:nvSpPr>
        <p:spPr/>
        <p:txBody>
          <a:bodyPr/>
          <a:lstStyle/>
          <a:p>
            <a:pPr>
              <a:lnSpc>
                <a:spcPct val="80000"/>
              </a:lnSpc>
            </a:pPr>
            <a:r>
              <a:rPr lang="en-US" sz="2800" dirty="0"/>
              <a:t>1 Pet 5:1 (NIV) To the elders among you, I appeal as a fellow elder, a witness of Christ's sufferings and one who also will share in the glory to be revealed: 2 Be shepherds of God's flock that is under your care, serving as </a:t>
            </a:r>
            <a:r>
              <a:rPr lang="en-US" sz="2800" dirty="0" err="1" smtClean="0"/>
              <a:t>overseers</a:t>
            </a:r>
            <a:r>
              <a:rPr lang="en-US" sz="2800" dirty="0" err="1" smtClean="0">
                <a:latin typeface="WP TypographicSymbols" pitchFamily="2" charset="0"/>
              </a:rPr>
              <a:t>─</a:t>
            </a:r>
            <a:r>
              <a:rPr lang="en-US" sz="2800" dirty="0" err="1" smtClean="0"/>
              <a:t>not</a:t>
            </a:r>
            <a:r>
              <a:rPr lang="en-US" sz="2800" dirty="0" smtClean="0"/>
              <a:t> </a:t>
            </a:r>
            <a:r>
              <a:rPr lang="en-US" sz="2800" dirty="0"/>
              <a:t>because you must, but because you are willing, as God wants you to be; not greedy for money, but eager to serve; 3 not lording it over those entrusted to you, but being examples to the flock. 4 And when the Chief Shepherd appears, you will receive the crown of glory that will never fade away. </a:t>
            </a:r>
          </a:p>
        </p:txBody>
      </p:sp>
    </p:spTree>
    <p:custDataLst>
      <p:tags r:id="rId1"/>
    </p:custDataLst>
  </p:cSld>
  <p:clrMapOvr>
    <a:masterClrMapping/>
  </p:clrMapOvr>
  <p:transition advTm="429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checkerboard(across)">
                                      <p:cBhvr>
                                        <p:cTn id="7" dur="500"/>
                                        <p:tgtEl>
                                          <p:spTgt spid="44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False Shepherds</a:t>
            </a:r>
          </a:p>
        </p:txBody>
      </p:sp>
      <p:sp>
        <p:nvSpPr>
          <p:cNvPr id="47107" name="Rectangle 3"/>
          <p:cNvSpPr>
            <a:spLocks noGrp="1" noChangeArrowheads="1"/>
          </p:cNvSpPr>
          <p:nvPr>
            <p:ph type="body" idx="1"/>
          </p:nvPr>
        </p:nvSpPr>
        <p:spPr/>
        <p:txBody>
          <a:bodyPr/>
          <a:lstStyle/>
          <a:p>
            <a:pPr>
              <a:lnSpc>
                <a:spcPct val="90000"/>
              </a:lnSpc>
            </a:pPr>
            <a:r>
              <a:rPr lang="en-US" dirty="0"/>
              <a:t>Jude 1:12 (NIV) These men are blemishes at your love feasts, eating with you without the slightest </a:t>
            </a:r>
            <a:r>
              <a:rPr lang="en-US" dirty="0" err="1" smtClean="0"/>
              <a:t>qualm</a:t>
            </a:r>
            <a:r>
              <a:rPr lang="en-US" dirty="0" err="1" smtClean="0">
                <a:latin typeface="WP TypographicSymbols" pitchFamily="2" charset="0"/>
              </a:rPr>
              <a:t>─</a:t>
            </a:r>
            <a:r>
              <a:rPr lang="en-US" dirty="0" err="1" smtClean="0"/>
              <a:t>shepherds</a:t>
            </a:r>
            <a:r>
              <a:rPr lang="en-US" dirty="0" smtClean="0"/>
              <a:t> </a:t>
            </a:r>
            <a:r>
              <a:rPr lang="en-US" dirty="0"/>
              <a:t>who feed only themselves. They are clouds without rain, blown along by the wind; autumn trees, without fruit and </a:t>
            </a:r>
            <a:r>
              <a:rPr lang="en-US" smtClean="0"/>
              <a:t>uprooted</a:t>
            </a:r>
            <a:r>
              <a:rPr lang="en-US" smtClean="0">
                <a:latin typeface="WP TypographicSymbols" pitchFamily="2" charset="0"/>
              </a:rPr>
              <a:t>─</a:t>
            </a:r>
            <a:r>
              <a:rPr lang="en-US" smtClean="0"/>
              <a:t>twice</a:t>
            </a:r>
            <a:r>
              <a:rPr lang="en-US" dirty="0" smtClean="0"/>
              <a:t> </a:t>
            </a:r>
            <a:r>
              <a:rPr lang="en-US" dirty="0"/>
              <a:t>dead. 13 They are wild waves of the sea, foaming up their shame; wandering stars, for whom blackest darkness has been reserved forever. </a:t>
            </a:r>
          </a:p>
        </p:txBody>
      </p:sp>
    </p:spTree>
    <p:custDataLst>
      <p:tags r:id="rId1"/>
    </p:custDataLst>
  </p:cSld>
  <p:clrMapOvr>
    <a:masterClrMapping/>
  </p:clrMapOvr>
  <p:transition advTm="283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checkerboard(across)">
                                      <p:cBhvr>
                                        <p:cTn id="7" dur="500"/>
                                        <p:tgtEl>
                                          <p:spTgt spid="47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Biblical Pictures</a:t>
            </a:r>
          </a:p>
        </p:txBody>
      </p:sp>
      <p:sp>
        <p:nvSpPr>
          <p:cNvPr id="4099" name="Rectangle 3"/>
          <p:cNvSpPr>
            <a:spLocks noGrp="1" noChangeArrowheads="1"/>
          </p:cNvSpPr>
          <p:nvPr>
            <p:ph type="body" idx="1"/>
          </p:nvPr>
        </p:nvSpPr>
        <p:spPr/>
        <p:txBody>
          <a:bodyPr/>
          <a:lstStyle/>
          <a:p>
            <a:r>
              <a:rPr lang="en-US"/>
              <a:t>In this talk, we wish to sketch a number of Biblical pictures of the Christian life.</a:t>
            </a:r>
          </a:p>
          <a:p>
            <a:r>
              <a:rPr lang="en-US"/>
              <a:t>We will categorize these under three headings, pictures related to:</a:t>
            </a:r>
          </a:p>
          <a:p>
            <a:pPr lvl="1"/>
            <a:r>
              <a:rPr lang="en-US"/>
              <a:t>Growth</a:t>
            </a:r>
          </a:p>
          <a:p>
            <a:pPr lvl="1"/>
            <a:r>
              <a:rPr lang="en-US"/>
              <a:t>Work</a:t>
            </a:r>
          </a:p>
          <a:p>
            <a:pPr lvl="1"/>
            <a:r>
              <a:rPr lang="en-US"/>
              <a:t>Athletics</a:t>
            </a:r>
          </a:p>
        </p:txBody>
      </p:sp>
    </p:spTree>
    <p:custDataLst>
      <p:tags r:id="rId1"/>
    </p:custDataLst>
  </p:cSld>
  <p:clrMapOvr>
    <a:masterClrMapping/>
  </p:clrMapOvr>
  <p:transition advTm="153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Shepherding</a:t>
            </a:r>
          </a:p>
        </p:txBody>
      </p:sp>
      <p:sp>
        <p:nvSpPr>
          <p:cNvPr id="48131" name="Rectangle 3"/>
          <p:cNvSpPr>
            <a:spLocks noGrp="1" noChangeArrowheads="1"/>
          </p:cNvSpPr>
          <p:nvPr>
            <p:ph type="body" idx="1"/>
          </p:nvPr>
        </p:nvSpPr>
        <p:spPr/>
        <p:txBody>
          <a:bodyPr/>
          <a:lstStyle/>
          <a:p>
            <a:pPr>
              <a:lnSpc>
                <a:spcPct val="90000"/>
              </a:lnSpc>
            </a:pPr>
            <a:r>
              <a:rPr lang="en-US"/>
              <a:t>This figure applies directly to leaders among Christians, who have oversight of the spiritual welfare of others.</a:t>
            </a:r>
          </a:p>
          <a:p>
            <a:pPr>
              <a:lnSpc>
                <a:spcPct val="90000"/>
              </a:lnSpc>
            </a:pPr>
            <a:r>
              <a:rPr lang="en-US"/>
              <a:t>It continues an OT figure, and both share in the idea that humans are assistant shepherds to God, the chief shepherd.</a:t>
            </a:r>
          </a:p>
          <a:p>
            <a:pPr>
              <a:lnSpc>
                <a:spcPct val="90000"/>
              </a:lnSpc>
            </a:pPr>
            <a:r>
              <a:rPr lang="en-US"/>
              <a:t>For the individual Christian life, it implies the need for oversight from a more mature believer.</a:t>
            </a:r>
          </a:p>
        </p:txBody>
      </p:sp>
    </p:spTree>
    <p:custDataLst>
      <p:tags r:id="rId1"/>
    </p:custDataLst>
  </p:cSld>
  <p:clrMapOvr>
    <a:masterClrMapping/>
  </p:clrMapOvr>
  <p:transition advTm="274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MP900438393[1]"/>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457200" y="661988"/>
            <a:ext cx="7772400" cy="5226050"/>
          </a:xfrm>
          <a:prstGeom prst="rect">
            <a:avLst/>
          </a:prstGeom>
          <a:noFill/>
          <a:extLst>
            <a:ext uri="{909E8E84-426E-40DD-AFC4-6F175D3DCCD1}">
              <a14:hiddenFill xmlns:a14="http://schemas.microsoft.com/office/drawing/2010/main">
                <a:solidFill>
                  <a:srgbClr val="FFFFFF"/>
                </a:solidFill>
              </a14:hiddenFill>
            </a:ext>
          </a:extLst>
        </p:spPr>
      </p:pic>
      <p:sp>
        <p:nvSpPr>
          <p:cNvPr id="35844" name="Rectangle 4"/>
          <p:cNvSpPr>
            <a:spLocks noGrp="1" noChangeArrowheads="1"/>
          </p:cNvSpPr>
          <p:nvPr>
            <p:ph type="ctrTitle"/>
          </p:nvPr>
        </p:nvSpPr>
        <p:spPr/>
        <p:txBody>
          <a:bodyPr/>
          <a:lstStyle/>
          <a:p>
            <a:r>
              <a:rPr lang="en-US"/>
              <a:t>Fishing</a:t>
            </a:r>
          </a:p>
        </p:txBody>
      </p:sp>
      <p:sp>
        <p:nvSpPr>
          <p:cNvPr id="35845"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41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500" fill="hold"/>
                                        <p:tgtEl>
                                          <p:spTgt spid="35844"/>
                                        </p:tgtEl>
                                        <p:attrNameLst>
                                          <p:attrName>ppt_w</p:attrName>
                                        </p:attrNameLst>
                                      </p:cBhvr>
                                      <p:tavLst>
                                        <p:tav tm="0">
                                          <p:val>
                                            <p:fltVal val="0"/>
                                          </p:val>
                                        </p:tav>
                                        <p:tav tm="100000">
                                          <p:val>
                                            <p:strVal val="#ppt_w"/>
                                          </p:val>
                                        </p:tav>
                                      </p:tavLst>
                                    </p:anim>
                                    <p:anim calcmode="lin" valueType="num">
                                      <p:cBhvr>
                                        <p:cTn id="8" dur="500" fill="hold"/>
                                        <p:tgtEl>
                                          <p:spTgt spid="358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Fishers of Men</a:t>
            </a:r>
          </a:p>
        </p:txBody>
      </p:sp>
      <p:sp>
        <p:nvSpPr>
          <p:cNvPr id="49155" name="Rectangle 3"/>
          <p:cNvSpPr>
            <a:spLocks noGrp="1" noChangeArrowheads="1"/>
          </p:cNvSpPr>
          <p:nvPr>
            <p:ph type="body" idx="1"/>
          </p:nvPr>
        </p:nvSpPr>
        <p:spPr/>
        <p:txBody>
          <a:bodyPr/>
          <a:lstStyle/>
          <a:p>
            <a:r>
              <a:rPr lang="en-US"/>
              <a:t>Jesus calls his disciples to fish for men.</a:t>
            </a:r>
          </a:p>
          <a:p>
            <a:r>
              <a:rPr lang="en-US"/>
              <a:t>Matt 4:18 (NIV) As Jesus was walking beside the Sea of Galilee, he saw two brothers, Simon called Peter and his brother Andrew. They were casting a net into the lake, for they were fishermen. 19 "Come, follow me," Jesus said, "and I will make you fishers of men." </a:t>
            </a:r>
          </a:p>
        </p:txBody>
      </p:sp>
    </p:spTree>
    <p:custDataLst>
      <p:tags r:id="rId1"/>
    </p:custDataLst>
  </p:cSld>
  <p:clrMapOvr>
    <a:masterClrMapping/>
  </p:clrMapOvr>
  <p:transition advTm="221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checkerboard(across)">
                                      <p:cBhvr>
                                        <p:cTn id="12"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Fishing</a:t>
            </a:r>
          </a:p>
        </p:txBody>
      </p:sp>
      <p:sp>
        <p:nvSpPr>
          <p:cNvPr id="50179" name="Rectangle 3"/>
          <p:cNvSpPr>
            <a:spLocks noGrp="1" noChangeArrowheads="1"/>
          </p:cNvSpPr>
          <p:nvPr>
            <p:ph type="body" idx="1"/>
          </p:nvPr>
        </p:nvSpPr>
        <p:spPr/>
        <p:txBody>
          <a:bodyPr/>
          <a:lstStyle/>
          <a:p>
            <a:pPr>
              <a:lnSpc>
                <a:spcPct val="90000"/>
              </a:lnSpc>
            </a:pPr>
            <a:r>
              <a:rPr lang="en-US"/>
              <a:t>The figure is only used in this one context.</a:t>
            </a:r>
          </a:p>
          <a:p>
            <a:pPr>
              <a:lnSpc>
                <a:spcPct val="90000"/>
              </a:lnSpc>
            </a:pPr>
            <a:r>
              <a:rPr lang="en-US"/>
              <a:t>It has usually been generalized (as Jesus appears to be speaking generally) to picture the Christian’s work of reaching out to the unsaved.</a:t>
            </a:r>
          </a:p>
          <a:p>
            <a:pPr>
              <a:lnSpc>
                <a:spcPct val="90000"/>
              </a:lnSpc>
            </a:pPr>
            <a:r>
              <a:rPr lang="en-US"/>
              <a:t>The nearest comparable figure is found in Jesus’ parable of the dragnet, but this has angels collecting humans at the end of the age.</a:t>
            </a:r>
          </a:p>
        </p:txBody>
      </p:sp>
    </p:spTree>
    <p:custDataLst>
      <p:tags r:id="rId1"/>
    </p:custDataLst>
  </p:cSld>
  <p:clrMapOvr>
    <a:masterClrMapping/>
  </p:clrMapOvr>
  <p:transition advTm="213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7" descr="MC900350611[1]"/>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1524000" y="647700"/>
            <a:ext cx="6019800" cy="5492750"/>
          </a:xfrm>
          <a:prstGeom prst="rect">
            <a:avLst/>
          </a:prstGeom>
          <a:noFill/>
          <a:extLst>
            <a:ext uri="{909E8E84-426E-40DD-AFC4-6F175D3DCCD1}">
              <a14:hiddenFill xmlns:a14="http://schemas.microsoft.com/office/drawing/2010/main">
                <a:solidFill>
                  <a:srgbClr val="FFFFFF"/>
                </a:solidFill>
              </a14:hiddenFill>
            </a:ext>
          </a:extLst>
        </p:spPr>
      </p:pic>
      <p:sp>
        <p:nvSpPr>
          <p:cNvPr id="37892" name="Rectangle 4"/>
          <p:cNvSpPr>
            <a:spLocks noGrp="1" noChangeArrowheads="1"/>
          </p:cNvSpPr>
          <p:nvPr>
            <p:ph type="ctrTitle"/>
          </p:nvPr>
        </p:nvSpPr>
        <p:spPr/>
        <p:txBody>
          <a:bodyPr/>
          <a:lstStyle/>
          <a:p>
            <a:r>
              <a:rPr lang="en-US"/>
              <a:t>Farming</a:t>
            </a:r>
          </a:p>
        </p:txBody>
      </p:sp>
      <p:sp>
        <p:nvSpPr>
          <p:cNvPr id="37893"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56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p:cTn id="7" dur="500" fill="hold"/>
                                        <p:tgtEl>
                                          <p:spTgt spid="37892"/>
                                        </p:tgtEl>
                                        <p:attrNameLst>
                                          <p:attrName>ppt_w</p:attrName>
                                        </p:attrNameLst>
                                      </p:cBhvr>
                                      <p:tavLst>
                                        <p:tav tm="0">
                                          <p:val>
                                            <p:fltVal val="0"/>
                                          </p:val>
                                        </p:tav>
                                        <p:tav tm="100000">
                                          <p:val>
                                            <p:strVal val="#ppt_w"/>
                                          </p:val>
                                        </p:tav>
                                      </p:tavLst>
                                    </p:anim>
                                    <p:anim calcmode="lin" valueType="num">
                                      <p:cBhvr>
                                        <p:cTn id="8" dur="500" fill="hold"/>
                                        <p:tgtEl>
                                          <p:spTgt spid="37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Sowing Seed</a:t>
            </a:r>
          </a:p>
        </p:txBody>
      </p:sp>
      <p:sp>
        <p:nvSpPr>
          <p:cNvPr id="51203" name="Rectangle 3"/>
          <p:cNvSpPr>
            <a:spLocks noGrp="1" noChangeArrowheads="1"/>
          </p:cNvSpPr>
          <p:nvPr>
            <p:ph type="body" idx="1"/>
          </p:nvPr>
        </p:nvSpPr>
        <p:spPr/>
        <p:txBody>
          <a:bodyPr/>
          <a:lstStyle/>
          <a:p>
            <a:pPr>
              <a:lnSpc>
                <a:spcPct val="90000"/>
              </a:lnSpc>
            </a:pPr>
            <a:r>
              <a:rPr lang="en-US"/>
              <a:t>In this parable, the seed is the Gospel.</a:t>
            </a:r>
          </a:p>
          <a:p>
            <a:pPr>
              <a:lnSpc>
                <a:spcPct val="90000"/>
              </a:lnSpc>
            </a:pPr>
            <a:r>
              <a:rPr lang="en-US"/>
              <a:t>Mark 4:3 (NIV) "Listen! A farmer went out to sow his seed. 4 As he was scattering the seed, some fell along the path, and the birds came and ate it up." </a:t>
            </a:r>
          </a:p>
          <a:p>
            <a:pPr>
              <a:lnSpc>
                <a:spcPct val="90000"/>
              </a:lnSpc>
            </a:pPr>
            <a:r>
              <a:rPr lang="en-US"/>
              <a:t>Mark 4:13 (NIV) Then Jesus said to them, "Don't you understand this parable? How then will you understand any parable? 14 The farmer sows the word." </a:t>
            </a:r>
          </a:p>
        </p:txBody>
      </p:sp>
    </p:spTree>
    <p:custDataLst>
      <p:tags r:id="rId1"/>
    </p:custDataLst>
  </p:cSld>
  <p:clrMapOvr>
    <a:masterClrMapping/>
  </p:clrMapOvr>
  <p:transition advTm="332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Sharing the Produce</a:t>
            </a:r>
          </a:p>
        </p:txBody>
      </p:sp>
      <p:sp>
        <p:nvSpPr>
          <p:cNvPr id="52227" name="Rectangle 3"/>
          <p:cNvSpPr>
            <a:spLocks noGrp="1" noChangeArrowheads="1"/>
          </p:cNvSpPr>
          <p:nvPr>
            <p:ph type="body" idx="1"/>
          </p:nvPr>
        </p:nvSpPr>
        <p:spPr/>
        <p:txBody>
          <a:bodyPr/>
          <a:lstStyle/>
          <a:p>
            <a:r>
              <a:rPr lang="en-US"/>
              <a:t>This figure appears to refer to Christian workers receiving support, as in the more general “a laborer is worthy of his hire.”</a:t>
            </a:r>
          </a:p>
          <a:p>
            <a:r>
              <a:rPr lang="en-US"/>
              <a:t>2 Tim 2:6 (NIV) The hardworking farmer should be the first to receive a share of the crops. 7 Reflect on what I am saying, for the Lord will give you insight into all this. </a:t>
            </a:r>
          </a:p>
        </p:txBody>
      </p:sp>
    </p:spTree>
    <p:custDataLst>
      <p:tags r:id="rId1"/>
    </p:custDataLst>
  </p:cSld>
  <p:clrMapOvr>
    <a:masterClrMapping/>
  </p:clrMapOvr>
  <p:transition advTm="255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Awaiting the Harvest</a:t>
            </a:r>
          </a:p>
        </p:txBody>
      </p:sp>
      <p:sp>
        <p:nvSpPr>
          <p:cNvPr id="53251" name="Rectangle 3"/>
          <p:cNvSpPr>
            <a:spLocks noGrp="1" noChangeArrowheads="1"/>
          </p:cNvSpPr>
          <p:nvPr>
            <p:ph type="body" idx="1"/>
          </p:nvPr>
        </p:nvSpPr>
        <p:spPr/>
        <p:txBody>
          <a:bodyPr/>
          <a:lstStyle/>
          <a:p>
            <a:pPr>
              <a:lnSpc>
                <a:spcPct val="90000"/>
              </a:lnSpc>
            </a:pPr>
            <a:r>
              <a:rPr lang="en-US"/>
              <a:t>This is more like the Dragnet parable, with the harvest as the end of the age.</a:t>
            </a:r>
          </a:p>
          <a:p>
            <a:pPr>
              <a:lnSpc>
                <a:spcPct val="90000"/>
              </a:lnSpc>
            </a:pPr>
            <a:r>
              <a:rPr lang="en-US"/>
              <a:t>James 5:7 (NIV) Be patient, then, brothers, until the Lord's coming. See how the farmer waits for the land to yield its valuable crop and how patient he is for the autumn and spring rains. 8 You too, be patient and stand firm, because the Lord's coming is near. </a:t>
            </a:r>
          </a:p>
        </p:txBody>
      </p:sp>
    </p:spTree>
    <p:custDataLst>
      <p:tags r:id="rId1"/>
    </p:custDataLst>
  </p:cSld>
  <p:clrMapOvr>
    <a:masterClrMapping/>
  </p:clrMapOvr>
  <p:transition advTm="277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Farming</a:t>
            </a:r>
          </a:p>
        </p:txBody>
      </p:sp>
      <p:sp>
        <p:nvSpPr>
          <p:cNvPr id="54275" name="Rectangle 3"/>
          <p:cNvSpPr>
            <a:spLocks noGrp="1" noChangeArrowheads="1"/>
          </p:cNvSpPr>
          <p:nvPr>
            <p:ph type="body" idx="1"/>
          </p:nvPr>
        </p:nvSpPr>
        <p:spPr>
          <a:xfrm>
            <a:off x="457200" y="1600200"/>
            <a:ext cx="8229600" cy="4953000"/>
          </a:xfrm>
        </p:spPr>
        <p:txBody>
          <a:bodyPr/>
          <a:lstStyle/>
          <a:p>
            <a:pPr>
              <a:lnSpc>
                <a:spcPct val="90000"/>
              </a:lnSpc>
            </a:pPr>
            <a:r>
              <a:rPr lang="en-US"/>
              <a:t>In representing the work of Christians, farming would seem to picture our activity in the lives of others:</a:t>
            </a:r>
          </a:p>
          <a:p>
            <a:pPr lvl="1">
              <a:lnSpc>
                <a:spcPct val="90000"/>
              </a:lnSpc>
            </a:pPr>
            <a:r>
              <a:rPr lang="en-US"/>
              <a:t>Evangelism</a:t>
            </a:r>
          </a:p>
          <a:p>
            <a:pPr lvl="1">
              <a:lnSpc>
                <a:spcPct val="90000"/>
              </a:lnSpc>
            </a:pPr>
            <a:r>
              <a:rPr lang="en-US"/>
              <a:t>Nurture</a:t>
            </a:r>
          </a:p>
          <a:p>
            <a:pPr>
              <a:lnSpc>
                <a:spcPct val="90000"/>
              </a:lnSpc>
            </a:pPr>
            <a:r>
              <a:rPr lang="en-US"/>
              <a:t>But it may also picture the broader scope of salvation history, as in the Wheat &amp; the Weeds or the Dragnet, with planting as initial evangelism &amp; harvest as the end of the age.</a:t>
            </a:r>
          </a:p>
          <a:p>
            <a:pPr lvl="1">
              <a:lnSpc>
                <a:spcPct val="90000"/>
              </a:lnSpc>
            </a:pPr>
            <a:endParaRPr lang="en-US"/>
          </a:p>
        </p:txBody>
      </p:sp>
    </p:spTree>
    <p:custDataLst>
      <p:tags r:id="rId1"/>
    </p:custDataLst>
  </p:cSld>
  <p:clrMapOvr>
    <a:masterClrMapping/>
  </p:clrMapOvr>
  <p:transition advTm="225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5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MC900436368[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828800" y="685800"/>
            <a:ext cx="5410200" cy="5410200"/>
          </a:xfrm>
          <a:prstGeom prst="rect">
            <a:avLst/>
          </a:prstGeom>
          <a:noFill/>
          <a:extLst>
            <a:ext uri="{909E8E84-426E-40DD-AFC4-6F175D3DCCD1}">
              <a14:hiddenFill xmlns:a14="http://schemas.microsoft.com/office/drawing/2010/main">
                <a:solidFill>
                  <a:srgbClr val="FFFFFF"/>
                </a:solidFill>
              </a14:hiddenFill>
            </a:ext>
          </a:extLst>
        </p:spPr>
      </p:pic>
      <p:sp>
        <p:nvSpPr>
          <p:cNvPr id="39940" name="Rectangle 4"/>
          <p:cNvSpPr>
            <a:spLocks noGrp="1" noChangeArrowheads="1"/>
          </p:cNvSpPr>
          <p:nvPr>
            <p:ph type="ctrTitle"/>
          </p:nvPr>
        </p:nvSpPr>
        <p:spPr/>
        <p:txBody>
          <a:bodyPr/>
          <a:lstStyle/>
          <a:p>
            <a:r>
              <a:rPr lang="en-US"/>
              <a:t>Trading</a:t>
            </a:r>
          </a:p>
        </p:txBody>
      </p:sp>
      <p:sp>
        <p:nvSpPr>
          <p:cNvPr id="39941"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8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500" fill="hold"/>
                                        <p:tgtEl>
                                          <p:spTgt spid="39940"/>
                                        </p:tgtEl>
                                        <p:attrNameLst>
                                          <p:attrName>ppt_w</p:attrName>
                                        </p:attrNameLst>
                                      </p:cBhvr>
                                      <p:tavLst>
                                        <p:tav tm="0">
                                          <p:val>
                                            <p:fltVal val="0"/>
                                          </p:val>
                                        </p:tav>
                                        <p:tav tm="100000">
                                          <p:val>
                                            <p:strVal val="#ppt_w"/>
                                          </p:val>
                                        </p:tav>
                                      </p:tavLst>
                                    </p:anim>
                                    <p:anim calcmode="lin" valueType="num">
                                      <p:cBhvr>
                                        <p:cTn id="8" dur="500" fill="hold"/>
                                        <p:tgtEl>
                                          <p:spTgt spid="399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Pictures Related to Growth</a:t>
            </a:r>
          </a:p>
        </p:txBody>
      </p:sp>
      <p:sp>
        <p:nvSpPr>
          <p:cNvPr id="5123" name="Rectangle 3"/>
          <p:cNvSpPr>
            <a:spLocks noGrp="1" noChangeArrowheads="1"/>
          </p:cNvSpPr>
          <p:nvPr>
            <p:ph type="body" idx="1"/>
          </p:nvPr>
        </p:nvSpPr>
        <p:spPr/>
        <p:txBody>
          <a:bodyPr/>
          <a:lstStyle/>
          <a:p>
            <a:r>
              <a:rPr lang="en-US"/>
              <a:t>Here we will further subdivide our pictures into pictures of:</a:t>
            </a:r>
          </a:p>
          <a:p>
            <a:pPr lvl="1"/>
            <a:r>
              <a:rPr lang="en-US"/>
              <a:t>Human Growth</a:t>
            </a:r>
          </a:p>
          <a:p>
            <a:pPr lvl="1"/>
            <a:r>
              <a:rPr lang="en-US"/>
              <a:t>Plant Growth</a:t>
            </a:r>
          </a:p>
          <a:p>
            <a:pPr lvl="1"/>
            <a:r>
              <a:rPr lang="en-US"/>
              <a:t>‘Growth’ of a Building </a:t>
            </a:r>
          </a:p>
          <a:p>
            <a:r>
              <a:rPr lang="en-US"/>
              <a:t>We will look at each of these, giving some further subdivisions, some relevant Scriptures, and the significance of each.</a:t>
            </a:r>
          </a:p>
        </p:txBody>
      </p:sp>
    </p:spTree>
    <p:custDataLst>
      <p:tags r:id="rId1"/>
    </p:custDataLst>
  </p:cSld>
  <p:clrMapOvr>
    <a:masterClrMapping/>
  </p:clrMapOvr>
  <p:transition advTm="205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A Pearl Merchant</a:t>
            </a:r>
          </a:p>
        </p:txBody>
      </p:sp>
      <p:sp>
        <p:nvSpPr>
          <p:cNvPr id="55299" name="Rectangle 3"/>
          <p:cNvSpPr>
            <a:spLocks noGrp="1" noChangeArrowheads="1"/>
          </p:cNvSpPr>
          <p:nvPr>
            <p:ph type="body" idx="1"/>
          </p:nvPr>
        </p:nvSpPr>
        <p:spPr/>
        <p:txBody>
          <a:bodyPr/>
          <a:lstStyle/>
          <a:p>
            <a:pPr>
              <a:lnSpc>
                <a:spcPct val="90000"/>
              </a:lnSpc>
            </a:pPr>
            <a:r>
              <a:rPr lang="en-US"/>
              <a:t>Matt 13:45 (NIV) "Again, the kingdom of heaven is like a merchant looking for fine pearls. 46 When he found one of great value, he went away and sold everything he had and bought it. </a:t>
            </a:r>
          </a:p>
          <a:p>
            <a:pPr>
              <a:lnSpc>
                <a:spcPct val="90000"/>
              </a:lnSpc>
            </a:pPr>
            <a:r>
              <a:rPr lang="en-US"/>
              <a:t>This seems to point to a seeker who has some idea what he is looking for, recognizes it when he finds it, and is willing to give up everything to have it.</a:t>
            </a:r>
          </a:p>
        </p:txBody>
      </p:sp>
    </p:spTree>
    <p:custDataLst>
      <p:tags r:id="rId1"/>
    </p:custDataLst>
  </p:cSld>
  <p:clrMapOvr>
    <a:masterClrMapping/>
  </p:clrMapOvr>
  <p:transition advTm="278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checkerboard(across)">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checkerboard(across)">
                                      <p:cBhvr>
                                        <p:cTn id="12" dur="500"/>
                                        <p:tgtEl>
                                          <p:spTgt spid="552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Using Our Abilities</a:t>
            </a:r>
          </a:p>
        </p:txBody>
      </p:sp>
      <p:sp>
        <p:nvSpPr>
          <p:cNvPr id="56323" name="Rectangle 3"/>
          <p:cNvSpPr>
            <a:spLocks noGrp="1" noChangeArrowheads="1"/>
          </p:cNvSpPr>
          <p:nvPr>
            <p:ph type="body" idx="1"/>
          </p:nvPr>
        </p:nvSpPr>
        <p:spPr/>
        <p:txBody>
          <a:bodyPr/>
          <a:lstStyle/>
          <a:p>
            <a:pPr>
              <a:lnSpc>
                <a:spcPct val="90000"/>
              </a:lnSpc>
            </a:pPr>
            <a:r>
              <a:rPr lang="en-US"/>
              <a:t>Jesus’ parables of the Talents (Matt 25:14-30) and the Pounds/Minas (Luke 19:11-27) picture believers trading with wealth with which they have been entrusted until the master returns.</a:t>
            </a:r>
          </a:p>
          <a:p>
            <a:pPr>
              <a:lnSpc>
                <a:spcPct val="90000"/>
              </a:lnSpc>
            </a:pPr>
            <a:r>
              <a:rPr lang="en-US"/>
              <a:t>The parable of the Crooked Business Manager (Luke 16:1-13) does something similar, but with an unusual twist.  See my PowerPoint talk on this.</a:t>
            </a:r>
          </a:p>
        </p:txBody>
      </p:sp>
    </p:spTree>
    <p:custDataLst>
      <p:tags r:id="rId1"/>
    </p:custDataLst>
  </p:cSld>
  <p:clrMapOvr>
    <a:masterClrMapping/>
  </p:clrMapOvr>
  <p:transition advTm="241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checkerboard(across)">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checkerboard(across)">
                                      <p:cBhvr>
                                        <p:cTn id="12" dur="500"/>
                                        <p:tgtEl>
                                          <p:spTgt spid="563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Trading</a:t>
            </a:r>
          </a:p>
        </p:txBody>
      </p:sp>
      <p:sp>
        <p:nvSpPr>
          <p:cNvPr id="57347" name="Rectangle 3"/>
          <p:cNvSpPr>
            <a:spLocks noGrp="1" noChangeArrowheads="1"/>
          </p:cNvSpPr>
          <p:nvPr>
            <p:ph type="body" idx="1"/>
          </p:nvPr>
        </p:nvSpPr>
        <p:spPr/>
        <p:txBody>
          <a:bodyPr/>
          <a:lstStyle/>
          <a:p>
            <a:pPr>
              <a:lnSpc>
                <a:spcPct val="90000"/>
              </a:lnSpc>
            </a:pPr>
            <a:r>
              <a:rPr lang="en-US"/>
              <a:t>As a picture of the Christian life, trading helps us visualize the fact that God has entrusted us with all we have, and that we are to use it as faithful managers until the Lord returns.</a:t>
            </a:r>
          </a:p>
          <a:p>
            <a:pPr>
              <a:lnSpc>
                <a:spcPct val="90000"/>
              </a:lnSpc>
            </a:pPr>
            <a:r>
              <a:rPr lang="en-US"/>
              <a:t>The Pearl of Great Price shows us that the Gospel (or Jesus) is more valuable than anything we can have, and we should gladly give up everything to have it.</a:t>
            </a:r>
          </a:p>
        </p:txBody>
      </p:sp>
    </p:spTree>
    <p:custDataLst>
      <p:tags r:id="rId1"/>
    </p:custDataLst>
  </p:cSld>
  <p:clrMapOvr>
    <a:masterClrMapping/>
  </p:clrMapOvr>
  <p:transition advTm="237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checkerboard(across)">
                                      <p:cBhvr>
                                        <p:cTn id="7" dur="5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checkerboard(across)">
                                      <p:cBhvr>
                                        <p:cTn id="12" dur="500"/>
                                        <p:tgtEl>
                                          <p:spTgt spid="573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1" name="Picture 7" descr="MC900230768[1]"/>
          <p:cNvPicPr>
            <a:picLocks noChangeAspect="1" noChangeArrowheads="1"/>
          </p:cNvPicPr>
          <p:nvPr/>
        </p:nvPicPr>
        <p:blipFill>
          <a:blip r:embed="rId3" cstate="print">
            <a:lum bright="50000" contrast="-50000"/>
            <a:extLst>
              <a:ext uri="{28A0092B-C50C-407E-A947-70E740481C1C}">
                <a14:useLocalDpi xmlns:a14="http://schemas.microsoft.com/office/drawing/2010/main" val="0"/>
              </a:ext>
            </a:extLst>
          </a:blip>
          <a:srcRect/>
          <a:stretch>
            <a:fillRect/>
          </a:stretch>
        </p:blipFill>
        <p:spPr bwMode="auto">
          <a:xfrm>
            <a:off x="2322513" y="381000"/>
            <a:ext cx="4498975" cy="6096000"/>
          </a:xfrm>
          <a:prstGeom prst="rect">
            <a:avLst/>
          </a:prstGeom>
          <a:noFill/>
          <a:extLst>
            <a:ext uri="{909E8E84-426E-40DD-AFC4-6F175D3DCCD1}">
              <a14:hiddenFill xmlns:a14="http://schemas.microsoft.com/office/drawing/2010/main">
                <a:solidFill>
                  <a:srgbClr val="FFFFFF"/>
                </a:solidFill>
              </a14:hiddenFill>
            </a:ext>
          </a:extLst>
        </p:spPr>
      </p:pic>
      <p:sp>
        <p:nvSpPr>
          <p:cNvPr id="41988" name="Rectangle 4"/>
          <p:cNvSpPr>
            <a:spLocks noGrp="1" noChangeArrowheads="1"/>
          </p:cNvSpPr>
          <p:nvPr>
            <p:ph type="ctrTitle"/>
          </p:nvPr>
        </p:nvSpPr>
        <p:spPr>
          <a:xfrm>
            <a:off x="762000" y="2133600"/>
            <a:ext cx="4191000" cy="1470025"/>
          </a:xfrm>
        </p:spPr>
        <p:txBody>
          <a:bodyPr/>
          <a:lstStyle/>
          <a:p>
            <a:r>
              <a:rPr lang="en-US"/>
              <a:t>Warfare</a:t>
            </a:r>
          </a:p>
        </p:txBody>
      </p:sp>
      <p:sp>
        <p:nvSpPr>
          <p:cNvPr id="41989"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57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p:cTn id="7" dur="500" fill="hold"/>
                                        <p:tgtEl>
                                          <p:spTgt spid="41988"/>
                                        </p:tgtEl>
                                        <p:attrNameLst>
                                          <p:attrName>ppt_w</p:attrName>
                                        </p:attrNameLst>
                                      </p:cBhvr>
                                      <p:tavLst>
                                        <p:tav tm="0">
                                          <p:val>
                                            <p:fltVal val="0"/>
                                          </p:val>
                                        </p:tav>
                                        <p:tav tm="100000">
                                          <p:val>
                                            <p:strVal val="#ppt_w"/>
                                          </p:val>
                                        </p:tav>
                                      </p:tavLst>
                                    </p:anim>
                                    <p:anim calcmode="lin" valueType="num">
                                      <p:cBhvr>
                                        <p:cTn id="8" dur="500" fill="hold"/>
                                        <p:tgtEl>
                                          <p:spTgt spid="41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Our Life as Warfare</a:t>
            </a:r>
          </a:p>
        </p:txBody>
      </p:sp>
      <p:sp>
        <p:nvSpPr>
          <p:cNvPr id="58371" name="Rectangle 3"/>
          <p:cNvSpPr>
            <a:spLocks noGrp="1" noChangeArrowheads="1"/>
          </p:cNvSpPr>
          <p:nvPr>
            <p:ph type="body" idx="1"/>
          </p:nvPr>
        </p:nvSpPr>
        <p:spPr/>
        <p:txBody>
          <a:bodyPr/>
          <a:lstStyle/>
          <a:p>
            <a:r>
              <a:rPr lang="en-US" sz="2800"/>
              <a:t>We are fighting Satan and Satanic ideas.</a:t>
            </a:r>
          </a:p>
          <a:p>
            <a:r>
              <a:rPr lang="en-US" sz="2800"/>
              <a:t>2 Cor 10:3 (NIV) For though we live in the world, we do not wage war as the world does. 4 The weapons we fight with are not the weapons of the world. On the contrary, they have divine power to demolish strongholds. 5 We demolish arguments and every pretension that sets itself up against the knowledge of God, and we take captive every thought to make it obedient to Christ. </a:t>
            </a:r>
          </a:p>
        </p:txBody>
      </p:sp>
    </p:spTree>
    <p:custDataLst>
      <p:tags r:id="rId1"/>
    </p:custDataLst>
  </p:cSld>
  <p:clrMapOvr>
    <a:masterClrMapping/>
  </p:clrMapOvr>
  <p:transition advTm="352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checkerboard(across)">
                                      <p:cBhvr>
                                        <p:cTn id="7" dur="5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checkerboard(across)">
                                      <p:cBhvr>
                                        <p:cTn id="12" dur="500"/>
                                        <p:tgtEl>
                                          <p:spTgt spid="58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Divine Armaments</a:t>
            </a:r>
          </a:p>
        </p:txBody>
      </p:sp>
      <p:sp>
        <p:nvSpPr>
          <p:cNvPr id="59395" name="Rectangle 3"/>
          <p:cNvSpPr>
            <a:spLocks noGrp="1" noChangeArrowheads="1"/>
          </p:cNvSpPr>
          <p:nvPr>
            <p:ph type="body" idx="1"/>
          </p:nvPr>
        </p:nvSpPr>
        <p:spPr/>
        <p:txBody>
          <a:bodyPr/>
          <a:lstStyle/>
          <a:p>
            <a:pPr>
              <a:lnSpc>
                <a:spcPct val="80000"/>
              </a:lnSpc>
            </a:pPr>
            <a:r>
              <a:rPr lang="en-US" sz="2000"/>
              <a:t>God has provided us with what we need for the fight.</a:t>
            </a:r>
          </a:p>
          <a:p>
            <a:pPr>
              <a:lnSpc>
                <a:spcPct val="80000"/>
              </a:lnSpc>
            </a:pPr>
            <a:endParaRPr lang="en-US" sz="2000"/>
          </a:p>
          <a:p>
            <a:pPr>
              <a:lnSpc>
                <a:spcPct val="80000"/>
              </a:lnSpc>
            </a:pPr>
            <a:r>
              <a:rPr lang="en-US" sz="2000"/>
              <a:t>Eph 6:11 (NIV) Put on the full armor of God so that you can take your stand against the devil's schemes. 12 For our struggle is not against flesh and blood, but against the rulers, against the authorities, against the powers of this dark world and against the spiritual forces of evil in the heavenly realms. 13 Therefore put on the full armor of God, so that when the day of evil comes, you may be able to stand your ground, and after you have done everything, to stand. 14 Stand firm then, with the belt of truth buckled around your waist, with the breastplate of righteousness in place, 15 and with your feet fitted with the readiness that comes from the gospel of peace. 16 In addition to all this, take up the shield of faith, with which you can extinguish all the flaming arrows of the evil one. 17 Take the helmet of salvation and the sword of the Spirit, which is the word of God. </a:t>
            </a:r>
          </a:p>
        </p:txBody>
      </p:sp>
    </p:spTree>
    <p:custDataLst>
      <p:tags r:id="rId1"/>
    </p:custDataLst>
  </p:cSld>
  <p:clrMapOvr>
    <a:masterClrMapping/>
  </p:clrMapOvr>
  <p:transition advTm="594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checkerboard(across)">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395">
                                            <p:txEl>
                                              <p:pRg st="2" end="2"/>
                                            </p:txEl>
                                          </p:spTgt>
                                        </p:tgtEl>
                                        <p:attrNameLst>
                                          <p:attrName>style.visibility</p:attrName>
                                        </p:attrNameLst>
                                      </p:cBhvr>
                                      <p:to>
                                        <p:strVal val="visible"/>
                                      </p:to>
                                    </p:set>
                                    <p:animEffect transition="in" filter="checkerboard(across)">
                                      <p:cBhvr>
                                        <p:cTn id="12" dur="500"/>
                                        <p:tgtEl>
                                          <p:spTgt spid="593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Life as Struggle</a:t>
            </a:r>
          </a:p>
        </p:txBody>
      </p:sp>
      <p:sp>
        <p:nvSpPr>
          <p:cNvPr id="60419" name="Rectangle 3"/>
          <p:cNvSpPr>
            <a:spLocks noGrp="1" noChangeArrowheads="1"/>
          </p:cNvSpPr>
          <p:nvPr>
            <p:ph type="body" idx="1"/>
          </p:nvPr>
        </p:nvSpPr>
        <p:spPr/>
        <p:txBody>
          <a:bodyPr/>
          <a:lstStyle/>
          <a:p>
            <a:pPr>
              <a:lnSpc>
                <a:spcPct val="90000"/>
              </a:lnSpc>
            </a:pPr>
            <a:r>
              <a:rPr lang="en-US"/>
              <a:t>We must flee, pursue, fight, take hold.</a:t>
            </a:r>
          </a:p>
          <a:p>
            <a:pPr>
              <a:lnSpc>
                <a:spcPct val="90000"/>
              </a:lnSpc>
            </a:pPr>
            <a:r>
              <a:rPr lang="en-US"/>
              <a:t>1 Tim 6:11 (NIV) But you, man of God, flee from all this, and pursue righteousness, godliness, faith, love, endurance and gentleness. 12 Fight the good fight of the faith. Take hold of the eternal life to which you were called when you made your good confession in the presence of many witnesses. </a:t>
            </a:r>
          </a:p>
        </p:txBody>
      </p:sp>
    </p:spTree>
    <p:custDataLst>
      <p:tags r:id="rId1"/>
    </p:custDataLst>
  </p:cSld>
  <p:clrMapOvr>
    <a:masterClrMapping/>
  </p:clrMapOvr>
  <p:transition advTm="294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checkerboard(across)">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checkerboard(across)">
                                      <p:cBhvr>
                                        <p:cTn id="12" dur="500"/>
                                        <p:tgtEl>
                                          <p:spTgt spid="604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Warfare</a:t>
            </a:r>
          </a:p>
        </p:txBody>
      </p:sp>
      <p:sp>
        <p:nvSpPr>
          <p:cNvPr id="61443" name="Rectangle 3"/>
          <p:cNvSpPr>
            <a:spLocks noGrp="1" noChangeArrowheads="1"/>
          </p:cNvSpPr>
          <p:nvPr>
            <p:ph type="body" idx="1"/>
          </p:nvPr>
        </p:nvSpPr>
        <p:spPr/>
        <p:txBody>
          <a:bodyPr/>
          <a:lstStyle/>
          <a:p>
            <a:r>
              <a:rPr lang="en-US"/>
              <a:t>This picture emphasizes the struggle and violence of the Christian life, not against human opponents, but against Satan and even our own sinful tendencies.</a:t>
            </a:r>
          </a:p>
          <a:p>
            <a:r>
              <a:rPr lang="en-US"/>
              <a:t>It reminds us that this is a struggle beyond our abilities, and that we must have God’s help and provision in order to be able to stand and be successful. </a:t>
            </a:r>
          </a:p>
        </p:txBody>
      </p:sp>
    </p:spTree>
    <p:custDataLst>
      <p:tags r:id="rId1"/>
    </p:custDataLst>
  </p:cSld>
  <p:clrMapOvr>
    <a:masterClrMapping/>
  </p:clrMapOvr>
  <p:transition advTm="202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checkerboard(across)">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checkerboard(across)">
                                      <p:cBhvr>
                                        <p:cTn id="12" dur="500"/>
                                        <p:tgtEl>
                                          <p:spTgt spid="614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MP900405270[1]"/>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1371600" y="685800"/>
            <a:ext cx="6400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ctrTitle"/>
          </p:nvPr>
        </p:nvSpPr>
        <p:spPr/>
        <p:txBody>
          <a:bodyPr/>
          <a:lstStyle/>
          <a:p>
            <a:r>
              <a:rPr lang="en-US"/>
              <a:t>Biblical Pictures of Athletics</a:t>
            </a:r>
          </a:p>
        </p:txBody>
      </p:sp>
      <p:sp>
        <p:nvSpPr>
          <p:cNvPr id="11267" name="Rectangle 3"/>
          <p:cNvSpPr>
            <a:spLocks noGrp="1" noChangeArrowheads="1"/>
          </p:cNvSpPr>
          <p:nvPr>
            <p:ph type="subTitle" idx="1"/>
          </p:nvPr>
        </p:nvSpPr>
        <p:spPr/>
        <p:txBody>
          <a:bodyPr/>
          <a:lstStyle/>
          <a:p>
            <a:endParaRPr lang="en-US"/>
          </a:p>
        </p:txBody>
      </p:sp>
    </p:spTree>
    <p:custDataLst>
      <p:tags r:id="rId1"/>
    </p:custDataLst>
  </p:cSld>
  <p:clrMapOvr>
    <a:masterClrMapping/>
  </p:clrMapOvr>
  <p:transition advTm="66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4" name="Picture 10" descr="torchguy2"/>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2247900" y="685800"/>
            <a:ext cx="4648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2468" name="Rectangle 4"/>
          <p:cNvSpPr>
            <a:spLocks noGrp="1" noChangeArrowheads="1"/>
          </p:cNvSpPr>
          <p:nvPr>
            <p:ph type="ctrTitle"/>
          </p:nvPr>
        </p:nvSpPr>
        <p:spPr/>
        <p:txBody>
          <a:bodyPr/>
          <a:lstStyle/>
          <a:p>
            <a:r>
              <a:rPr lang="en-US"/>
              <a:t>Running</a:t>
            </a:r>
          </a:p>
        </p:txBody>
      </p:sp>
      <p:sp>
        <p:nvSpPr>
          <p:cNvPr id="62469"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81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ppt_w</p:attrName>
                                        </p:attrNameLst>
                                      </p:cBhvr>
                                      <p:tavLst>
                                        <p:tav tm="0">
                                          <p:val>
                                            <p:fltVal val="0"/>
                                          </p:val>
                                        </p:tav>
                                        <p:tav tm="100000">
                                          <p:val>
                                            <p:strVal val="#ppt_w"/>
                                          </p:val>
                                        </p:tav>
                                      </p:tavLst>
                                    </p:anim>
                                    <p:anim calcmode="lin" valueType="num">
                                      <p:cBhvr>
                                        <p:cTn id="8" dur="500" fill="hold"/>
                                        <p:tgtEl>
                                          <p:spTgt spid="624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Pictures Related to Work</a:t>
            </a:r>
          </a:p>
        </p:txBody>
      </p:sp>
      <p:sp>
        <p:nvSpPr>
          <p:cNvPr id="6147" name="Rectangle 3"/>
          <p:cNvSpPr>
            <a:spLocks noGrp="1" noChangeArrowheads="1"/>
          </p:cNvSpPr>
          <p:nvPr>
            <p:ph type="body" idx="1"/>
          </p:nvPr>
        </p:nvSpPr>
        <p:spPr/>
        <p:txBody>
          <a:bodyPr/>
          <a:lstStyle/>
          <a:p>
            <a:pPr>
              <a:lnSpc>
                <a:spcPct val="90000"/>
              </a:lnSpc>
            </a:pPr>
            <a:r>
              <a:rPr lang="en-US"/>
              <a:t>Here we will subdivide our discussion into various occupations:</a:t>
            </a:r>
          </a:p>
          <a:p>
            <a:pPr lvl="1">
              <a:lnSpc>
                <a:spcPct val="90000"/>
              </a:lnSpc>
            </a:pPr>
            <a:r>
              <a:rPr lang="en-US"/>
              <a:t>Shepherding</a:t>
            </a:r>
          </a:p>
          <a:p>
            <a:pPr lvl="1">
              <a:lnSpc>
                <a:spcPct val="90000"/>
              </a:lnSpc>
            </a:pPr>
            <a:r>
              <a:rPr lang="en-US"/>
              <a:t>Fishing</a:t>
            </a:r>
          </a:p>
          <a:p>
            <a:pPr lvl="1">
              <a:lnSpc>
                <a:spcPct val="90000"/>
              </a:lnSpc>
            </a:pPr>
            <a:r>
              <a:rPr lang="en-US"/>
              <a:t>Farming</a:t>
            </a:r>
          </a:p>
          <a:p>
            <a:pPr lvl="1">
              <a:lnSpc>
                <a:spcPct val="90000"/>
              </a:lnSpc>
            </a:pPr>
            <a:r>
              <a:rPr lang="en-US"/>
              <a:t>Trading (Commerce)</a:t>
            </a:r>
          </a:p>
          <a:p>
            <a:pPr lvl="1">
              <a:lnSpc>
                <a:spcPct val="90000"/>
              </a:lnSpc>
            </a:pPr>
            <a:r>
              <a:rPr lang="en-US"/>
              <a:t>Warfare (Fighting, Soldiering)</a:t>
            </a:r>
          </a:p>
          <a:p>
            <a:pPr>
              <a:lnSpc>
                <a:spcPct val="90000"/>
              </a:lnSpc>
            </a:pPr>
            <a:r>
              <a:rPr lang="en-US"/>
              <a:t>Again, we will look at relevant Scriptures and the significance of each.</a:t>
            </a:r>
          </a:p>
        </p:txBody>
      </p:sp>
    </p:spTree>
    <p:custDataLst>
      <p:tags r:id="rId1"/>
    </p:custDataLst>
  </p:cSld>
  <p:clrMapOvr>
    <a:masterClrMapping/>
  </p:clrMapOvr>
  <p:transition advTm="183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7">
                                            <p:txEl>
                                              <p:pRg st="6" end="6"/>
                                            </p:txEl>
                                          </p:spTgt>
                                        </p:tgtEl>
                                        <p:attrNameLst>
                                          <p:attrName>style.visibility</p:attrName>
                                        </p:attrNameLst>
                                      </p:cBhvr>
                                      <p:to>
                                        <p:strVal val="visible"/>
                                      </p:to>
                                    </p:set>
                                    <p:anim calcmode="lin" valueType="num">
                                      <p:cBhvr additive="base">
                                        <p:cTn id="4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Disciplined Running</a:t>
            </a:r>
          </a:p>
        </p:txBody>
      </p:sp>
      <p:sp>
        <p:nvSpPr>
          <p:cNvPr id="68611" name="Rectangle 3"/>
          <p:cNvSpPr>
            <a:spLocks noGrp="1" noChangeArrowheads="1"/>
          </p:cNvSpPr>
          <p:nvPr>
            <p:ph type="body" idx="1"/>
          </p:nvPr>
        </p:nvSpPr>
        <p:spPr/>
        <p:txBody>
          <a:bodyPr/>
          <a:lstStyle/>
          <a:p>
            <a:r>
              <a:rPr lang="en-US"/>
              <a:t>I must discipline myself to be successful.</a:t>
            </a:r>
          </a:p>
          <a:p>
            <a:r>
              <a:rPr lang="en-US"/>
              <a:t>1 Cor 9:26 (NIV) Therefore I do not run like a man running aimlessly…. 27 No, I beat my body and make it my slave so that after I have preached to others, I myself will not be disqualified for the prize. </a:t>
            </a:r>
          </a:p>
        </p:txBody>
      </p:sp>
    </p:spTree>
    <p:custDataLst>
      <p:tags r:id="rId1"/>
    </p:custDataLst>
  </p:cSld>
  <p:clrMapOvr>
    <a:masterClrMapping/>
  </p:clrMapOvr>
  <p:transition advTm="211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checkerboard(across)">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checkerboard(across)">
                                      <p:cBhvr>
                                        <p:cTn id="12" dur="500"/>
                                        <p:tgtEl>
                                          <p:spTgt spid="686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Endurance Running</a:t>
            </a:r>
          </a:p>
        </p:txBody>
      </p:sp>
      <p:sp>
        <p:nvSpPr>
          <p:cNvPr id="69635" name="Rectangle 3"/>
          <p:cNvSpPr>
            <a:spLocks noGrp="1" noChangeArrowheads="1"/>
          </p:cNvSpPr>
          <p:nvPr>
            <p:ph type="body" idx="1"/>
          </p:nvPr>
        </p:nvSpPr>
        <p:spPr/>
        <p:txBody>
          <a:bodyPr/>
          <a:lstStyle/>
          <a:p>
            <a:pPr>
              <a:lnSpc>
                <a:spcPct val="90000"/>
              </a:lnSpc>
            </a:pPr>
            <a:r>
              <a:rPr lang="en-US" sz="2400"/>
              <a:t>Heb 12:1 (NIV) Therefore, since we are surrounded by such a great cloud of witnesses, let us throw off everything that hinders and the sin that so easily entangles, and let us run with perseverance the race marked out for us. 2 Let us fix our eyes on Jesus, the author and perfecter of our faith, who for the joy set before him endured the cross, scorning its shame, and sat down at the right hand of the throne of God. 3 Consider him who endured such opposition from sinful men, so that you will not grow weary and lose heart…. 12 Therefore, strengthen your feeble arms and weak knees. 13 "Make level paths for your feet" [Prov 4:26], so that the lame may not be disabled, but rather healed. </a:t>
            </a:r>
          </a:p>
        </p:txBody>
      </p:sp>
    </p:spTree>
    <p:custDataLst>
      <p:tags r:id="rId1"/>
    </p:custDataLst>
  </p:cSld>
  <p:clrMapOvr>
    <a:masterClrMapping/>
  </p:clrMapOvr>
  <p:transition advTm="480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checkerboard(across)">
                                      <p:cBhvr>
                                        <p:cTn id="7" dur="5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Running</a:t>
            </a:r>
          </a:p>
        </p:txBody>
      </p:sp>
      <p:sp>
        <p:nvSpPr>
          <p:cNvPr id="70659" name="Rectangle 3"/>
          <p:cNvSpPr>
            <a:spLocks noGrp="1" noChangeArrowheads="1"/>
          </p:cNvSpPr>
          <p:nvPr>
            <p:ph type="body" idx="1"/>
          </p:nvPr>
        </p:nvSpPr>
        <p:spPr/>
        <p:txBody>
          <a:bodyPr/>
          <a:lstStyle/>
          <a:p>
            <a:r>
              <a:rPr lang="en-US"/>
              <a:t>This picture emphasizes the endurance and discipline needed in the Christian life.</a:t>
            </a:r>
          </a:p>
          <a:p>
            <a:r>
              <a:rPr lang="en-US"/>
              <a:t>The Hebrews passage hints at the spectators watching us.</a:t>
            </a:r>
          </a:p>
          <a:p>
            <a:r>
              <a:rPr lang="en-US"/>
              <a:t>Other passages suggest the prizes for successful running.</a:t>
            </a:r>
          </a:p>
        </p:txBody>
      </p:sp>
    </p:spTree>
    <p:custDataLst>
      <p:tags r:id="rId1"/>
    </p:custDataLst>
  </p:cSld>
  <p:clrMapOvr>
    <a:masterClrMapping/>
  </p:clrMapOvr>
  <p:transition advTm="161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8" name="Picture 6" descr="MC900215293[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79675" y="609600"/>
            <a:ext cx="4240213" cy="5715000"/>
          </a:xfrm>
          <a:prstGeom prst="rect">
            <a:avLst/>
          </a:prstGeom>
          <a:noFill/>
          <a:extLst>
            <a:ext uri="{909E8E84-426E-40DD-AFC4-6F175D3DCCD1}">
              <a14:hiddenFill xmlns:a14="http://schemas.microsoft.com/office/drawing/2010/main">
                <a:solidFill>
                  <a:srgbClr val="FFFFFF"/>
                </a:solidFill>
              </a14:hiddenFill>
            </a:ext>
          </a:extLst>
        </p:spPr>
      </p:pic>
      <p:sp>
        <p:nvSpPr>
          <p:cNvPr id="64516" name="Rectangle 4"/>
          <p:cNvSpPr>
            <a:spLocks noGrp="1" noChangeArrowheads="1"/>
          </p:cNvSpPr>
          <p:nvPr>
            <p:ph type="ctrTitle"/>
          </p:nvPr>
        </p:nvSpPr>
        <p:spPr/>
        <p:txBody>
          <a:bodyPr/>
          <a:lstStyle/>
          <a:p>
            <a:r>
              <a:rPr lang="en-US"/>
              <a:t>Boxing</a:t>
            </a:r>
          </a:p>
        </p:txBody>
      </p:sp>
      <p:sp>
        <p:nvSpPr>
          <p:cNvPr id="64517"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3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500" fill="hold"/>
                                        <p:tgtEl>
                                          <p:spTgt spid="64516"/>
                                        </p:tgtEl>
                                        <p:attrNameLst>
                                          <p:attrName>ppt_w</p:attrName>
                                        </p:attrNameLst>
                                      </p:cBhvr>
                                      <p:tavLst>
                                        <p:tav tm="0">
                                          <p:val>
                                            <p:fltVal val="0"/>
                                          </p:val>
                                        </p:tav>
                                        <p:tav tm="100000">
                                          <p:val>
                                            <p:strVal val="#ppt_w"/>
                                          </p:val>
                                        </p:tav>
                                      </p:tavLst>
                                    </p:anim>
                                    <p:anim calcmode="lin" valueType="num">
                                      <p:cBhvr>
                                        <p:cTn id="8" dur="500" fill="hold"/>
                                        <p:tgtEl>
                                          <p:spTgt spid="645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Good Focus</a:t>
            </a:r>
          </a:p>
        </p:txBody>
      </p:sp>
      <p:sp>
        <p:nvSpPr>
          <p:cNvPr id="71683" name="Rectangle 3"/>
          <p:cNvSpPr>
            <a:spLocks noGrp="1" noChangeArrowheads="1"/>
          </p:cNvSpPr>
          <p:nvPr>
            <p:ph type="body" idx="1"/>
          </p:nvPr>
        </p:nvSpPr>
        <p:spPr/>
        <p:txBody>
          <a:bodyPr/>
          <a:lstStyle/>
          <a:p>
            <a:r>
              <a:rPr lang="en-US"/>
              <a:t>1 Cor 9:26 (NIV) Therefore… I do not fight like a man beating the air. 27 No, I beat my body and make it my slave so that after I have preached to others, I myself will not be disqualified for the prize. </a:t>
            </a:r>
          </a:p>
          <a:p>
            <a:r>
              <a:rPr lang="en-US"/>
              <a:t>This suggests both the struggle of the Christian life, and the need for focus on what we are trying to do.</a:t>
            </a:r>
          </a:p>
        </p:txBody>
      </p:sp>
    </p:spTree>
    <p:custDataLst>
      <p:tags r:id="rId1"/>
    </p:custDataLst>
  </p:cSld>
  <p:clrMapOvr>
    <a:masterClrMapping/>
  </p:clrMapOvr>
  <p:transition advTm="219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6" descr="MC900059287[1]"/>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808163" y="228600"/>
            <a:ext cx="5462587" cy="6324600"/>
          </a:xfrm>
          <a:prstGeom prst="rect">
            <a:avLst/>
          </a:prstGeom>
          <a:noFill/>
          <a:extLst>
            <a:ext uri="{909E8E84-426E-40DD-AFC4-6F175D3DCCD1}">
              <a14:hiddenFill xmlns:a14="http://schemas.microsoft.com/office/drawing/2010/main">
                <a:solidFill>
                  <a:srgbClr val="FFFFFF"/>
                </a:solidFill>
              </a14:hiddenFill>
            </a:ext>
          </a:extLst>
        </p:spPr>
      </p:pic>
      <p:sp>
        <p:nvSpPr>
          <p:cNvPr id="66564" name="Rectangle 4"/>
          <p:cNvSpPr>
            <a:spLocks noGrp="1" noChangeArrowheads="1"/>
          </p:cNvSpPr>
          <p:nvPr>
            <p:ph type="ctrTitle"/>
          </p:nvPr>
        </p:nvSpPr>
        <p:spPr/>
        <p:txBody>
          <a:bodyPr/>
          <a:lstStyle/>
          <a:p>
            <a:r>
              <a:rPr lang="en-US"/>
              <a:t>Hiking</a:t>
            </a:r>
          </a:p>
        </p:txBody>
      </p:sp>
      <p:sp>
        <p:nvSpPr>
          <p:cNvPr id="66565"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57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p:cTn id="7" dur="500" fill="hold"/>
                                        <p:tgtEl>
                                          <p:spTgt spid="66564"/>
                                        </p:tgtEl>
                                        <p:attrNameLst>
                                          <p:attrName>ppt_w</p:attrName>
                                        </p:attrNameLst>
                                      </p:cBhvr>
                                      <p:tavLst>
                                        <p:tav tm="0">
                                          <p:val>
                                            <p:fltVal val="0"/>
                                          </p:val>
                                        </p:tav>
                                        <p:tav tm="100000">
                                          <p:val>
                                            <p:strVal val="#ppt_w"/>
                                          </p:val>
                                        </p:tav>
                                      </p:tavLst>
                                    </p:anim>
                                    <p:anim calcmode="lin" valueType="num">
                                      <p:cBhvr>
                                        <p:cTn id="8" dur="500" fill="hold"/>
                                        <p:tgtEl>
                                          <p:spTgt spid="665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Walking the Right Road</a:t>
            </a:r>
          </a:p>
        </p:txBody>
      </p:sp>
      <p:sp>
        <p:nvSpPr>
          <p:cNvPr id="72707" name="Rectangle 3"/>
          <p:cNvSpPr>
            <a:spLocks noGrp="1" noChangeArrowheads="1"/>
          </p:cNvSpPr>
          <p:nvPr>
            <p:ph type="body" idx="1"/>
          </p:nvPr>
        </p:nvSpPr>
        <p:spPr/>
        <p:txBody>
          <a:bodyPr/>
          <a:lstStyle/>
          <a:p>
            <a:r>
              <a:rPr lang="en-US"/>
              <a:t>The idea of walking as a picture of how one conducts his life, and of keeping to the right road, are very common Old Testament figures.</a:t>
            </a:r>
          </a:p>
          <a:p>
            <a:r>
              <a:rPr lang="en-US"/>
              <a:t>They are continued into the New Testament.</a:t>
            </a:r>
          </a:p>
        </p:txBody>
      </p:sp>
    </p:spTree>
    <p:custDataLst>
      <p:tags r:id="rId1"/>
    </p:custDataLst>
  </p:cSld>
  <p:clrMapOvr>
    <a:masterClrMapping/>
  </p:clrMapOvr>
  <p:transition advTm="179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God’s Law as the Right Road</a:t>
            </a:r>
          </a:p>
        </p:txBody>
      </p:sp>
      <p:sp>
        <p:nvSpPr>
          <p:cNvPr id="73731" name="Rectangle 3"/>
          <p:cNvSpPr>
            <a:spLocks noGrp="1" noChangeArrowheads="1"/>
          </p:cNvSpPr>
          <p:nvPr>
            <p:ph type="body" idx="1"/>
          </p:nvPr>
        </p:nvSpPr>
        <p:spPr/>
        <p:txBody>
          <a:bodyPr/>
          <a:lstStyle/>
          <a:p>
            <a:r>
              <a:rPr lang="en-US"/>
              <a:t>Deut 5:32 (NIV) So be careful to do what the LORD your God has commanded you; do not turn aside to the right or to the left. 33 Walk in all the way that the LORD your God has commanded you, so that you may live and prosper and prolong your days in the land that you will possess. </a:t>
            </a:r>
          </a:p>
        </p:txBody>
      </p:sp>
    </p:spTree>
    <p:custDataLst>
      <p:tags r:id="rId1"/>
    </p:custDataLst>
  </p:cSld>
  <p:clrMapOvr>
    <a:masterClrMapping/>
  </p:clrMapOvr>
  <p:transition advTm="184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checkerboard(across)">
                                      <p:cBhvr>
                                        <p:cTn id="7" dur="500"/>
                                        <p:tgtEl>
                                          <p:spTgt spid="737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The Road as the Course of Life</a:t>
            </a:r>
          </a:p>
        </p:txBody>
      </p:sp>
      <p:sp>
        <p:nvSpPr>
          <p:cNvPr id="74755" name="Rectangle 3"/>
          <p:cNvSpPr>
            <a:spLocks noGrp="1" noChangeArrowheads="1"/>
          </p:cNvSpPr>
          <p:nvPr>
            <p:ph type="body" idx="1"/>
          </p:nvPr>
        </p:nvSpPr>
        <p:spPr/>
        <p:txBody>
          <a:bodyPr/>
          <a:lstStyle/>
          <a:p>
            <a:r>
              <a:rPr lang="en-US"/>
              <a:t>Ps 1:1 (NIV) Blessed is the man who does not walk in the counsel of the wicked or stand in the way of sinners or sit in the seat of mockers. </a:t>
            </a:r>
          </a:p>
          <a:p>
            <a:r>
              <a:rPr lang="en-US"/>
              <a:t>Ps 23:4 (NIV) Even though I walk through the valley of the shadow of death, I will fear no evil, for you are with me; your rod and your staff, they comfort me. </a:t>
            </a:r>
          </a:p>
        </p:txBody>
      </p:sp>
    </p:spTree>
    <p:custDataLst>
      <p:tags r:id="rId1"/>
    </p:custDataLst>
  </p:cSld>
  <p:clrMapOvr>
    <a:masterClrMapping/>
  </p:clrMapOvr>
  <p:transition advTm="223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checkerboard(across)">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checkerboard(across)">
                                      <p:cBhvr>
                                        <p:cTn id="12" dur="500"/>
                                        <p:tgtEl>
                                          <p:spTgt spid="747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Walking in the Way of Death</a:t>
            </a:r>
          </a:p>
        </p:txBody>
      </p:sp>
      <p:sp>
        <p:nvSpPr>
          <p:cNvPr id="75779" name="Rectangle 3"/>
          <p:cNvSpPr>
            <a:spLocks noGrp="1" noChangeArrowheads="1"/>
          </p:cNvSpPr>
          <p:nvPr>
            <p:ph type="body" idx="1"/>
          </p:nvPr>
        </p:nvSpPr>
        <p:spPr/>
        <p:txBody>
          <a:bodyPr/>
          <a:lstStyle/>
          <a:p>
            <a:pPr>
              <a:lnSpc>
                <a:spcPct val="90000"/>
              </a:lnSpc>
            </a:pPr>
            <a:r>
              <a:rPr lang="en-US"/>
              <a:t>Col 3:5 (NIV) Put to death, therefore, whatever belongs to your earthly nature: sexual immorality, impurity, lust, evil desires and greed, which is idolatry. 6 Because of these, the wrath of God is coming. 7 You used to walk in these ways, in the life you once lived. 8 But now you must rid yourselves of all such things as these: anger, rage, malice, slander, and filthy language from your lips. </a:t>
            </a:r>
          </a:p>
        </p:txBody>
      </p:sp>
    </p:spTree>
    <p:custDataLst>
      <p:tags r:id="rId1"/>
    </p:custDataLst>
  </p:cSld>
  <p:clrMapOvr>
    <a:masterClrMapping/>
  </p:clrMapOvr>
  <p:transition advTm="283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checkerboard(across)">
                                      <p:cBhvr>
                                        <p:cTn id="7" dur="500"/>
                                        <p:tgtEl>
                                          <p:spTgt spid="757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4000"/>
              <a:t>Biblical Pictures </a:t>
            </a:r>
            <a:br>
              <a:rPr lang="en-US" sz="4000"/>
            </a:br>
            <a:r>
              <a:rPr lang="en-US" sz="4000"/>
              <a:t>Related to Athletics</a:t>
            </a:r>
          </a:p>
        </p:txBody>
      </p:sp>
      <p:sp>
        <p:nvSpPr>
          <p:cNvPr id="7171" name="Rectangle 3"/>
          <p:cNvSpPr>
            <a:spLocks noGrp="1" noChangeArrowheads="1"/>
          </p:cNvSpPr>
          <p:nvPr>
            <p:ph type="body" idx="1"/>
          </p:nvPr>
        </p:nvSpPr>
        <p:spPr/>
        <p:txBody>
          <a:bodyPr/>
          <a:lstStyle/>
          <a:p>
            <a:r>
              <a:rPr lang="en-US"/>
              <a:t>Here we take the term “athletics” somewhat broadly, and include:</a:t>
            </a:r>
          </a:p>
          <a:p>
            <a:pPr lvl="1"/>
            <a:r>
              <a:rPr lang="en-US"/>
              <a:t>Running </a:t>
            </a:r>
          </a:p>
          <a:p>
            <a:pPr lvl="1"/>
            <a:r>
              <a:rPr lang="en-US"/>
              <a:t>Boxing</a:t>
            </a:r>
          </a:p>
          <a:p>
            <a:pPr lvl="1"/>
            <a:r>
              <a:rPr lang="en-US"/>
              <a:t>Hiking (Travel by Foot)</a:t>
            </a:r>
          </a:p>
          <a:p>
            <a:r>
              <a:rPr lang="en-US"/>
              <a:t>Again, we will provide relevant Scriptures, and sketch the significance of each.</a:t>
            </a:r>
          </a:p>
        </p:txBody>
      </p:sp>
    </p:spTree>
    <p:custDataLst>
      <p:tags r:id="rId1"/>
    </p:custDataLst>
  </p:cSld>
  <p:clrMapOvr>
    <a:masterClrMapping/>
  </p:clrMapOvr>
  <p:transition advTm="221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Walking in the Light</a:t>
            </a:r>
          </a:p>
        </p:txBody>
      </p:sp>
      <p:sp>
        <p:nvSpPr>
          <p:cNvPr id="76803" name="Rectangle 3"/>
          <p:cNvSpPr>
            <a:spLocks noGrp="1" noChangeArrowheads="1"/>
          </p:cNvSpPr>
          <p:nvPr>
            <p:ph type="body" idx="1"/>
          </p:nvPr>
        </p:nvSpPr>
        <p:spPr/>
        <p:txBody>
          <a:bodyPr/>
          <a:lstStyle/>
          <a:p>
            <a:r>
              <a:rPr lang="en-US"/>
              <a:t>1 John 1:5 (NIV) This is the message we have heard from him and declare to you: God is light; in him there is no darkness at all. 6 If we claim to have fellowship with him yet walk in the darkness, we lie and do not live by the truth. 7 But if we walk in the light, as he is in the light, we have fellowship with one another, and the blood of Jesus, his Son, purifies us from all sin. </a:t>
            </a:r>
          </a:p>
        </p:txBody>
      </p:sp>
    </p:spTree>
    <p:custDataLst>
      <p:tags r:id="rId1"/>
    </p:custDataLst>
  </p:cSld>
  <p:clrMapOvr>
    <a:masterClrMapping/>
  </p:clrMapOvr>
  <p:transition advTm="247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checkerboard(across)">
                                      <p:cBhvr>
                                        <p:cTn id="7"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Walking in God’s Glory</a:t>
            </a:r>
          </a:p>
        </p:txBody>
      </p:sp>
      <p:sp>
        <p:nvSpPr>
          <p:cNvPr id="77827" name="Rectangle 3"/>
          <p:cNvSpPr>
            <a:spLocks noGrp="1" noChangeArrowheads="1"/>
          </p:cNvSpPr>
          <p:nvPr>
            <p:ph type="body" idx="1"/>
          </p:nvPr>
        </p:nvSpPr>
        <p:spPr/>
        <p:txBody>
          <a:bodyPr/>
          <a:lstStyle/>
          <a:p>
            <a:r>
              <a:rPr lang="en-US"/>
              <a:t>Rev 21:22 (NIV) I did not see a temple in the city, because the Lord God Almighty and the Lamb are its temple. 23 The city does not need the sun or the moon to shine on it, for the glory of God gives it light, and the Lamb is its lamp. 24 The nations will walk by its light, and the kings of the earth will bring their splendor into it. </a:t>
            </a:r>
          </a:p>
        </p:txBody>
      </p:sp>
    </p:spTree>
    <p:custDataLst>
      <p:tags r:id="rId1"/>
    </p:custDataLst>
  </p:cSld>
  <p:clrMapOvr>
    <a:masterClrMapping/>
  </p:clrMapOvr>
  <p:transition advTm="265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checkerboard(across)">
                                      <p:cBhvr>
                                        <p:cTn id="7" dur="500"/>
                                        <p:tgtEl>
                                          <p:spTgt spid="778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Hiking</a:t>
            </a:r>
          </a:p>
        </p:txBody>
      </p:sp>
      <p:sp>
        <p:nvSpPr>
          <p:cNvPr id="80899" name="Rectangle 3"/>
          <p:cNvSpPr>
            <a:spLocks noGrp="1" noChangeArrowheads="1"/>
          </p:cNvSpPr>
          <p:nvPr>
            <p:ph type="body" idx="1"/>
          </p:nvPr>
        </p:nvSpPr>
        <p:spPr/>
        <p:txBody>
          <a:bodyPr/>
          <a:lstStyle/>
          <a:p>
            <a:pPr>
              <a:lnSpc>
                <a:spcPct val="90000"/>
              </a:lnSpc>
            </a:pPr>
            <a:r>
              <a:rPr lang="en-US"/>
              <a:t>Walking is used as a picture of progress through life, with perhaps the ideas of path or road representing particular lifestyles.</a:t>
            </a:r>
          </a:p>
          <a:p>
            <a:pPr>
              <a:lnSpc>
                <a:spcPct val="90000"/>
              </a:lnSpc>
            </a:pPr>
            <a:r>
              <a:rPr lang="en-US"/>
              <a:t>Straying from the path represents departure from God’s appointed way of living.</a:t>
            </a:r>
          </a:p>
          <a:p>
            <a:pPr>
              <a:lnSpc>
                <a:spcPct val="90000"/>
              </a:lnSpc>
            </a:pPr>
            <a:r>
              <a:rPr lang="en-US"/>
              <a:t>Walking in the darkness vs the light pictures the danger &amp; futility of going one’s own way vs living God’s way.</a:t>
            </a:r>
          </a:p>
        </p:txBody>
      </p:sp>
    </p:spTree>
    <p:custDataLst>
      <p:tags r:id="rId1"/>
    </p:custDataLst>
  </p:cSld>
  <p:clrMapOvr>
    <a:masterClrMapping/>
  </p:clrMapOvr>
  <p:transition advTm="318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descr="3holy"/>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52550" y="793750"/>
            <a:ext cx="6438900" cy="5270500"/>
          </a:xfrm>
          <a:prstGeom prst="rect">
            <a:avLst/>
          </a:prstGeom>
          <a:noFill/>
          <a:extLst>
            <a:ext uri="{909E8E84-426E-40DD-AFC4-6F175D3DCCD1}">
              <a14:hiddenFill xmlns:a14="http://schemas.microsoft.com/office/drawing/2010/main">
                <a:solidFill>
                  <a:srgbClr val="FFFFFF"/>
                </a:solidFill>
              </a14:hiddenFill>
            </a:ext>
          </a:extLst>
        </p:spPr>
      </p:pic>
      <p:sp>
        <p:nvSpPr>
          <p:cNvPr id="78852" name="Rectangle 4"/>
          <p:cNvSpPr>
            <a:spLocks noGrp="1" noChangeArrowheads="1"/>
          </p:cNvSpPr>
          <p:nvPr>
            <p:ph type="ctrTitle"/>
          </p:nvPr>
        </p:nvSpPr>
        <p:spPr/>
        <p:txBody>
          <a:bodyPr/>
          <a:lstStyle/>
          <a:p>
            <a:r>
              <a:rPr lang="en-US"/>
              <a:t>The End</a:t>
            </a:r>
          </a:p>
        </p:txBody>
      </p:sp>
      <p:sp>
        <p:nvSpPr>
          <p:cNvPr id="78853" name="Rectangle 5"/>
          <p:cNvSpPr>
            <a:spLocks noGrp="1" noChangeArrowheads="1"/>
          </p:cNvSpPr>
          <p:nvPr>
            <p:ph type="subTitle" idx="1"/>
          </p:nvPr>
        </p:nvSpPr>
        <p:spPr/>
        <p:txBody>
          <a:bodyPr/>
          <a:lstStyle/>
          <a:p>
            <a:r>
              <a:rPr lang="en-US"/>
              <a:t>Lord, help us to visualize, and to live, the kind of life that pleases You!</a:t>
            </a:r>
          </a:p>
        </p:txBody>
      </p:sp>
    </p:spTree>
    <p:custDataLst>
      <p:tags r:id="rId1"/>
    </p:custDataLst>
  </p:cSld>
  <p:clrMapOvr>
    <a:masterClrMapping/>
  </p:clrMapOvr>
  <p:transition advTm="220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500" fill="hold"/>
                                        <p:tgtEl>
                                          <p:spTgt spid="78852"/>
                                        </p:tgtEl>
                                        <p:attrNameLst>
                                          <p:attrName>ppt_w</p:attrName>
                                        </p:attrNameLst>
                                      </p:cBhvr>
                                      <p:tavLst>
                                        <p:tav tm="0">
                                          <p:val>
                                            <p:fltVal val="0"/>
                                          </p:val>
                                        </p:tav>
                                        <p:tav tm="100000">
                                          <p:val>
                                            <p:strVal val="#ppt_w"/>
                                          </p:val>
                                        </p:tav>
                                      </p:tavLst>
                                    </p:anim>
                                    <p:anim calcmode="lin" valueType="num">
                                      <p:cBhvr>
                                        <p:cTn id="8" dur="500" fill="hold"/>
                                        <p:tgtEl>
                                          <p:spTgt spid="7885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8853">
                                            <p:txEl>
                                              <p:pRg st="0" end="0"/>
                                            </p:txEl>
                                          </p:spTgt>
                                        </p:tgtEl>
                                        <p:attrNameLst>
                                          <p:attrName>style.visibility</p:attrName>
                                        </p:attrNameLst>
                                      </p:cBhvr>
                                      <p:to>
                                        <p:strVal val="visible"/>
                                      </p:to>
                                    </p:set>
                                    <p:animEffect transition="in" filter="checkerboard(across)">
                                      <p:cBhvr>
                                        <p:cTn id="13" dur="500"/>
                                        <p:tgtEl>
                                          <p:spTgt spid="788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MP910221031[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t="9581" b="9581"/>
          <a:stretch>
            <a:fillRect/>
          </a:stretch>
        </p:blipFill>
        <p:spPr bwMode="auto">
          <a:xfrm>
            <a:off x="9525" y="0"/>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Grp="1" noChangeArrowheads="1"/>
          </p:cNvSpPr>
          <p:nvPr>
            <p:ph type="ctrTitle"/>
          </p:nvPr>
        </p:nvSpPr>
        <p:spPr/>
        <p:txBody>
          <a:bodyPr/>
          <a:lstStyle/>
          <a:p>
            <a:r>
              <a:rPr lang="en-US"/>
              <a:t>Biblical Pictures of Growth</a:t>
            </a:r>
          </a:p>
        </p:txBody>
      </p:sp>
      <p:sp>
        <p:nvSpPr>
          <p:cNvPr id="8197"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3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MC900088888[1]"/>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430463" y="381000"/>
            <a:ext cx="4283075" cy="6096000"/>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p:cNvSpPr>
            <a:spLocks noGrp="1" noChangeArrowheads="1"/>
          </p:cNvSpPr>
          <p:nvPr>
            <p:ph type="ctrTitle"/>
          </p:nvPr>
        </p:nvSpPr>
        <p:spPr/>
        <p:txBody>
          <a:bodyPr/>
          <a:lstStyle/>
          <a:p>
            <a:r>
              <a:rPr lang="en-US"/>
              <a:t>Human Growth</a:t>
            </a:r>
          </a:p>
        </p:txBody>
      </p:sp>
      <p:sp>
        <p:nvSpPr>
          <p:cNvPr id="12293"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58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Babies</a:t>
            </a:r>
          </a:p>
        </p:txBody>
      </p:sp>
      <p:sp>
        <p:nvSpPr>
          <p:cNvPr id="14339" name="Rectangle 3"/>
          <p:cNvSpPr>
            <a:spLocks noGrp="1" noChangeArrowheads="1"/>
          </p:cNvSpPr>
          <p:nvPr>
            <p:ph type="body" idx="1"/>
          </p:nvPr>
        </p:nvSpPr>
        <p:spPr/>
        <p:txBody>
          <a:bodyPr/>
          <a:lstStyle/>
          <a:p>
            <a:pPr>
              <a:lnSpc>
                <a:spcPct val="90000"/>
              </a:lnSpc>
            </a:pPr>
            <a:r>
              <a:rPr lang="en-US"/>
              <a:t>Recent converts are pictured as babies in regard to their spiritual state:</a:t>
            </a:r>
          </a:p>
          <a:p>
            <a:pPr>
              <a:lnSpc>
                <a:spcPct val="90000"/>
              </a:lnSpc>
            </a:pPr>
            <a:r>
              <a:rPr lang="en-US"/>
              <a:t>1 Pet 2:1 (NIV) Therefore, rid yourselves of all malice and all deceit, hypocrisy, envy, and slander of every kind. 2 Like newborn babies, crave pure spiritual milk, so that by it you may grow up in your salvation, 3 now that you have tasted that the Lord is good. </a:t>
            </a:r>
          </a:p>
        </p:txBody>
      </p:sp>
    </p:spTree>
    <p:custDataLst>
      <p:tags r:id="rId1"/>
    </p:custDataLst>
  </p:cSld>
  <p:clrMapOvr>
    <a:masterClrMapping/>
  </p:clrMapOvr>
  <p:transition advTm="291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checkerboard(across)">
                                      <p:cBhvr>
                                        <p:cTn id="12" dur="5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2.3"/>
</p:tagLst>
</file>

<file path=ppt/tags/tag10.xml><?xml version="1.0" encoding="utf-8"?>
<p:tagLst xmlns:a="http://schemas.openxmlformats.org/drawingml/2006/main" xmlns:r="http://schemas.openxmlformats.org/officeDocument/2006/relationships" xmlns:p="http://schemas.openxmlformats.org/presentationml/2006/main">
  <p:tag name="TIMING" val="|6.9|4"/>
</p:tagLst>
</file>

<file path=ppt/tags/tag11.xml><?xml version="1.0" encoding="utf-8"?>
<p:tagLst xmlns:a="http://schemas.openxmlformats.org/drawingml/2006/main" xmlns:r="http://schemas.openxmlformats.org/officeDocument/2006/relationships" xmlns:p="http://schemas.openxmlformats.org/presentationml/2006/main">
  <p:tag name="TIMING" val="|0.4|8.7"/>
</p:tagLst>
</file>

<file path=ppt/tags/tag12.xml><?xml version="1.0" encoding="utf-8"?>
<p:tagLst xmlns:a="http://schemas.openxmlformats.org/drawingml/2006/main" xmlns:r="http://schemas.openxmlformats.org/officeDocument/2006/relationships" xmlns:p="http://schemas.openxmlformats.org/presentationml/2006/main">
  <p:tag name="TIMING" val="|0.7|7.5"/>
</p:tagLst>
</file>

<file path=ppt/tags/tag13.xml><?xml version="1.0" encoding="utf-8"?>
<p:tagLst xmlns:a="http://schemas.openxmlformats.org/drawingml/2006/main" xmlns:r="http://schemas.openxmlformats.org/officeDocument/2006/relationships" xmlns:p="http://schemas.openxmlformats.org/presentationml/2006/main">
  <p:tag name="TIMING" val="|1.3|7.3|4.7|5"/>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15.xml><?xml version="1.0" encoding="utf-8"?>
<p:tagLst xmlns:a="http://schemas.openxmlformats.org/drawingml/2006/main" xmlns:r="http://schemas.openxmlformats.org/officeDocument/2006/relationships" xmlns:p="http://schemas.openxmlformats.org/presentationml/2006/main">
  <p:tag name="TIMING" val="|1.2|9.6"/>
</p:tagLst>
</file>

<file path=ppt/tags/tag16.xml><?xml version="1.0" encoding="utf-8"?>
<p:tagLst xmlns:a="http://schemas.openxmlformats.org/drawingml/2006/main" xmlns:r="http://schemas.openxmlformats.org/officeDocument/2006/relationships" xmlns:p="http://schemas.openxmlformats.org/presentationml/2006/main">
  <p:tag name="TIMING" val="|0.5|8.3"/>
</p:tagLst>
</file>

<file path=ppt/tags/tag17.xml><?xml version="1.0" encoding="utf-8"?>
<p:tagLst xmlns:a="http://schemas.openxmlformats.org/drawingml/2006/main" xmlns:r="http://schemas.openxmlformats.org/officeDocument/2006/relationships" xmlns:p="http://schemas.openxmlformats.org/presentationml/2006/main">
  <p:tag name="TIMING" val="|4.3|9.1"/>
</p:tagLst>
</file>

<file path=ppt/tags/tag18.xml><?xml version="1.0" encoding="utf-8"?>
<p:tagLst xmlns:a="http://schemas.openxmlformats.org/drawingml/2006/main" xmlns:r="http://schemas.openxmlformats.org/officeDocument/2006/relationships" xmlns:p="http://schemas.openxmlformats.org/presentationml/2006/main">
  <p:tag name="TIMING" val="|1.7|8.3"/>
</p:tagLst>
</file>

<file path=ppt/tags/tag19.xml><?xml version="1.0" encoding="utf-8"?>
<p:tagLst xmlns:a="http://schemas.openxmlformats.org/drawingml/2006/main" xmlns:r="http://schemas.openxmlformats.org/officeDocument/2006/relationships" xmlns:p="http://schemas.openxmlformats.org/presentationml/2006/main">
  <p:tag name="TIMING" val="|0.5|4.8|1.5|2.2|2.1|3.8"/>
</p:tagLst>
</file>

<file path=ppt/tags/tag2.xml><?xml version="1.0" encoding="utf-8"?>
<p:tagLst xmlns:a="http://schemas.openxmlformats.org/drawingml/2006/main" xmlns:r="http://schemas.openxmlformats.org/officeDocument/2006/relationships" xmlns:p="http://schemas.openxmlformats.org/presentationml/2006/main">
  <p:tag name="TIMING" val="|2.2|12.2"/>
</p:tagLst>
</file>

<file path=ppt/tags/tag20.xml><?xml version="1.0" encoding="utf-8"?>
<p:tagLst xmlns:a="http://schemas.openxmlformats.org/drawingml/2006/main" xmlns:r="http://schemas.openxmlformats.org/officeDocument/2006/relationships" xmlns:p="http://schemas.openxmlformats.org/presentationml/2006/main">
  <p:tag name="TIMING" val="|1"/>
</p:tagLst>
</file>

<file path=ppt/tags/tag21.xml><?xml version="1.0" encoding="utf-8"?>
<p:tagLst xmlns:a="http://schemas.openxmlformats.org/drawingml/2006/main" xmlns:r="http://schemas.openxmlformats.org/officeDocument/2006/relationships" xmlns:p="http://schemas.openxmlformats.org/presentationml/2006/main">
  <p:tag name="TIMING" val="|1.3|15.3"/>
</p:tagLst>
</file>

<file path=ppt/tags/tag22.xml><?xml version="1.0" encoding="utf-8"?>
<p:tagLst xmlns:a="http://schemas.openxmlformats.org/drawingml/2006/main" xmlns:r="http://schemas.openxmlformats.org/officeDocument/2006/relationships" xmlns:p="http://schemas.openxmlformats.org/presentationml/2006/main">
  <p:tag name="TIMING" val="|3.2|8.5"/>
</p:tagLst>
</file>

<file path=ppt/tags/tag23.xml><?xml version="1.0" encoding="utf-8"?>
<p:tagLst xmlns:a="http://schemas.openxmlformats.org/drawingml/2006/main" xmlns:r="http://schemas.openxmlformats.org/officeDocument/2006/relationships" xmlns:p="http://schemas.openxmlformats.org/presentationml/2006/main">
  <p:tag name="TIMING" val="|4.4"/>
</p:tagLst>
</file>

<file path=ppt/tags/tag24.xml><?xml version="1.0" encoding="utf-8"?>
<p:tagLst xmlns:a="http://schemas.openxmlformats.org/drawingml/2006/main" xmlns:r="http://schemas.openxmlformats.org/officeDocument/2006/relationships" xmlns:p="http://schemas.openxmlformats.org/presentationml/2006/main">
  <p:tag name="TIMING" val="|3.5|5"/>
</p:tagLst>
</file>

<file path=ppt/tags/tag25.xml><?xml version="1.0" encoding="utf-8"?>
<p:tagLst xmlns:a="http://schemas.openxmlformats.org/drawingml/2006/main" xmlns:r="http://schemas.openxmlformats.org/officeDocument/2006/relationships" xmlns:p="http://schemas.openxmlformats.org/presentationml/2006/main">
  <p:tag name="TIMING" val="|0.8|3.4|2.2|1.8|2.5"/>
</p:tagLst>
</file>

<file path=ppt/tags/tag26.xml><?xml version="1.0" encoding="utf-8"?>
<p:tagLst xmlns:a="http://schemas.openxmlformats.org/drawingml/2006/main" xmlns:r="http://schemas.openxmlformats.org/officeDocument/2006/relationships" xmlns:p="http://schemas.openxmlformats.org/presentationml/2006/main">
  <p:tag name="TIMING" val="|0.7"/>
</p:tagLst>
</file>

<file path=ppt/tags/tag27.xml><?xml version="1.0" encoding="utf-8"?>
<p:tagLst xmlns:a="http://schemas.openxmlformats.org/drawingml/2006/main" xmlns:r="http://schemas.openxmlformats.org/officeDocument/2006/relationships" xmlns:p="http://schemas.openxmlformats.org/presentationml/2006/main">
  <p:tag name="TIMING" val="|0.6"/>
</p:tagLst>
</file>

<file path=ppt/tags/tag28.xml><?xml version="1.0" encoding="utf-8"?>
<p:tagLst xmlns:a="http://schemas.openxmlformats.org/drawingml/2006/main" xmlns:r="http://schemas.openxmlformats.org/officeDocument/2006/relationships" xmlns:p="http://schemas.openxmlformats.org/presentationml/2006/main">
  <p:tag name="TIMING" val="|5.1"/>
</p:tagLst>
</file>

<file path=ppt/tags/tag29.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8|3.9|4.6|2|1.4"/>
</p:tagLst>
</file>

<file path=ppt/tags/tag30.xml><?xml version="1.0" encoding="utf-8"?>
<p:tagLst xmlns:a="http://schemas.openxmlformats.org/drawingml/2006/main" xmlns:r="http://schemas.openxmlformats.org/officeDocument/2006/relationships" xmlns:p="http://schemas.openxmlformats.org/presentationml/2006/main">
  <p:tag name="TIMING" val="|1.1|7.4|9.2"/>
</p:tagLst>
</file>

<file path=ppt/tags/tag31.xml><?xml version="1.0" encoding="utf-8"?>
<p:tagLst xmlns:a="http://schemas.openxmlformats.org/drawingml/2006/main" xmlns:r="http://schemas.openxmlformats.org/officeDocument/2006/relationships" xmlns:p="http://schemas.openxmlformats.org/presentationml/2006/main">
  <p:tag name="TIMING" val="|0.8"/>
</p:tagLst>
</file>

<file path=ppt/tags/tag32.xml><?xml version="1.0" encoding="utf-8"?>
<p:tagLst xmlns:a="http://schemas.openxmlformats.org/drawingml/2006/main" xmlns:r="http://schemas.openxmlformats.org/officeDocument/2006/relationships" xmlns:p="http://schemas.openxmlformats.org/presentationml/2006/main">
  <p:tag name="TIMING" val="|0.9|5.3"/>
</p:tagLst>
</file>

<file path=ppt/tags/tag33.xml><?xml version="1.0" encoding="utf-8"?>
<p:tagLst xmlns:a="http://schemas.openxmlformats.org/drawingml/2006/main" xmlns:r="http://schemas.openxmlformats.org/officeDocument/2006/relationships" xmlns:p="http://schemas.openxmlformats.org/presentationml/2006/main">
  <p:tag name="TIMING" val="|0.5|3.6|8"/>
</p:tagLst>
</file>

<file path=ppt/tags/tag34.xml><?xml version="1.0" encoding="utf-8"?>
<p:tagLst xmlns:a="http://schemas.openxmlformats.org/drawingml/2006/main" xmlns:r="http://schemas.openxmlformats.org/officeDocument/2006/relationships" xmlns:p="http://schemas.openxmlformats.org/presentationml/2006/main">
  <p:tag name="TIMING" val="|0.6"/>
</p:tagLst>
</file>

<file path=ppt/tags/tag35.xml><?xml version="1.0" encoding="utf-8"?>
<p:tagLst xmlns:a="http://schemas.openxmlformats.org/drawingml/2006/main" xmlns:r="http://schemas.openxmlformats.org/officeDocument/2006/relationships" xmlns:p="http://schemas.openxmlformats.org/presentationml/2006/main">
  <p:tag name="TIMING" val="|0.5|4.6|9.9"/>
</p:tagLst>
</file>

<file path=ppt/tags/tag36.xml><?xml version="1.0" encoding="utf-8"?>
<p:tagLst xmlns:a="http://schemas.openxmlformats.org/drawingml/2006/main" xmlns:r="http://schemas.openxmlformats.org/officeDocument/2006/relationships" xmlns:p="http://schemas.openxmlformats.org/presentationml/2006/main">
  <p:tag name="TIMING" val="|2.1|10.8"/>
</p:tagLst>
</file>

<file path=ppt/tags/tag37.xml><?xml version="1.0" encoding="utf-8"?>
<p:tagLst xmlns:a="http://schemas.openxmlformats.org/drawingml/2006/main" xmlns:r="http://schemas.openxmlformats.org/officeDocument/2006/relationships" xmlns:p="http://schemas.openxmlformats.org/presentationml/2006/main">
  <p:tag name="TIMING" val="|2.4|5"/>
</p:tagLst>
</file>

<file path=ppt/tags/tag38.xml><?xml version="1.0" encoding="utf-8"?>
<p:tagLst xmlns:a="http://schemas.openxmlformats.org/drawingml/2006/main" xmlns:r="http://schemas.openxmlformats.org/officeDocument/2006/relationships" xmlns:p="http://schemas.openxmlformats.org/presentationml/2006/main">
  <p:tag name="TIMING" val="|0.4|4.8|1.4|1.6"/>
</p:tagLst>
</file>

<file path=ppt/tags/tag39.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1.8|2.8|2.1|1.8|3"/>
</p:tagLst>
</file>

<file path=ppt/tags/tag40.xml><?xml version="1.0" encoding="utf-8"?>
<p:tagLst xmlns:a="http://schemas.openxmlformats.org/drawingml/2006/main" xmlns:r="http://schemas.openxmlformats.org/officeDocument/2006/relationships" xmlns:p="http://schemas.openxmlformats.org/presentationml/2006/main">
  <p:tag name="TIMING" val="|4.1|9.3"/>
</p:tagLst>
</file>

<file path=ppt/tags/tag41.xml><?xml version="1.0" encoding="utf-8"?>
<p:tagLst xmlns:a="http://schemas.openxmlformats.org/drawingml/2006/main" xmlns:r="http://schemas.openxmlformats.org/officeDocument/2006/relationships" xmlns:p="http://schemas.openxmlformats.org/presentationml/2006/main">
  <p:tag name="TIMING" val="|2.8|11"/>
</p:tagLst>
</file>

<file path=ppt/tags/tag42.xml><?xml version="1.0" encoding="utf-8"?>
<p:tagLst xmlns:a="http://schemas.openxmlformats.org/drawingml/2006/main" xmlns:r="http://schemas.openxmlformats.org/officeDocument/2006/relationships" xmlns:p="http://schemas.openxmlformats.org/presentationml/2006/main">
  <p:tag name="TIMING" val="|0.4|11.1"/>
</p:tagLst>
</file>

<file path=ppt/tags/tag43.xml><?xml version="1.0" encoding="utf-8"?>
<p:tagLst xmlns:a="http://schemas.openxmlformats.org/drawingml/2006/main" xmlns:r="http://schemas.openxmlformats.org/officeDocument/2006/relationships" xmlns:p="http://schemas.openxmlformats.org/presentationml/2006/main">
  <p:tag name="TIMING" val="|1.5"/>
</p:tagLst>
</file>

<file path=ppt/tags/tag44.xml><?xml version="1.0" encoding="utf-8"?>
<p:tagLst xmlns:a="http://schemas.openxmlformats.org/drawingml/2006/main" xmlns:r="http://schemas.openxmlformats.org/officeDocument/2006/relationships" xmlns:p="http://schemas.openxmlformats.org/presentationml/2006/main">
  <p:tag name="TIMING" val="|2.4|5.5"/>
</p:tagLst>
</file>

<file path=ppt/tags/tag45.xml><?xml version="1.0" encoding="utf-8"?>
<p:tagLst xmlns:a="http://schemas.openxmlformats.org/drawingml/2006/main" xmlns:r="http://schemas.openxmlformats.org/officeDocument/2006/relationships" xmlns:p="http://schemas.openxmlformats.org/presentationml/2006/main">
  <p:tag name="TIMING" val="|0.7|6.8"/>
</p:tagLst>
</file>

<file path=ppt/tags/tag46.xml><?xml version="1.0" encoding="utf-8"?>
<p:tagLst xmlns:a="http://schemas.openxmlformats.org/drawingml/2006/main" xmlns:r="http://schemas.openxmlformats.org/officeDocument/2006/relationships" xmlns:p="http://schemas.openxmlformats.org/presentationml/2006/main">
  <p:tag name="TIMING" val="|3.1|6.9"/>
</p:tagLst>
</file>

<file path=ppt/tags/tag47.xml><?xml version="1.0" encoding="utf-8"?>
<p:tagLst xmlns:a="http://schemas.openxmlformats.org/drawingml/2006/main" xmlns:r="http://schemas.openxmlformats.org/officeDocument/2006/relationships" xmlns:p="http://schemas.openxmlformats.org/presentationml/2006/main">
  <p:tag name="TIMING" val="|1.3|8.9"/>
</p:tagLst>
</file>

<file path=ppt/tags/tag48.xml><?xml version="1.0" encoding="utf-8"?>
<p:tagLst xmlns:a="http://schemas.openxmlformats.org/drawingml/2006/main" xmlns:r="http://schemas.openxmlformats.org/officeDocument/2006/relationships" xmlns:p="http://schemas.openxmlformats.org/presentationml/2006/main">
  <p:tag name="TIMING" val="|1.5"/>
</p:tagLst>
</file>

<file path=ppt/tags/tag49.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6|4.1|0.9|1.4|1.2|2|2.9"/>
</p:tagLst>
</file>

<file path=ppt/tags/tag50.xml><?xml version="1.0" encoding="utf-8"?>
<p:tagLst xmlns:a="http://schemas.openxmlformats.org/drawingml/2006/main" xmlns:r="http://schemas.openxmlformats.org/officeDocument/2006/relationships" xmlns:p="http://schemas.openxmlformats.org/presentationml/2006/main">
  <p:tag name="TIMING" val="|2.7|4.2"/>
</p:tagLst>
</file>

<file path=ppt/tags/tag51.xml><?xml version="1.0" encoding="utf-8"?>
<p:tagLst xmlns:a="http://schemas.openxmlformats.org/drawingml/2006/main" xmlns:r="http://schemas.openxmlformats.org/officeDocument/2006/relationships" xmlns:p="http://schemas.openxmlformats.org/presentationml/2006/main">
  <p:tag name="TIMING" val="|8.5"/>
</p:tagLst>
</file>

<file path=ppt/tags/tag52.xml><?xml version="1.0" encoding="utf-8"?>
<p:tagLst xmlns:a="http://schemas.openxmlformats.org/drawingml/2006/main" xmlns:r="http://schemas.openxmlformats.org/officeDocument/2006/relationships" xmlns:p="http://schemas.openxmlformats.org/presentationml/2006/main">
  <p:tag name="TIMING" val="|0.6|4.3|5"/>
</p:tagLst>
</file>

<file path=ppt/tags/tag53.xml><?xml version="1.0" encoding="utf-8"?>
<p:tagLst xmlns:a="http://schemas.openxmlformats.org/drawingml/2006/main" xmlns:r="http://schemas.openxmlformats.org/officeDocument/2006/relationships" xmlns:p="http://schemas.openxmlformats.org/presentationml/2006/main">
  <p:tag name="TIMING" val="|1.3"/>
</p:tagLst>
</file>

<file path=ppt/tags/tag54.xml><?xml version="1.0" encoding="utf-8"?>
<p:tagLst xmlns:a="http://schemas.openxmlformats.org/drawingml/2006/main" xmlns:r="http://schemas.openxmlformats.org/officeDocument/2006/relationships" xmlns:p="http://schemas.openxmlformats.org/presentationml/2006/main">
  <p:tag name="TIMING" val="|2|14.2"/>
</p:tagLst>
</file>

<file path=ppt/tags/tag55.xml><?xml version="1.0" encoding="utf-8"?>
<p:tagLst xmlns:a="http://schemas.openxmlformats.org/drawingml/2006/main" xmlns:r="http://schemas.openxmlformats.org/officeDocument/2006/relationships" xmlns:p="http://schemas.openxmlformats.org/presentationml/2006/main">
  <p:tag name="TIMING" val="|0.6"/>
</p:tagLst>
</file>

<file path=ppt/tags/tag56.xml><?xml version="1.0" encoding="utf-8"?>
<p:tagLst xmlns:a="http://schemas.openxmlformats.org/drawingml/2006/main" xmlns:r="http://schemas.openxmlformats.org/officeDocument/2006/relationships" xmlns:p="http://schemas.openxmlformats.org/presentationml/2006/main">
  <p:tag name="TIMING" val="|1.1|12.1"/>
</p:tagLst>
</file>

<file path=ppt/tags/tag57.xml><?xml version="1.0" encoding="utf-8"?>
<p:tagLst xmlns:a="http://schemas.openxmlformats.org/drawingml/2006/main" xmlns:r="http://schemas.openxmlformats.org/officeDocument/2006/relationships" xmlns:p="http://schemas.openxmlformats.org/presentationml/2006/main">
  <p:tag name="TIMING" val="|0.6"/>
</p:tagLst>
</file>

<file path=ppt/tags/tag58.xml><?xml version="1.0" encoding="utf-8"?>
<p:tagLst xmlns:a="http://schemas.openxmlformats.org/drawingml/2006/main" xmlns:r="http://schemas.openxmlformats.org/officeDocument/2006/relationships" xmlns:p="http://schemas.openxmlformats.org/presentationml/2006/main">
  <p:tag name="TIMING" val="|3.1|8.4"/>
</p:tagLst>
</file>

<file path=ppt/tags/tag59.xml><?xml version="1.0" encoding="utf-8"?>
<p:tagLst xmlns:a="http://schemas.openxmlformats.org/drawingml/2006/main" xmlns:r="http://schemas.openxmlformats.org/officeDocument/2006/relationships" xmlns:p="http://schemas.openxmlformats.org/presentationml/2006/main">
  <p:tag name="TIMING" val="|2.8"/>
</p:tagLst>
</file>

<file path=ppt/tags/tag6.xml><?xml version="1.0" encoding="utf-8"?>
<p:tagLst xmlns:a="http://schemas.openxmlformats.org/drawingml/2006/main" xmlns:r="http://schemas.openxmlformats.org/officeDocument/2006/relationships" xmlns:p="http://schemas.openxmlformats.org/presentationml/2006/main">
  <p:tag name="TIMING" val="|3.5|2.6|1.6|1.4|9.6"/>
</p:tagLst>
</file>

<file path=ppt/tags/tag60.xml><?xml version="1.0" encoding="utf-8"?>
<p:tagLst xmlns:a="http://schemas.openxmlformats.org/drawingml/2006/main" xmlns:r="http://schemas.openxmlformats.org/officeDocument/2006/relationships" xmlns:p="http://schemas.openxmlformats.org/presentationml/2006/main">
  <p:tag name="TIMING" val="|3.2"/>
</p:tagLst>
</file>

<file path=ppt/tags/tag61.xml><?xml version="1.0" encoding="utf-8"?>
<p:tagLst xmlns:a="http://schemas.openxmlformats.org/drawingml/2006/main" xmlns:r="http://schemas.openxmlformats.org/officeDocument/2006/relationships" xmlns:p="http://schemas.openxmlformats.org/presentationml/2006/main">
  <p:tag name="TIMING" val="|5.7"/>
</p:tagLst>
</file>

<file path=ppt/tags/tag62.xml><?xml version="1.0" encoding="utf-8"?>
<p:tagLst xmlns:a="http://schemas.openxmlformats.org/drawingml/2006/main" xmlns:r="http://schemas.openxmlformats.org/officeDocument/2006/relationships" xmlns:p="http://schemas.openxmlformats.org/presentationml/2006/main">
  <p:tag name="TIMING" val="|0.4|8.5|5.1"/>
</p:tagLst>
</file>

<file path=ppt/tags/tag63.xml><?xml version="1.0" encoding="utf-8"?>
<p:tagLst xmlns:a="http://schemas.openxmlformats.org/drawingml/2006/main" xmlns:r="http://schemas.openxmlformats.org/officeDocument/2006/relationships" xmlns:p="http://schemas.openxmlformats.org/presentationml/2006/main">
  <p:tag name="TIMING" val="|0.5|3.1"/>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7|6.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358</TotalTime>
  <Words>4000</Words>
  <Application>Microsoft Office PowerPoint</Application>
  <PresentationFormat>On-screen Show (4:3)</PresentationFormat>
  <Paragraphs>187</Paragraphs>
  <Slides>63</Slides>
  <Notes>0</Notes>
  <HiddenSlides>0</HiddenSlides>
  <MMClips>1</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Default Design</vt:lpstr>
      <vt:lpstr>Biblical Pictures of the Christian Life</vt:lpstr>
      <vt:lpstr>Biblical Pictures</vt:lpstr>
      <vt:lpstr>Biblical Pictures</vt:lpstr>
      <vt:lpstr>Pictures Related to Growth</vt:lpstr>
      <vt:lpstr>Pictures Related to Work</vt:lpstr>
      <vt:lpstr>Biblical Pictures  Related to Athletics</vt:lpstr>
      <vt:lpstr>Biblical Pictures of Growth</vt:lpstr>
      <vt:lpstr>Human Growth</vt:lpstr>
      <vt:lpstr>Babies</vt:lpstr>
      <vt:lpstr>Various Stages of Life</vt:lpstr>
      <vt:lpstr>Various Stages of Life</vt:lpstr>
      <vt:lpstr>Maturity</vt:lpstr>
      <vt:lpstr>Human Growth</vt:lpstr>
      <vt:lpstr>Plant Growth</vt:lpstr>
      <vt:lpstr>Planting Seed</vt:lpstr>
      <vt:lpstr>Prosperous Plant</vt:lpstr>
      <vt:lpstr>Contrast Righteous &amp; Wicked</vt:lpstr>
      <vt:lpstr>Separation at Harvest</vt:lpstr>
      <vt:lpstr>Plant Growth</vt:lpstr>
      <vt:lpstr>Growth of a Building</vt:lpstr>
      <vt:lpstr>Proper Foundation</vt:lpstr>
      <vt:lpstr>Foundation &amp; Superstructure</vt:lpstr>
      <vt:lpstr>God’s People as Temple</vt:lpstr>
      <vt:lpstr>God’s People as Temple</vt:lpstr>
      <vt:lpstr>Growth of Building</vt:lpstr>
      <vt:lpstr>Biblical Pictures of Work</vt:lpstr>
      <vt:lpstr>Shepherding</vt:lpstr>
      <vt:lpstr>Elders as Shepherds</vt:lpstr>
      <vt:lpstr>False Shepherds</vt:lpstr>
      <vt:lpstr>Shepherding</vt:lpstr>
      <vt:lpstr>Fishing</vt:lpstr>
      <vt:lpstr>Fishers of Men</vt:lpstr>
      <vt:lpstr>Fishing</vt:lpstr>
      <vt:lpstr>Farming</vt:lpstr>
      <vt:lpstr>Sowing Seed</vt:lpstr>
      <vt:lpstr>Sharing the Produce</vt:lpstr>
      <vt:lpstr>Awaiting the Harvest</vt:lpstr>
      <vt:lpstr>Farming</vt:lpstr>
      <vt:lpstr>Trading</vt:lpstr>
      <vt:lpstr>A Pearl Merchant</vt:lpstr>
      <vt:lpstr>Using Our Abilities</vt:lpstr>
      <vt:lpstr>Trading</vt:lpstr>
      <vt:lpstr>Warfare</vt:lpstr>
      <vt:lpstr>Our Life as Warfare</vt:lpstr>
      <vt:lpstr>Divine Armaments</vt:lpstr>
      <vt:lpstr>Life as Struggle</vt:lpstr>
      <vt:lpstr>Warfare</vt:lpstr>
      <vt:lpstr>Biblical Pictures of Athletics</vt:lpstr>
      <vt:lpstr>Running</vt:lpstr>
      <vt:lpstr>Disciplined Running</vt:lpstr>
      <vt:lpstr>Endurance Running</vt:lpstr>
      <vt:lpstr>Running</vt:lpstr>
      <vt:lpstr>Boxing</vt:lpstr>
      <vt:lpstr>Good Focus</vt:lpstr>
      <vt:lpstr>Hiking</vt:lpstr>
      <vt:lpstr>Walking the Right Road</vt:lpstr>
      <vt:lpstr>God’s Law as the Right Road</vt:lpstr>
      <vt:lpstr>The Road as the Course of Life</vt:lpstr>
      <vt:lpstr>Walking in the Way of Death</vt:lpstr>
      <vt:lpstr>Walking in the Light</vt:lpstr>
      <vt:lpstr>Walking in God’s Glory</vt:lpstr>
      <vt:lpstr>Hiking</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Pictures of the Christian Life</dc:title>
  <dc:creator>rnewman</dc:creator>
  <cp:lastModifiedBy>Newman</cp:lastModifiedBy>
  <cp:revision>148</cp:revision>
  <dcterms:created xsi:type="dcterms:W3CDTF">2011-05-09T21:29:47Z</dcterms:created>
  <dcterms:modified xsi:type="dcterms:W3CDTF">2015-07-02T23:24:08Z</dcterms:modified>
</cp:coreProperties>
</file>