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sldIdLst>
    <p:sldId id="256" r:id="rId2"/>
    <p:sldId id="257" r:id="rId3"/>
    <p:sldId id="268" r:id="rId4"/>
    <p:sldId id="258" r:id="rId5"/>
    <p:sldId id="260" r:id="rId6"/>
    <p:sldId id="259"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2" r:id="rId47"/>
    <p:sldId id="303" r:id="rId48"/>
    <p:sldId id="299" r:id="rId49"/>
    <p:sldId id="304" r:id="rId50"/>
    <p:sldId id="305" r:id="rId51"/>
    <p:sldId id="306" r:id="rId52"/>
    <p:sldId id="307" r:id="rId53"/>
    <p:sldId id="308" r:id="rId54"/>
    <p:sldId id="309" r:id="rId55"/>
    <p:sldId id="310" r:id="rId56"/>
    <p:sldId id="311" r:id="rId57"/>
    <p:sldId id="312" r:id="rId58"/>
    <p:sldId id="315" r:id="rId59"/>
    <p:sldId id="313" r:id="rId60"/>
    <p:sldId id="314" r:id="rId6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EEFE"/>
    <a:srgbClr val="96EAFE"/>
    <a:srgbClr val="7C5989"/>
    <a:srgbClr val="000066"/>
    <a:srgbClr val="663300"/>
    <a:srgbClr val="CC3300"/>
    <a:srgbClr val="3366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94660" autoAdjust="0"/>
  </p:normalViewPr>
  <p:slideViewPr>
    <p:cSldViewPr>
      <p:cViewPr varScale="1">
        <p:scale>
          <a:sx n="110" d="100"/>
          <a:sy n="110" d="100"/>
        </p:scale>
        <p:origin x="-16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381000" y="990600"/>
            <a:ext cx="762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sp>
        <p:nvSpPr>
          <p:cNvPr id="177155" name="Rectangle 3"/>
          <p:cNvSpPr>
            <a:spLocks noGrp="1" noChangeArrowheads="1"/>
          </p:cNvSpPr>
          <p:nvPr>
            <p:ph type="ctrTitle"/>
          </p:nvPr>
        </p:nvSpPr>
        <p:spPr>
          <a:xfrm>
            <a:off x="762000" y="1371600"/>
            <a:ext cx="7696200" cy="2057400"/>
          </a:xfrm>
        </p:spPr>
        <p:txBody>
          <a:bodyPr/>
          <a:lstStyle>
            <a:lvl1pPr>
              <a:defRPr sz="5400"/>
            </a:lvl1pPr>
          </a:lstStyle>
          <a:p>
            <a:pPr lvl="0"/>
            <a:r>
              <a:rPr lang="en-US" noProof="0" smtClean="0"/>
              <a:t>Click to edit Master title style</a:t>
            </a:r>
          </a:p>
        </p:txBody>
      </p:sp>
      <p:sp>
        <p:nvSpPr>
          <p:cNvPr id="177156"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charset="0"/>
              </a:defRPr>
            </a:lvl1pPr>
          </a:lstStyle>
          <a:p>
            <a:pPr lvl="0"/>
            <a:r>
              <a:rPr lang="en-US" noProof="0" smtClean="0"/>
              <a:t>Click to edit Master subtitle style</a:t>
            </a:r>
          </a:p>
        </p:txBody>
      </p:sp>
      <p:sp>
        <p:nvSpPr>
          <p:cNvPr id="177157" name="Rectangle 5"/>
          <p:cNvSpPr>
            <a:spLocks noGrp="1" noChangeArrowheads="1"/>
          </p:cNvSpPr>
          <p:nvPr>
            <p:ph type="dt" sz="half" idx="2"/>
          </p:nvPr>
        </p:nvSpPr>
        <p:spPr>
          <a:xfrm>
            <a:off x="457200" y="6248400"/>
            <a:ext cx="2133600" cy="457200"/>
          </a:xfrm>
        </p:spPr>
        <p:txBody>
          <a:bodyPr/>
          <a:lstStyle>
            <a:lvl1pPr>
              <a:defRPr/>
            </a:lvl1pPr>
          </a:lstStyle>
          <a:p>
            <a:endParaRPr lang="en-US"/>
          </a:p>
        </p:txBody>
      </p:sp>
      <p:sp>
        <p:nvSpPr>
          <p:cNvPr id="177158" name="Rectangle 6"/>
          <p:cNvSpPr>
            <a:spLocks noGrp="1" noChangeArrowheads="1"/>
          </p:cNvSpPr>
          <p:nvPr>
            <p:ph type="ftr" sz="quarter" idx="3"/>
          </p:nvPr>
        </p:nvSpPr>
        <p:spPr/>
        <p:txBody>
          <a:bodyPr/>
          <a:lstStyle>
            <a:lvl1pPr>
              <a:defRPr/>
            </a:lvl1pPr>
          </a:lstStyle>
          <a:p>
            <a:endParaRPr lang="en-US"/>
          </a:p>
        </p:txBody>
      </p:sp>
      <p:sp>
        <p:nvSpPr>
          <p:cNvPr id="177159" name="Rectangle 7"/>
          <p:cNvSpPr>
            <a:spLocks noGrp="1" noChangeArrowheads="1"/>
          </p:cNvSpPr>
          <p:nvPr>
            <p:ph type="sldNum" sz="quarter" idx="4"/>
          </p:nvPr>
        </p:nvSpPr>
        <p:spPr>
          <a:xfrm>
            <a:off x="6553200" y="6248400"/>
            <a:ext cx="2133600" cy="457200"/>
          </a:xfrm>
        </p:spPr>
        <p:txBody>
          <a:bodyPr/>
          <a:lstStyle>
            <a:lvl1pPr>
              <a:defRPr b="1"/>
            </a:lvl1pPr>
          </a:lstStyle>
          <a:p>
            <a:fld id="{3FCC9228-B9AB-40B7-B74E-D5F79E32C088}" type="slidenum">
              <a:rPr lang="en-US"/>
              <a:pPr/>
              <a:t>‹#›</a:t>
            </a:fld>
            <a:endParaRPr lang="en-US"/>
          </a:p>
        </p:txBody>
      </p:sp>
      <p:grpSp>
        <p:nvGrpSpPr>
          <p:cNvPr id="177160" name="Group 8"/>
          <p:cNvGrpSpPr>
            <a:grpSpLocks/>
          </p:cNvGrpSpPr>
          <p:nvPr/>
        </p:nvGrpSpPr>
        <p:grpSpPr bwMode="auto">
          <a:xfrm>
            <a:off x="381000" y="304800"/>
            <a:ext cx="8391525" cy="5791200"/>
            <a:chOff x="240" y="192"/>
            <a:chExt cx="5286" cy="3648"/>
          </a:xfrm>
        </p:grpSpPr>
        <p:sp>
          <p:nvSpPr>
            <p:cNvPr id="177161"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endParaRPr lang="en-US" sz="2400"/>
            </a:p>
          </p:txBody>
        </p:sp>
        <p:sp>
          <p:nvSpPr>
            <p:cNvPr id="177162"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sp>
          <p:nvSpPr>
            <p:cNvPr id="177163"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endParaRPr lang="en-US" sz="2400"/>
            </a:p>
          </p:txBody>
        </p:sp>
        <p:sp>
          <p:nvSpPr>
            <p:cNvPr id="177164"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sp>
          <p:nvSpPr>
            <p:cNvPr id="177165" name="Line 13"/>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6"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grpSp>
    </p:spTree>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43E5CE-EB7B-45E8-82E0-5786FE8C4FB1}" type="slidenum">
              <a:rPr lang="en-US"/>
              <a:pPr/>
              <a:t>‹#›</a:t>
            </a:fld>
            <a:endParaRPr lang="en-US"/>
          </a:p>
        </p:txBody>
      </p:sp>
    </p:spTree>
    <p:extLst>
      <p:ext uri="{BB962C8B-B14F-4D97-AF65-F5344CB8AC3E}">
        <p14:creationId xmlns:p14="http://schemas.microsoft.com/office/powerpoint/2010/main" val="3297232476"/>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544EE2-42AC-4E31-A41F-E877AB0B28C6}" type="slidenum">
              <a:rPr lang="en-US"/>
              <a:pPr/>
              <a:t>‹#›</a:t>
            </a:fld>
            <a:endParaRPr lang="en-US"/>
          </a:p>
        </p:txBody>
      </p:sp>
    </p:spTree>
    <p:extLst>
      <p:ext uri="{BB962C8B-B14F-4D97-AF65-F5344CB8AC3E}">
        <p14:creationId xmlns:p14="http://schemas.microsoft.com/office/powerpoint/2010/main" val="199568959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16764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FECB40D9-EB2E-44F5-8231-037D50861BD9}" type="slidenum">
              <a:rPr lang="en-US"/>
              <a:pPr/>
              <a:t>‹#›</a:t>
            </a:fld>
            <a:endParaRPr lang="en-US"/>
          </a:p>
        </p:txBody>
      </p:sp>
    </p:spTree>
    <p:extLst>
      <p:ext uri="{BB962C8B-B14F-4D97-AF65-F5344CB8AC3E}">
        <p14:creationId xmlns:p14="http://schemas.microsoft.com/office/powerpoint/2010/main" val="1809456388"/>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F757AB-E27C-4956-8806-4FDA192A38AE}" type="slidenum">
              <a:rPr lang="en-US"/>
              <a:pPr/>
              <a:t>‹#›</a:t>
            </a:fld>
            <a:endParaRPr lang="en-US"/>
          </a:p>
        </p:txBody>
      </p:sp>
    </p:spTree>
    <p:extLst>
      <p:ext uri="{BB962C8B-B14F-4D97-AF65-F5344CB8AC3E}">
        <p14:creationId xmlns:p14="http://schemas.microsoft.com/office/powerpoint/2010/main" val="2073815545"/>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28BF5-46F1-4718-A622-213A0124CF60}" type="slidenum">
              <a:rPr lang="en-US"/>
              <a:pPr/>
              <a:t>‹#›</a:t>
            </a:fld>
            <a:endParaRPr lang="en-US"/>
          </a:p>
        </p:txBody>
      </p:sp>
    </p:spTree>
    <p:extLst>
      <p:ext uri="{BB962C8B-B14F-4D97-AF65-F5344CB8AC3E}">
        <p14:creationId xmlns:p14="http://schemas.microsoft.com/office/powerpoint/2010/main" val="378483556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B165EA-A4F9-4062-BF23-FC3B26AB174D}" type="slidenum">
              <a:rPr lang="en-US"/>
              <a:pPr/>
              <a:t>‹#›</a:t>
            </a:fld>
            <a:endParaRPr lang="en-US"/>
          </a:p>
        </p:txBody>
      </p:sp>
    </p:spTree>
    <p:extLst>
      <p:ext uri="{BB962C8B-B14F-4D97-AF65-F5344CB8AC3E}">
        <p14:creationId xmlns:p14="http://schemas.microsoft.com/office/powerpoint/2010/main" val="3098443961"/>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2F6847-5201-4CAF-9C6A-FC9ADEB6B139}" type="slidenum">
              <a:rPr lang="en-US"/>
              <a:pPr/>
              <a:t>‹#›</a:t>
            </a:fld>
            <a:endParaRPr lang="en-US"/>
          </a:p>
        </p:txBody>
      </p:sp>
    </p:spTree>
    <p:extLst>
      <p:ext uri="{BB962C8B-B14F-4D97-AF65-F5344CB8AC3E}">
        <p14:creationId xmlns:p14="http://schemas.microsoft.com/office/powerpoint/2010/main" val="252634697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450BEAC-68CE-4723-A2A0-ED5A7AC7829E}" type="slidenum">
              <a:rPr lang="en-US"/>
              <a:pPr/>
              <a:t>‹#›</a:t>
            </a:fld>
            <a:endParaRPr lang="en-US"/>
          </a:p>
        </p:txBody>
      </p:sp>
    </p:spTree>
    <p:extLst>
      <p:ext uri="{BB962C8B-B14F-4D97-AF65-F5344CB8AC3E}">
        <p14:creationId xmlns:p14="http://schemas.microsoft.com/office/powerpoint/2010/main" val="93953237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2273724-00F3-4C27-BAE4-BC124EEB02EB}" type="slidenum">
              <a:rPr lang="en-US"/>
              <a:pPr/>
              <a:t>‹#›</a:t>
            </a:fld>
            <a:endParaRPr lang="en-US"/>
          </a:p>
        </p:txBody>
      </p:sp>
    </p:spTree>
    <p:extLst>
      <p:ext uri="{BB962C8B-B14F-4D97-AF65-F5344CB8AC3E}">
        <p14:creationId xmlns:p14="http://schemas.microsoft.com/office/powerpoint/2010/main" val="372711291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F4DE51A-67BB-41FC-9BD3-EDF97132CE1A}" type="slidenum">
              <a:rPr lang="en-US"/>
              <a:pPr/>
              <a:t>‹#›</a:t>
            </a:fld>
            <a:endParaRPr lang="en-US"/>
          </a:p>
        </p:txBody>
      </p:sp>
    </p:spTree>
    <p:extLst>
      <p:ext uri="{BB962C8B-B14F-4D97-AF65-F5344CB8AC3E}">
        <p14:creationId xmlns:p14="http://schemas.microsoft.com/office/powerpoint/2010/main" val="70971452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49EBD0C-C055-4FA2-B273-8FE97BBEDEAD}" type="slidenum">
              <a:rPr lang="en-US"/>
              <a:pPr/>
              <a:t>‹#›</a:t>
            </a:fld>
            <a:endParaRPr lang="en-US"/>
          </a:p>
        </p:txBody>
      </p:sp>
    </p:spTree>
    <p:extLst>
      <p:ext uri="{BB962C8B-B14F-4D97-AF65-F5344CB8AC3E}">
        <p14:creationId xmlns:p14="http://schemas.microsoft.com/office/powerpoint/2010/main" val="3717417067"/>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6131" name="Rectangle 3"/>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6132" name="Rectangle 4"/>
          <p:cNvSpPr>
            <a:spLocks noGrp="1" noChangeArrowheads="1"/>
          </p:cNvSpPr>
          <p:nvPr>
            <p:ph type="dt" sz="half" idx="2"/>
          </p:nvPr>
        </p:nvSpPr>
        <p:spPr bwMode="auto">
          <a:xfrm>
            <a:off x="4572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endParaRPr lang="en-US"/>
          </a:p>
        </p:txBody>
      </p:sp>
      <p:sp>
        <p:nvSpPr>
          <p:cNvPr id="176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endParaRPr lang="en-US"/>
          </a:p>
        </p:txBody>
      </p:sp>
      <p:sp>
        <p:nvSpPr>
          <p:cNvPr id="176134" name="Rectangle 6"/>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fld id="{312EBB6E-975C-443B-8535-5EC428B08D8F}" type="slidenum">
              <a:rPr lang="en-US"/>
              <a:pPr/>
              <a:t>‹#›</a:t>
            </a:fld>
            <a:endParaRPr lang="en-US"/>
          </a:p>
        </p:txBody>
      </p:sp>
      <p:grpSp>
        <p:nvGrpSpPr>
          <p:cNvPr id="176135" name="Group 7"/>
          <p:cNvGrpSpPr>
            <a:grpSpLocks/>
          </p:cNvGrpSpPr>
          <p:nvPr/>
        </p:nvGrpSpPr>
        <p:grpSpPr bwMode="auto">
          <a:xfrm>
            <a:off x="279400" y="152400"/>
            <a:ext cx="8686800" cy="1600200"/>
            <a:chOff x="176" y="96"/>
            <a:chExt cx="5472" cy="1008"/>
          </a:xfrm>
        </p:grpSpPr>
        <p:sp>
          <p:nvSpPr>
            <p:cNvPr id="176136" name="Line 8"/>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137"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sp>
          <p:nvSpPr>
            <p:cNvPr id="176138"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sp>
          <p:nvSpPr>
            <p:cNvPr id="176139"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sp>
          <p:nvSpPr>
            <p:cNvPr id="176140"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p>
          </p:txBody>
        </p:sp>
      </p:gr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transition>
    <p:fade thruBlk="1"/>
  </p:transition>
  <p:timing>
    <p:tnLst>
      <p:par>
        <p:cTn id="1" dur="indefinite" restart="never" nodeType="tmRoot"/>
      </p:par>
    </p:tnLst>
  </p:timing>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69900" indent="-469900" algn="l" rtl="0" fontAlgn="base">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fontAlgn="base">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fontAlgn="base">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fontAlgn="base">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58.xml"/><Relationship Id="rId4" Type="http://schemas.openxmlformats.org/officeDocument/2006/relationships/image" Target="../media/image22.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600200" y="3581400"/>
            <a:ext cx="7543800" cy="762000"/>
          </a:xfrm>
        </p:spPr>
        <p:txBody>
          <a:bodyPr/>
          <a:lstStyle/>
          <a:p>
            <a:r>
              <a:rPr lang="en-US" sz="6600"/>
              <a:t>The Bible:</a:t>
            </a:r>
            <a:r>
              <a:rPr lang="en-US" sz="4800"/>
              <a:t> </a:t>
            </a:r>
            <a:br>
              <a:rPr lang="en-US" sz="4800"/>
            </a:br>
            <a:r>
              <a:rPr lang="en-US" sz="4800"/>
              <a:t>Its Transmission &amp; Value</a:t>
            </a:r>
          </a:p>
        </p:txBody>
      </p:sp>
      <p:sp>
        <p:nvSpPr>
          <p:cNvPr id="78851" name="Rectangle 3"/>
          <p:cNvSpPr>
            <a:spLocks noGrp="1" noChangeArrowheads="1"/>
          </p:cNvSpPr>
          <p:nvPr>
            <p:ph type="subTitle" idx="1"/>
          </p:nvPr>
        </p:nvSpPr>
        <p:spPr>
          <a:xfrm>
            <a:off x="1600200" y="4800600"/>
            <a:ext cx="7543800" cy="609600"/>
          </a:xfrm>
        </p:spPr>
        <p:txBody>
          <a:bodyPr/>
          <a:lstStyle/>
          <a:p>
            <a:pPr>
              <a:lnSpc>
                <a:spcPct val="80000"/>
              </a:lnSpc>
            </a:pPr>
            <a:r>
              <a:rPr lang="en-US" sz="2400"/>
              <a:t>Robert C. Newman</a:t>
            </a:r>
          </a:p>
          <a:p>
            <a:pPr>
              <a:lnSpc>
                <a:spcPct val="80000"/>
              </a:lnSpc>
            </a:pPr>
            <a:r>
              <a:rPr lang="en-US" sz="2400"/>
              <a:t>Biblical Theological Seminary</a:t>
            </a:r>
          </a:p>
        </p:txBody>
      </p:sp>
      <p:pic>
        <p:nvPicPr>
          <p:cNvPr id="78852" name="Picture 4" descr="MCSY01261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57200"/>
            <a:ext cx="3246438" cy="2955925"/>
          </a:xfrm>
          <a:prstGeom prst="rect">
            <a:avLst/>
          </a:prstGeom>
          <a:noFill/>
          <a:extLst>
            <a:ext uri="{909E8E84-426E-40DD-AFC4-6F175D3DCCD1}">
              <a14:hiddenFill xmlns:a14="http://schemas.microsoft.com/office/drawing/2010/main">
                <a:solidFill>
                  <a:srgbClr val="FFFFFF"/>
                </a:solidFill>
              </a14:hiddenFill>
            </a:ext>
          </a:extLst>
        </p:spPr>
      </p:pic>
      <p:pic>
        <p:nvPicPr>
          <p:cNvPr id="2" name="BibleTrans-Valu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543800" y="5029200"/>
            <a:ext cx="609600" cy="609600"/>
          </a:xfrm>
          <a:prstGeom prst="rect">
            <a:avLst/>
          </a:prstGeom>
        </p:spPr>
      </p:pic>
    </p:spTree>
    <p:custDataLst>
      <p:tags r:id="rId1"/>
    </p:custDataLst>
  </p:cSld>
  <p:clrMapOvr>
    <a:masterClrMapping/>
  </p:clrMapOvr>
  <p:transition advClick="0" advTm="5226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78850"/>
                                        </p:tgtEl>
                                        <p:attrNameLst>
                                          <p:attrName>style.visibility</p:attrName>
                                        </p:attrNameLst>
                                      </p:cBhvr>
                                      <p:to>
                                        <p:strVal val="visible"/>
                                      </p:to>
                                    </p:set>
                                    <p:anim calcmode="lin" valueType="num">
                                      <p:cBhvr>
                                        <p:cTn id="11" dur="500" fill="hold"/>
                                        <p:tgtEl>
                                          <p:spTgt spid="78850"/>
                                        </p:tgtEl>
                                        <p:attrNameLst>
                                          <p:attrName>ppt_w</p:attrName>
                                        </p:attrNameLst>
                                      </p:cBhvr>
                                      <p:tavLst>
                                        <p:tav tm="0">
                                          <p:val>
                                            <p:fltVal val="0"/>
                                          </p:val>
                                        </p:tav>
                                        <p:tav tm="100000">
                                          <p:val>
                                            <p:strVal val="#ppt_w"/>
                                          </p:val>
                                        </p:tav>
                                      </p:tavLst>
                                    </p:anim>
                                    <p:anim calcmode="lin" valueType="num">
                                      <p:cBhvr>
                                        <p:cTn id="12" dur="500" fill="hold"/>
                                        <p:tgtEl>
                                          <p:spTgt spid="788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8851">
                                            <p:txEl>
                                              <p:pRg st="0" end="0"/>
                                            </p:txEl>
                                          </p:spTgt>
                                        </p:tgtEl>
                                        <p:attrNameLst>
                                          <p:attrName>style.visibility</p:attrName>
                                        </p:attrNameLst>
                                      </p:cBhvr>
                                      <p:to>
                                        <p:strVal val="visible"/>
                                      </p:to>
                                    </p:set>
                                    <p:anim calcmode="lin" valueType="num">
                                      <p:cBhvr additive="base">
                                        <p:cTn id="17"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8851">
                                            <p:txEl>
                                              <p:pRg st="1" end="1"/>
                                            </p:txEl>
                                          </p:spTgt>
                                        </p:tgtEl>
                                        <p:attrNameLst>
                                          <p:attrName>style.visibility</p:attrName>
                                        </p:attrNameLst>
                                      </p:cBhvr>
                                      <p:to>
                                        <p:strVal val="visible"/>
                                      </p:to>
                                    </p:set>
                                    <p:anim calcmode="lin" valueType="num">
                                      <p:cBhvr additive="base">
                                        <p:cTn id="23"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bldLst>
      <p:bldP spid="78850" grpId="0"/>
      <p:bldP spid="78851" grpId="0" build="p"/>
    </p:bldLst>
  </p:timing>
  <p:extLst mod="1">
    <p:ext uri="{E180D4A7-C9FB-4DFB-919C-405C955672EB}">
      <p14:showEvtLst xmlns:p14="http://schemas.microsoft.com/office/powerpoint/2010/main">
        <p14:playEvt time="0" objId="7885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4000"/>
              <a:t>Theological Outlook</a:t>
            </a:r>
          </a:p>
        </p:txBody>
      </p:sp>
      <p:sp>
        <p:nvSpPr>
          <p:cNvPr id="89091" name="Rectangle 3"/>
          <p:cNvSpPr>
            <a:spLocks noGrp="1" noChangeArrowheads="1"/>
          </p:cNvSpPr>
          <p:nvPr>
            <p:ph type="body" idx="1"/>
          </p:nvPr>
        </p:nvSpPr>
        <p:spPr/>
        <p:txBody>
          <a:bodyPr/>
          <a:lstStyle/>
          <a:p>
            <a:pPr>
              <a:buFont typeface="Wingdings" pitchFamily="2" charset="2"/>
              <a:buNone/>
            </a:pPr>
            <a:r>
              <a:rPr lang="en-US">
                <a:solidFill>
                  <a:srgbClr val="CC3300"/>
                </a:solidFill>
              </a:rPr>
              <a:t>John 1:1</a:t>
            </a:r>
          </a:p>
          <a:p>
            <a:r>
              <a:rPr lang="en-US" sz="2800"/>
              <a:t>In the beginning was the Word, and the Word was with God, and the Word was God (NASB).</a:t>
            </a:r>
          </a:p>
          <a:p>
            <a:r>
              <a:rPr lang="en-US" sz="2800"/>
              <a:t>When all things began, the Word already was.  The Word dwelt with God, and what God was, the Word was (NEB).</a:t>
            </a:r>
          </a:p>
          <a:p>
            <a:r>
              <a:rPr lang="en-US" sz="2800"/>
              <a:t>In the beginning the Word was, and the Word was with God, and the Word was a god (NWT, Jehovah’s Witnesses).</a:t>
            </a:r>
          </a:p>
        </p:txBody>
      </p:sp>
    </p:spTree>
    <p:custDataLst>
      <p:tags r:id="rId1"/>
    </p:custDataLst>
  </p:cSld>
  <p:clrMapOvr>
    <a:masterClrMapping/>
  </p:clrMapOvr>
  <p:transition advTm="6485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additive="base">
                                        <p:cTn id="25" dur="5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000"/>
              <a:t>Theological Outlook</a:t>
            </a:r>
          </a:p>
        </p:txBody>
      </p:sp>
      <p:sp>
        <p:nvSpPr>
          <p:cNvPr id="90115" name="Rectangle 3"/>
          <p:cNvSpPr>
            <a:spLocks noGrp="1" noChangeArrowheads="1"/>
          </p:cNvSpPr>
          <p:nvPr>
            <p:ph type="body" idx="1"/>
          </p:nvPr>
        </p:nvSpPr>
        <p:spPr/>
        <p:txBody>
          <a:bodyPr/>
          <a:lstStyle/>
          <a:p>
            <a:pPr>
              <a:buFont typeface="Wingdings" pitchFamily="2" charset="2"/>
              <a:buNone/>
            </a:pPr>
            <a:r>
              <a:rPr lang="en-US">
                <a:solidFill>
                  <a:srgbClr val="CC3300"/>
                </a:solidFill>
              </a:rPr>
              <a:t>Matthew 16:18</a:t>
            </a:r>
          </a:p>
          <a:p>
            <a:r>
              <a:rPr lang="en-US"/>
              <a:t>… you are Peter, and upon this rock I will build my church (NASB, evangelical).</a:t>
            </a:r>
          </a:p>
          <a:p>
            <a:r>
              <a:rPr lang="en-US"/>
              <a:t>… you are Peter, the Rock, and on this rock I will build my church (NEB, ecumenical).</a:t>
            </a:r>
          </a:p>
          <a:p>
            <a:r>
              <a:rPr lang="en-US"/>
              <a:t>… you are </a:t>
            </a:r>
            <a:r>
              <a:rPr lang="en-US">
                <a:cs typeface="Times New Roman" pitchFamily="18" charset="0"/>
              </a:rPr>
              <a:t>"</a:t>
            </a:r>
            <a:r>
              <a:rPr lang="en-US"/>
              <a:t>Rock,</a:t>
            </a:r>
            <a:r>
              <a:rPr lang="en-US">
                <a:cs typeface="Times New Roman" pitchFamily="18" charset="0"/>
              </a:rPr>
              <a:t>"</a:t>
            </a:r>
            <a:r>
              <a:rPr lang="en-US"/>
              <a:t> and on this rock I will build my church (NAB, Catholic).</a:t>
            </a:r>
          </a:p>
        </p:txBody>
      </p:sp>
    </p:spTree>
    <p:custDataLst>
      <p:tags r:id="rId1"/>
    </p:custDataLst>
  </p:cSld>
  <p:clrMapOvr>
    <a:masterClrMapping/>
  </p:clrMapOvr>
  <p:transition advTm="3179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4000"/>
              <a:t>Theological Outlook</a:t>
            </a:r>
          </a:p>
        </p:txBody>
      </p:sp>
      <p:sp>
        <p:nvSpPr>
          <p:cNvPr id="91139" name="Rectangle 3"/>
          <p:cNvSpPr>
            <a:spLocks noGrp="1" noChangeArrowheads="1"/>
          </p:cNvSpPr>
          <p:nvPr>
            <p:ph type="body" idx="1"/>
          </p:nvPr>
        </p:nvSpPr>
        <p:spPr/>
        <p:txBody>
          <a:bodyPr/>
          <a:lstStyle/>
          <a:p>
            <a:pPr>
              <a:buFont typeface="Wingdings" pitchFamily="2" charset="2"/>
              <a:buNone/>
            </a:pPr>
            <a:r>
              <a:rPr lang="en-US" sz="2800">
                <a:solidFill>
                  <a:srgbClr val="CC3300"/>
                </a:solidFill>
              </a:rPr>
              <a:t>Isaiah 9:6</a:t>
            </a:r>
          </a:p>
          <a:p>
            <a:r>
              <a:rPr lang="en-US" sz="2400"/>
              <a:t>And his name will be called Wonderful Counselor, Mighty God, Eternal Father, Prince of Peace (NASB, evangelical).</a:t>
            </a:r>
          </a:p>
          <a:p>
            <a:r>
              <a:rPr lang="en-US" sz="2400"/>
              <a:t>And he shall be called in purpose wonderful, in battle God-like, Father for all time, Prince of Peace (NEB, liberal).</a:t>
            </a:r>
          </a:p>
          <a:p>
            <a:r>
              <a:rPr lang="en-US" sz="2400"/>
              <a:t>And his name is called Pele-joez-el-gibbor-Abi-ad-sar-shalom (JPS, Jewish, w/ footnote </a:t>
            </a:r>
            <a:r>
              <a:rPr lang="en-US" sz="2400">
                <a:cs typeface="Times New Roman" pitchFamily="18" charset="0"/>
              </a:rPr>
              <a:t>"</a:t>
            </a:r>
            <a:r>
              <a:rPr lang="en-US" sz="2400"/>
              <a:t>That is, Wonderful in counsel is God the mighty, the everlasting Father, the Ruler of Peace</a:t>
            </a:r>
            <a:r>
              <a:rPr lang="en-US" sz="2400">
                <a:cs typeface="Times New Roman" pitchFamily="18" charset="0"/>
              </a:rPr>
              <a:t>"</a:t>
            </a:r>
            <a:r>
              <a:rPr lang="en-US" sz="2400"/>
              <a:t>).</a:t>
            </a:r>
          </a:p>
        </p:txBody>
      </p:sp>
    </p:spTree>
    <p:custDataLst>
      <p:tags r:id="rId1"/>
    </p:custDataLst>
  </p:cSld>
  <p:clrMapOvr>
    <a:masterClrMapping/>
  </p:clrMapOvr>
  <p:transition advTm="8179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z="4000"/>
              <a:t>Theological Outlook</a:t>
            </a:r>
          </a:p>
        </p:txBody>
      </p:sp>
      <p:sp>
        <p:nvSpPr>
          <p:cNvPr id="92163" name="Rectangle 3"/>
          <p:cNvSpPr>
            <a:spLocks noGrp="1" noChangeArrowheads="1"/>
          </p:cNvSpPr>
          <p:nvPr>
            <p:ph type="body" sz="half" idx="1"/>
          </p:nvPr>
        </p:nvSpPr>
        <p:spPr>
          <a:xfrm>
            <a:off x="457200" y="2128838"/>
            <a:ext cx="3584575" cy="4002087"/>
          </a:xfrm>
        </p:spPr>
        <p:txBody>
          <a:bodyPr/>
          <a:lstStyle/>
          <a:p>
            <a:pPr>
              <a:buFont typeface="Wingdings" pitchFamily="2" charset="2"/>
              <a:buNone/>
            </a:pPr>
            <a:r>
              <a:rPr lang="en-US" sz="2800">
                <a:solidFill>
                  <a:srgbClr val="CC3300"/>
                </a:solidFill>
              </a:rPr>
              <a:t>Genesis 11:1</a:t>
            </a:r>
          </a:p>
          <a:p>
            <a:r>
              <a:rPr lang="en-US" sz="2800"/>
              <a:t>Now (the whole earth)… (NASB, evangelical).</a:t>
            </a:r>
          </a:p>
          <a:p>
            <a:r>
              <a:rPr lang="en-US" sz="2800"/>
              <a:t>Once upon a time… (NEB, liberal).</a:t>
            </a:r>
          </a:p>
          <a:p>
            <a:r>
              <a:rPr lang="en-US" sz="2800"/>
              <a:t>Hebrew is </a:t>
            </a:r>
            <a:r>
              <a:rPr lang="en-US" sz="2800" i="1"/>
              <a:t>v</a:t>
            </a:r>
            <a:r>
              <a:rPr lang="en-US" sz="2800" i="1" baseline="30000"/>
              <a:t>e</a:t>
            </a:r>
            <a:r>
              <a:rPr lang="en-US" sz="2800" i="1"/>
              <a:t>yehi</a:t>
            </a:r>
            <a:r>
              <a:rPr lang="en-US" sz="2800"/>
              <a:t>: </a:t>
            </a:r>
            <a:r>
              <a:rPr lang="en-US" sz="2800">
                <a:cs typeface="Times New Roman" pitchFamily="18" charset="0"/>
              </a:rPr>
              <a:t>"</a:t>
            </a:r>
            <a:r>
              <a:rPr lang="en-US" sz="2800"/>
              <a:t>and it came to pass</a:t>
            </a:r>
            <a:r>
              <a:rPr lang="en-US" sz="2800">
                <a:cs typeface="Times New Roman" pitchFamily="18" charset="0"/>
              </a:rPr>
              <a:t>"</a:t>
            </a:r>
          </a:p>
        </p:txBody>
      </p:sp>
      <p:pic>
        <p:nvPicPr>
          <p:cNvPr id="92165" name="Picture 5" descr="tower-of-bab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7483" r="10211"/>
          <a:stretch>
            <a:fillRect/>
          </a:stretch>
        </p:blipFill>
        <p:spPr>
          <a:xfrm>
            <a:off x="3960813" y="2524125"/>
            <a:ext cx="4318000" cy="290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6117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checkerboard(across)">
                                      <p:cBhvr>
                                        <p:cTn id="7" dur="500"/>
                                        <p:tgtEl>
                                          <p:spTgt spid="921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163">
                                            <p:txEl>
                                              <p:pRg st="0" end="0"/>
                                            </p:txEl>
                                          </p:spTgt>
                                        </p:tgtEl>
                                        <p:attrNameLst>
                                          <p:attrName>style.visibility</p:attrName>
                                        </p:attrNameLst>
                                      </p:cBhvr>
                                      <p:to>
                                        <p:strVal val="visible"/>
                                      </p:to>
                                    </p:set>
                                    <p:anim calcmode="lin" valueType="num">
                                      <p:cBhvr additive="base">
                                        <p:cTn id="12" dur="500" fill="hold"/>
                                        <p:tgtEl>
                                          <p:spTgt spid="9216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21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2163">
                                            <p:txEl>
                                              <p:pRg st="1" end="1"/>
                                            </p:txEl>
                                          </p:spTgt>
                                        </p:tgtEl>
                                        <p:attrNameLst>
                                          <p:attrName>style.visibility</p:attrName>
                                        </p:attrNameLst>
                                      </p:cBhvr>
                                      <p:to>
                                        <p:strVal val="visible"/>
                                      </p:to>
                                    </p:set>
                                    <p:anim calcmode="lin" valueType="num">
                                      <p:cBhvr additive="base">
                                        <p:cTn id="18" dur="5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2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2163">
                                            <p:txEl>
                                              <p:pRg st="2" end="2"/>
                                            </p:txEl>
                                          </p:spTgt>
                                        </p:tgtEl>
                                        <p:attrNameLst>
                                          <p:attrName>style.visibility</p:attrName>
                                        </p:attrNameLst>
                                      </p:cBhvr>
                                      <p:to>
                                        <p:strVal val="visible"/>
                                      </p:to>
                                    </p:set>
                                    <p:anim calcmode="lin" valueType="num">
                                      <p:cBhvr additive="base">
                                        <p:cTn id="24" dur="5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21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2163">
                                            <p:txEl>
                                              <p:pRg st="3" end="3"/>
                                            </p:txEl>
                                          </p:spTgt>
                                        </p:tgtEl>
                                        <p:attrNameLst>
                                          <p:attrName>style.visibility</p:attrName>
                                        </p:attrNameLst>
                                      </p:cBhvr>
                                      <p:to>
                                        <p:strVal val="visible"/>
                                      </p:to>
                                    </p:set>
                                    <p:anim calcmode="lin" valueType="num">
                                      <p:cBhvr additive="base">
                                        <p:cTn id="30" dur="500" fill="hold"/>
                                        <p:tgtEl>
                                          <p:spTgt spid="9216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21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5400"/>
              <a:t>Textual Basis</a:t>
            </a:r>
          </a:p>
        </p:txBody>
      </p:sp>
      <p:sp>
        <p:nvSpPr>
          <p:cNvPr id="94211" name="Rectangle 3"/>
          <p:cNvSpPr>
            <a:spLocks noGrp="1" noChangeArrowheads="1"/>
          </p:cNvSpPr>
          <p:nvPr>
            <p:ph type="body" idx="1"/>
          </p:nvPr>
        </p:nvSpPr>
        <p:spPr/>
        <p:txBody>
          <a:bodyPr/>
          <a:lstStyle/>
          <a:p>
            <a:pPr>
              <a:buFont typeface="Wingdings" pitchFamily="2" charset="2"/>
              <a:buNone/>
            </a:pPr>
            <a:r>
              <a:rPr lang="en-US" sz="4400">
                <a:solidFill>
                  <a:srgbClr val="CC3300"/>
                </a:solidFill>
              </a:rPr>
              <a:t>Is the underlying Greek or Hebrew text based on…</a:t>
            </a:r>
          </a:p>
          <a:p>
            <a:r>
              <a:rPr lang="en-US" sz="4400"/>
              <a:t>The Traditional Text?</a:t>
            </a:r>
          </a:p>
          <a:p>
            <a:r>
              <a:rPr lang="en-US" sz="4400"/>
              <a:t>A Critical Text?</a:t>
            </a:r>
          </a:p>
          <a:p>
            <a:r>
              <a:rPr lang="en-US" sz="4400"/>
              <a:t>A Conjecture?</a:t>
            </a:r>
          </a:p>
        </p:txBody>
      </p:sp>
    </p:spTree>
    <p:custDataLst>
      <p:tags r:id="rId1"/>
    </p:custDataLst>
  </p:cSld>
  <p:clrMapOvr>
    <a:masterClrMapping/>
  </p:clrMapOvr>
  <p:transition advTm="3881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z="5400"/>
              <a:t>Textual Basis</a:t>
            </a:r>
          </a:p>
        </p:txBody>
      </p:sp>
      <p:sp>
        <p:nvSpPr>
          <p:cNvPr id="95235" name="Rectangle 3"/>
          <p:cNvSpPr>
            <a:spLocks noGrp="1" noChangeArrowheads="1"/>
          </p:cNvSpPr>
          <p:nvPr>
            <p:ph type="body" idx="1"/>
          </p:nvPr>
        </p:nvSpPr>
        <p:spPr/>
        <p:txBody>
          <a:bodyPr/>
          <a:lstStyle/>
          <a:p>
            <a:pPr>
              <a:buFont typeface="Wingdings" pitchFamily="2" charset="2"/>
              <a:buNone/>
            </a:pPr>
            <a:r>
              <a:rPr lang="en-US" sz="4000">
                <a:solidFill>
                  <a:srgbClr val="CC3300"/>
                </a:solidFill>
              </a:rPr>
              <a:t>Traditional Text</a:t>
            </a:r>
          </a:p>
          <a:p>
            <a:r>
              <a:rPr lang="en-US"/>
              <a:t>The text of the OT and NT as it existed in the majority of manuscripts that were known at the time the Bible first began to be printed (about AD 1500).</a:t>
            </a:r>
          </a:p>
          <a:p>
            <a:r>
              <a:rPr lang="en-US"/>
              <a:t>This is the text used in the KJV, and modern versions such as the NKJV.</a:t>
            </a:r>
          </a:p>
        </p:txBody>
      </p:sp>
    </p:spTree>
    <p:custDataLst>
      <p:tags r:id="rId1"/>
    </p:custDataLst>
  </p:cSld>
  <p:clrMapOvr>
    <a:masterClrMapping/>
  </p:clrMapOvr>
  <p:transition advTm="20457">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5400"/>
              <a:t>Textual Basis</a:t>
            </a:r>
          </a:p>
        </p:txBody>
      </p:sp>
      <p:sp>
        <p:nvSpPr>
          <p:cNvPr id="96259" name="Rectangle 3"/>
          <p:cNvSpPr>
            <a:spLocks noGrp="1" noChangeArrowheads="1"/>
          </p:cNvSpPr>
          <p:nvPr>
            <p:ph type="body" idx="1"/>
          </p:nvPr>
        </p:nvSpPr>
        <p:spPr/>
        <p:txBody>
          <a:bodyPr/>
          <a:lstStyle/>
          <a:p>
            <a:pPr>
              <a:lnSpc>
                <a:spcPct val="90000"/>
              </a:lnSpc>
              <a:buFont typeface="Wingdings" pitchFamily="2" charset="2"/>
              <a:buNone/>
            </a:pPr>
            <a:r>
              <a:rPr lang="en-US" sz="4000">
                <a:solidFill>
                  <a:srgbClr val="CC3300"/>
                </a:solidFill>
              </a:rPr>
              <a:t>Critical Text</a:t>
            </a:r>
          </a:p>
          <a:p>
            <a:pPr>
              <a:lnSpc>
                <a:spcPct val="90000"/>
              </a:lnSpc>
            </a:pPr>
            <a:r>
              <a:rPr lang="en-US"/>
              <a:t>The text of the OT and NT as reconstructed from all presently-known manuscripts, giving greater weight to those manuscripts which are earlier and/or appear to be more reliable. </a:t>
            </a:r>
          </a:p>
          <a:p>
            <a:pPr>
              <a:lnSpc>
                <a:spcPct val="90000"/>
              </a:lnSpc>
            </a:pPr>
            <a:r>
              <a:rPr lang="en-US"/>
              <a:t>This is used in most modern versions. See the marginal notes in the NASB or NIV for samples.</a:t>
            </a:r>
          </a:p>
          <a:p>
            <a:pPr>
              <a:lnSpc>
                <a:spcPct val="90000"/>
              </a:lnSpc>
            </a:pPr>
            <a:r>
              <a:rPr lang="en-US"/>
              <a:t>Differences range from single words, to phrases, up to several verses. </a:t>
            </a:r>
          </a:p>
        </p:txBody>
      </p:sp>
    </p:spTree>
    <p:custDataLst>
      <p:tags r:id="rId1"/>
    </p:custDataLst>
  </p:cSld>
  <p:clrMapOvr>
    <a:masterClrMapping/>
  </p:clrMapOvr>
  <p:transition advTm="2929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sz="5400"/>
              <a:t>Textual Basis</a:t>
            </a:r>
          </a:p>
        </p:txBody>
      </p:sp>
      <p:sp>
        <p:nvSpPr>
          <p:cNvPr id="97283" name="Rectangle 3"/>
          <p:cNvSpPr>
            <a:spLocks noGrp="1" noChangeArrowheads="1"/>
          </p:cNvSpPr>
          <p:nvPr>
            <p:ph type="body" idx="1"/>
          </p:nvPr>
        </p:nvSpPr>
        <p:spPr/>
        <p:txBody>
          <a:bodyPr/>
          <a:lstStyle/>
          <a:p>
            <a:pPr>
              <a:buFont typeface="Wingdings" pitchFamily="2" charset="2"/>
              <a:buNone/>
            </a:pPr>
            <a:r>
              <a:rPr lang="en-US" sz="4000">
                <a:solidFill>
                  <a:srgbClr val="CC3300"/>
                </a:solidFill>
              </a:rPr>
              <a:t>Conjecture</a:t>
            </a:r>
          </a:p>
          <a:p>
            <a:r>
              <a:rPr lang="en-US"/>
              <a:t>Reconstructing some part of the text where the editor feels that none of the manuscripts existing today preserves the original reading.</a:t>
            </a:r>
          </a:p>
          <a:p>
            <a:r>
              <a:rPr lang="en-US"/>
              <a:t>Extremely rare in the NT.</a:t>
            </a:r>
          </a:p>
          <a:p>
            <a:r>
              <a:rPr lang="en-US"/>
              <a:t>In OT: </a:t>
            </a:r>
          </a:p>
          <a:p>
            <a:pPr lvl="1"/>
            <a:r>
              <a:rPr lang="en-US"/>
              <a:t>Rarely done by conservatives</a:t>
            </a:r>
          </a:p>
          <a:p>
            <a:pPr lvl="1"/>
            <a:r>
              <a:rPr lang="en-US"/>
              <a:t>More common with liberals</a:t>
            </a:r>
          </a:p>
        </p:txBody>
      </p:sp>
    </p:spTree>
    <p:custDataLst>
      <p:tags r:id="rId1"/>
    </p:custDataLst>
  </p:cSld>
  <p:clrMapOvr>
    <a:masterClrMapping/>
  </p:clrMapOvr>
  <p:transition advTm="1747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7283">
                                            <p:txEl>
                                              <p:pRg st="5" end="5"/>
                                            </p:txEl>
                                          </p:spTgt>
                                        </p:tgtEl>
                                        <p:attrNameLst>
                                          <p:attrName>style.visibility</p:attrName>
                                        </p:attrNameLst>
                                      </p:cBhvr>
                                      <p:to>
                                        <p:strVal val="visible"/>
                                      </p:to>
                                    </p:set>
                                    <p:anim calcmode="lin" valueType="num">
                                      <p:cBhvr additive="base">
                                        <p:cTn id="37" dur="500" fill="hold"/>
                                        <p:tgtEl>
                                          <p:spTgt spid="972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2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4000"/>
              <a:t>Conjecture: Some Samples</a:t>
            </a:r>
          </a:p>
        </p:txBody>
      </p:sp>
      <p:sp>
        <p:nvSpPr>
          <p:cNvPr id="98307" name="Rectangle 3"/>
          <p:cNvSpPr>
            <a:spLocks noGrp="1" noChangeArrowheads="1"/>
          </p:cNvSpPr>
          <p:nvPr>
            <p:ph type="body" idx="1"/>
          </p:nvPr>
        </p:nvSpPr>
        <p:spPr/>
        <p:txBody>
          <a:bodyPr/>
          <a:lstStyle/>
          <a:p>
            <a:pPr>
              <a:buFont typeface="Wingdings" pitchFamily="2" charset="2"/>
              <a:buNone/>
            </a:pPr>
            <a:r>
              <a:rPr lang="en-US">
                <a:solidFill>
                  <a:srgbClr val="CC3300"/>
                </a:solidFill>
              </a:rPr>
              <a:t>1 Samuel 13:1</a:t>
            </a:r>
          </a:p>
          <a:p>
            <a:r>
              <a:rPr lang="en-US"/>
              <a:t>Saul reigned one year; and when he had reigned two years over Israel (NKJV).</a:t>
            </a:r>
          </a:p>
          <a:p>
            <a:r>
              <a:rPr lang="en-US"/>
              <a:t>Saul was [forty] years old when he began to reign, and he reigned [thirty] two years over Israel (NASU). </a:t>
            </a:r>
          </a:p>
        </p:txBody>
      </p:sp>
    </p:spTree>
    <p:custDataLst>
      <p:tags r:id="rId1"/>
    </p:custDataLst>
  </p:cSld>
  <p:clrMapOvr>
    <a:masterClrMapping/>
  </p:clrMapOvr>
  <p:transition advTm="4836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z="4000"/>
              <a:t>Conjecture: Some Samples</a:t>
            </a:r>
          </a:p>
        </p:txBody>
      </p:sp>
      <p:sp>
        <p:nvSpPr>
          <p:cNvPr id="99331" name="Rectangle 3"/>
          <p:cNvSpPr>
            <a:spLocks noGrp="1" noChangeArrowheads="1"/>
          </p:cNvSpPr>
          <p:nvPr>
            <p:ph type="body" idx="1"/>
          </p:nvPr>
        </p:nvSpPr>
        <p:spPr/>
        <p:txBody>
          <a:bodyPr/>
          <a:lstStyle/>
          <a:p>
            <a:pPr>
              <a:buFont typeface="Wingdings" pitchFamily="2" charset="2"/>
              <a:buNone/>
            </a:pPr>
            <a:r>
              <a:rPr lang="en-US">
                <a:solidFill>
                  <a:srgbClr val="CC3300"/>
                </a:solidFill>
              </a:rPr>
              <a:t>Psalm 2:12</a:t>
            </a:r>
          </a:p>
          <a:p>
            <a:r>
              <a:rPr lang="en-US"/>
              <a:t>Do homage to the son (NASB, evangelical).</a:t>
            </a:r>
          </a:p>
          <a:p>
            <a:r>
              <a:rPr lang="en-US"/>
              <a:t>Kiss the king (NEB, liberal).</a:t>
            </a:r>
          </a:p>
          <a:p>
            <a:r>
              <a:rPr lang="en-US"/>
              <a:t>Bow down to him (GNB, liberal).</a:t>
            </a:r>
          </a:p>
          <a:p>
            <a:r>
              <a:rPr lang="en-US"/>
              <a:t>Kiss his feet (RSV, liberal).</a:t>
            </a:r>
          </a:p>
        </p:txBody>
      </p:sp>
    </p:spTree>
    <p:custDataLst>
      <p:tags r:id="rId1"/>
    </p:custDataLst>
  </p:cSld>
  <p:clrMapOvr>
    <a:masterClrMapping/>
  </p:clrMapOvr>
  <p:transition advTm="5394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ctrTitle"/>
          </p:nvPr>
        </p:nvSpPr>
        <p:spPr>
          <a:xfrm>
            <a:off x="838200" y="3581400"/>
            <a:ext cx="7543800" cy="990600"/>
          </a:xfrm>
        </p:spPr>
        <p:txBody>
          <a:bodyPr/>
          <a:lstStyle/>
          <a:p>
            <a:r>
              <a:rPr lang="en-US" sz="6600"/>
              <a:t>Modern Translations:</a:t>
            </a:r>
            <a:endParaRPr lang="en-US" sz="4800"/>
          </a:p>
        </p:txBody>
      </p:sp>
      <p:sp>
        <p:nvSpPr>
          <p:cNvPr id="79877" name="Rectangle 5"/>
          <p:cNvSpPr>
            <a:spLocks noGrp="1" noChangeArrowheads="1"/>
          </p:cNvSpPr>
          <p:nvPr>
            <p:ph type="subTitle" idx="1"/>
          </p:nvPr>
        </p:nvSpPr>
        <p:spPr>
          <a:xfrm>
            <a:off x="762000" y="4724400"/>
            <a:ext cx="7696200" cy="1143000"/>
          </a:xfrm>
        </p:spPr>
        <p:txBody>
          <a:bodyPr/>
          <a:lstStyle/>
          <a:p>
            <a:pPr>
              <a:lnSpc>
                <a:spcPct val="80000"/>
              </a:lnSpc>
            </a:pPr>
            <a:r>
              <a:rPr lang="en-US" sz="3600" b="1" i="1">
                <a:solidFill>
                  <a:schemeClr val="tx2"/>
                </a:solidFill>
              </a:rPr>
              <a:t>Why Do They Differ?</a:t>
            </a:r>
            <a:br>
              <a:rPr lang="en-US" sz="3600" b="1" i="1">
                <a:solidFill>
                  <a:schemeClr val="tx2"/>
                </a:solidFill>
              </a:rPr>
            </a:br>
            <a:r>
              <a:rPr lang="en-US" sz="3600" b="1" i="1">
                <a:solidFill>
                  <a:schemeClr val="tx2"/>
                </a:solidFill>
              </a:rPr>
              <a:t>What Difference Does It Make?</a:t>
            </a:r>
          </a:p>
        </p:txBody>
      </p:sp>
      <p:pic>
        <p:nvPicPr>
          <p:cNvPr id="79879" name="Picture 7" descr="bibles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457200"/>
            <a:ext cx="3200400" cy="2844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749">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9879"/>
                                        </p:tgtEl>
                                        <p:attrNameLst>
                                          <p:attrName>style.visibility</p:attrName>
                                        </p:attrNameLst>
                                      </p:cBhvr>
                                      <p:to>
                                        <p:strVal val="visible"/>
                                      </p:to>
                                    </p:set>
                                    <p:animEffect transition="in" filter="checkerboard(across)">
                                      <p:cBhvr>
                                        <p:cTn id="7" dur="500"/>
                                        <p:tgtEl>
                                          <p:spTgt spid="798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9876"/>
                                        </p:tgtEl>
                                        <p:attrNameLst>
                                          <p:attrName>style.visibility</p:attrName>
                                        </p:attrNameLst>
                                      </p:cBhvr>
                                      <p:to>
                                        <p:strVal val="visible"/>
                                      </p:to>
                                    </p:set>
                                    <p:anim calcmode="lin" valueType="num">
                                      <p:cBhvr>
                                        <p:cTn id="12" dur="500" fill="hold"/>
                                        <p:tgtEl>
                                          <p:spTgt spid="79876"/>
                                        </p:tgtEl>
                                        <p:attrNameLst>
                                          <p:attrName>ppt_w</p:attrName>
                                        </p:attrNameLst>
                                      </p:cBhvr>
                                      <p:tavLst>
                                        <p:tav tm="0">
                                          <p:val>
                                            <p:fltVal val="0"/>
                                          </p:val>
                                        </p:tav>
                                        <p:tav tm="100000">
                                          <p:val>
                                            <p:strVal val="#ppt_w"/>
                                          </p:val>
                                        </p:tav>
                                      </p:tavLst>
                                    </p:anim>
                                    <p:anim calcmode="lin" valueType="num">
                                      <p:cBhvr>
                                        <p:cTn id="13" dur="500" fill="hold"/>
                                        <p:tgtEl>
                                          <p:spTgt spid="7987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9877">
                                            <p:txEl>
                                              <p:pRg st="0" end="0"/>
                                            </p:txEl>
                                          </p:spTgt>
                                        </p:tgtEl>
                                        <p:attrNameLst>
                                          <p:attrName>style.visibility</p:attrName>
                                        </p:attrNameLst>
                                      </p:cBhvr>
                                      <p:to>
                                        <p:strVal val="visible"/>
                                      </p:to>
                                    </p:set>
                                    <p:anim calcmode="lin" valueType="num">
                                      <p:cBhvr additive="base">
                                        <p:cTn id="18" dur="500" fill="hold"/>
                                        <p:tgtEl>
                                          <p:spTgt spid="7987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98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P spid="7987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09600" y="1447800"/>
            <a:ext cx="7772400" cy="304800"/>
          </a:xfrm>
        </p:spPr>
        <p:txBody>
          <a:bodyPr/>
          <a:lstStyle/>
          <a:p>
            <a:pPr algn="ctr"/>
            <a:r>
              <a:rPr lang="en-US" sz="4000"/>
              <a:t>Some Tests for a </a:t>
            </a:r>
            <a:br>
              <a:rPr lang="en-US" sz="4000"/>
            </a:br>
            <a:r>
              <a:rPr lang="en-US" sz="4000"/>
              <a:t>Theologically-Sound Translation</a:t>
            </a:r>
          </a:p>
        </p:txBody>
      </p:sp>
      <p:sp>
        <p:nvSpPr>
          <p:cNvPr id="100355" name="Rectangle 3"/>
          <p:cNvSpPr>
            <a:spLocks noGrp="1" noChangeArrowheads="1"/>
          </p:cNvSpPr>
          <p:nvPr>
            <p:ph type="body" idx="1"/>
          </p:nvPr>
        </p:nvSpPr>
        <p:spPr>
          <a:xfrm>
            <a:off x="457200" y="2057400"/>
            <a:ext cx="8229600" cy="3705225"/>
          </a:xfrm>
        </p:spPr>
        <p:txBody>
          <a:bodyPr/>
          <a:lstStyle/>
          <a:p>
            <a:r>
              <a:rPr lang="en-US" sz="2800"/>
              <a:t>Do the translators believe the apostles properly understood OT Scripture?</a:t>
            </a:r>
          </a:p>
          <a:p>
            <a:r>
              <a:rPr lang="en-US" sz="2800"/>
              <a:t>Do the translators believe the apostles thought Jesus was God?</a:t>
            </a:r>
          </a:p>
          <a:p>
            <a:r>
              <a:rPr lang="en-US" sz="2800"/>
              <a:t>Do the translators play down Messianic prophecy?</a:t>
            </a:r>
          </a:p>
          <a:p>
            <a:r>
              <a:rPr lang="en-US" sz="2800"/>
              <a:t>Do the translators play down resurrection in the OT?</a:t>
            </a:r>
          </a:p>
          <a:p>
            <a:r>
              <a:rPr lang="en-US" sz="2800"/>
              <a:t>Do the translators </a:t>
            </a:r>
            <a:r>
              <a:rPr lang="en-US" sz="2800">
                <a:cs typeface="Times New Roman" pitchFamily="18" charset="0"/>
              </a:rPr>
              <a:t>"</a:t>
            </a:r>
            <a:r>
              <a:rPr lang="en-US" sz="2800"/>
              <a:t>correct</a:t>
            </a:r>
            <a:r>
              <a:rPr lang="en-US" sz="2800">
                <a:cs typeface="Times New Roman" pitchFamily="18" charset="0"/>
              </a:rPr>
              <a:t>"</a:t>
            </a:r>
            <a:r>
              <a:rPr lang="en-US" sz="2800"/>
              <a:t> the text without manuscript support?</a:t>
            </a:r>
          </a:p>
          <a:p>
            <a:endParaRPr lang="en-US" sz="2800"/>
          </a:p>
        </p:txBody>
      </p:sp>
    </p:spTree>
    <p:custDataLst>
      <p:tags r:id="rId1"/>
    </p:custDataLst>
  </p:cSld>
  <p:clrMapOvr>
    <a:masterClrMapping/>
  </p:clrMapOvr>
  <p:transition advTm="18601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355">
                                            <p:txEl>
                                              <p:pRg st="4" end="4"/>
                                            </p:txEl>
                                          </p:spTgt>
                                        </p:tgtEl>
                                        <p:attrNameLst>
                                          <p:attrName>style.visibility</p:attrName>
                                        </p:attrNameLst>
                                      </p:cBhvr>
                                      <p:to>
                                        <p:strVal val="visible"/>
                                      </p:to>
                                    </p:set>
                                    <p:anim calcmode="lin" valueType="num">
                                      <p:cBhvr additive="base">
                                        <p:cTn id="31" dur="5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03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ctrTitle"/>
          </p:nvPr>
        </p:nvSpPr>
        <p:spPr/>
        <p:txBody>
          <a:bodyPr/>
          <a:lstStyle/>
          <a:p>
            <a:r>
              <a:rPr lang="en-US"/>
              <a:t>The Hand-Copying of the Bible</a:t>
            </a:r>
          </a:p>
        </p:txBody>
      </p:sp>
      <p:sp>
        <p:nvSpPr>
          <p:cNvPr id="101381" name="Rectangle 5"/>
          <p:cNvSpPr>
            <a:spLocks noGrp="1" noChangeArrowheads="1"/>
          </p:cNvSpPr>
          <p:nvPr>
            <p:ph type="subTitle" idx="1"/>
          </p:nvPr>
        </p:nvSpPr>
        <p:spPr>
          <a:xfrm>
            <a:off x="762000" y="3765550"/>
            <a:ext cx="4648200" cy="2057400"/>
          </a:xfrm>
        </p:spPr>
        <p:txBody>
          <a:bodyPr/>
          <a:lstStyle/>
          <a:p>
            <a:r>
              <a:rPr lang="en-US" sz="3200" b="1" i="1">
                <a:solidFill>
                  <a:schemeClr val="tx2"/>
                </a:solidFill>
              </a:rPr>
              <a:t>Can we have confidence in it?</a:t>
            </a:r>
          </a:p>
        </p:txBody>
      </p:sp>
      <p:pic>
        <p:nvPicPr>
          <p:cNvPr id="101382" name="Picture 6" descr="scri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048000"/>
            <a:ext cx="2995613" cy="28336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82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checkerboard(across)">
                                      <p:cBhvr>
                                        <p:cTn id="7" dur="500"/>
                                        <p:tgtEl>
                                          <p:spTgt spid="101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p:cTn id="12" dur="500" fill="hold"/>
                                        <p:tgtEl>
                                          <p:spTgt spid="101380"/>
                                        </p:tgtEl>
                                        <p:attrNameLst>
                                          <p:attrName>ppt_w</p:attrName>
                                        </p:attrNameLst>
                                      </p:cBhvr>
                                      <p:tavLst>
                                        <p:tav tm="0">
                                          <p:val>
                                            <p:fltVal val="0"/>
                                          </p:val>
                                        </p:tav>
                                        <p:tav tm="100000">
                                          <p:val>
                                            <p:strVal val="#ppt_w"/>
                                          </p:val>
                                        </p:tav>
                                      </p:tavLst>
                                    </p:anim>
                                    <p:anim calcmode="lin" valueType="num">
                                      <p:cBhvr>
                                        <p:cTn id="13" dur="500" fill="hold"/>
                                        <p:tgtEl>
                                          <p:spTgt spid="10138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1381">
                                            <p:txEl>
                                              <p:pRg st="0" end="0"/>
                                            </p:txEl>
                                          </p:spTgt>
                                        </p:tgtEl>
                                        <p:attrNameLst>
                                          <p:attrName>style.visibility</p:attrName>
                                        </p:attrNameLst>
                                      </p:cBhvr>
                                      <p:to>
                                        <p:strVal val="visible"/>
                                      </p:to>
                                    </p:set>
                                    <p:anim calcmode="lin" valueType="num">
                                      <p:cBhvr additive="base">
                                        <p:cTn id="18" dur="500" fill="hold"/>
                                        <p:tgtEl>
                                          <p:spTgt spid="10138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38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10138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sz="5400"/>
              <a:t>Hand-Copying of the Bible</a:t>
            </a:r>
          </a:p>
        </p:txBody>
      </p:sp>
      <p:sp>
        <p:nvSpPr>
          <p:cNvPr id="103427" name="Rectangle 3"/>
          <p:cNvSpPr>
            <a:spLocks noGrp="1" noChangeArrowheads="1"/>
          </p:cNvSpPr>
          <p:nvPr>
            <p:ph type="body" idx="1"/>
          </p:nvPr>
        </p:nvSpPr>
        <p:spPr/>
        <p:txBody>
          <a:bodyPr/>
          <a:lstStyle/>
          <a:p>
            <a:pPr>
              <a:buFont typeface="Wingdings" pitchFamily="2" charset="2"/>
              <a:buNone/>
            </a:pPr>
            <a:r>
              <a:rPr lang="en-US" sz="4400">
                <a:solidFill>
                  <a:srgbClr val="CC3300"/>
                </a:solidFill>
              </a:rPr>
              <a:t>Error in Hand-Copying </a:t>
            </a:r>
          </a:p>
          <a:p>
            <a:r>
              <a:rPr lang="en-US" sz="4400"/>
              <a:t>Causes of Error</a:t>
            </a:r>
          </a:p>
          <a:p>
            <a:r>
              <a:rPr lang="en-US" sz="4400"/>
              <a:t>Correction of Error</a:t>
            </a:r>
          </a:p>
          <a:p>
            <a:r>
              <a:rPr lang="en-US" sz="4400"/>
              <a:t>Estimation of Error</a:t>
            </a:r>
          </a:p>
        </p:txBody>
      </p:sp>
    </p:spTree>
    <p:custDataLst>
      <p:tags r:id="rId1"/>
    </p:custDataLst>
  </p:cSld>
  <p:clrMapOvr>
    <a:masterClrMapping/>
  </p:clrMapOvr>
  <p:transition advTm="58781">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z="4000"/>
              <a:t>Causes of Error</a:t>
            </a:r>
          </a:p>
        </p:txBody>
      </p:sp>
      <p:sp>
        <p:nvSpPr>
          <p:cNvPr id="104451" name="Rectangle 3"/>
          <p:cNvSpPr>
            <a:spLocks noGrp="1" noChangeArrowheads="1"/>
          </p:cNvSpPr>
          <p:nvPr>
            <p:ph type="body" idx="1"/>
          </p:nvPr>
        </p:nvSpPr>
        <p:spPr/>
        <p:txBody>
          <a:bodyPr/>
          <a:lstStyle/>
          <a:p>
            <a:pPr>
              <a:buFont typeface="Wingdings" pitchFamily="2" charset="2"/>
              <a:buNone/>
            </a:pPr>
            <a:r>
              <a:rPr lang="en-US">
                <a:solidFill>
                  <a:srgbClr val="CC3300"/>
                </a:solidFill>
              </a:rPr>
              <a:t>Contrast machine printing with hand-copying:</a:t>
            </a:r>
          </a:p>
          <a:p>
            <a:r>
              <a:rPr lang="en-US"/>
              <a:t>Independence of Copies</a:t>
            </a:r>
          </a:p>
          <a:p>
            <a:pPr lvl="1"/>
            <a:r>
              <a:rPr lang="en-US" sz="3200"/>
              <a:t>Each hand-copy independent</a:t>
            </a:r>
          </a:p>
          <a:p>
            <a:r>
              <a:rPr lang="en-US"/>
              <a:t>Value of Proofreading</a:t>
            </a:r>
          </a:p>
          <a:p>
            <a:pPr lvl="1"/>
            <a:r>
              <a:rPr lang="en-US" sz="3200"/>
              <a:t>Have to proofread every copy</a:t>
            </a:r>
          </a:p>
        </p:txBody>
      </p:sp>
    </p:spTree>
    <p:custDataLst>
      <p:tags r:id="rId1"/>
    </p:custDataLst>
  </p:cSld>
  <p:clrMapOvr>
    <a:masterClrMapping/>
  </p:clrMapOvr>
  <p:transition advTm="7913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sz="4000"/>
              <a:t>Types of Error</a:t>
            </a:r>
          </a:p>
        </p:txBody>
      </p:sp>
      <p:sp>
        <p:nvSpPr>
          <p:cNvPr id="105475" name="Rectangle 3"/>
          <p:cNvSpPr>
            <a:spLocks noGrp="1" noChangeArrowheads="1"/>
          </p:cNvSpPr>
          <p:nvPr>
            <p:ph type="body" idx="1"/>
          </p:nvPr>
        </p:nvSpPr>
        <p:spPr/>
        <p:txBody>
          <a:bodyPr/>
          <a:lstStyle/>
          <a:p>
            <a:pPr>
              <a:buFont typeface="Wingdings" pitchFamily="2" charset="2"/>
              <a:buNone/>
            </a:pPr>
            <a:r>
              <a:rPr lang="en-US" sz="2800">
                <a:solidFill>
                  <a:srgbClr val="CC3300"/>
                </a:solidFill>
              </a:rPr>
              <a:t>Accidental Changes</a:t>
            </a:r>
          </a:p>
          <a:p>
            <a:r>
              <a:rPr lang="en-US" sz="2800"/>
              <a:t>Errors of Sight or Writing</a:t>
            </a:r>
          </a:p>
          <a:p>
            <a:pPr lvl="1"/>
            <a:r>
              <a:rPr lang="en-US"/>
              <a:t>Confusion of letters</a:t>
            </a:r>
          </a:p>
          <a:p>
            <a:pPr lvl="1"/>
            <a:r>
              <a:rPr lang="en-US"/>
              <a:t>Skipping</a:t>
            </a:r>
          </a:p>
          <a:p>
            <a:pPr lvl="1"/>
            <a:r>
              <a:rPr lang="en-US"/>
              <a:t>Interchange </a:t>
            </a:r>
          </a:p>
          <a:p>
            <a:pPr lvl="1"/>
            <a:r>
              <a:rPr lang="en-US"/>
              <a:t>Wrong word division</a:t>
            </a:r>
          </a:p>
          <a:p>
            <a:r>
              <a:rPr lang="en-US" sz="2800"/>
              <a:t>Errors of Hearing</a:t>
            </a:r>
          </a:p>
          <a:p>
            <a:r>
              <a:rPr lang="en-US" sz="2800"/>
              <a:t>Errors of Memory</a:t>
            </a:r>
          </a:p>
          <a:p>
            <a:r>
              <a:rPr lang="en-US" sz="2800"/>
              <a:t>Errors of Judgment</a:t>
            </a:r>
          </a:p>
        </p:txBody>
      </p:sp>
    </p:spTree>
    <p:custDataLst>
      <p:tags r:id="rId1"/>
    </p:custDataLst>
  </p:cSld>
  <p:clrMapOvr>
    <a:masterClrMapping/>
  </p:clrMapOvr>
  <p:transition advTm="305679">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5475">
                                            <p:txEl>
                                              <p:pRg st="5" end="5"/>
                                            </p:txEl>
                                          </p:spTgt>
                                        </p:tgtEl>
                                        <p:attrNameLst>
                                          <p:attrName>style.visibility</p:attrName>
                                        </p:attrNameLst>
                                      </p:cBhvr>
                                      <p:to>
                                        <p:strVal val="visible"/>
                                      </p:to>
                                    </p:set>
                                    <p:anim calcmode="lin" valueType="num">
                                      <p:cBhvr additive="base">
                                        <p:cTn id="37" dur="500" fill="hold"/>
                                        <p:tgtEl>
                                          <p:spTgt spid="1054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54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5475">
                                            <p:txEl>
                                              <p:pRg st="6" end="6"/>
                                            </p:txEl>
                                          </p:spTgt>
                                        </p:tgtEl>
                                        <p:attrNameLst>
                                          <p:attrName>style.visibility</p:attrName>
                                        </p:attrNameLst>
                                      </p:cBhvr>
                                      <p:to>
                                        <p:strVal val="visible"/>
                                      </p:to>
                                    </p:set>
                                    <p:anim calcmode="lin" valueType="num">
                                      <p:cBhvr additive="base">
                                        <p:cTn id="43" dur="500" fill="hold"/>
                                        <p:tgtEl>
                                          <p:spTgt spid="1054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54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5475">
                                            <p:txEl>
                                              <p:pRg st="7" end="7"/>
                                            </p:txEl>
                                          </p:spTgt>
                                        </p:tgtEl>
                                        <p:attrNameLst>
                                          <p:attrName>style.visibility</p:attrName>
                                        </p:attrNameLst>
                                      </p:cBhvr>
                                      <p:to>
                                        <p:strVal val="visible"/>
                                      </p:to>
                                    </p:set>
                                    <p:anim calcmode="lin" valueType="num">
                                      <p:cBhvr additive="base">
                                        <p:cTn id="49" dur="500" fill="hold"/>
                                        <p:tgtEl>
                                          <p:spTgt spid="1054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54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5475">
                                            <p:txEl>
                                              <p:pRg st="8" end="8"/>
                                            </p:txEl>
                                          </p:spTgt>
                                        </p:tgtEl>
                                        <p:attrNameLst>
                                          <p:attrName>style.visibility</p:attrName>
                                        </p:attrNameLst>
                                      </p:cBhvr>
                                      <p:to>
                                        <p:strVal val="visible"/>
                                      </p:to>
                                    </p:set>
                                    <p:anim calcmode="lin" valueType="num">
                                      <p:cBhvr additive="base">
                                        <p:cTn id="55" dur="500" fill="hold"/>
                                        <p:tgtEl>
                                          <p:spTgt spid="10547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54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z="4000"/>
              <a:t>Types of Error</a:t>
            </a:r>
          </a:p>
        </p:txBody>
      </p:sp>
      <p:sp>
        <p:nvSpPr>
          <p:cNvPr id="106499" name="Rectangle 3"/>
          <p:cNvSpPr>
            <a:spLocks noGrp="1" noChangeArrowheads="1"/>
          </p:cNvSpPr>
          <p:nvPr>
            <p:ph type="body" idx="1"/>
          </p:nvPr>
        </p:nvSpPr>
        <p:spPr/>
        <p:txBody>
          <a:bodyPr/>
          <a:lstStyle/>
          <a:p>
            <a:pPr>
              <a:buFont typeface="Wingdings" pitchFamily="2" charset="2"/>
              <a:buNone/>
            </a:pPr>
            <a:r>
              <a:rPr lang="en-US">
                <a:solidFill>
                  <a:srgbClr val="CC3300"/>
                </a:solidFill>
              </a:rPr>
              <a:t>Intentional Changes</a:t>
            </a:r>
          </a:p>
          <a:p>
            <a:r>
              <a:rPr lang="en-US"/>
              <a:t>Attempted Corrections</a:t>
            </a:r>
          </a:p>
          <a:p>
            <a:pPr lvl="1"/>
            <a:r>
              <a:rPr lang="en-US"/>
              <a:t>Grammatical</a:t>
            </a:r>
          </a:p>
          <a:p>
            <a:pPr lvl="1"/>
            <a:r>
              <a:rPr lang="en-US"/>
              <a:t>Harmonization</a:t>
            </a:r>
          </a:p>
          <a:p>
            <a:pPr lvl="1"/>
            <a:r>
              <a:rPr lang="en-US"/>
              <a:t>Combination</a:t>
            </a:r>
          </a:p>
          <a:p>
            <a:r>
              <a:rPr lang="en-US"/>
              <a:t>Doctrinal Corrections</a:t>
            </a:r>
          </a:p>
          <a:p>
            <a:pPr lvl="1"/>
            <a:r>
              <a:rPr lang="en-US"/>
              <a:t>In surviving manuscripts, generally toward </a:t>
            </a:r>
            <a:r>
              <a:rPr lang="en-US">
                <a:cs typeface="Times New Roman" pitchFamily="18" charset="0"/>
              </a:rPr>
              <a:t>"</a:t>
            </a:r>
            <a:r>
              <a:rPr lang="en-US"/>
              <a:t>orthodoxy</a:t>
            </a:r>
            <a:r>
              <a:rPr lang="en-US">
                <a:cs typeface="Times New Roman" pitchFamily="18" charset="0"/>
              </a:rPr>
              <a:t>"</a:t>
            </a:r>
          </a:p>
        </p:txBody>
      </p:sp>
    </p:spTree>
    <p:custDataLst>
      <p:tags r:id="rId1"/>
    </p:custDataLst>
  </p:cSld>
  <p:clrMapOvr>
    <a:masterClrMapping/>
  </p:clrMapOvr>
  <p:transition advTm="185342">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anim calcmode="lin" valueType="num">
                                      <p:cBhvr additive="base">
                                        <p:cTn id="31" dur="5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6499">
                                            <p:txEl>
                                              <p:pRg st="5" end="5"/>
                                            </p:txEl>
                                          </p:spTgt>
                                        </p:tgtEl>
                                        <p:attrNameLst>
                                          <p:attrName>style.visibility</p:attrName>
                                        </p:attrNameLst>
                                      </p:cBhvr>
                                      <p:to>
                                        <p:strVal val="visible"/>
                                      </p:to>
                                    </p:set>
                                    <p:anim calcmode="lin" valueType="num">
                                      <p:cBhvr additive="base">
                                        <p:cTn id="37" dur="500" fill="hold"/>
                                        <p:tgtEl>
                                          <p:spTgt spid="1064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64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6499">
                                            <p:txEl>
                                              <p:pRg st="6" end="6"/>
                                            </p:txEl>
                                          </p:spTgt>
                                        </p:tgtEl>
                                        <p:attrNameLst>
                                          <p:attrName>style.visibility</p:attrName>
                                        </p:attrNameLst>
                                      </p:cBhvr>
                                      <p:to>
                                        <p:strVal val="visible"/>
                                      </p:to>
                                    </p:set>
                                    <p:anim calcmode="lin" valueType="num">
                                      <p:cBhvr additive="base">
                                        <p:cTn id="43" dur="500" fill="hold"/>
                                        <p:tgtEl>
                                          <p:spTgt spid="1064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64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4000"/>
              <a:t>Correction of Error</a:t>
            </a:r>
          </a:p>
        </p:txBody>
      </p:sp>
      <p:sp>
        <p:nvSpPr>
          <p:cNvPr id="107523" name="Rectangle 3"/>
          <p:cNvSpPr>
            <a:spLocks noGrp="1" noChangeArrowheads="1"/>
          </p:cNvSpPr>
          <p:nvPr>
            <p:ph type="body" idx="1"/>
          </p:nvPr>
        </p:nvSpPr>
        <p:spPr>
          <a:xfrm>
            <a:off x="457200" y="2008188"/>
            <a:ext cx="8229600" cy="4122737"/>
          </a:xfrm>
        </p:spPr>
        <p:txBody>
          <a:bodyPr/>
          <a:lstStyle/>
          <a:p>
            <a:r>
              <a:rPr lang="en-US" sz="2800"/>
              <a:t>Collation of Manuscripts</a:t>
            </a:r>
          </a:p>
          <a:p>
            <a:pPr lvl="1"/>
            <a:r>
              <a:rPr lang="en-US"/>
              <a:t>Collect variants</a:t>
            </a:r>
          </a:p>
          <a:p>
            <a:pPr lvl="1"/>
            <a:r>
              <a:rPr lang="en-US"/>
              <a:t>Study characteristics of individual manuscripts</a:t>
            </a:r>
          </a:p>
          <a:p>
            <a:r>
              <a:rPr lang="en-US" sz="2800"/>
              <a:t>Internal Tests</a:t>
            </a:r>
          </a:p>
          <a:p>
            <a:pPr lvl="1"/>
            <a:r>
              <a:rPr lang="en-US"/>
              <a:t>Context</a:t>
            </a:r>
          </a:p>
          <a:p>
            <a:pPr lvl="1"/>
            <a:r>
              <a:rPr lang="en-US"/>
              <a:t>Style</a:t>
            </a:r>
          </a:p>
          <a:p>
            <a:pPr lvl="1"/>
            <a:r>
              <a:rPr lang="en-US"/>
              <a:t>Harder reading</a:t>
            </a:r>
          </a:p>
          <a:p>
            <a:pPr lvl="1"/>
            <a:r>
              <a:rPr lang="en-US"/>
              <a:t>Shorter reading</a:t>
            </a:r>
          </a:p>
          <a:p>
            <a:pPr lvl="1"/>
            <a:r>
              <a:rPr lang="en-US"/>
              <a:t>Best explains others</a:t>
            </a:r>
          </a:p>
        </p:txBody>
      </p:sp>
    </p:spTree>
    <p:custDataLst>
      <p:tags r:id="rId1"/>
    </p:custDataLst>
  </p:cSld>
  <p:clrMapOvr>
    <a:masterClrMapping/>
  </p:clrMapOvr>
  <p:transition advTm="31883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7523">
                                            <p:txEl>
                                              <p:pRg st="4" end="4"/>
                                            </p:txEl>
                                          </p:spTgt>
                                        </p:tgtEl>
                                        <p:attrNameLst>
                                          <p:attrName>style.visibility</p:attrName>
                                        </p:attrNameLst>
                                      </p:cBhvr>
                                      <p:to>
                                        <p:strVal val="visible"/>
                                      </p:to>
                                    </p:set>
                                    <p:anim calcmode="lin" valueType="num">
                                      <p:cBhvr additive="base">
                                        <p:cTn id="31" dur="500" fill="hold"/>
                                        <p:tgtEl>
                                          <p:spTgt spid="1075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7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7523">
                                            <p:txEl>
                                              <p:pRg st="5" end="5"/>
                                            </p:txEl>
                                          </p:spTgt>
                                        </p:tgtEl>
                                        <p:attrNameLst>
                                          <p:attrName>style.visibility</p:attrName>
                                        </p:attrNameLst>
                                      </p:cBhvr>
                                      <p:to>
                                        <p:strVal val="visible"/>
                                      </p:to>
                                    </p:set>
                                    <p:anim calcmode="lin" valueType="num">
                                      <p:cBhvr additive="base">
                                        <p:cTn id="37" dur="500" fill="hold"/>
                                        <p:tgtEl>
                                          <p:spTgt spid="1075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75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523">
                                            <p:txEl>
                                              <p:pRg st="6" end="6"/>
                                            </p:txEl>
                                          </p:spTgt>
                                        </p:tgtEl>
                                        <p:attrNameLst>
                                          <p:attrName>style.visibility</p:attrName>
                                        </p:attrNameLst>
                                      </p:cBhvr>
                                      <p:to>
                                        <p:strVal val="visible"/>
                                      </p:to>
                                    </p:set>
                                    <p:anim calcmode="lin" valueType="num">
                                      <p:cBhvr additive="base">
                                        <p:cTn id="43" dur="500" fill="hold"/>
                                        <p:tgtEl>
                                          <p:spTgt spid="1075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75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7523">
                                            <p:txEl>
                                              <p:pRg st="7" end="7"/>
                                            </p:txEl>
                                          </p:spTgt>
                                        </p:tgtEl>
                                        <p:attrNameLst>
                                          <p:attrName>style.visibility</p:attrName>
                                        </p:attrNameLst>
                                      </p:cBhvr>
                                      <p:to>
                                        <p:strVal val="visible"/>
                                      </p:to>
                                    </p:set>
                                    <p:anim calcmode="lin" valueType="num">
                                      <p:cBhvr additive="base">
                                        <p:cTn id="49" dur="500" fill="hold"/>
                                        <p:tgtEl>
                                          <p:spTgt spid="10752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75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7523">
                                            <p:txEl>
                                              <p:pRg st="8" end="8"/>
                                            </p:txEl>
                                          </p:spTgt>
                                        </p:tgtEl>
                                        <p:attrNameLst>
                                          <p:attrName>style.visibility</p:attrName>
                                        </p:attrNameLst>
                                      </p:cBhvr>
                                      <p:to>
                                        <p:strVal val="visible"/>
                                      </p:to>
                                    </p:set>
                                    <p:anim calcmode="lin" valueType="num">
                                      <p:cBhvr additive="base">
                                        <p:cTn id="55" dur="500" fill="hold"/>
                                        <p:tgtEl>
                                          <p:spTgt spid="10752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752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4000"/>
              <a:t>Correction of Error</a:t>
            </a:r>
          </a:p>
        </p:txBody>
      </p:sp>
      <p:sp>
        <p:nvSpPr>
          <p:cNvPr id="108547" name="Rectangle 3"/>
          <p:cNvSpPr>
            <a:spLocks noGrp="1" noChangeArrowheads="1"/>
          </p:cNvSpPr>
          <p:nvPr>
            <p:ph type="body" idx="1"/>
          </p:nvPr>
        </p:nvSpPr>
        <p:spPr>
          <a:xfrm>
            <a:off x="457200" y="2008188"/>
            <a:ext cx="8229600" cy="4122737"/>
          </a:xfrm>
        </p:spPr>
        <p:txBody>
          <a:bodyPr/>
          <a:lstStyle/>
          <a:p>
            <a:r>
              <a:rPr lang="en-US"/>
              <a:t>External Tests</a:t>
            </a:r>
          </a:p>
          <a:p>
            <a:pPr lvl="1"/>
            <a:r>
              <a:rPr lang="en-US"/>
              <a:t>Best manuscript</a:t>
            </a:r>
          </a:p>
          <a:p>
            <a:pPr lvl="1"/>
            <a:r>
              <a:rPr lang="en-US"/>
              <a:t>Best combinations</a:t>
            </a:r>
          </a:p>
          <a:p>
            <a:pPr lvl="1"/>
            <a:r>
              <a:rPr lang="en-US"/>
              <a:t>Best family</a:t>
            </a:r>
          </a:p>
        </p:txBody>
      </p:sp>
    </p:spTree>
    <p:custDataLst>
      <p:tags r:id="rId1"/>
    </p:custDataLst>
  </p:cSld>
  <p:clrMapOvr>
    <a:masterClrMapping/>
  </p:clrMapOvr>
  <p:transition advTm="10003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z="4000"/>
              <a:t>Estimation of Error</a:t>
            </a:r>
          </a:p>
        </p:txBody>
      </p:sp>
      <p:sp>
        <p:nvSpPr>
          <p:cNvPr id="109571" name="Rectangle 3"/>
          <p:cNvSpPr>
            <a:spLocks noGrp="1" noChangeArrowheads="1"/>
          </p:cNvSpPr>
          <p:nvPr>
            <p:ph type="body" idx="1"/>
          </p:nvPr>
        </p:nvSpPr>
        <p:spPr/>
        <p:txBody>
          <a:bodyPr/>
          <a:lstStyle/>
          <a:p>
            <a:pPr>
              <a:buFont typeface="Wingdings" pitchFamily="2" charset="2"/>
              <a:buNone/>
            </a:pPr>
            <a:r>
              <a:rPr lang="en-US">
                <a:solidFill>
                  <a:srgbClr val="CC3300"/>
                </a:solidFill>
              </a:rPr>
              <a:t>Test growth of error during period we have manuscripts</a:t>
            </a:r>
          </a:p>
          <a:p>
            <a:r>
              <a:rPr lang="en-US"/>
              <a:t>Compare KJV with NASB</a:t>
            </a:r>
          </a:p>
          <a:p>
            <a:r>
              <a:rPr lang="en-US"/>
              <a:t>Compare Traditional Text with Codex Vaticanus</a:t>
            </a:r>
          </a:p>
          <a:p>
            <a:r>
              <a:rPr lang="en-US"/>
              <a:t>Compare Medieval Hebrew manuscripts with the Dead Sea Scrolls.</a:t>
            </a:r>
          </a:p>
        </p:txBody>
      </p:sp>
    </p:spTree>
    <p:custDataLst>
      <p:tags r:id="rId1"/>
    </p:custDataLst>
  </p:cSld>
  <p:clrMapOvr>
    <a:masterClrMapping/>
  </p:clrMapOvr>
  <p:transition advTm="21243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z="4000"/>
              <a:t>Estimation of Error</a:t>
            </a:r>
          </a:p>
        </p:txBody>
      </p:sp>
      <p:sp>
        <p:nvSpPr>
          <p:cNvPr id="110595" name="Rectangle 3"/>
          <p:cNvSpPr>
            <a:spLocks noGrp="1" noChangeArrowheads="1"/>
          </p:cNvSpPr>
          <p:nvPr>
            <p:ph type="body" idx="1"/>
          </p:nvPr>
        </p:nvSpPr>
        <p:spPr/>
        <p:txBody>
          <a:bodyPr/>
          <a:lstStyle/>
          <a:p>
            <a:pPr>
              <a:buFont typeface="Wingdings" pitchFamily="2" charset="2"/>
              <a:buNone/>
            </a:pPr>
            <a:r>
              <a:rPr lang="en-US" sz="4000">
                <a:solidFill>
                  <a:srgbClr val="CC3300"/>
                </a:solidFill>
              </a:rPr>
              <a:t>Results</a:t>
            </a:r>
          </a:p>
          <a:p>
            <a:r>
              <a:rPr lang="en-US" sz="3600"/>
              <a:t>No doctrines of Scripture depend upon any unsound text.</a:t>
            </a:r>
          </a:p>
          <a:p>
            <a:r>
              <a:rPr lang="en-US" sz="3600"/>
              <a:t>Variations at most only involve whether a given doctrine is taught in a particular passage or not.</a:t>
            </a:r>
          </a:p>
        </p:txBody>
      </p:sp>
    </p:spTree>
    <p:custDataLst>
      <p:tags r:id="rId1"/>
    </p:custDataLst>
  </p:cSld>
  <p:clrMapOvr>
    <a:masterClrMapping/>
  </p:clrMapOvr>
  <p:transition advTm="9642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z="5400"/>
              <a:t>Why Do They Differ?</a:t>
            </a:r>
          </a:p>
        </p:txBody>
      </p:sp>
      <p:sp>
        <p:nvSpPr>
          <p:cNvPr id="93187" name="Rectangle 3"/>
          <p:cNvSpPr>
            <a:spLocks noGrp="1" noChangeArrowheads="1"/>
          </p:cNvSpPr>
          <p:nvPr>
            <p:ph type="body" sz="half" idx="1"/>
          </p:nvPr>
        </p:nvSpPr>
        <p:spPr>
          <a:xfrm>
            <a:off x="457200" y="2306638"/>
            <a:ext cx="4033838" cy="3824287"/>
          </a:xfrm>
        </p:spPr>
        <p:txBody>
          <a:bodyPr/>
          <a:lstStyle/>
          <a:p>
            <a:r>
              <a:rPr lang="en-US" sz="4400"/>
              <a:t>Translation Technique</a:t>
            </a:r>
          </a:p>
          <a:p>
            <a:r>
              <a:rPr lang="en-US" sz="4400"/>
              <a:t>Theological Outlook</a:t>
            </a:r>
          </a:p>
          <a:p>
            <a:r>
              <a:rPr lang="en-US" sz="4400"/>
              <a:t>Textual Basis</a:t>
            </a:r>
          </a:p>
        </p:txBody>
      </p:sp>
      <p:pic>
        <p:nvPicPr>
          <p:cNvPr id="93189" name="Picture 5" descr="bibles"/>
          <p:cNvPicPr>
            <a:picLocks noGrp="1"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5080000" y="2605088"/>
            <a:ext cx="3114675" cy="2808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701">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checkerboard(across)">
                                      <p:cBhvr>
                                        <p:cTn id="7" dur="500"/>
                                        <p:tgtEl>
                                          <p:spTgt spid="93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3187">
                                            <p:txEl>
                                              <p:pRg st="0" end="0"/>
                                            </p:txEl>
                                          </p:spTgt>
                                        </p:tgtEl>
                                        <p:attrNameLst>
                                          <p:attrName>style.visibility</p:attrName>
                                        </p:attrNameLst>
                                      </p:cBhvr>
                                      <p:to>
                                        <p:strVal val="visible"/>
                                      </p:to>
                                    </p:set>
                                    <p:anim calcmode="lin" valueType="num">
                                      <p:cBhvr additive="base">
                                        <p:cTn id="12"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3187">
                                            <p:txEl>
                                              <p:pRg st="1" end="1"/>
                                            </p:txEl>
                                          </p:spTgt>
                                        </p:tgtEl>
                                        <p:attrNameLst>
                                          <p:attrName>style.visibility</p:attrName>
                                        </p:attrNameLst>
                                      </p:cBhvr>
                                      <p:to>
                                        <p:strVal val="visible"/>
                                      </p:to>
                                    </p:set>
                                    <p:anim calcmode="lin" valueType="num">
                                      <p:cBhvr additive="base">
                                        <p:cTn id="18"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3187">
                                            <p:txEl>
                                              <p:pRg st="2" end="2"/>
                                            </p:txEl>
                                          </p:spTgt>
                                        </p:tgtEl>
                                        <p:attrNameLst>
                                          <p:attrName>style.visibility</p:attrName>
                                        </p:attrNameLst>
                                      </p:cBhvr>
                                      <p:to>
                                        <p:strVal val="visible"/>
                                      </p:to>
                                    </p:set>
                                    <p:anim calcmode="lin" valueType="num">
                                      <p:cBhvr additive="base">
                                        <p:cTn id="24"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ctrTitle"/>
          </p:nvPr>
        </p:nvSpPr>
        <p:spPr/>
        <p:txBody>
          <a:bodyPr/>
          <a:lstStyle/>
          <a:p>
            <a:r>
              <a:rPr lang="en-US"/>
              <a:t>The Earliest Manuscripts</a:t>
            </a:r>
          </a:p>
        </p:txBody>
      </p:sp>
      <p:sp>
        <p:nvSpPr>
          <p:cNvPr id="111621" name="Rectangle 5"/>
          <p:cNvSpPr>
            <a:spLocks noGrp="1" noChangeArrowheads="1"/>
          </p:cNvSpPr>
          <p:nvPr>
            <p:ph type="subTitle" idx="1"/>
          </p:nvPr>
        </p:nvSpPr>
        <p:spPr/>
        <p:txBody>
          <a:bodyPr/>
          <a:lstStyle/>
          <a:p>
            <a:r>
              <a:rPr lang="en-US" sz="3600" b="1" i="1">
                <a:solidFill>
                  <a:schemeClr val="tx2"/>
                </a:solidFill>
              </a:rPr>
              <a:t>What do we have today?</a:t>
            </a:r>
          </a:p>
        </p:txBody>
      </p:sp>
      <p:pic>
        <p:nvPicPr>
          <p:cNvPr id="111622" name="Picture 6" descr="papyrusp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276600"/>
            <a:ext cx="197485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851">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checkerboard(across)">
                                      <p:cBhvr>
                                        <p:cTn id="7" dur="500"/>
                                        <p:tgtEl>
                                          <p:spTgt spid="1116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 calcmode="lin" valueType="num">
                                      <p:cBhvr>
                                        <p:cTn id="12" dur="500" fill="hold"/>
                                        <p:tgtEl>
                                          <p:spTgt spid="111620"/>
                                        </p:tgtEl>
                                        <p:attrNameLst>
                                          <p:attrName>ppt_w</p:attrName>
                                        </p:attrNameLst>
                                      </p:cBhvr>
                                      <p:tavLst>
                                        <p:tav tm="0">
                                          <p:val>
                                            <p:fltVal val="0"/>
                                          </p:val>
                                        </p:tav>
                                        <p:tav tm="100000">
                                          <p:val>
                                            <p:strVal val="#ppt_w"/>
                                          </p:val>
                                        </p:tav>
                                      </p:tavLst>
                                    </p:anim>
                                    <p:anim calcmode="lin" valueType="num">
                                      <p:cBhvr>
                                        <p:cTn id="13" dur="500" fill="hold"/>
                                        <p:tgtEl>
                                          <p:spTgt spid="11162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1621">
                                            <p:txEl>
                                              <p:pRg st="0" end="0"/>
                                            </p:txEl>
                                          </p:spTgt>
                                        </p:tgtEl>
                                        <p:attrNameLst>
                                          <p:attrName>style.visibility</p:attrName>
                                        </p:attrNameLst>
                                      </p:cBhvr>
                                      <p:to>
                                        <p:strVal val="visible"/>
                                      </p:to>
                                    </p:set>
                                    <p:anim calcmode="lin" valueType="num">
                                      <p:cBhvr additive="base">
                                        <p:cTn id="18" dur="500" fill="hold"/>
                                        <p:tgtEl>
                                          <p:spTgt spid="1116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16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11162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sz="4000"/>
              <a:t>The Problem of Time</a:t>
            </a:r>
          </a:p>
        </p:txBody>
      </p:sp>
      <p:sp>
        <p:nvSpPr>
          <p:cNvPr id="113667" name="Rectangle 3"/>
          <p:cNvSpPr>
            <a:spLocks noGrp="1" noChangeArrowheads="1"/>
          </p:cNvSpPr>
          <p:nvPr>
            <p:ph type="body" idx="1"/>
          </p:nvPr>
        </p:nvSpPr>
        <p:spPr>
          <a:xfrm>
            <a:off x="457200" y="2128838"/>
            <a:ext cx="8229600" cy="4002087"/>
          </a:xfrm>
        </p:spPr>
        <p:txBody>
          <a:bodyPr/>
          <a:lstStyle/>
          <a:p>
            <a:r>
              <a:rPr lang="en-US"/>
              <a:t>As time passes, a manuscript suffers increasing damage from wear &amp; tear, decay, and various other hazards.</a:t>
            </a:r>
          </a:p>
          <a:p>
            <a:r>
              <a:rPr lang="en-US"/>
              <a:t>As a result, for virtually any ancient work, we are more likely to have fragments that have survived than complete copies.</a:t>
            </a:r>
          </a:p>
          <a:p>
            <a:r>
              <a:rPr lang="en-US"/>
              <a:t>Let us look briefly at the situation for the manuscripts of the Old and New Testaments.</a:t>
            </a:r>
          </a:p>
        </p:txBody>
      </p:sp>
    </p:spTree>
    <p:custDataLst>
      <p:tags r:id="rId1"/>
    </p:custDataLst>
  </p:cSld>
  <p:clrMapOvr>
    <a:masterClrMapping/>
  </p:clrMapOvr>
  <p:transition advTm="5890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z="4000"/>
              <a:t>New Testament Manuscripts</a:t>
            </a:r>
          </a:p>
        </p:txBody>
      </p:sp>
      <p:sp>
        <p:nvSpPr>
          <p:cNvPr id="114691" name="Rectangle 3"/>
          <p:cNvSpPr>
            <a:spLocks noGrp="1" noChangeArrowheads="1"/>
          </p:cNvSpPr>
          <p:nvPr>
            <p:ph type="body" idx="1"/>
          </p:nvPr>
        </p:nvSpPr>
        <p:spPr>
          <a:xfrm>
            <a:off x="457200" y="2128838"/>
            <a:ext cx="8229600" cy="4002087"/>
          </a:xfrm>
        </p:spPr>
        <p:txBody>
          <a:bodyPr/>
          <a:lstStyle/>
          <a:p>
            <a:r>
              <a:rPr lang="en-US" sz="2800"/>
              <a:t>The originals were probably written over the period AD 50 to 100.</a:t>
            </a:r>
          </a:p>
          <a:p>
            <a:r>
              <a:rPr lang="en-US" sz="2800"/>
              <a:t>Our earliest fragment is a scrap from the Gospel of John, copied about AD 125, less than a generation after John wrote.</a:t>
            </a:r>
          </a:p>
          <a:p>
            <a:r>
              <a:rPr lang="en-US" sz="2800"/>
              <a:t>The oldest nearly complete copy of a whole book (also John) comes from ~ AD 200.</a:t>
            </a:r>
          </a:p>
          <a:p>
            <a:r>
              <a:rPr lang="en-US" sz="2800"/>
              <a:t>The oldest remaining complete copy of the whole NT dates from about AD 350.</a:t>
            </a:r>
          </a:p>
        </p:txBody>
      </p:sp>
    </p:spTree>
    <p:custDataLst>
      <p:tags r:id="rId1"/>
    </p:custDataLst>
  </p:cSld>
  <p:clrMapOvr>
    <a:masterClrMapping/>
  </p:clrMapOvr>
  <p:transition advTm="6756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additive="base">
                                        <p:cTn id="25" dur="500" fill="hold"/>
                                        <p:tgtEl>
                                          <p:spTgt spid="1146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6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z="4000"/>
              <a:t>New Testament Manuscripts</a:t>
            </a:r>
          </a:p>
        </p:txBody>
      </p:sp>
      <p:pic>
        <p:nvPicPr>
          <p:cNvPr id="115716" name="Picture 4" descr="papyrusp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2835275" cy="4267200"/>
          </a:xfrm>
          <a:prstGeom prst="rect">
            <a:avLst/>
          </a:prstGeom>
          <a:noFill/>
          <a:extLst>
            <a:ext uri="{909E8E84-426E-40DD-AFC4-6F175D3DCCD1}">
              <a14:hiddenFill xmlns:a14="http://schemas.microsoft.com/office/drawing/2010/main">
                <a:solidFill>
                  <a:srgbClr val="FFFFFF"/>
                </a:solidFill>
              </a14:hiddenFill>
            </a:ext>
          </a:extLst>
        </p:spPr>
      </p:pic>
      <p:sp>
        <p:nvSpPr>
          <p:cNvPr id="115717" name="Text Box 5"/>
          <p:cNvSpPr txBox="1">
            <a:spLocks noChangeArrowheads="1"/>
          </p:cNvSpPr>
          <p:nvPr/>
        </p:nvSpPr>
        <p:spPr bwMode="auto">
          <a:xfrm>
            <a:off x="4267200" y="1828800"/>
            <a:ext cx="38862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P</a:t>
            </a:r>
            <a:r>
              <a:rPr lang="en-US" sz="3600" baseline="30000"/>
              <a:t>52</a:t>
            </a:r>
            <a:r>
              <a:rPr lang="en-US" sz="3600"/>
              <a:t> </a:t>
            </a:r>
            <a:r>
              <a:rPr lang="en-US" sz="3600">
                <a:cs typeface="Times New Roman" pitchFamily="18" charset="0"/>
              </a:rPr>
              <a:t>–</a:t>
            </a:r>
            <a:r>
              <a:rPr lang="en-US" sz="3600"/>
              <a:t> John Rylands papyrus of the Gospel of John, chapter 18, from the first third of the second century (AD 100-135).</a:t>
            </a:r>
          </a:p>
        </p:txBody>
      </p:sp>
    </p:spTree>
    <p:custDataLst>
      <p:tags r:id="rId1"/>
    </p:custDataLst>
  </p:cSld>
  <p:clrMapOvr>
    <a:masterClrMapping/>
  </p:clrMapOvr>
  <p:transition advTm="2851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checkerboard(across)">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checkerboard(across)">
                                      <p:cBhvr>
                                        <p:cTn id="12"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z="4000"/>
              <a:t>New Testament Manuscripts</a:t>
            </a:r>
          </a:p>
        </p:txBody>
      </p:sp>
      <p:pic>
        <p:nvPicPr>
          <p:cNvPr id="117764" name="Picture 4" descr="P66-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5800" y="1981200"/>
            <a:ext cx="4067175" cy="4451350"/>
          </a:xfrm>
          <a:prstGeom prst="rect">
            <a:avLst/>
          </a:prstGeom>
          <a:noFill/>
          <a:extLst>
            <a:ext uri="{909E8E84-426E-40DD-AFC4-6F175D3DCCD1}">
              <a14:hiddenFill xmlns:a14="http://schemas.microsoft.com/office/drawing/2010/main">
                <a:solidFill>
                  <a:srgbClr val="FFFFFF"/>
                </a:solidFill>
              </a14:hiddenFill>
            </a:ext>
          </a:extLst>
        </p:spPr>
      </p:pic>
      <p:sp>
        <p:nvSpPr>
          <p:cNvPr id="117765" name="Text Box 5"/>
          <p:cNvSpPr txBox="1">
            <a:spLocks noChangeArrowheads="1"/>
          </p:cNvSpPr>
          <p:nvPr/>
        </p:nvSpPr>
        <p:spPr bwMode="auto">
          <a:xfrm>
            <a:off x="5257800" y="1828800"/>
            <a:ext cx="32766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P</a:t>
            </a:r>
            <a:r>
              <a:rPr lang="en-US" sz="3600" baseline="30000"/>
              <a:t>66</a:t>
            </a:r>
            <a:r>
              <a:rPr lang="en-US" sz="3600"/>
              <a:t> – Papyrus Bodmer II, an almost complete copy of the Gospel of John, from about AD 200.</a:t>
            </a:r>
          </a:p>
        </p:txBody>
      </p:sp>
    </p:spTree>
    <p:custDataLst>
      <p:tags r:id="rId1"/>
    </p:custDataLst>
  </p:cSld>
  <p:clrMapOvr>
    <a:masterClrMapping/>
  </p:clrMapOvr>
  <p:transition advTm="2791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checkerboard(across)">
                                      <p:cBhvr>
                                        <p:cTn id="7" dur="500"/>
                                        <p:tgtEl>
                                          <p:spTgt spid="117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7765"/>
                                        </p:tgtEl>
                                        <p:attrNameLst>
                                          <p:attrName>style.visibility</p:attrName>
                                        </p:attrNameLst>
                                      </p:cBhvr>
                                      <p:to>
                                        <p:strVal val="visible"/>
                                      </p:to>
                                    </p:set>
                                    <p:animEffect transition="in" filter="checkerboard(across)">
                                      <p:cBhvr>
                                        <p:cTn id="12" dur="5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z="4000"/>
              <a:t>New Testament Manuscripts</a:t>
            </a:r>
          </a:p>
        </p:txBody>
      </p:sp>
      <p:pic>
        <p:nvPicPr>
          <p:cNvPr id="119812" name="Picture 4" descr="sinaiticusjohn"/>
          <p:cNvPicPr>
            <a:picLocks noChangeAspect="1" noChangeArrowheads="1"/>
          </p:cNvPicPr>
          <p:nvPr/>
        </p:nvPicPr>
        <p:blipFill>
          <a:blip r:embed="rId3">
            <a:clrChange>
              <a:clrFrom>
                <a:srgbClr val="FCF9E6"/>
              </a:clrFrom>
              <a:clrTo>
                <a:srgbClr val="FCF9E6">
                  <a:alpha val="0"/>
                </a:srgbClr>
              </a:clrTo>
            </a:clrChange>
            <a:extLst>
              <a:ext uri="{28A0092B-C50C-407E-A947-70E740481C1C}">
                <a14:useLocalDpi xmlns:a14="http://schemas.microsoft.com/office/drawing/2010/main" val="0"/>
              </a:ext>
            </a:extLst>
          </a:blip>
          <a:srcRect/>
          <a:stretch>
            <a:fillRect/>
          </a:stretch>
        </p:blipFill>
        <p:spPr bwMode="auto">
          <a:xfrm>
            <a:off x="533400" y="1981200"/>
            <a:ext cx="4014788" cy="4419600"/>
          </a:xfrm>
          <a:prstGeom prst="rect">
            <a:avLst/>
          </a:prstGeom>
          <a:noFill/>
          <a:extLst>
            <a:ext uri="{909E8E84-426E-40DD-AFC4-6F175D3DCCD1}">
              <a14:hiddenFill xmlns:a14="http://schemas.microsoft.com/office/drawing/2010/main">
                <a:solidFill>
                  <a:srgbClr val="FFFFFF"/>
                </a:solidFill>
              </a14:hiddenFill>
            </a:ext>
          </a:extLst>
        </p:spPr>
      </p:pic>
      <p:sp>
        <p:nvSpPr>
          <p:cNvPr id="119813" name="Text Box 5"/>
          <p:cNvSpPr txBox="1">
            <a:spLocks noChangeArrowheads="1"/>
          </p:cNvSpPr>
          <p:nvPr/>
        </p:nvSpPr>
        <p:spPr bwMode="auto">
          <a:xfrm>
            <a:off x="5105400" y="1828800"/>
            <a:ext cx="3429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Codex Sinaiticus – from ~AD 350 oldest complete manuscript of the NT; end of John’s Gospel.</a:t>
            </a:r>
          </a:p>
        </p:txBody>
      </p:sp>
    </p:spTree>
    <p:custDataLst>
      <p:tags r:id="rId1"/>
    </p:custDataLst>
  </p:cSld>
  <p:clrMapOvr>
    <a:masterClrMapping/>
  </p:clrMapOvr>
  <p:transition advTm="12222">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checkerboard(across)">
                                      <p:cBhvr>
                                        <p:cTn id="7" dur="5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checkerboard(across)">
                                      <p:cBhvr>
                                        <p:cTn id="12" dur="500"/>
                                        <p:tgtEl>
                                          <p:spTgt spid="119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z="4000"/>
              <a:t>Old Testament Manuscripts</a:t>
            </a:r>
          </a:p>
        </p:txBody>
      </p:sp>
      <p:sp>
        <p:nvSpPr>
          <p:cNvPr id="121859" name="Rectangle 3"/>
          <p:cNvSpPr>
            <a:spLocks noGrp="1" noChangeArrowheads="1"/>
          </p:cNvSpPr>
          <p:nvPr>
            <p:ph type="body" idx="1"/>
          </p:nvPr>
        </p:nvSpPr>
        <p:spPr>
          <a:xfrm>
            <a:off x="457200" y="1828800"/>
            <a:ext cx="8229600" cy="4122738"/>
          </a:xfrm>
        </p:spPr>
        <p:txBody>
          <a:bodyPr/>
          <a:lstStyle/>
          <a:p>
            <a:pPr>
              <a:lnSpc>
                <a:spcPct val="90000"/>
              </a:lnSpc>
            </a:pPr>
            <a:r>
              <a:rPr lang="en-US" sz="2800"/>
              <a:t>The originals were probably written over the period 1400-400 BC.</a:t>
            </a:r>
          </a:p>
          <a:p>
            <a:pPr>
              <a:lnSpc>
                <a:spcPct val="90000"/>
              </a:lnSpc>
            </a:pPr>
            <a:r>
              <a:rPr lang="en-US" sz="2800"/>
              <a:t>The earliest fragments discovered to date are among the Dead Sea Scrolls: parts of Exodus and Samuel from ~250 BC.</a:t>
            </a:r>
          </a:p>
          <a:p>
            <a:pPr>
              <a:lnSpc>
                <a:spcPct val="90000"/>
              </a:lnSpc>
            </a:pPr>
            <a:r>
              <a:rPr lang="en-US" sz="2800"/>
              <a:t>The earliest complete book (Isaiah) comes from the same find, dating to ~125 BC.</a:t>
            </a:r>
          </a:p>
          <a:p>
            <a:pPr>
              <a:lnSpc>
                <a:spcPct val="90000"/>
              </a:lnSpc>
            </a:pPr>
            <a:r>
              <a:rPr lang="en-US" sz="2800"/>
              <a:t>The earliest complete copy of the whole OT, surprisingly, is a Greek translation, from ~AD 350.</a:t>
            </a:r>
          </a:p>
          <a:p>
            <a:pPr>
              <a:lnSpc>
                <a:spcPct val="90000"/>
              </a:lnSpc>
            </a:pPr>
            <a:r>
              <a:rPr lang="en-US" sz="2800"/>
              <a:t>The earliest complete Hebrew manuscript only goes back to about AD 950.</a:t>
            </a:r>
          </a:p>
        </p:txBody>
      </p:sp>
    </p:spTree>
    <p:custDataLst>
      <p:tags r:id="rId1"/>
    </p:custDataLst>
  </p:cSld>
  <p:clrMapOvr>
    <a:masterClrMapping/>
  </p:clrMapOvr>
  <p:transition advTm="81671">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additive="base">
                                        <p:cTn id="25"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1859">
                                            <p:txEl>
                                              <p:pRg st="4" end="4"/>
                                            </p:txEl>
                                          </p:spTgt>
                                        </p:tgtEl>
                                        <p:attrNameLst>
                                          <p:attrName>style.visibility</p:attrName>
                                        </p:attrNameLst>
                                      </p:cBhvr>
                                      <p:to>
                                        <p:strVal val="visible"/>
                                      </p:to>
                                    </p:set>
                                    <p:anim calcmode="lin" valueType="num">
                                      <p:cBhvr additive="base">
                                        <p:cTn id="31" dur="500" fill="hold"/>
                                        <p:tgtEl>
                                          <p:spTgt spid="1218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8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z="4000"/>
              <a:t>Old Testament Manuscripts</a:t>
            </a:r>
          </a:p>
        </p:txBody>
      </p:sp>
      <p:pic>
        <p:nvPicPr>
          <p:cNvPr id="122884" name="Picture 4" descr="DSSExodu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0001"/>
          <a:stretch>
            <a:fillRect/>
          </a:stretch>
        </p:blipFill>
        <p:spPr bwMode="auto">
          <a:xfrm>
            <a:off x="762000" y="2209800"/>
            <a:ext cx="2882900" cy="3524250"/>
          </a:xfrm>
          <a:prstGeom prst="rect">
            <a:avLst/>
          </a:prstGeom>
          <a:noFill/>
          <a:extLst>
            <a:ext uri="{909E8E84-426E-40DD-AFC4-6F175D3DCCD1}">
              <a14:hiddenFill xmlns:a14="http://schemas.microsoft.com/office/drawing/2010/main">
                <a:solidFill>
                  <a:srgbClr val="FFFFFF"/>
                </a:solidFill>
              </a14:hiddenFill>
            </a:ext>
          </a:extLst>
        </p:spPr>
      </p:pic>
      <p:sp>
        <p:nvSpPr>
          <p:cNvPr id="122885" name="Text Box 5"/>
          <p:cNvSpPr txBox="1">
            <a:spLocks noChangeArrowheads="1"/>
          </p:cNvSpPr>
          <p:nvPr/>
        </p:nvSpPr>
        <p:spPr bwMode="auto">
          <a:xfrm>
            <a:off x="4267200" y="2286000"/>
            <a:ext cx="4038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A fragment of Exodus from the Dead Sea Scrolls, dating to about 250 BC.</a:t>
            </a:r>
          </a:p>
        </p:txBody>
      </p:sp>
    </p:spTree>
    <p:custDataLst>
      <p:tags r:id="rId1"/>
    </p:custDataLst>
  </p:cSld>
  <p:clrMapOvr>
    <a:masterClrMapping/>
  </p:clrMapOvr>
  <p:transition advTm="6811">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checkerboard(across)">
                                      <p:cBhvr>
                                        <p:cTn id="7" dur="500"/>
                                        <p:tgtEl>
                                          <p:spTgt spid="122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checkerboard(across)">
                                      <p:cBhvr>
                                        <p:cTn id="12" dur="500"/>
                                        <p:tgtEl>
                                          <p:spTgt spid="12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z="4000"/>
              <a:t>Old Testament Manuscripts</a:t>
            </a:r>
          </a:p>
        </p:txBody>
      </p:sp>
      <p:pic>
        <p:nvPicPr>
          <p:cNvPr id="123908" name="Picture 4" descr="DDSI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3135313" cy="4648200"/>
          </a:xfrm>
          <a:prstGeom prst="rect">
            <a:avLst/>
          </a:prstGeom>
          <a:noFill/>
          <a:extLst>
            <a:ext uri="{909E8E84-426E-40DD-AFC4-6F175D3DCCD1}">
              <a14:hiddenFill xmlns:a14="http://schemas.microsoft.com/office/drawing/2010/main">
                <a:solidFill>
                  <a:srgbClr val="FFFFFF"/>
                </a:solidFill>
              </a14:hiddenFill>
            </a:ext>
          </a:extLst>
        </p:spPr>
      </p:pic>
      <p:sp>
        <p:nvSpPr>
          <p:cNvPr id="123909" name="Text Box 5"/>
          <p:cNvSpPr txBox="1">
            <a:spLocks noChangeArrowheads="1"/>
          </p:cNvSpPr>
          <p:nvPr/>
        </p:nvSpPr>
        <p:spPr bwMode="auto">
          <a:xfrm>
            <a:off x="4953000" y="1752600"/>
            <a:ext cx="3429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1QIsaiah</a:t>
            </a:r>
            <a:r>
              <a:rPr lang="en-US" sz="3600" baseline="30000"/>
              <a:t>a</a:t>
            </a:r>
            <a:r>
              <a:rPr lang="en-US" sz="3600"/>
              <a:t> – the earliest complete book ms of the OT, dating to ~125 BC, found in cave 1 at Qumran.</a:t>
            </a:r>
          </a:p>
        </p:txBody>
      </p:sp>
    </p:spTree>
    <p:custDataLst>
      <p:tags r:id="rId1"/>
    </p:custDataLst>
  </p:cSld>
  <p:clrMapOvr>
    <a:masterClrMapping/>
  </p:clrMapOvr>
  <p:transition advTm="1665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3909"/>
                                        </p:tgtEl>
                                        <p:attrNameLst>
                                          <p:attrName>style.visibility</p:attrName>
                                        </p:attrNameLst>
                                      </p:cBhvr>
                                      <p:to>
                                        <p:strVal val="visible"/>
                                      </p:to>
                                    </p:set>
                                    <p:animEffect transition="in" filter="checkerboard(across)">
                                      <p:cBhvr>
                                        <p:cTn id="12" dur="5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sz="4000"/>
              <a:t>Old Testament Manuscripts</a:t>
            </a:r>
          </a:p>
        </p:txBody>
      </p:sp>
      <p:sp>
        <p:nvSpPr>
          <p:cNvPr id="124932" name="Text Box 4"/>
          <p:cNvSpPr txBox="1">
            <a:spLocks noChangeArrowheads="1"/>
          </p:cNvSpPr>
          <p:nvPr/>
        </p:nvSpPr>
        <p:spPr bwMode="auto">
          <a:xfrm>
            <a:off x="4495800" y="1828800"/>
            <a:ext cx="40386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Codex Vaticanus – about AD 350, contains all of the OT in Greek except for a large part of Genesis and the Psalms added in the 15</a:t>
            </a:r>
            <a:r>
              <a:rPr lang="en-US" sz="3600" baseline="30000"/>
              <a:t>th</a:t>
            </a:r>
            <a:r>
              <a:rPr lang="en-US" sz="3600"/>
              <a:t> century.</a:t>
            </a:r>
          </a:p>
        </p:txBody>
      </p:sp>
      <p:pic>
        <p:nvPicPr>
          <p:cNvPr id="124933" name="Picture 5" descr="codexvatica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3810000" cy="20812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015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checkerboard(across)">
                                      <p:cBhvr>
                                        <p:cTn id="7" dur="500"/>
                                        <p:tgtEl>
                                          <p:spTgt spid="124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checkerboard(across)">
                                      <p:cBhvr>
                                        <p:cTn id="12"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z="5400"/>
              <a:t>Translation Technique</a:t>
            </a:r>
          </a:p>
        </p:txBody>
      </p:sp>
      <p:sp>
        <p:nvSpPr>
          <p:cNvPr id="81923" name="Rectangle 3"/>
          <p:cNvSpPr>
            <a:spLocks noGrp="1" noChangeArrowheads="1"/>
          </p:cNvSpPr>
          <p:nvPr>
            <p:ph type="body" idx="1"/>
          </p:nvPr>
        </p:nvSpPr>
        <p:spPr>
          <a:xfrm>
            <a:off x="457200" y="2246313"/>
            <a:ext cx="8229600" cy="3884612"/>
          </a:xfrm>
        </p:spPr>
        <p:txBody>
          <a:bodyPr/>
          <a:lstStyle/>
          <a:p>
            <a:pPr>
              <a:buFont typeface="Wingdings" pitchFamily="2" charset="2"/>
              <a:buNone/>
            </a:pPr>
            <a:r>
              <a:rPr lang="en-US" sz="4400">
                <a:solidFill>
                  <a:srgbClr val="CC3300"/>
                </a:solidFill>
              </a:rPr>
              <a:t>Is the Translation …</a:t>
            </a:r>
          </a:p>
          <a:p>
            <a:r>
              <a:rPr lang="en-US" sz="4400"/>
              <a:t>Literal?</a:t>
            </a:r>
          </a:p>
          <a:p>
            <a:r>
              <a:rPr lang="en-US" sz="4400"/>
              <a:t>Idiomatic?</a:t>
            </a:r>
          </a:p>
          <a:p>
            <a:r>
              <a:rPr lang="en-US" sz="4400"/>
              <a:t>Paraphrastic?</a:t>
            </a:r>
          </a:p>
        </p:txBody>
      </p:sp>
    </p:spTree>
    <p:custDataLst>
      <p:tags r:id="rId1"/>
    </p:custDataLst>
  </p:cSld>
  <p:clrMapOvr>
    <a:masterClrMapping/>
  </p:clrMapOvr>
  <p:transition advTm="1270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5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sz="4000"/>
              <a:t>Old Testament Manuscripts</a:t>
            </a:r>
          </a:p>
        </p:txBody>
      </p:sp>
      <p:pic>
        <p:nvPicPr>
          <p:cNvPr id="125956" name="Picture 4" descr="aleppo-j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2740025" cy="4191000"/>
          </a:xfrm>
          <a:prstGeom prst="rect">
            <a:avLst/>
          </a:prstGeom>
          <a:noFill/>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4419600" y="2209800"/>
            <a:ext cx="38862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A portion of Codex Aleppo, the oldest known surviving complete manuscript of the OT in Hebrew, from ~AD 950.</a:t>
            </a:r>
          </a:p>
        </p:txBody>
      </p:sp>
    </p:spTree>
    <p:custDataLst>
      <p:tags r:id="rId1"/>
    </p:custDataLst>
  </p:cSld>
  <p:clrMapOvr>
    <a:masterClrMapping/>
  </p:clrMapOvr>
  <p:transition advTm="1004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checkerboard(across)">
                                      <p:cBhvr>
                                        <p:cTn id="7" dur="500"/>
                                        <p:tgtEl>
                                          <p:spTgt spid="125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checkerboard(across)">
                                      <p:cBhvr>
                                        <p:cTn id="12" dur="500"/>
                                        <p:tgtEl>
                                          <p:spTgt spid="12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z="4000"/>
              <a:t>Comparison with Other Works</a:t>
            </a:r>
          </a:p>
        </p:txBody>
      </p:sp>
      <p:sp>
        <p:nvSpPr>
          <p:cNvPr id="131075" name="Rectangle 3"/>
          <p:cNvSpPr>
            <a:spLocks noGrp="1" noChangeArrowheads="1"/>
          </p:cNvSpPr>
          <p:nvPr>
            <p:ph type="body" idx="1"/>
          </p:nvPr>
        </p:nvSpPr>
        <p:spPr>
          <a:xfrm>
            <a:off x="457200" y="2066925"/>
            <a:ext cx="8229600" cy="4064000"/>
          </a:xfrm>
        </p:spPr>
        <p:txBody>
          <a:bodyPr/>
          <a:lstStyle/>
          <a:p>
            <a:r>
              <a:rPr lang="en-US" sz="2000">
                <a:solidFill>
                  <a:srgbClr val="CC3300"/>
                </a:solidFill>
              </a:rPr>
              <a:t>Work             Originally Written   Earliest Comp Ms    Difference</a:t>
            </a:r>
          </a:p>
          <a:p>
            <a:r>
              <a:rPr lang="en-US" sz="2400"/>
              <a:t>New Testament   ~75                  ~ 350           ~275</a:t>
            </a:r>
          </a:p>
          <a:p>
            <a:r>
              <a:rPr lang="en-US" sz="2400"/>
              <a:t>Josephus              ~90                 ~1000           ~900</a:t>
            </a:r>
          </a:p>
          <a:p>
            <a:r>
              <a:rPr lang="en-US" sz="2400"/>
              <a:t>Plutarch             ~100                   ~950           ~850</a:t>
            </a:r>
          </a:p>
          <a:p>
            <a:r>
              <a:rPr lang="en-US" sz="2400"/>
              <a:t>Tacitus               ~100                   ~850           ~750</a:t>
            </a:r>
          </a:p>
          <a:p>
            <a:endParaRPr lang="en-US" sz="2400"/>
          </a:p>
          <a:p>
            <a:r>
              <a:rPr lang="en-US" sz="2400"/>
              <a:t>Old Testament 1400-400               ~350      750-1750</a:t>
            </a:r>
          </a:p>
          <a:p>
            <a:r>
              <a:rPr lang="en-US" sz="2400"/>
              <a:t>Enuma Elish   ~1750 BC             ~650 BC     ~1100</a:t>
            </a:r>
          </a:p>
          <a:p>
            <a:r>
              <a:rPr lang="en-US" sz="2400"/>
              <a:t>Rigveda          1500-1000            ~1350 AD   ~2600</a:t>
            </a:r>
          </a:p>
          <a:p>
            <a:r>
              <a:rPr lang="en-US" sz="2400"/>
              <a:t>Iliad               bef 700 BC            ~1050 AD    1750+</a:t>
            </a:r>
          </a:p>
        </p:txBody>
      </p:sp>
    </p:spTree>
    <p:custDataLst>
      <p:tags r:id="rId1"/>
    </p:custDataLst>
  </p:cSld>
  <p:clrMapOvr>
    <a:masterClrMapping/>
  </p:clrMapOvr>
  <p:transition advTm="15657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1075">
                                            <p:txEl>
                                              <p:pRg st="3" end="3"/>
                                            </p:txEl>
                                          </p:spTgt>
                                        </p:tgtEl>
                                        <p:attrNameLst>
                                          <p:attrName>style.visibility</p:attrName>
                                        </p:attrNameLst>
                                      </p:cBhvr>
                                      <p:to>
                                        <p:strVal val="visible"/>
                                      </p:to>
                                    </p:set>
                                    <p:anim calcmode="lin" valueType="num">
                                      <p:cBhvr additive="base">
                                        <p:cTn id="25" dur="500" fill="hold"/>
                                        <p:tgtEl>
                                          <p:spTgt spid="131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1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1075">
                                            <p:txEl>
                                              <p:pRg st="4" end="4"/>
                                            </p:txEl>
                                          </p:spTgt>
                                        </p:tgtEl>
                                        <p:attrNameLst>
                                          <p:attrName>style.visibility</p:attrName>
                                        </p:attrNameLst>
                                      </p:cBhvr>
                                      <p:to>
                                        <p:strVal val="visible"/>
                                      </p:to>
                                    </p:set>
                                    <p:anim calcmode="lin" valueType="num">
                                      <p:cBhvr additive="base">
                                        <p:cTn id="31" dur="500" fill="hold"/>
                                        <p:tgtEl>
                                          <p:spTgt spid="131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1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1075">
                                            <p:txEl>
                                              <p:pRg st="6" end="6"/>
                                            </p:txEl>
                                          </p:spTgt>
                                        </p:tgtEl>
                                        <p:attrNameLst>
                                          <p:attrName>style.visibility</p:attrName>
                                        </p:attrNameLst>
                                      </p:cBhvr>
                                      <p:to>
                                        <p:strVal val="visible"/>
                                      </p:to>
                                    </p:set>
                                    <p:anim calcmode="lin" valueType="num">
                                      <p:cBhvr additive="base">
                                        <p:cTn id="37" dur="500" fill="hold"/>
                                        <p:tgtEl>
                                          <p:spTgt spid="13107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1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1075">
                                            <p:txEl>
                                              <p:pRg st="7" end="7"/>
                                            </p:txEl>
                                          </p:spTgt>
                                        </p:tgtEl>
                                        <p:attrNameLst>
                                          <p:attrName>style.visibility</p:attrName>
                                        </p:attrNameLst>
                                      </p:cBhvr>
                                      <p:to>
                                        <p:strVal val="visible"/>
                                      </p:to>
                                    </p:set>
                                    <p:anim calcmode="lin" valueType="num">
                                      <p:cBhvr additive="base">
                                        <p:cTn id="43" dur="500" fill="hold"/>
                                        <p:tgtEl>
                                          <p:spTgt spid="13107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1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1075">
                                            <p:txEl>
                                              <p:pRg st="8" end="8"/>
                                            </p:txEl>
                                          </p:spTgt>
                                        </p:tgtEl>
                                        <p:attrNameLst>
                                          <p:attrName>style.visibility</p:attrName>
                                        </p:attrNameLst>
                                      </p:cBhvr>
                                      <p:to>
                                        <p:strVal val="visible"/>
                                      </p:to>
                                    </p:set>
                                    <p:anim calcmode="lin" valueType="num">
                                      <p:cBhvr additive="base">
                                        <p:cTn id="49" dur="500" fill="hold"/>
                                        <p:tgtEl>
                                          <p:spTgt spid="13107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1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1075">
                                            <p:txEl>
                                              <p:pRg st="9" end="9"/>
                                            </p:txEl>
                                          </p:spTgt>
                                        </p:tgtEl>
                                        <p:attrNameLst>
                                          <p:attrName>style.visibility</p:attrName>
                                        </p:attrNameLst>
                                      </p:cBhvr>
                                      <p:to>
                                        <p:strVal val="visible"/>
                                      </p:to>
                                    </p:set>
                                    <p:anim calcmode="lin" valueType="num">
                                      <p:cBhvr additive="base">
                                        <p:cTn id="55" dur="500" fill="hold"/>
                                        <p:tgtEl>
                                          <p:spTgt spid="13107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1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ctrTitle"/>
          </p:nvPr>
        </p:nvSpPr>
        <p:spPr/>
        <p:txBody>
          <a:bodyPr/>
          <a:lstStyle/>
          <a:p>
            <a:r>
              <a:rPr lang="en-US"/>
              <a:t>The Autographs</a:t>
            </a:r>
          </a:p>
        </p:txBody>
      </p:sp>
      <p:sp>
        <p:nvSpPr>
          <p:cNvPr id="133125" name="Rectangle 5"/>
          <p:cNvSpPr>
            <a:spLocks noGrp="1" noChangeArrowheads="1"/>
          </p:cNvSpPr>
          <p:nvPr>
            <p:ph type="subTitle" idx="1"/>
          </p:nvPr>
        </p:nvSpPr>
        <p:spPr>
          <a:xfrm>
            <a:off x="762000" y="3765550"/>
            <a:ext cx="3810000" cy="2057400"/>
          </a:xfrm>
        </p:spPr>
        <p:txBody>
          <a:bodyPr/>
          <a:lstStyle/>
          <a:p>
            <a:r>
              <a:rPr lang="en-US" sz="3600" b="1" i="1">
                <a:solidFill>
                  <a:schemeClr val="tx2"/>
                </a:solidFill>
              </a:rPr>
              <a:t>What are they worth?</a:t>
            </a:r>
          </a:p>
        </p:txBody>
      </p:sp>
      <p:pic>
        <p:nvPicPr>
          <p:cNvPr id="133127" name="Picture 7" descr="MCj041734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667000"/>
            <a:ext cx="4268788" cy="3463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867">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3127"/>
                                        </p:tgtEl>
                                        <p:attrNameLst>
                                          <p:attrName>style.visibility</p:attrName>
                                        </p:attrNameLst>
                                      </p:cBhvr>
                                      <p:to>
                                        <p:strVal val="visible"/>
                                      </p:to>
                                    </p:set>
                                    <p:animEffect transition="in" filter="checkerboard(across)">
                                      <p:cBhvr>
                                        <p:cTn id="7" dur="500"/>
                                        <p:tgtEl>
                                          <p:spTgt spid="133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33124"/>
                                        </p:tgtEl>
                                        <p:attrNameLst>
                                          <p:attrName>style.visibility</p:attrName>
                                        </p:attrNameLst>
                                      </p:cBhvr>
                                      <p:to>
                                        <p:strVal val="visible"/>
                                      </p:to>
                                    </p:set>
                                    <p:anim calcmode="lin" valueType="num">
                                      <p:cBhvr>
                                        <p:cTn id="12" dur="500" fill="hold"/>
                                        <p:tgtEl>
                                          <p:spTgt spid="133124"/>
                                        </p:tgtEl>
                                        <p:attrNameLst>
                                          <p:attrName>ppt_w</p:attrName>
                                        </p:attrNameLst>
                                      </p:cBhvr>
                                      <p:tavLst>
                                        <p:tav tm="0">
                                          <p:val>
                                            <p:fltVal val="0"/>
                                          </p:val>
                                        </p:tav>
                                        <p:tav tm="100000">
                                          <p:val>
                                            <p:strVal val="#ppt_w"/>
                                          </p:val>
                                        </p:tav>
                                      </p:tavLst>
                                    </p:anim>
                                    <p:anim calcmode="lin" valueType="num">
                                      <p:cBhvr>
                                        <p:cTn id="13" dur="500" fill="hold"/>
                                        <p:tgtEl>
                                          <p:spTgt spid="13312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3125">
                                            <p:txEl>
                                              <p:pRg st="0" end="0"/>
                                            </p:txEl>
                                          </p:spTgt>
                                        </p:tgtEl>
                                        <p:attrNameLst>
                                          <p:attrName>style.visibility</p:attrName>
                                        </p:attrNameLst>
                                      </p:cBhvr>
                                      <p:to>
                                        <p:strVal val="visible"/>
                                      </p:to>
                                    </p:set>
                                    <p:anim calcmode="lin" valueType="num">
                                      <p:cBhvr additive="base">
                                        <p:cTn id="18" dur="500" fill="hold"/>
                                        <p:tgtEl>
                                          <p:spTgt spid="13312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3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p:bldP spid="13312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z="4000"/>
              <a:t>The Bible’s Claims for Itself</a:t>
            </a:r>
          </a:p>
        </p:txBody>
      </p:sp>
      <p:sp>
        <p:nvSpPr>
          <p:cNvPr id="135171" name="Rectangle 3"/>
          <p:cNvSpPr>
            <a:spLocks noGrp="1" noChangeArrowheads="1"/>
          </p:cNvSpPr>
          <p:nvPr>
            <p:ph type="body" idx="1"/>
          </p:nvPr>
        </p:nvSpPr>
        <p:spPr>
          <a:xfrm>
            <a:off x="457200" y="2128838"/>
            <a:ext cx="8229600" cy="4002087"/>
          </a:xfrm>
        </p:spPr>
        <p:txBody>
          <a:bodyPr/>
          <a:lstStyle/>
          <a:p>
            <a:pPr>
              <a:buFont typeface="Wingdings" pitchFamily="2" charset="2"/>
              <a:buNone/>
            </a:pPr>
            <a:r>
              <a:rPr lang="en-US" sz="3600">
                <a:solidFill>
                  <a:srgbClr val="CC3300"/>
                </a:solidFill>
              </a:rPr>
              <a:t>The ultimate author is God, the creator of the universe and the controller of history.</a:t>
            </a:r>
          </a:p>
          <a:p>
            <a:r>
              <a:rPr lang="en-US"/>
              <a:t>2 Timothy 3:16</a:t>
            </a:r>
          </a:p>
          <a:p>
            <a:r>
              <a:rPr lang="en-US"/>
              <a:t>Psalm 119:1, 89</a:t>
            </a:r>
          </a:p>
          <a:p>
            <a:r>
              <a:rPr lang="en-US"/>
              <a:t>Genesis 1:1</a:t>
            </a:r>
          </a:p>
          <a:p>
            <a:r>
              <a:rPr lang="en-US"/>
              <a:t>Proverbs 16:1, 9, 33</a:t>
            </a:r>
          </a:p>
        </p:txBody>
      </p:sp>
    </p:spTree>
    <p:custDataLst>
      <p:tags r:id="rId1"/>
    </p:custDataLst>
  </p:cSld>
  <p:clrMapOvr>
    <a:masterClrMapping/>
  </p:clrMapOvr>
  <p:transition advTm="17772">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additive="base">
                                        <p:cTn id="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additive="base">
                                        <p:cTn id="1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additive="base">
                                        <p:cTn id="1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5171">
                                            <p:txEl>
                                              <p:pRg st="3" end="3"/>
                                            </p:txEl>
                                          </p:spTgt>
                                        </p:tgtEl>
                                        <p:attrNameLst>
                                          <p:attrName>style.visibility</p:attrName>
                                        </p:attrNameLst>
                                      </p:cBhvr>
                                      <p:to>
                                        <p:strVal val="visible"/>
                                      </p:to>
                                    </p:set>
                                    <p:anim calcmode="lin" valueType="num">
                                      <p:cBhvr additive="base">
                                        <p:cTn id="2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5171">
                                            <p:txEl>
                                              <p:pRg st="4" end="4"/>
                                            </p:txEl>
                                          </p:spTgt>
                                        </p:tgtEl>
                                        <p:attrNameLst>
                                          <p:attrName>style.visibility</p:attrName>
                                        </p:attrNameLst>
                                      </p:cBhvr>
                                      <p:to>
                                        <p:strVal val="visible"/>
                                      </p:to>
                                    </p:set>
                                    <p:anim calcmode="lin" valueType="num">
                                      <p:cBhvr additive="base">
                                        <p:cTn id="3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sz="4000"/>
              <a:t>2 Timothy 3:16</a:t>
            </a:r>
          </a:p>
        </p:txBody>
      </p:sp>
      <p:sp>
        <p:nvSpPr>
          <p:cNvPr id="137220" name="Text Box 4"/>
          <p:cNvSpPr txBox="1">
            <a:spLocks noChangeArrowheads="1"/>
          </p:cNvSpPr>
          <p:nvPr/>
        </p:nvSpPr>
        <p:spPr bwMode="auto">
          <a:xfrm>
            <a:off x="1600200" y="2362200"/>
            <a:ext cx="6248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a:t>2Tim 3:16 (NIV) All Scripture is God-breathed and is useful for teaching, rebuking, correcting and training in righteousness, </a:t>
            </a:r>
          </a:p>
        </p:txBody>
      </p:sp>
    </p:spTree>
    <p:custDataLst>
      <p:tags r:id="rId1"/>
    </p:custDataLst>
  </p:cSld>
  <p:clrMapOvr>
    <a:masterClrMapping/>
  </p:clrMapOvr>
  <p:transition advTm="26159">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checkerboard(across)">
                                      <p:cBhvr>
                                        <p:cTn id="7"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sz="4000"/>
              <a:t>Psalm 119:1, 89</a:t>
            </a:r>
          </a:p>
        </p:txBody>
      </p:sp>
      <p:sp>
        <p:nvSpPr>
          <p:cNvPr id="139268" name="Text Box 4"/>
          <p:cNvSpPr txBox="1">
            <a:spLocks noChangeArrowheads="1"/>
          </p:cNvSpPr>
          <p:nvPr/>
        </p:nvSpPr>
        <p:spPr bwMode="auto">
          <a:xfrm>
            <a:off x="1371600" y="1981200"/>
            <a:ext cx="6553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t>Psalm 119:1 (NIV) Blessed are they whose ways are blameless, who walk according to the law of the LORD. </a:t>
            </a:r>
          </a:p>
        </p:txBody>
      </p:sp>
      <p:sp>
        <p:nvSpPr>
          <p:cNvPr id="139269" name="Text Box 5"/>
          <p:cNvSpPr txBox="1">
            <a:spLocks noChangeArrowheads="1"/>
          </p:cNvSpPr>
          <p:nvPr/>
        </p:nvSpPr>
        <p:spPr bwMode="auto">
          <a:xfrm>
            <a:off x="1295400" y="4419600"/>
            <a:ext cx="6858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t>Psalm 119:89 (NIV) Your word, O LORD, is eternal; it stands firm in the heavens. </a:t>
            </a:r>
          </a:p>
        </p:txBody>
      </p:sp>
    </p:spTree>
    <p:custDataLst>
      <p:tags r:id="rId1"/>
    </p:custDataLst>
  </p:cSld>
  <p:clrMapOvr>
    <a:masterClrMapping/>
  </p:clrMapOvr>
  <p:transition advTm="2435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checkerboard(across)">
                                      <p:cBhvr>
                                        <p:cTn id="7" dur="500"/>
                                        <p:tgtEl>
                                          <p:spTgt spid="139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69"/>
                                        </p:tgtEl>
                                        <p:attrNameLst>
                                          <p:attrName>style.visibility</p:attrName>
                                        </p:attrNameLst>
                                      </p:cBhvr>
                                      <p:to>
                                        <p:strVal val="visible"/>
                                      </p:to>
                                    </p:set>
                                    <p:animEffect transition="in" filter="checkerboard(across)">
                                      <p:cBhvr>
                                        <p:cTn id="12" dur="5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p:bldP spid="1392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sz="4000"/>
              <a:t>Genesis 1:1</a:t>
            </a:r>
          </a:p>
        </p:txBody>
      </p:sp>
      <p:sp>
        <p:nvSpPr>
          <p:cNvPr id="141316" name="Text Box 4"/>
          <p:cNvSpPr txBox="1">
            <a:spLocks noChangeArrowheads="1"/>
          </p:cNvSpPr>
          <p:nvPr/>
        </p:nvSpPr>
        <p:spPr bwMode="auto">
          <a:xfrm>
            <a:off x="1752600" y="2590800"/>
            <a:ext cx="5943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a:t>Genesis 1:1 (NIV) In the beginning God created the heavens and the earth. </a:t>
            </a:r>
          </a:p>
        </p:txBody>
      </p:sp>
    </p:spTree>
    <p:custDataLst>
      <p:tags r:id="rId1"/>
    </p:custDataLst>
  </p:cSld>
  <p:clrMapOvr>
    <a:masterClrMapping/>
  </p:clrMapOvr>
  <p:transition advTm="401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z="4000"/>
              <a:t>Proverbs 16:1, 9, 33</a:t>
            </a:r>
          </a:p>
        </p:txBody>
      </p:sp>
      <p:sp>
        <p:nvSpPr>
          <p:cNvPr id="143364" name="Text Box 4"/>
          <p:cNvSpPr txBox="1">
            <a:spLocks noChangeArrowheads="1"/>
          </p:cNvSpPr>
          <p:nvPr/>
        </p:nvSpPr>
        <p:spPr bwMode="auto">
          <a:xfrm>
            <a:off x="1143000" y="205740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Proverbs 16:1 (NIV) To man belong the plans of the heart, </a:t>
            </a:r>
          </a:p>
          <a:p>
            <a:r>
              <a:rPr lang="en-US" sz="2400"/>
              <a:t>but from the LORD comes the reply of the tongue. </a:t>
            </a:r>
          </a:p>
        </p:txBody>
      </p:sp>
      <p:sp>
        <p:nvSpPr>
          <p:cNvPr id="143365" name="Text Box 5"/>
          <p:cNvSpPr txBox="1">
            <a:spLocks noChangeArrowheads="1"/>
          </p:cNvSpPr>
          <p:nvPr/>
        </p:nvSpPr>
        <p:spPr bwMode="auto">
          <a:xfrm>
            <a:off x="1143000" y="358140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Proverbs 16:9 (NIV) In his heart a man plans his course, </a:t>
            </a:r>
          </a:p>
          <a:p>
            <a:r>
              <a:rPr lang="en-US" sz="2400"/>
              <a:t>but the LORD determines his steps. </a:t>
            </a:r>
          </a:p>
        </p:txBody>
      </p:sp>
      <p:sp>
        <p:nvSpPr>
          <p:cNvPr id="143366" name="Text Box 6"/>
          <p:cNvSpPr txBox="1">
            <a:spLocks noChangeArrowheads="1"/>
          </p:cNvSpPr>
          <p:nvPr/>
        </p:nvSpPr>
        <p:spPr bwMode="auto">
          <a:xfrm>
            <a:off x="1143000" y="50292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Proverbs 16:33 (NIV) The lot is cast into the lap, but its every decision is from the LORD. </a:t>
            </a:r>
          </a:p>
        </p:txBody>
      </p:sp>
    </p:spTree>
    <p:custDataLst>
      <p:tags r:id="rId1"/>
    </p:custDataLst>
  </p:cSld>
  <p:clrMapOvr>
    <a:masterClrMapping/>
  </p:clrMapOvr>
  <p:transition advTm="34332">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checkerboard(across)">
                                      <p:cBhvr>
                                        <p:cTn id="7" dur="500"/>
                                        <p:tgtEl>
                                          <p:spTgt spid="143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65"/>
                                        </p:tgtEl>
                                        <p:attrNameLst>
                                          <p:attrName>style.visibility</p:attrName>
                                        </p:attrNameLst>
                                      </p:cBhvr>
                                      <p:to>
                                        <p:strVal val="visible"/>
                                      </p:to>
                                    </p:set>
                                    <p:animEffect transition="in" filter="checkerboard(across)">
                                      <p:cBhvr>
                                        <p:cTn id="12" dur="500"/>
                                        <p:tgtEl>
                                          <p:spTgt spid="1433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366"/>
                                        </p:tgtEl>
                                        <p:attrNameLst>
                                          <p:attrName>style.visibility</p:attrName>
                                        </p:attrNameLst>
                                      </p:cBhvr>
                                      <p:to>
                                        <p:strVal val="visible"/>
                                      </p:to>
                                    </p:set>
                                    <p:animEffect transition="in" filter="checkerboard(across)">
                                      <p:cBhvr>
                                        <p:cTn id="17" dur="500"/>
                                        <p:tgtEl>
                                          <p:spTgt spid="14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5" grpId="0"/>
      <p:bldP spid="14336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sz="4000"/>
              <a:t>The Bible’s Claims for Itself</a:t>
            </a:r>
          </a:p>
        </p:txBody>
      </p:sp>
      <p:sp>
        <p:nvSpPr>
          <p:cNvPr id="136195" name="Rectangle 3"/>
          <p:cNvSpPr>
            <a:spLocks noGrp="1" noChangeArrowheads="1"/>
          </p:cNvSpPr>
          <p:nvPr>
            <p:ph type="body" idx="1"/>
          </p:nvPr>
        </p:nvSpPr>
        <p:spPr>
          <a:xfrm>
            <a:off x="457200" y="1981200"/>
            <a:ext cx="8229600" cy="3943350"/>
          </a:xfrm>
        </p:spPr>
        <p:txBody>
          <a:bodyPr/>
          <a:lstStyle/>
          <a:p>
            <a:pPr>
              <a:buFont typeface="Wingdings" pitchFamily="2" charset="2"/>
              <a:buNone/>
            </a:pPr>
            <a:r>
              <a:rPr lang="en-US" sz="3600">
                <a:solidFill>
                  <a:srgbClr val="CC3300"/>
                </a:solidFill>
              </a:rPr>
              <a:t>The Bible’s contents give us what we need to know to solve our deepest problems and to transform us into happy, fulfilled, useful people.</a:t>
            </a:r>
          </a:p>
          <a:p>
            <a:r>
              <a:rPr lang="en-US" sz="2800"/>
              <a:t>2 Timothy 3:15-17</a:t>
            </a:r>
          </a:p>
          <a:p>
            <a:r>
              <a:rPr lang="en-US" sz="2800"/>
              <a:t>Psalm 119:1, 97-100, 105</a:t>
            </a:r>
          </a:p>
          <a:p>
            <a:r>
              <a:rPr lang="en-US" sz="2800"/>
              <a:t>Psalm 1:1-6</a:t>
            </a:r>
          </a:p>
          <a:p>
            <a:endParaRPr lang="en-US" sz="2800"/>
          </a:p>
        </p:txBody>
      </p:sp>
    </p:spTree>
    <p:custDataLst>
      <p:tags r:id="rId1"/>
    </p:custDataLst>
  </p:cSld>
  <p:clrMapOvr>
    <a:masterClrMapping/>
  </p:clrMapOvr>
  <p:transition advTm="1085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 calcmode="lin" valueType="num">
                                      <p:cBhvr additive="base">
                                        <p:cTn id="25"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z="4000"/>
              <a:t>2 Timothy 3:15-17</a:t>
            </a:r>
          </a:p>
        </p:txBody>
      </p:sp>
      <p:sp>
        <p:nvSpPr>
          <p:cNvPr id="145412" name="Text Box 4"/>
          <p:cNvSpPr txBox="1">
            <a:spLocks noChangeArrowheads="1"/>
          </p:cNvSpPr>
          <p:nvPr/>
        </p:nvSpPr>
        <p:spPr bwMode="auto">
          <a:xfrm>
            <a:off x="1295400" y="2286000"/>
            <a:ext cx="6629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2 Timothy 3:15-17 (NIV) and how from infancy you have known the holy Scriptures, which are able to make you wise for salvation through faith in Christ Jesus. </a:t>
            </a:r>
          </a:p>
          <a:p>
            <a:r>
              <a:rPr lang="en-US" sz="2400"/>
              <a:t>16 All Scripture is God-breathed and is useful for teaching, rebuking, correcting and training in righteousness, </a:t>
            </a:r>
          </a:p>
          <a:p>
            <a:r>
              <a:rPr lang="en-US" sz="2400"/>
              <a:t>17 so that the man of God may be thoroughly equipped for every good work. </a:t>
            </a:r>
          </a:p>
        </p:txBody>
      </p:sp>
    </p:spTree>
    <p:custDataLst>
      <p:tags r:id="rId1"/>
    </p:custDataLst>
  </p:cSld>
  <p:clrMapOvr>
    <a:masterClrMapping/>
  </p:clrMapOvr>
  <p:transition advTm="22442">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z="5400"/>
              <a:t>Translation Technique</a:t>
            </a:r>
          </a:p>
        </p:txBody>
      </p:sp>
      <p:pic>
        <p:nvPicPr>
          <p:cNvPr id="83972" name="Picture 4" descr="BibleVersions"/>
          <p:cNvPicPr>
            <a:picLocks noChangeAspect="1" noChangeArrowheads="1"/>
          </p:cNvPicPr>
          <p:nvPr/>
        </p:nvPicPr>
        <p:blipFill>
          <a:blip r:embed="rId3">
            <a:clrChange>
              <a:clrFrom>
                <a:srgbClr val="F5F5ED"/>
              </a:clrFrom>
              <a:clrTo>
                <a:srgbClr val="F5F5ED">
                  <a:alpha val="0"/>
                </a:srgbClr>
              </a:clrTo>
            </a:clrChange>
            <a:extLst>
              <a:ext uri="{28A0092B-C50C-407E-A947-70E740481C1C}">
                <a14:useLocalDpi xmlns:a14="http://schemas.microsoft.com/office/drawing/2010/main" val="0"/>
              </a:ext>
            </a:extLst>
          </a:blip>
          <a:srcRect/>
          <a:stretch>
            <a:fillRect/>
          </a:stretch>
        </p:blipFill>
        <p:spPr bwMode="auto">
          <a:xfrm>
            <a:off x="0" y="2590800"/>
            <a:ext cx="9144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83973" name="Text Box 5"/>
          <p:cNvSpPr txBox="1">
            <a:spLocks noChangeArrowheads="1"/>
          </p:cNvSpPr>
          <p:nvPr/>
        </p:nvSpPr>
        <p:spPr bwMode="auto">
          <a:xfrm>
            <a:off x="517525" y="1978025"/>
            <a:ext cx="8285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Literal          Idiomatic        Paraphrastic</a:t>
            </a:r>
          </a:p>
        </p:txBody>
      </p:sp>
    </p:spTree>
    <p:custDataLst>
      <p:tags r:id="rId1"/>
    </p:custDataLst>
  </p:cSld>
  <p:clrMapOvr>
    <a:masterClrMapping/>
  </p:clrMapOvr>
  <p:transition advTm="5955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checkerboard(across)">
                                      <p:cBhvr>
                                        <p:cTn id="7" dur="500"/>
                                        <p:tgtEl>
                                          <p:spTgt spid="83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3973"/>
                                        </p:tgtEl>
                                        <p:attrNameLst>
                                          <p:attrName>style.visibility</p:attrName>
                                        </p:attrNameLst>
                                      </p:cBhvr>
                                      <p:to>
                                        <p:strVal val="visible"/>
                                      </p:to>
                                    </p:set>
                                    <p:animEffect transition="in" filter="checkerboard(across)">
                                      <p:cBhvr>
                                        <p:cTn id="12"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sz="4000"/>
              <a:t>Psalm 119:1, 97-100, 105</a:t>
            </a:r>
          </a:p>
        </p:txBody>
      </p:sp>
      <p:sp>
        <p:nvSpPr>
          <p:cNvPr id="147461" name="Rectangle 5"/>
          <p:cNvSpPr>
            <a:spLocks noChangeArrowheads="1"/>
          </p:cNvSpPr>
          <p:nvPr/>
        </p:nvSpPr>
        <p:spPr bwMode="auto">
          <a:xfrm>
            <a:off x="1143000" y="1905000"/>
            <a:ext cx="7185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Psalm 119:1 (NIV) Blessed are they whose ways are blameless, who walk according to the law of the LORD. </a:t>
            </a:r>
          </a:p>
        </p:txBody>
      </p:sp>
      <p:sp>
        <p:nvSpPr>
          <p:cNvPr id="147462" name="Text Box 6"/>
          <p:cNvSpPr txBox="1">
            <a:spLocks noChangeArrowheads="1"/>
          </p:cNvSpPr>
          <p:nvPr/>
        </p:nvSpPr>
        <p:spPr bwMode="auto">
          <a:xfrm>
            <a:off x="1143000" y="2895600"/>
            <a:ext cx="7162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Psalm 119:97-100 (NIV) Oh, how I love your law! I meditate on it all day long. 98 Your commands make me wiser than my enemies, for they are ever with me. 99 I have more insight than all my teachers, for I meditate on your statutes. 100 I have more understanding than the elders, for I obey your precepts. </a:t>
            </a:r>
          </a:p>
        </p:txBody>
      </p:sp>
      <p:sp>
        <p:nvSpPr>
          <p:cNvPr id="147463" name="Text Box 7"/>
          <p:cNvSpPr txBox="1">
            <a:spLocks noChangeArrowheads="1"/>
          </p:cNvSpPr>
          <p:nvPr/>
        </p:nvSpPr>
        <p:spPr bwMode="auto">
          <a:xfrm>
            <a:off x="1143000" y="5334000"/>
            <a:ext cx="7086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Psalm 119:105 (NIV) Your word is a lamp to my feet and a light for my path. </a:t>
            </a:r>
          </a:p>
        </p:txBody>
      </p:sp>
    </p:spTree>
    <p:custDataLst>
      <p:tags r:id="rId1"/>
    </p:custDataLst>
  </p:cSld>
  <p:clrMapOvr>
    <a:masterClrMapping/>
  </p:clrMapOvr>
  <p:transition advTm="28929">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7461"/>
                                        </p:tgtEl>
                                        <p:attrNameLst>
                                          <p:attrName>style.visibility</p:attrName>
                                        </p:attrNameLst>
                                      </p:cBhvr>
                                      <p:to>
                                        <p:strVal val="visible"/>
                                      </p:to>
                                    </p:set>
                                    <p:animEffect transition="in" filter="checkerboard(across)">
                                      <p:cBhvr>
                                        <p:cTn id="7" dur="500"/>
                                        <p:tgtEl>
                                          <p:spTgt spid="147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7462">
                                            <p:txEl>
                                              <p:pRg st="0" end="0"/>
                                            </p:txEl>
                                          </p:spTgt>
                                        </p:tgtEl>
                                        <p:attrNameLst>
                                          <p:attrName>style.visibility</p:attrName>
                                        </p:attrNameLst>
                                      </p:cBhvr>
                                      <p:to>
                                        <p:strVal val="visible"/>
                                      </p:to>
                                    </p:set>
                                    <p:animEffect transition="in" filter="checkerboard(across)">
                                      <p:cBhvr>
                                        <p:cTn id="12" dur="500"/>
                                        <p:tgtEl>
                                          <p:spTgt spid="14746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7463"/>
                                        </p:tgtEl>
                                        <p:attrNameLst>
                                          <p:attrName>style.visibility</p:attrName>
                                        </p:attrNameLst>
                                      </p:cBhvr>
                                      <p:to>
                                        <p:strVal val="visible"/>
                                      </p:to>
                                    </p:set>
                                    <p:animEffect transition="in" filter="checkerboard(across)">
                                      <p:cBhvr>
                                        <p:cTn id="17" dur="5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p:bldP spid="14746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z="4000"/>
              <a:t>Psalm 1:1-6</a:t>
            </a:r>
          </a:p>
        </p:txBody>
      </p:sp>
      <p:sp>
        <p:nvSpPr>
          <p:cNvPr id="149508" name="Text Box 4"/>
          <p:cNvSpPr txBox="1">
            <a:spLocks noChangeArrowheads="1"/>
          </p:cNvSpPr>
          <p:nvPr/>
        </p:nvSpPr>
        <p:spPr bwMode="auto">
          <a:xfrm>
            <a:off x="1066800" y="1905000"/>
            <a:ext cx="6934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Psalm 1:1-6 (NIV) Blessed is the man who does not walk in the counsel of the wicked or stand in the way of sinners or sit in the seat of mockers. </a:t>
            </a:r>
          </a:p>
          <a:p>
            <a:r>
              <a:rPr lang="en-US" sz="2000"/>
              <a:t>2 But his delight is in the law of the LORD, and on his law he meditates day and night. </a:t>
            </a:r>
          </a:p>
          <a:p>
            <a:r>
              <a:rPr lang="en-US" sz="2000"/>
              <a:t>3 He is like a tree planted by streams of water, which yields its fruit in season and whose leaf does not wither. Whatever he does prospers. </a:t>
            </a:r>
          </a:p>
          <a:p>
            <a:r>
              <a:rPr lang="en-US" sz="2000"/>
              <a:t>4 Not so the wicked! They are like chaff that the wind blows away. </a:t>
            </a:r>
          </a:p>
          <a:p>
            <a:r>
              <a:rPr lang="en-US" sz="2000"/>
              <a:t>5 Therefore the wicked will not stand in the judgment, nor sinners in the assembly of the righteous. </a:t>
            </a:r>
          </a:p>
          <a:p>
            <a:r>
              <a:rPr lang="en-US" sz="2000"/>
              <a:t>6 For the LORD watches over the way of the righteous, but the way of the wicked will perish. </a:t>
            </a:r>
          </a:p>
        </p:txBody>
      </p:sp>
    </p:spTree>
    <p:custDataLst>
      <p:tags r:id="rId1"/>
    </p:custDataLst>
  </p:cSld>
  <p:clrMapOvr>
    <a:masterClrMapping/>
  </p:clrMapOvr>
  <p:transition advTm="34419">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checkerboard(across)">
                                      <p:cBhvr>
                                        <p:cTn id="7"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z="4000"/>
              <a:t>The Bible’s Evidence for Itself</a:t>
            </a:r>
          </a:p>
        </p:txBody>
      </p:sp>
      <p:sp>
        <p:nvSpPr>
          <p:cNvPr id="151555" name="Rectangle 3"/>
          <p:cNvSpPr>
            <a:spLocks noGrp="1" noChangeArrowheads="1"/>
          </p:cNvSpPr>
          <p:nvPr>
            <p:ph type="body" sz="half" idx="1"/>
          </p:nvPr>
        </p:nvSpPr>
        <p:spPr>
          <a:xfrm>
            <a:off x="609600" y="2133600"/>
            <a:ext cx="4033838" cy="3824288"/>
          </a:xfrm>
        </p:spPr>
        <p:txBody>
          <a:bodyPr/>
          <a:lstStyle/>
          <a:p>
            <a:r>
              <a:rPr lang="en-US" sz="3600"/>
              <a:t>Cosmology</a:t>
            </a:r>
          </a:p>
          <a:p>
            <a:r>
              <a:rPr lang="en-US" sz="3600"/>
              <a:t>Biology</a:t>
            </a:r>
          </a:p>
          <a:p>
            <a:r>
              <a:rPr lang="en-US" sz="3600"/>
              <a:t>Prophecy</a:t>
            </a:r>
          </a:p>
          <a:p>
            <a:r>
              <a:rPr lang="en-US" sz="3600"/>
              <a:t>History</a:t>
            </a:r>
          </a:p>
          <a:p>
            <a:r>
              <a:rPr lang="en-US" sz="3600"/>
              <a:t>Personal Experience</a:t>
            </a:r>
          </a:p>
        </p:txBody>
      </p:sp>
      <p:pic>
        <p:nvPicPr>
          <p:cNvPr id="151557" name="Picture 5" descr="bibles"/>
          <p:cNvPicPr>
            <a:picLocks noGrp="1"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775200" y="2425700"/>
            <a:ext cx="3446463" cy="310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7047">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1557"/>
                                        </p:tgtEl>
                                        <p:attrNameLst>
                                          <p:attrName>style.visibility</p:attrName>
                                        </p:attrNameLst>
                                      </p:cBhvr>
                                      <p:to>
                                        <p:strVal val="visible"/>
                                      </p:to>
                                    </p:set>
                                    <p:animEffect transition="in" filter="checkerboard(across)">
                                      <p:cBhvr>
                                        <p:cTn id="7" dur="500"/>
                                        <p:tgtEl>
                                          <p:spTgt spid="151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 calcmode="lin" valueType="num">
                                      <p:cBhvr additive="base">
                                        <p:cTn id="12" dur="500" fill="hold"/>
                                        <p:tgtEl>
                                          <p:spTgt spid="15155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1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1555">
                                            <p:txEl>
                                              <p:pRg st="1" end="1"/>
                                            </p:txEl>
                                          </p:spTgt>
                                        </p:tgtEl>
                                        <p:attrNameLst>
                                          <p:attrName>style.visibility</p:attrName>
                                        </p:attrNameLst>
                                      </p:cBhvr>
                                      <p:to>
                                        <p:strVal val="visible"/>
                                      </p:to>
                                    </p:set>
                                    <p:anim calcmode="lin" valueType="num">
                                      <p:cBhvr additive="base">
                                        <p:cTn id="18"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1555">
                                            <p:txEl>
                                              <p:pRg st="2" end="2"/>
                                            </p:txEl>
                                          </p:spTgt>
                                        </p:tgtEl>
                                        <p:attrNameLst>
                                          <p:attrName>style.visibility</p:attrName>
                                        </p:attrNameLst>
                                      </p:cBhvr>
                                      <p:to>
                                        <p:strVal val="visible"/>
                                      </p:to>
                                    </p:set>
                                    <p:anim calcmode="lin" valueType="num">
                                      <p:cBhvr additive="base">
                                        <p:cTn id="24"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1555">
                                            <p:txEl>
                                              <p:pRg st="3" end="3"/>
                                            </p:txEl>
                                          </p:spTgt>
                                        </p:tgtEl>
                                        <p:attrNameLst>
                                          <p:attrName>style.visibility</p:attrName>
                                        </p:attrNameLst>
                                      </p:cBhvr>
                                      <p:to>
                                        <p:strVal val="visible"/>
                                      </p:to>
                                    </p:set>
                                    <p:anim calcmode="lin" valueType="num">
                                      <p:cBhvr additive="base">
                                        <p:cTn id="30" dur="500" fill="hold"/>
                                        <p:tgtEl>
                                          <p:spTgt spid="15155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1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1555">
                                            <p:txEl>
                                              <p:pRg st="4" end="4"/>
                                            </p:txEl>
                                          </p:spTgt>
                                        </p:tgtEl>
                                        <p:attrNameLst>
                                          <p:attrName>style.visibility</p:attrName>
                                        </p:attrNameLst>
                                      </p:cBhvr>
                                      <p:to>
                                        <p:strVal val="visible"/>
                                      </p:to>
                                    </p:set>
                                    <p:anim calcmode="lin" valueType="num">
                                      <p:cBhvr additive="base">
                                        <p:cTn id="36" dur="500" fill="hold"/>
                                        <p:tgtEl>
                                          <p:spTgt spid="15155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15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sz="4000"/>
              <a:t>Cosmology</a:t>
            </a:r>
          </a:p>
        </p:txBody>
      </p:sp>
      <p:sp>
        <p:nvSpPr>
          <p:cNvPr id="152579" name="Rectangle 3"/>
          <p:cNvSpPr>
            <a:spLocks noGrp="1" noChangeArrowheads="1"/>
          </p:cNvSpPr>
          <p:nvPr>
            <p:ph type="body" sz="half" idx="1"/>
          </p:nvPr>
        </p:nvSpPr>
        <p:spPr>
          <a:xfrm>
            <a:off x="457200" y="2133600"/>
            <a:ext cx="4033838" cy="3962400"/>
          </a:xfrm>
        </p:spPr>
        <p:txBody>
          <a:bodyPr/>
          <a:lstStyle/>
          <a:p>
            <a:r>
              <a:rPr lang="en-US" sz="2400"/>
              <a:t>The Bible pictures a universe with an origin rather than an eternal universe.</a:t>
            </a:r>
          </a:p>
          <a:p>
            <a:r>
              <a:rPr lang="en-US" sz="2400"/>
              <a:t>This universe was planned by the eternal God.</a:t>
            </a:r>
          </a:p>
          <a:p>
            <a:r>
              <a:rPr lang="en-US" sz="2400"/>
              <a:t>This fits the data of cosmology as known today better than the alternatives.</a:t>
            </a:r>
          </a:p>
        </p:txBody>
      </p:sp>
      <p:pic>
        <p:nvPicPr>
          <p:cNvPr id="152583" name="Picture 7" descr="galax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0390"/>
          <a:stretch>
            <a:fillRect/>
          </a:stretch>
        </p:blipFill>
        <p:spPr>
          <a:xfrm>
            <a:off x="4800600" y="2209800"/>
            <a:ext cx="3743325" cy="306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95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2583"/>
                                        </p:tgtEl>
                                        <p:attrNameLst>
                                          <p:attrName>style.visibility</p:attrName>
                                        </p:attrNameLst>
                                      </p:cBhvr>
                                      <p:to>
                                        <p:strVal val="visible"/>
                                      </p:to>
                                    </p:set>
                                    <p:animEffect transition="in" filter="checkerboard(across)">
                                      <p:cBhvr>
                                        <p:cTn id="7" dur="500"/>
                                        <p:tgtEl>
                                          <p:spTgt spid="1525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2579">
                                            <p:txEl>
                                              <p:pRg st="0" end="0"/>
                                            </p:txEl>
                                          </p:spTgt>
                                        </p:tgtEl>
                                        <p:attrNameLst>
                                          <p:attrName>style.visibility</p:attrName>
                                        </p:attrNameLst>
                                      </p:cBhvr>
                                      <p:to>
                                        <p:strVal val="visible"/>
                                      </p:to>
                                    </p:set>
                                    <p:anim calcmode="lin" valueType="num">
                                      <p:cBhvr additive="base">
                                        <p:cTn id="12" dur="500" fill="hold"/>
                                        <p:tgtEl>
                                          <p:spTgt spid="15257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2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2579">
                                            <p:txEl>
                                              <p:pRg st="1" end="1"/>
                                            </p:txEl>
                                          </p:spTgt>
                                        </p:tgtEl>
                                        <p:attrNameLst>
                                          <p:attrName>style.visibility</p:attrName>
                                        </p:attrNameLst>
                                      </p:cBhvr>
                                      <p:to>
                                        <p:strVal val="visible"/>
                                      </p:to>
                                    </p:set>
                                    <p:anim calcmode="lin" valueType="num">
                                      <p:cBhvr additive="base">
                                        <p:cTn id="18" dur="500" fill="hold"/>
                                        <p:tgtEl>
                                          <p:spTgt spid="15257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2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2579">
                                            <p:txEl>
                                              <p:pRg st="2" end="2"/>
                                            </p:txEl>
                                          </p:spTgt>
                                        </p:tgtEl>
                                        <p:attrNameLst>
                                          <p:attrName>style.visibility</p:attrName>
                                        </p:attrNameLst>
                                      </p:cBhvr>
                                      <p:to>
                                        <p:strVal val="visible"/>
                                      </p:to>
                                    </p:set>
                                    <p:anim calcmode="lin" valueType="num">
                                      <p:cBhvr additive="base">
                                        <p:cTn id="24" dur="5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25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sz="4000"/>
              <a:t>Biology</a:t>
            </a:r>
          </a:p>
        </p:txBody>
      </p:sp>
      <p:sp>
        <p:nvSpPr>
          <p:cNvPr id="154627" name="Rectangle 3"/>
          <p:cNvSpPr>
            <a:spLocks noGrp="1" noChangeArrowheads="1"/>
          </p:cNvSpPr>
          <p:nvPr>
            <p:ph type="body" sz="half" idx="1"/>
          </p:nvPr>
        </p:nvSpPr>
        <p:spPr>
          <a:xfrm>
            <a:off x="457200" y="2008188"/>
            <a:ext cx="4033838" cy="4122737"/>
          </a:xfrm>
        </p:spPr>
        <p:txBody>
          <a:bodyPr/>
          <a:lstStyle/>
          <a:p>
            <a:pPr>
              <a:lnSpc>
                <a:spcPct val="90000"/>
              </a:lnSpc>
            </a:pPr>
            <a:r>
              <a:rPr lang="en-US" sz="2000"/>
              <a:t>An area of hot controversy today.</a:t>
            </a:r>
          </a:p>
          <a:p>
            <a:pPr>
              <a:lnSpc>
                <a:spcPct val="90000"/>
              </a:lnSpc>
            </a:pPr>
            <a:r>
              <a:rPr lang="en-US" sz="2000"/>
              <a:t>The Bible pictures life and consciousness as having a non-natural origin, though the exact nature of God</a:t>
            </a:r>
            <a:r>
              <a:rPr lang="en-US" sz="2000">
                <a:cs typeface="Times New Roman" pitchFamily="18" charset="0"/>
              </a:rPr>
              <a:t>'</a:t>
            </a:r>
            <a:r>
              <a:rPr lang="en-US" sz="2000"/>
              <a:t>s intervention may be disputed.</a:t>
            </a:r>
          </a:p>
          <a:p>
            <a:pPr>
              <a:lnSpc>
                <a:spcPct val="90000"/>
              </a:lnSpc>
            </a:pPr>
            <a:r>
              <a:rPr lang="en-US" sz="2000"/>
              <a:t>Scientists seeking a naturalistic explanation for the origin of life &amp; consciousness face the problem that randomness cannot produce the levels of order observed.</a:t>
            </a:r>
          </a:p>
        </p:txBody>
      </p:sp>
      <p:pic>
        <p:nvPicPr>
          <p:cNvPr id="154629" name="Picture 5" descr="ecolirotar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5038" y="2363788"/>
            <a:ext cx="3849687" cy="323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325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checkerboard(across)">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4627">
                                            <p:txEl>
                                              <p:pRg st="0" end="0"/>
                                            </p:txEl>
                                          </p:spTgt>
                                        </p:tgtEl>
                                        <p:attrNameLst>
                                          <p:attrName>style.visibility</p:attrName>
                                        </p:attrNameLst>
                                      </p:cBhvr>
                                      <p:to>
                                        <p:strVal val="visible"/>
                                      </p:to>
                                    </p:set>
                                    <p:anim calcmode="lin" valueType="num">
                                      <p:cBhvr additive="base">
                                        <p:cTn id="12"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4627">
                                            <p:txEl>
                                              <p:pRg st="1" end="1"/>
                                            </p:txEl>
                                          </p:spTgt>
                                        </p:tgtEl>
                                        <p:attrNameLst>
                                          <p:attrName>style.visibility</p:attrName>
                                        </p:attrNameLst>
                                      </p:cBhvr>
                                      <p:to>
                                        <p:strVal val="visible"/>
                                      </p:to>
                                    </p:set>
                                    <p:anim calcmode="lin" valueType="num">
                                      <p:cBhvr additive="base">
                                        <p:cTn id="18"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4627">
                                            <p:txEl>
                                              <p:pRg st="2" end="2"/>
                                            </p:txEl>
                                          </p:spTgt>
                                        </p:tgtEl>
                                        <p:attrNameLst>
                                          <p:attrName>style.visibility</p:attrName>
                                        </p:attrNameLst>
                                      </p:cBhvr>
                                      <p:to>
                                        <p:strVal val="visible"/>
                                      </p:to>
                                    </p:set>
                                    <p:anim calcmode="lin" valueType="num">
                                      <p:cBhvr additive="base">
                                        <p:cTn id="24"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z="4000"/>
              <a:t>Prophecy</a:t>
            </a:r>
          </a:p>
        </p:txBody>
      </p:sp>
      <p:sp>
        <p:nvSpPr>
          <p:cNvPr id="156675" name="Rectangle 3"/>
          <p:cNvSpPr>
            <a:spLocks noGrp="1" noChangeArrowheads="1"/>
          </p:cNvSpPr>
          <p:nvPr>
            <p:ph type="body" sz="half" idx="1"/>
          </p:nvPr>
        </p:nvSpPr>
        <p:spPr>
          <a:xfrm>
            <a:off x="457200" y="2008188"/>
            <a:ext cx="4033838" cy="4122737"/>
          </a:xfrm>
        </p:spPr>
        <p:txBody>
          <a:bodyPr/>
          <a:lstStyle/>
          <a:p>
            <a:r>
              <a:rPr lang="en-US" sz="2400"/>
              <a:t>The Bible claims to be authored by the One who controls history, and it has many predictions of detailed events far in advance of their fulfillment.</a:t>
            </a:r>
          </a:p>
          <a:p>
            <a:r>
              <a:rPr lang="en-US" sz="2400"/>
              <a:t>These include:</a:t>
            </a:r>
          </a:p>
          <a:p>
            <a:pPr lvl="1"/>
            <a:r>
              <a:rPr lang="en-US" sz="2400"/>
              <a:t>The Messiah</a:t>
            </a:r>
          </a:p>
          <a:p>
            <a:pPr lvl="1"/>
            <a:r>
              <a:rPr lang="en-US" sz="2400"/>
              <a:t>Israel</a:t>
            </a:r>
          </a:p>
          <a:p>
            <a:pPr lvl="1"/>
            <a:r>
              <a:rPr lang="en-US" sz="2400"/>
              <a:t>Surrounding Nations</a:t>
            </a:r>
          </a:p>
        </p:txBody>
      </p:sp>
      <p:pic>
        <p:nvPicPr>
          <p:cNvPr id="156677" name="Picture 5" descr="EvProphecy"/>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562600" y="2008188"/>
            <a:ext cx="2820988" cy="3884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6868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6677"/>
                                        </p:tgtEl>
                                        <p:attrNameLst>
                                          <p:attrName>style.visibility</p:attrName>
                                        </p:attrNameLst>
                                      </p:cBhvr>
                                      <p:to>
                                        <p:strVal val="visible"/>
                                      </p:to>
                                    </p:set>
                                    <p:animEffect transition="in" filter="checkerboard(across)">
                                      <p:cBhvr>
                                        <p:cTn id="7" dur="500"/>
                                        <p:tgtEl>
                                          <p:spTgt spid="156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6675">
                                            <p:txEl>
                                              <p:pRg st="0" end="0"/>
                                            </p:txEl>
                                          </p:spTgt>
                                        </p:tgtEl>
                                        <p:attrNameLst>
                                          <p:attrName>style.visibility</p:attrName>
                                        </p:attrNameLst>
                                      </p:cBhvr>
                                      <p:to>
                                        <p:strVal val="visible"/>
                                      </p:to>
                                    </p:set>
                                    <p:anim calcmode="lin" valueType="num">
                                      <p:cBhvr additive="base">
                                        <p:cTn id="12" dur="500" fill="hold"/>
                                        <p:tgtEl>
                                          <p:spTgt spid="15667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6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6675">
                                            <p:txEl>
                                              <p:pRg st="1" end="1"/>
                                            </p:txEl>
                                          </p:spTgt>
                                        </p:tgtEl>
                                        <p:attrNameLst>
                                          <p:attrName>style.visibility</p:attrName>
                                        </p:attrNameLst>
                                      </p:cBhvr>
                                      <p:to>
                                        <p:strVal val="visible"/>
                                      </p:to>
                                    </p:set>
                                    <p:anim calcmode="lin" valueType="num">
                                      <p:cBhvr additive="base">
                                        <p:cTn id="18"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6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6675">
                                            <p:txEl>
                                              <p:pRg st="2" end="2"/>
                                            </p:txEl>
                                          </p:spTgt>
                                        </p:tgtEl>
                                        <p:attrNameLst>
                                          <p:attrName>style.visibility</p:attrName>
                                        </p:attrNameLst>
                                      </p:cBhvr>
                                      <p:to>
                                        <p:strVal val="visible"/>
                                      </p:to>
                                    </p:set>
                                    <p:anim calcmode="lin" valueType="num">
                                      <p:cBhvr additive="base">
                                        <p:cTn id="24"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6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6675">
                                            <p:txEl>
                                              <p:pRg st="3" end="3"/>
                                            </p:txEl>
                                          </p:spTgt>
                                        </p:tgtEl>
                                        <p:attrNameLst>
                                          <p:attrName>style.visibility</p:attrName>
                                        </p:attrNameLst>
                                      </p:cBhvr>
                                      <p:to>
                                        <p:strVal val="visible"/>
                                      </p:to>
                                    </p:set>
                                    <p:anim calcmode="lin" valueType="num">
                                      <p:cBhvr additive="base">
                                        <p:cTn id="30"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6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6675">
                                            <p:txEl>
                                              <p:pRg st="4" end="4"/>
                                            </p:txEl>
                                          </p:spTgt>
                                        </p:tgtEl>
                                        <p:attrNameLst>
                                          <p:attrName>style.visibility</p:attrName>
                                        </p:attrNameLst>
                                      </p:cBhvr>
                                      <p:to>
                                        <p:strVal val="visible"/>
                                      </p:to>
                                    </p:set>
                                    <p:anim calcmode="lin" valueType="num">
                                      <p:cBhvr additive="base">
                                        <p:cTn id="36" dur="500" fill="hold"/>
                                        <p:tgtEl>
                                          <p:spTgt spid="15667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66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sz="4000"/>
              <a:t>History</a:t>
            </a:r>
          </a:p>
        </p:txBody>
      </p:sp>
      <p:sp>
        <p:nvSpPr>
          <p:cNvPr id="158723" name="Rectangle 3"/>
          <p:cNvSpPr>
            <a:spLocks noGrp="1" noChangeArrowheads="1"/>
          </p:cNvSpPr>
          <p:nvPr>
            <p:ph type="body" sz="half" idx="1"/>
          </p:nvPr>
        </p:nvSpPr>
        <p:spPr>
          <a:xfrm>
            <a:off x="457200" y="2133600"/>
            <a:ext cx="4033838" cy="4302125"/>
          </a:xfrm>
        </p:spPr>
        <p:txBody>
          <a:bodyPr/>
          <a:lstStyle/>
          <a:p>
            <a:r>
              <a:rPr lang="en-US" sz="2400"/>
              <a:t>There is also evidence of supernatural intervention into history.</a:t>
            </a:r>
          </a:p>
          <a:p>
            <a:r>
              <a:rPr lang="en-US" sz="2400"/>
              <a:t>The most striking examples involve the time of Moses and the ministry of Jesus.</a:t>
            </a:r>
          </a:p>
          <a:p>
            <a:r>
              <a:rPr lang="en-US" sz="2400"/>
              <a:t>Occult phenomena also point to supernatural activity from the </a:t>
            </a:r>
            <a:r>
              <a:rPr lang="en-US" sz="2400">
                <a:cs typeface="Times New Roman" pitchFamily="18" charset="0"/>
              </a:rPr>
              <a:t>"</a:t>
            </a:r>
            <a:r>
              <a:rPr lang="en-US" sz="2400"/>
              <a:t>other side.</a:t>
            </a:r>
            <a:r>
              <a:rPr lang="en-US" sz="2400">
                <a:cs typeface="Times New Roman" pitchFamily="18" charset="0"/>
              </a:rPr>
              <a:t>"</a:t>
            </a:r>
          </a:p>
          <a:p>
            <a:endParaRPr lang="en-US" sz="2400"/>
          </a:p>
        </p:txBody>
      </p:sp>
      <p:pic>
        <p:nvPicPr>
          <p:cNvPr id="158725" name="Picture 5" descr="GodatSinai"/>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28131"/>
          <a:stretch>
            <a:fillRect/>
          </a:stretch>
        </p:blipFill>
        <p:spPr>
          <a:xfrm>
            <a:off x="4572000" y="2438400"/>
            <a:ext cx="3724275" cy="280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423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animEffect transition="in" filter="checkerboard(across)">
                                      <p:cBhvr>
                                        <p:cTn id="7" dur="500"/>
                                        <p:tgtEl>
                                          <p:spTgt spid="158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8723">
                                            <p:txEl>
                                              <p:pRg st="0" end="0"/>
                                            </p:txEl>
                                          </p:spTgt>
                                        </p:tgtEl>
                                        <p:attrNameLst>
                                          <p:attrName>style.visibility</p:attrName>
                                        </p:attrNameLst>
                                      </p:cBhvr>
                                      <p:to>
                                        <p:strVal val="visible"/>
                                      </p:to>
                                    </p:set>
                                    <p:anim calcmode="lin" valueType="num">
                                      <p:cBhvr additive="base">
                                        <p:cTn id="12" dur="500" fill="hold"/>
                                        <p:tgtEl>
                                          <p:spTgt spid="1587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8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8723">
                                            <p:txEl>
                                              <p:pRg st="1" end="1"/>
                                            </p:txEl>
                                          </p:spTgt>
                                        </p:tgtEl>
                                        <p:attrNameLst>
                                          <p:attrName>style.visibility</p:attrName>
                                        </p:attrNameLst>
                                      </p:cBhvr>
                                      <p:to>
                                        <p:strVal val="visible"/>
                                      </p:to>
                                    </p:set>
                                    <p:anim calcmode="lin" valueType="num">
                                      <p:cBhvr additive="base">
                                        <p:cTn id="18" dur="5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8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8723">
                                            <p:txEl>
                                              <p:pRg st="2" end="2"/>
                                            </p:txEl>
                                          </p:spTgt>
                                        </p:tgtEl>
                                        <p:attrNameLst>
                                          <p:attrName>style.visibility</p:attrName>
                                        </p:attrNameLst>
                                      </p:cBhvr>
                                      <p:to>
                                        <p:strVal val="visible"/>
                                      </p:to>
                                    </p:set>
                                    <p:anim calcmode="lin" valueType="num">
                                      <p:cBhvr additive="base">
                                        <p:cTn id="24" dur="500" fill="hold"/>
                                        <p:tgtEl>
                                          <p:spTgt spid="15872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87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4000"/>
              <a:t>Personal Experience</a:t>
            </a:r>
          </a:p>
        </p:txBody>
      </p:sp>
      <p:sp>
        <p:nvSpPr>
          <p:cNvPr id="160771" name="Rectangle 3"/>
          <p:cNvSpPr>
            <a:spLocks noGrp="1" noChangeArrowheads="1"/>
          </p:cNvSpPr>
          <p:nvPr>
            <p:ph type="body" sz="half" idx="1"/>
          </p:nvPr>
        </p:nvSpPr>
        <p:spPr>
          <a:xfrm>
            <a:off x="457200" y="2066925"/>
            <a:ext cx="4033838" cy="4064000"/>
          </a:xfrm>
        </p:spPr>
        <p:txBody>
          <a:bodyPr/>
          <a:lstStyle/>
          <a:p>
            <a:pPr>
              <a:lnSpc>
                <a:spcPct val="90000"/>
              </a:lnSpc>
              <a:buFont typeface="Wingdings" pitchFamily="2" charset="2"/>
              <a:buNone/>
            </a:pPr>
            <a:r>
              <a:rPr lang="en-US" sz="2800"/>
              <a:t>	</a:t>
            </a:r>
            <a:r>
              <a:rPr lang="en-US" sz="2400"/>
              <a:t>The history of Christianity is filled with examples of the transformation of individuals and societies by the influence of the Gospel.  No other religions have produced a comparable effect, certainly not secular humanism.</a:t>
            </a:r>
          </a:p>
        </p:txBody>
      </p:sp>
      <p:pic>
        <p:nvPicPr>
          <p:cNvPr id="160777" name="Picture 9" descr="GeoMueller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91200" y="2246313"/>
            <a:ext cx="2355850" cy="2749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0778" name="Text Box 10"/>
          <p:cNvSpPr txBox="1">
            <a:spLocks noChangeArrowheads="1"/>
          </p:cNvSpPr>
          <p:nvPr/>
        </p:nvSpPr>
        <p:spPr bwMode="auto">
          <a:xfrm>
            <a:off x="5638800" y="5105400"/>
            <a:ext cx="281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t>George Muller (1805-1898)</a:t>
            </a:r>
          </a:p>
        </p:txBody>
      </p:sp>
    </p:spTree>
    <p:custDataLst>
      <p:tags r:id="rId1"/>
    </p:custDataLst>
  </p:cSld>
  <p:clrMapOvr>
    <a:masterClrMapping/>
  </p:clrMapOvr>
  <p:transition advTm="3614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checkerboard(across)">
                                      <p:cBhvr>
                                        <p:cTn id="7" dur="500"/>
                                        <p:tgtEl>
                                          <p:spTgt spid="160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0777"/>
                                        </p:tgtEl>
                                        <p:attrNameLst>
                                          <p:attrName>style.visibility</p:attrName>
                                        </p:attrNameLst>
                                      </p:cBhvr>
                                      <p:to>
                                        <p:strVal val="visible"/>
                                      </p:to>
                                    </p:set>
                                    <p:animEffect transition="in" filter="checkerboard(across)">
                                      <p:cBhvr>
                                        <p:cTn id="12" dur="500"/>
                                        <p:tgtEl>
                                          <p:spTgt spid="16077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animEffect transition="in" filter="checkerboard(across)">
                                      <p:cBhvr>
                                        <p:cTn id="15" dur="500"/>
                                        <p:tgtEl>
                                          <p:spTgt spid="160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p:bldP spid="16077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sz="4000"/>
              <a:t>Personal Experience</a:t>
            </a:r>
          </a:p>
        </p:txBody>
      </p:sp>
      <p:sp>
        <p:nvSpPr>
          <p:cNvPr id="168964" name="Rectangle 4"/>
          <p:cNvSpPr>
            <a:spLocks noGrp="1" noChangeArrowheads="1"/>
          </p:cNvSpPr>
          <p:nvPr>
            <p:ph type="body" sz="half" idx="1"/>
          </p:nvPr>
        </p:nvSpPr>
        <p:spPr>
          <a:xfrm>
            <a:off x="533400" y="2438400"/>
            <a:ext cx="2770188" cy="3429000"/>
          </a:xfrm>
        </p:spPr>
        <p:txBody>
          <a:bodyPr/>
          <a:lstStyle/>
          <a:p>
            <a:pPr>
              <a:buFont typeface="Wingdings" pitchFamily="2" charset="2"/>
              <a:buNone/>
            </a:pPr>
            <a:r>
              <a:rPr lang="en-US" sz="2800"/>
              <a:t>	</a:t>
            </a:r>
            <a:r>
              <a:rPr lang="en-US" sz="2400"/>
              <a:t>Christianity has had a powerful influence on society, in those places where it has not been destroyed or badly perverted.</a:t>
            </a:r>
          </a:p>
        </p:txBody>
      </p:sp>
      <p:pic>
        <p:nvPicPr>
          <p:cNvPr id="168966" name="Picture 6" descr="WhatHasXy"/>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791200" y="2209800"/>
            <a:ext cx="2590800" cy="3648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67" name="Picture 7" descr="UnderInflu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895600"/>
            <a:ext cx="2146300" cy="322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89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8964">
                                            <p:txEl>
                                              <p:pRg st="0" end="0"/>
                                            </p:txEl>
                                          </p:spTgt>
                                        </p:tgtEl>
                                        <p:attrNameLst>
                                          <p:attrName>style.visibility</p:attrName>
                                        </p:attrNameLst>
                                      </p:cBhvr>
                                      <p:to>
                                        <p:strVal val="visible"/>
                                      </p:to>
                                    </p:set>
                                    <p:animEffect transition="in" filter="checkerboard(across)">
                                      <p:cBhvr>
                                        <p:cTn id="7" dur="500"/>
                                        <p:tgtEl>
                                          <p:spTgt spid="168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8966"/>
                                        </p:tgtEl>
                                        <p:attrNameLst>
                                          <p:attrName>style.visibility</p:attrName>
                                        </p:attrNameLst>
                                      </p:cBhvr>
                                      <p:to>
                                        <p:strVal val="visible"/>
                                      </p:to>
                                    </p:set>
                                    <p:animEffect transition="in" filter="checkerboard(across)">
                                      <p:cBhvr>
                                        <p:cTn id="12" dur="500"/>
                                        <p:tgtEl>
                                          <p:spTgt spid="1689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68967"/>
                                        </p:tgtEl>
                                        <p:attrNameLst>
                                          <p:attrName>style.visibility</p:attrName>
                                        </p:attrNameLst>
                                      </p:cBhvr>
                                      <p:to>
                                        <p:strVal val="visible"/>
                                      </p:to>
                                    </p:set>
                                    <p:animEffect transition="in" filter="checkerboard(across)">
                                      <p:cBhvr>
                                        <p:cTn id="17" dur="500"/>
                                        <p:tgtEl>
                                          <p:spTgt spid="168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5400"/>
              <a:t>Conclusions</a:t>
            </a:r>
          </a:p>
        </p:txBody>
      </p:sp>
      <p:sp>
        <p:nvSpPr>
          <p:cNvPr id="165891" name="Rectangle 3"/>
          <p:cNvSpPr>
            <a:spLocks noGrp="1" noChangeArrowheads="1"/>
          </p:cNvSpPr>
          <p:nvPr>
            <p:ph type="body" idx="1"/>
          </p:nvPr>
        </p:nvSpPr>
        <p:spPr>
          <a:xfrm>
            <a:off x="457200" y="1949450"/>
            <a:ext cx="8229600" cy="4181475"/>
          </a:xfrm>
        </p:spPr>
        <p:txBody>
          <a:bodyPr/>
          <a:lstStyle/>
          <a:p>
            <a:pPr>
              <a:lnSpc>
                <a:spcPct val="90000"/>
              </a:lnSpc>
            </a:pPr>
            <a:r>
              <a:rPr lang="en-US" sz="2800"/>
              <a:t>In spite of the great variety of Bible versions today, there are sound criteria for making choices.</a:t>
            </a:r>
          </a:p>
          <a:p>
            <a:pPr>
              <a:lnSpc>
                <a:spcPct val="90000"/>
              </a:lnSpc>
            </a:pPr>
            <a:r>
              <a:rPr lang="en-US" sz="2800"/>
              <a:t>The evidence from textual study indicates that the Bible has been very carefully preserved from antiquity.</a:t>
            </a:r>
          </a:p>
          <a:p>
            <a:pPr>
              <a:lnSpc>
                <a:spcPct val="90000"/>
              </a:lnSpc>
            </a:pPr>
            <a:r>
              <a:rPr lang="en-US" sz="2800"/>
              <a:t>We have good warrant for believing that we have essentially the Bible as it came from the hands of its authors.</a:t>
            </a:r>
          </a:p>
          <a:p>
            <a:pPr>
              <a:lnSpc>
                <a:spcPct val="90000"/>
              </a:lnSpc>
            </a:pPr>
            <a:r>
              <a:rPr lang="en-US" sz="2800"/>
              <a:t>The Bible provides excellent evidence that its ultimate author is God.</a:t>
            </a:r>
          </a:p>
          <a:p>
            <a:pPr>
              <a:lnSpc>
                <a:spcPct val="90000"/>
              </a:lnSpc>
            </a:pPr>
            <a:endParaRPr lang="en-US" sz="2800"/>
          </a:p>
        </p:txBody>
      </p:sp>
    </p:spTree>
    <p:custDataLst>
      <p:tags r:id="rId1"/>
    </p:custDataLst>
  </p:cSld>
  <p:clrMapOvr>
    <a:masterClrMapping/>
  </p:clrMapOvr>
  <p:transition advTm="21248">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5891">
                                            <p:txEl>
                                              <p:pRg st="1" end="1"/>
                                            </p:txEl>
                                          </p:spTgt>
                                        </p:tgtEl>
                                        <p:attrNameLst>
                                          <p:attrName>style.visibility</p:attrName>
                                        </p:attrNameLst>
                                      </p:cBhvr>
                                      <p:to>
                                        <p:strVal val="visible"/>
                                      </p:to>
                                    </p:set>
                                    <p:anim calcmode="lin" valueType="num">
                                      <p:cBhvr additive="base">
                                        <p:cTn id="13" dur="500" fill="hold"/>
                                        <p:tgtEl>
                                          <p:spTgt spid="165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5891">
                                            <p:txEl>
                                              <p:pRg st="2" end="2"/>
                                            </p:txEl>
                                          </p:spTgt>
                                        </p:tgtEl>
                                        <p:attrNameLst>
                                          <p:attrName>style.visibility</p:attrName>
                                        </p:attrNameLst>
                                      </p:cBhvr>
                                      <p:to>
                                        <p:strVal val="visible"/>
                                      </p:to>
                                    </p:set>
                                    <p:anim calcmode="lin" valueType="num">
                                      <p:cBhvr additive="base">
                                        <p:cTn id="19"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5891">
                                            <p:txEl>
                                              <p:pRg st="3" end="3"/>
                                            </p:txEl>
                                          </p:spTgt>
                                        </p:tgtEl>
                                        <p:attrNameLst>
                                          <p:attrName>style.visibility</p:attrName>
                                        </p:attrNameLst>
                                      </p:cBhvr>
                                      <p:to>
                                        <p:strVal val="visible"/>
                                      </p:to>
                                    </p:set>
                                    <p:anim calcmode="lin" valueType="num">
                                      <p:cBhvr additive="base">
                                        <p:cTn id="25" dur="500" fill="hold"/>
                                        <p:tgtEl>
                                          <p:spTgt spid="165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5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z="4000"/>
              <a:t>Translation Technique</a:t>
            </a:r>
          </a:p>
        </p:txBody>
      </p:sp>
      <p:sp>
        <p:nvSpPr>
          <p:cNvPr id="82947" name="Rectangle 3"/>
          <p:cNvSpPr>
            <a:spLocks noGrp="1" noChangeArrowheads="1"/>
          </p:cNvSpPr>
          <p:nvPr>
            <p:ph type="body" idx="1"/>
          </p:nvPr>
        </p:nvSpPr>
        <p:spPr/>
        <p:txBody>
          <a:bodyPr/>
          <a:lstStyle/>
          <a:p>
            <a:pPr>
              <a:buFont typeface="Wingdings" pitchFamily="2" charset="2"/>
              <a:buNone/>
            </a:pPr>
            <a:r>
              <a:rPr lang="en-US">
                <a:solidFill>
                  <a:srgbClr val="CC3300"/>
                </a:solidFill>
              </a:rPr>
              <a:t>Luke 2:1</a:t>
            </a:r>
          </a:p>
          <a:p>
            <a:r>
              <a:rPr lang="en-US" sz="2000"/>
              <a:t>And it came to pass in those days, that there went out a decree from Caesar Augustus, that all the world should be taxed (KJV, rather literal).</a:t>
            </a:r>
          </a:p>
          <a:p>
            <a:r>
              <a:rPr lang="en-US" sz="2000"/>
              <a:t>Now it came about in those days that a decree went our from Caesar Augustus, that a census be taken of all the inhabited earth (NASB, even more literal).</a:t>
            </a:r>
          </a:p>
          <a:p>
            <a:r>
              <a:rPr lang="en-US" sz="2000"/>
              <a:t>In those days Caesar Augustus issued a decree that a census should be taken of the entire Roman world (NEB, idiomatic/paraphrastic).</a:t>
            </a:r>
          </a:p>
          <a:p>
            <a:r>
              <a:rPr lang="en-US" sz="2000"/>
              <a:t>About this time Caesar Augustus, the Roman emperor, decreed that a census should be taken throughout the nation (LB, paraphrastic).</a:t>
            </a:r>
          </a:p>
        </p:txBody>
      </p:sp>
    </p:spTree>
    <p:custDataLst>
      <p:tags r:id="rId1"/>
    </p:custDataLst>
  </p:cSld>
  <p:clrMapOvr>
    <a:masterClrMapping/>
  </p:clrMapOvr>
  <p:transition advTm="87513">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 calcmode="lin" valueType="num">
                                      <p:cBhvr additive="base">
                                        <p:cTn id="25" dur="5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9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947">
                                            <p:txEl>
                                              <p:pRg st="4" end="4"/>
                                            </p:txEl>
                                          </p:spTgt>
                                        </p:tgtEl>
                                        <p:attrNameLst>
                                          <p:attrName>style.visibility</p:attrName>
                                        </p:attrNameLst>
                                      </p:cBhvr>
                                      <p:to>
                                        <p:strVal val="visible"/>
                                      </p:to>
                                    </p:set>
                                    <p:anim calcmode="lin" valueType="num">
                                      <p:cBhvr additive="base">
                                        <p:cTn id="31" dur="500" fill="hold"/>
                                        <p:tgtEl>
                                          <p:spTgt spid="829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Grp="1" noChangeArrowheads="1"/>
          </p:cNvSpPr>
          <p:nvPr>
            <p:ph type="ctrTitle"/>
          </p:nvPr>
        </p:nvSpPr>
        <p:spPr/>
        <p:txBody>
          <a:bodyPr/>
          <a:lstStyle/>
          <a:p>
            <a:r>
              <a:rPr lang="en-US" sz="6000"/>
              <a:t>The End</a:t>
            </a:r>
          </a:p>
        </p:txBody>
      </p:sp>
      <p:sp>
        <p:nvSpPr>
          <p:cNvPr id="166917" name="Rectangle 5"/>
          <p:cNvSpPr>
            <a:spLocks noGrp="1" noChangeArrowheads="1"/>
          </p:cNvSpPr>
          <p:nvPr>
            <p:ph type="subTitle" idx="1"/>
          </p:nvPr>
        </p:nvSpPr>
        <p:spPr>
          <a:xfrm>
            <a:off x="1524000" y="4267200"/>
            <a:ext cx="5562600" cy="1371600"/>
          </a:xfrm>
        </p:spPr>
        <p:txBody>
          <a:bodyPr/>
          <a:lstStyle/>
          <a:p>
            <a:r>
              <a:rPr lang="en-US" b="1" i="1">
                <a:solidFill>
                  <a:schemeClr val="tx2"/>
                </a:solidFill>
              </a:rPr>
              <a:t>May we give ourselves to serious study of the Bible!</a:t>
            </a:r>
          </a:p>
        </p:txBody>
      </p:sp>
      <p:pic>
        <p:nvPicPr>
          <p:cNvPr id="166918" name="Picture 6" descr="MCSY0126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533400"/>
            <a:ext cx="3779838" cy="3441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1375">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checkerboard(across)">
                                      <p:cBhvr>
                                        <p:cTn id="7" dur="500"/>
                                        <p:tgtEl>
                                          <p:spTgt spid="166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66916"/>
                                        </p:tgtEl>
                                        <p:attrNameLst>
                                          <p:attrName>style.visibility</p:attrName>
                                        </p:attrNameLst>
                                      </p:cBhvr>
                                      <p:to>
                                        <p:strVal val="visible"/>
                                      </p:to>
                                    </p:set>
                                    <p:anim calcmode="lin" valueType="num">
                                      <p:cBhvr>
                                        <p:cTn id="12" dur="500" fill="hold"/>
                                        <p:tgtEl>
                                          <p:spTgt spid="166916"/>
                                        </p:tgtEl>
                                        <p:attrNameLst>
                                          <p:attrName>ppt_w</p:attrName>
                                        </p:attrNameLst>
                                      </p:cBhvr>
                                      <p:tavLst>
                                        <p:tav tm="0">
                                          <p:val>
                                            <p:fltVal val="0"/>
                                          </p:val>
                                        </p:tav>
                                        <p:tav tm="100000">
                                          <p:val>
                                            <p:strVal val="#ppt_w"/>
                                          </p:val>
                                        </p:tav>
                                      </p:tavLst>
                                    </p:anim>
                                    <p:anim calcmode="lin" valueType="num">
                                      <p:cBhvr>
                                        <p:cTn id="13" dur="500" fill="hold"/>
                                        <p:tgtEl>
                                          <p:spTgt spid="16691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6917">
                                            <p:txEl>
                                              <p:pRg st="0" end="0"/>
                                            </p:txEl>
                                          </p:spTgt>
                                        </p:tgtEl>
                                        <p:attrNameLst>
                                          <p:attrName>style.visibility</p:attrName>
                                        </p:attrNameLst>
                                      </p:cBhvr>
                                      <p:to>
                                        <p:strVal val="visible"/>
                                      </p:to>
                                    </p:set>
                                    <p:anim calcmode="lin" valueType="num">
                                      <p:cBhvr additive="base">
                                        <p:cTn id="18" dur="500" fill="hold"/>
                                        <p:tgtEl>
                                          <p:spTgt spid="16691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69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P spid="1669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z="4000"/>
              <a:t>Translation Technique</a:t>
            </a:r>
          </a:p>
        </p:txBody>
      </p:sp>
      <p:sp>
        <p:nvSpPr>
          <p:cNvPr id="86019" name="Rectangle 3"/>
          <p:cNvSpPr>
            <a:spLocks noGrp="1" noChangeArrowheads="1"/>
          </p:cNvSpPr>
          <p:nvPr>
            <p:ph type="body" idx="1"/>
          </p:nvPr>
        </p:nvSpPr>
        <p:spPr/>
        <p:txBody>
          <a:bodyPr/>
          <a:lstStyle/>
          <a:p>
            <a:pPr>
              <a:buFont typeface="Wingdings" pitchFamily="2" charset="2"/>
              <a:buNone/>
            </a:pPr>
            <a:r>
              <a:rPr lang="en-US">
                <a:solidFill>
                  <a:srgbClr val="CC3300"/>
                </a:solidFill>
              </a:rPr>
              <a:t>Proverbs 10:11</a:t>
            </a:r>
          </a:p>
          <a:p>
            <a:r>
              <a:rPr lang="en-US" sz="2800"/>
              <a:t>The mouth of the righteous is a fountain of life, but the mouth of the wicked conceals violence (NASB).</a:t>
            </a:r>
          </a:p>
          <a:p>
            <a:r>
              <a:rPr lang="en-US" sz="2800"/>
              <a:t>The mouth of the righteous is a fountain of life, but violence overwhelms the mouth of the wicked (NIV).</a:t>
            </a:r>
          </a:p>
          <a:p>
            <a:r>
              <a:rPr lang="en-US" sz="2800"/>
              <a:t>There is living truth in what a good man says, but the mouth of the evil man is filled with curses (LB).</a:t>
            </a:r>
          </a:p>
        </p:txBody>
      </p:sp>
    </p:spTree>
    <p:custDataLst>
      <p:tags r:id="rId1"/>
    </p:custDataLst>
  </p:cSld>
  <p:clrMapOvr>
    <a:masterClrMapping/>
  </p:clrMapOvr>
  <p:transition advTm="40237">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5400"/>
              <a:t>Theological Outlook</a:t>
            </a:r>
          </a:p>
        </p:txBody>
      </p:sp>
      <p:sp>
        <p:nvSpPr>
          <p:cNvPr id="87043" name="Rectangle 3"/>
          <p:cNvSpPr>
            <a:spLocks noGrp="1" noChangeArrowheads="1"/>
          </p:cNvSpPr>
          <p:nvPr>
            <p:ph type="body" idx="1"/>
          </p:nvPr>
        </p:nvSpPr>
        <p:spPr>
          <a:xfrm>
            <a:off x="533400" y="2133600"/>
            <a:ext cx="8229600" cy="3763963"/>
          </a:xfrm>
        </p:spPr>
        <p:txBody>
          <a:bodyPr/>
          <a:lstStyle/>
          <a:p>
            <a:pPr>
              <a:buFont typeface="Wingdings" pitchFamily="2" charset="2"/>
              <a:buNone/>
            </a:pPr>
            <a:r>
              <a:rPr lang="en-US" sz="4400">
                <a:solidFill>
                  <a:srgbClr val="CC3300"/>
                </a:solidFill>
              </a:rPr>
              <a:t>Is the Translation …</a:t>
            </a:r>
          </a:p>
          <a:p>
            <a:r>
              <a:rPr lang="en-US" sz="4400"/>
              <a:t>Liberal?</a:t>
            </a:r>
          </a:p>
          <a:p>
            <a:r>
              <a:rPr lang="en-US" sz="4400"/>
              <a:t>Evangelical?</a:t>
            </a:r>
          </a:p>
          <a:p>
            <a:r>
              <a:rPr lang="en-US" sz="4400"/>
              <a:t>Catholic?</a:t>
            </a:r>
          </a:p>
          <a:p>
            <a:r>
              <a:rPr lang="en-US" sz="4400"/>
              <a:t>Sectarian?</a:t>
            </a:r>
          </a:p>
        </p:txBody>
      </p:sp>
    </p:spTree>
    <p:custDataLst>
      <p:tags r:id="rId1"/>
    </p:custDataLst>
  </p:cSld>
  <p:clrMapOvr>
    <a:masterClrMapping/>
  </p:clrMapOvr>
  <p:transition advTm="70914">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z="4000"/>
              <a:t>Theological Outlook</a:t>
            </a:r>
          </a:p>
        </p:txBody>
      </p:sp>
      <p:sp>
        <p:nvSpPr>
          <p:cNvPr id="88067" name="Rectangle 3"/>
          <p:cNvSpPr>
            <a:spLocks noGrp="1" noChangeArrowheads="1"/>
          </p:cNvSpPr>
          <p:nvPr>
            <p:ph type="body" idx="1"/>
          </p:nvPr>
        </p:nvSpPr>
        <p:spPr/>
        <p:txBody>
          <a:bodyPr/>
          <a:lstStyle/>
          <a:p>
            <a:pPr>
              <a:buFont typeface="Wingdings" pitchFamily="2" charset="2"/>
              <a:buNone/>
            </a:pPr>
            <a:r>
              <a:rPr lang="en-US">
                <a:solidFill>
                  <a:srgbClr val="CC3300"/>
                </a:solidFill>
              </a:rPr>
              <a:t>Genesis 1:6</a:t>
            </a:r>
          </a:p>
          <a:p>
            <a:r>
              <a:rPr lang="en-US"/>
              <a:t>And God said, Let there be a firmament in the midst of the waters (KJV).</a:t>
            </a:r>
          </a:p>
          <a:p>
            <a:r>
              <a:rPr lang="en-US"/>
              <a:t>Then God said, </a:t>
            </a:r>
            <a:r>
              <a:rPr lang="en-US">
                <a:cs typeface="Times New Roman" pitchFamily="18" charset="0"/>
              </a:rPr>
              <a:t>"</a:t>
            </a:r>
            <a:r>
              <a:rPr lang="en-US"/>
              <a:t>Let there be an expanse in the midst of the waters</a:t>
            </a:r>
            <a:r>
              <a:rPr lang="en-US">
                <a:cs typeface="Times New Roman" pitchFamily="18" charset="0"/>
              </a:rPr>
              <a:t>"</a:t>
            </a:r>
            <a:r>
              <a:rPr lang="en-US"/>
              <a:t> (NASB, evangelical).</a:t>
            </a:r>
          </a:p>
          <a:p>
            <a:r>
              <a:rPr lang="en-US"/>
              <a:t>God said, </a:t>
            </a:r>
            <a:r>
              <a:rPr lang="en-US">
                <a:cs typeface="Times New Roman" pitchFamily="18" charset="0"/>
              </a:rPr>
              <a:t>"</a:t>
            </a:r>
            <a:r>
              <a:rPr lang="en-US"/>
              <a:t>Let there be a vault between the waters</a:t>
            </a:r>
            <a:r>
              <a:rPr lang="en-US">
                <a:cs typeface="Times New Roman" pitchFamily="18" charset="0"/>
              </a:rPr>
              <a:t>"</a:t>
            </a:r>
            <a:r>
              <a:rPr lang="en-US"/>
              <a:t> (NEB, liberal).</a:t>
            </a:r>
          </a:p>
        </p:txBody>
      </p:sp>
    </p:spTree>
    <p:custDataLst>
      <p:tags r:id="rId1"/>
    </p:custDataLst>
  </p:cSld>
  <p:clrMapOvr>
    <a:masterClrMapping/>
  </p:clrMapOvr>
  <p:transition advTm="50766">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8067">
                                            <p:txEl>
                                              <p:pRg st="3" end="3"/>
                                            </p:txEl>
                                          </p:spTgt>
                                        </p:tgtEl>
                                        <p:attrNameLst>
                                          <p:attrName>style.visibility</p:attrName>
                                        </p:attrNameLst>
                                      </p:cBhvr>
                                      <p:to>
                                        <p:strVal val="visible"/>
                                      </p:to>
                                    </p:set>
                                    <p:anim calcmode="lin" valueType="num">
                                      <p:cBhvr additive="base">
                                        <p:cTn id="25" dur="5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3.2|2.7"/>
</p:tagLst>
</file>

<file path=ppt/tags/tag10.xml><?xml version="1.0" encoding="utf-8"?>
<p:tagLst xmlns:a="http://schemas.openxmlformats.org/drawingml/2006/main" xmlns:r="http://schemas.openxmlformats.org/officeDocument/2006/relationships" xmlns:p="http://schemas.openxmlformats.org/presentationml/2006/main">
  <p:tag name="TIMING" val="|0.3|2.4|5.4|35.1"/>
</p:tagLst>
</file>

<file path=ppt/tags/tag11.xml><?xml version="1.0" encoding="utf-8"?>
<p:tagLst xmlns:a="http://schemas.openxmlformats.org/drawingml/2006/main" xmlns:r="http://schemas.openxmlformats.org/officeDocument/2006/relationships" xmlns:p="http://schemas.openxmlformats.org/presentationml/2006/main">
  <p:tag name="TIMING" val="|0.3|2.5|6.4|12.1"/>
</p:tagLst>
</file>

<file path=ppt/tags/tag12.xml><?xml version="1.0" encoding="utf-8"?>
<p:tagLst xmlns:a="http://schemas.openxmlformats.org/drawingml/2006/main" xmlns:r="http://schemas.openxmlformats.org/officeDocument/2006/relationships" xmlns:p="http://schemas.openxmlformats.org/presentationml/2006/main">
  <p:tag name="TIMING" val="|0.6|6.9|15.5|27.5"/>
</p:tagLst>
</file>

<file path=ppt/tags/tag13.xml><?xml version="1.0" encoding="utf-8"?>
<p:tagLst xmlns:a="http://schemas.openxmlformats.org/drawingml/2006/main" xmlns:r="http://schemas.openxmlformats.org/officeDocument/2006/relationships" xmlns:p="http://schemas.openxmlformats.org/presentationml/2006/main">
  <p:tag name="TIMING" val="|1|1.9|3.7|9.9|24.3"/>
</p:tagLst>
</file>

<file path=ppt/tags/tag14.xml><?xml version="1.0" encoding="utf-8"?>
<p:tagLst xmlns:a="http://schemas.openxmlformats.org/drawingml/2006/main" xmlns:r="http://schemas.openxmlformats.org/officeDocument/2006/relationships" xmlns:p="http://schemas.openxmlformats.org/presentationml/2006/main">
  <p:tag name="TIMING" val="|0.7|3.3|1.8|17.8"/>
</p:tagLst>
</file>

<file path=ppt/tags/tag15.xml><?xml version="1.0" encoding="utf-8"?>
<p:tagLst xmlns:a="http://schemas.openxmlformats.org/drawingml/2006/main" xmlns:r="http://schemas.openxmlformats.org/officeDocument/2006/relationships" xmlns:p="http://schemas.openxmlformats.org/presentationml/2006/main">
  <p:tag name="TIMING" val="|1.2|1.1|10.3"/>
</p:tagLst>
</file>

<file path=ppt/tags/tag16.xml><?xml version="1.0" encoding="utf-8"?>
<p:tagLst xmlns:a="http://schemas.openxmlformats.org/drawingml/2006/main" xmlns:r="http://schemas.openxmlformats.org/officeDocument/2006/relationships" xmlns:p="http://schemas.openxmlformats.org/presentationml/2006/main">
  <p:tag name="TIMING" val="|0.1|0.8|8.5|13.6"/>
</p:tagLst>
</file>

<file path=ppt/tags/tag17.xml><?xml version="1.0" encoding="utf-8"?>
<p:tagLst xmlns:a="http://schemas.openxmlformats.org/drawingml/2006/main" xmlns:r="http://schemas.openxmlformats.org/officeDocument/2006/relationships" xmlns:p="http://schemas.openxmlformats.org/presentationml/2006/main">
  <p:tag name="TIMING" val="|0|0.8|6.6|2.8|1.1|1.4"/>
</p:tagLst>
</file>

<file path=ppt/tags/tag18.xml><?xml version="1.0" encoding="utf-8"?>
<p:tagLst xmlns:a="http://schemas.openxmlformats.org/drawingml/2006/main" xmlns:r="http://schemas.openxmlformats.org/officeDocument/2006/relationships" xmlns:p="http://schemas.openxmlformats.org/presentationml/2006/main">
  <p:tag name="TIMING" val="|1.4|3.7|7.9"/>
</p:tagLst>
</file>

<file path=ppt/tags/tag19.xml><?xml version="1.0" encoding="utf-8"?>
<p:tagLst xmlns:a="http://schemas.openxmlformats.org/drawingml/2006/main" xmlns:r="http://schemas.openxmlformats.org/officeDocument/2006/relationships" xmlns:p="http://schemas.openxmlformats.org/presentationml/2006/main">
  <p:tag name="TIMING" val="|0.2|3.6|5.7|5.3|4.9"/>
</p:tagLst>
</file>

<file path=ppt/tags/tag2.xml><?xml version="1.0" encoding="utf-8"?>
<p:tagLst xmlns:a="http://schemas.openxmlformats.org/drawingml/2006/main" xmlns:r="http://schemas.openxmlformats.org/officeDocument/2006/relationships" xmlns:p="http://schemas.openxmlformats.org/presentationml/2006/main">
  <p:tag name="TIMING" val="|0.3|0.7|1.1"/>
</p:tagLst>
</file>

<file path=ppt/tags/tag20.xml><?xml version="1.0" encoding="utf-8"?>
<p:tagLst xmlns:a="http://schemas.openxmlformats.org/drawingml/2006/main" xmlns:r="http://schemas.openxmlformats.org/officeDocument/2006/relationships" xmlns:p="http://schemas.openxmlformats.org/presentationml/2006/main">
  <p:tag name="TIMING" val="|4.8|37.9|27.3|44.3|39.6"/>
</p:tagLst>
</file>

<file path=ppt/tags/tag21.xml><?xml version="1.0" encoding="utf-8"?>
<p:tagLst xmlns:a="http://schemas.openxmlformats.org/drawingml/2006/main" xmlns:r="http://schemas.openxmlformats.org/officeDocument/2006/relationships" xmlns:p="http://schemas.openxmlformats.org/presentationml/2006/main">
  <p:tag name="TIMING" val="|0.4|2|1.5"/>
</p:tagLst>
</file>

<file path=ppt/tags/tag22.xml><?xml version="1.0" encoding="utf-8"?>
<p:tagLst xmlns:a="http://schemas.openxmlformats.org/drawingml/2006/main" xmlns:r="http://schemas.openxmlformats.org/officeDocument/2006/relationships" xmlns:p="http://schemas.openxmlformats.org/presentationml/2006/main">
  <p:tag name="TIMING" val="|24.9|15.1|2.8|1.1"/>
</p:tagLst>
</file>

<file path=ppt/tags/tag23.xml><?xml version="1.0" encoding="utf-8"?>
<p:tagLst xmlns:a="http://schemas.openxmlformats.org/drawingml/2006/main" xmlns:r="http://schemas.openxmlformats.org/officeDocument/2006/relationships" xmlns:p="http://schemas.openxmlformats.org/presentationml/2006/main">
  <p:tag name="TIMING" val="|0.4|4.8|5|32.3|20.7"/>
</p:tagLst>
</file>

<file path=ppt/tags/tag24.xml><?xml version="1.0" encoding="utf-8"?>
<p:tagLst xmlns:a="http://schemas.openxmlformats.org/drawingml/2006/main" xmlns:r="http://schemas.openxmlformats.org/officeDocument/2006/relationships" xmlns:p="http://schemas.openxmlformats.org/presentationml/2006/main">
  <p:tag name="TIMING" val="|25.9|11.9|66.3|2.9|4|30.9|4.6|62.9|48"/>
</p:tagLst>
</file>

<file path=ppt/tags/tag25.xml><?xml version="1.0" encoding="utf-8"?>
<p:tagLst xmlns:a="http://schemas.openxmlformats.org/drawingml/2006/main" xmlns:r="http://schemas.openxmlformats.org/officeDocument/2006/relationships" xmlns:p="http://schemas.openxmlformats.org/presentationml/2006/main">
  <p:tag name="TIMING" val="|0|28.4|9.2|2.5|66.4|21.1|4.3"/>
</p:tagLst>
</file>

<file path=ppt/tags/tag26.xml><?xml version="1.0" encoding="utf-8"?>
<p:tagLst xmlns:a="http://schemas.openxmlformats.org/drawingml/2006/main" xmlns:r="http://schemas.openxmlformats.org/officeDocument/2006/relationships" xmlns:p="http://schemas.openxmlformats.org/presentationml/2006/main">
  <p:tag name="TIMING" val="|67.6|19.4|7|60.5|11.6|22.5|16.3|49.7|42.2"/>
</p:tagLst>
</file>

<file path=ppt/tags/tag27.xml><?xml version="1.0" encoding="utf-8"?>
<p:tagLst xmlns:a="http://schemas.openxmlformats.org/drawingml/2006/main" xmlns:r="http://schemas.openxmlformats.org/officeDocument/2006/relationships" xmlns:p="http://schemas.openxmlformats.org/presentationml/2006/main">
  <p:tag name="TIMING" val="|0.4|7.9|23.9|36.6"/>
</p:tagLst>
</file>

<file path=ppt/tags/tag28.xml><?xml version="1.0" encoding="utf-8"?>
<p:tagLst xmlns:a="http://schemas.openxmlformats.org/drawingml/2006/main" xmlns:r="http://schemas.openxmlformats.org/officeDocument/2006/relationships" xmlns:p="http://schemas.openxmlformats.org/presentationml/2006/main">
  <p:tag name="TIMING" val="|4.8|46|84.5|36.9"/>
</p:tagLst>
</file>

<file path=ppt/tags/tag29.xml><?xml version="1.0" encoding="utf-8"?>
<p:tagLst xmlns:a="http://schemas.openxmlformats.org/drawingml/2006/main" xmlns:r="http://schemas.openxmlformats.org/officeDocument/2006/relationships" xmlns:p="http://schemas.openxmlformats.org/presentationml/2006/main">
  <p:tag name="TIMING" val="|0.2|0.8|42.4"/>
</p:tagLst>
</file>

<file path=ppt/tags/tag3.xml><?xml version="1.0" encoding="utf-8"?>
<p:tagLst xmlns:a="http://schemas.openxmlformats.org/drawingml/2006/main" xmlns:r="http://schemas.openxmlformats.org/officeDocument/2006/relationships" xmlns:p="http://schemas.openxmlformats.org/presentationml/2006/main">
  <p:tag name="TIMING" val="|1.1|7.4|2|1.8"/>
</p:tagLst>
</file>

<file path=ppt/tags/tag30.xml><?xml version="1.0" encoding="utf-8"?>
<p:tagLst xmlns:a="http://schemas.openxmlformats.org/drawingml/2006/main" xmlns:r="http://schemas.openxmlformats.org/officeDocument/2006/relationships" xmlns:p="http://schemas.openxmlformats.org/presentationml/2006/main">
  <p:tag name="TIMING" val="|0.5|0.9|6.7"/>
</p:tagLst>
</file>

<file path=ppt/tags/tag31.xml><?xml version="1.0" encoding="utf-8"?>
<p:tagLst xmlns:a="http://schemas.openxmlformats.org/drawingml/2006/main" xmlns:r="http://schemas.openxmlformats.org/officeDocument/2006/relationships" xmlns:p="http://schemas.openxmlformats.org/presentationml/2006/main">
  <p:tag name="TIMING" val="|1.1|43.5|8.4"/>
</p:tagLst>
</file>

<file path=ppt/tags/tag32.xml><?xml version="1.0" encoding="utf-8"?>
<p:tagLst xmlns:a="http://schemas.openxmlformats.org/drawingml/2006/main" xmlns:r="http://schemas.openxmlformats.org/officeDocument/2006/relationships" xmlns:p="http://schemas.openxmlformats.org/presentationml/2006/main">
  <p:tag name="TIMING" val="|0.8|16.5|8.4|6.4"/>
</p:tagLst>
</file>

<file path=ppt/tags/tag33.xml><?xml version="1.0" encoding="utf-8"?>
<p:tagLst xmlns:a="http://schemas.openxmlformats.org/drawingml/2006/main" xmlns:r="http://schemas.openxmlformats.org/officeDocument/2006/relationships" xmlns:p="http://schemas.openxmlformats.org/presentationml/2006/main">
  <p:tag name="TIMING" val="|0.6|1.4"/>
</p:tagLst>
</file>

<file path=ppt/tags/tag34.xml><?xml version="1.0" encoding="utf-8"?>
<p:tagLst xmlns:a="http://schemas.openxmlformats.org/drawingml/2006/main" xmlns:r="http://schemas.openxmlformats.org/officeDocument/2006/relationships" xmlns:p="http://schemas.openxmlformats.org/presentationml/2006/main">
  <p:tag name="TIMING" val="|0.5|1"/>
</p:tagLst>
</file>

<file path=ppt/tags/tag35.xml><?xml version="1.0" encoding="utf-8"?>
<p:tagLst xmlns:a="http://schemas.openxmlformats.org/drawingml/2006/main" xmlns:r="http://schemas.openxmlformats.org/officeDocument/2006/relationships" xmlns:p="http://schemas.openxmlformats.org/presentationml/2006/main">
  <p:tag name="TIMING" val="|0.3|1.6"/>
</p:tagLst>
</file>

<file path=ppt/tags/tag36.xml><?xml version="1.0" encoding="utf-8"?>
<p:tagLst xmlns:a="http://schemas.openxmlformats.org/drawingml/2006/main" xmlns:r="http://schemas.openxmlformats.org/officeDocument/2006/relationships" xmlns:p="http://schemas.openxmlformats.org/presentationml/2006/main">
  <p:tag name="TIMING" val="|0.9|31.6|13.3|8.8|7.9"/>
</p:tagLst>
</file>

<file path=ppt/tags/tag37.xml><?xml version="1.0" encoding="utf-8"?>
<p:tagLst xmlns:a="http://schemas.openxmlformats.org/drawingml/2006/main" xmlns:r="http://schemas.openxmlformats.org/officeDocument/2006/relationships" xmlns:p="http://schemas.openxmlformats.org/presentationml/2006/main">
  <p:tag name="TIMING" val="|0.2|0.9"/>
</p:tagLst>
</file>

<file path=ppt/tags/tag38.xml><?xml version="1.0" encoding="utf-8"?>
<p:tagLst xmlns:a="http://schemas.openxmlformats.org/drawingml/2006/main" xmlns:r="http://schemas.openxmlformats.org/officeDocument/2006/relationships" xmlns:p="http://schemas.openxmlformats.org/presentationml/2006/main">
  <p:tag name="TIMING" val="|0.3|11.4"/>
</p:tagLst>
</file>

<file path=ppt/tags/tag39.xml><?xml version="1.0" encoding="utf-8"?>
<p:tagLst xmlns:a="http://schemas.openxmlformats.org/drawingml/2006/main" xmlns:r="http://schemas.openxmlformats.org/officeDocument/2006/relationships" xmlns:p="http://schemas.openxmlformats.org/presentationml/2006/main">
  <p:tag name="TIMING" val="|0.3|1.1"/>
</p:tagLst>
</file>

<file path=ppt/tags/tag4.xml><?xml version="1.0" encoding="utf-8"?>
<p:tagLst xmlns:a="http://schemas.openxmlformats.org/drawingml/2006/main" xmlns:r="http://schemas.openxmlformats.org/officeDocument/2006/relationships" xmlns:p="http://schemas.openxmlformats.org/presentationml/2006/main">
  <p:tag name="TIMING" val="|1.9|0.9|1.5|2.5"/>
</p:tagLst>
</file>

<file path=ppt/tags/tag40.xml><?xml version="1.0" encoding="utf-8"?>
<p:tagLst xmlns:a="http://schemas.openxmlformats.org/drawingml/2006/main" xmlns:r="http://schemas.openxmlformats.org/officeDocument/2006/relationships" xmlns:p="http://schemas.openxmlformats.org/presentationml/2006/main">
  <p:tag name="TIMING" val="|0.2|1"/>
</p:tagLst>
</file>

<file path=ppt/tags/tag41.xml><?xml version="1.0" encoding="utf-8"?>
<p:tagLst xmlns:a="http://schemas.openxmlformats.org/drawingml/2006/main" xmlns:r="http://schemas.openxmlformats.org/officeDocument/2006/relationships" xmlns:p="http://schemas.openxmlformats.org/presentationml/2006/main">
  <p:tag name="TIMING" val="|4|11.4|10.2|20.1|13|21.4|6.1|24.7|14.3"/>
</p:tagLst>
</file>

<file path=ppt/tags/tag42.xml><?xml version="1.0" encoding="utf-8"?>
<p:tagLst xmlns:a="http://schemas.openxmlformats.org/drawingml/2006/main" xmlns:r="http://schemas.openxmlformats.org/officeDocument/2006/relationships" xmlns:p="http://schemas.openxmlformats.org/presentationml/2006/main">
  <p:tag name="TIMING" val="|0.5|0.9|1.4"/>
</p:tagLst>
</file>

<file path=ppt/tags/tag43.xml><?xml version="1.0" encoding="utf-8"?>
<p:tagLst xmlns:a="http://schemas.openxmlformats.org/drawingml/2006/main" xmlns:r="http://schemas.openxmlformats.org/officeDocument/2006/relationships" xmlns:p="http://schemas.openxmlformats.org/presentationml/2006/main">
  <p:tag name="TIMING" val="|0.4|5.5|7.3|2.5|0.8"/>
</p:tagLst>
</file>

<file path=ppt/tags/tag44.xml><?xml version="1.0" encoding="utf-8"?>
<p:tagLst xmlns:a="http://schemas.openxmlformats.org/drawingml/2006/main" xmlns:r="http://schemas.openxmlformats.org/officeDocument/2006/relationships" xmlns:p="http://schemas.openxmlformats.org/presentationml/2006/main">
  <p:tag name="TIMING" val="|0.3"/>
</p:tagLst>
</file>

<file path=ppt/tags/tag45.xml><?xml version="1.0" encoding="utf-8"?>
<p:tagLst xmlns:a="http://schemas.openxmlformats.org/drawingml/2006/main" xmlns:r="http://schemas.openxmlformats.org/officeDocument/2006/relationships" xmlns:p="http://schemas.openxmlformats.org/presentationml/2006/main">
  <p:tag name="TIMING" val="|0.7|7.6"/>
</p:tagLst>
</file>

<file path=ppt/tags/tag46.xml><?xml version="1.0" encoding="utf-8"?>
<p:tagLst xmlns:a="http://schemas.openxmlformats.org/drawingml/2006/main" xmlns:r="http://schemas.openxmlformats.org/officeDocument/2006/relationships" xmlns:p="http://schemas.openxmlformats.org/presentationml/2006/main">
  <p:tag name="TIMING" val="|0.1"/>
</p:tagLst>
</file>

<file path=ppt/tags/tag47.xml><?xml version="1.0" encoding="utf-8"?>
<p:tagLst xmlns:a="http://schemas.openxmlformats.org/drawingml/2006/main" xmlns:r="http://schemas.openxmlformats.org/officeDocument/2006/relationships" xmlns:p="http://schemas.openxmlformats.org/presentationml/2006/main">
  <p:tag name="TIMING" val="|0.4|5.4|5.5"/>
</p:tagLst>
</file>

<file path=ppt/tags/tag48.xml><?xml version="1.0" encoding="utf-8"?>
<p:tagLst xmlns:a="http://schemas.openxmlformats.org/drawingml/2006/main" xmlns:r="http://schemas.openxmlformats.org/officeDocument/2006/relationships" xmlns:p="http://schemas.openxmlformats.org/presentationml/2006/main">
  <p:tag name="TIMING" val="|0.1|6.2|1.1|2"/>
</p:tagLst>
</file>

<file path=ppt/tags/tag49.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5|9"/>
</p:tagLst>
</file>

<file path=ppt/tags/tag50.xml><?xml version="1.0" encoding="utf-8"?>
<p:tagLst xmlns:a="http://schemas.openxmlformats.org/drawingml/2006/main" xmlns:r="http://schemas.openxmlformats.org/officeDocument/2006/relationships" xmlns:p="http://schemas.openxmlformats.org/presentationml/2006/main">
  <p:tag name="TIMING" val="|0.2|4.5|18.4"/>
</p:tagLst>
</file>

<file path=ppt/tags/tag51.xml><?xml version="1.0" encoding="utf-8"?>
<p:tagLst xmlns:a="http://schemas.openxmlformats.org/drawingml/2006/main" xmlns:r="http://schemas.openxmlformats.org/officeDocument/2006/relationships" xmlns:p="http://schemas.openxmlformats.org/presentationml/2006/main">
  <p:tag name="TIMING" val="|0.7"/>
</p:tagLst>
</file>

<file path=ppt/tags/tag52.xml><?xml version="1.0" encoding="utf-8"?>
<p:tagLst xmlns:a="http://schemas.openxmlformats.org/drawingml/2006/main" xmlns:r="http://schemas.openxmlformats.org/officeDocument/2006/relationships" xmlns:p="http://schemas.openxmlformats.org/presentationml/2006/main">
  <p:tag name="TIMING" val="|3.3|1.2|1.7|0.7|1.1|1.5"/>
</p:tagLst>
</file>

<file path=ppt/tags/tag53.xml><?xml version="1.0" encoding="utf-8"?>
<p:tagLst xmlns:a="http://schemas.openxmlformats.org/drawingml/2006/main" xmlns:r="http://schemas.openxmlformats.org/officeDocument/2006/relationships" xmlns:p="http://schemas.openxmlformats.org/presentationml/2006/main">
  <p:tag name="TIMING" val="|0.6|0.7|4.7|2.2"/>
</p:tagLst>
</file>

<file path=ppt/tags/tag54.xml><?xml version="1.0" encoding="utf-8"?>
<p:tagLst xmlns:a="http://schemas.openxmlformats.org/drawingml/2006/main" xmlns:r="http://schemas.openxmlformats.org/officeDocument/2006/relationships" xmlns:p="http://schemas.openxmlformats.org/presentationml/2006/main">
  <p:tag name="TIMING" val="|0.6|1|1.9|7.6"/>
</p:tagLst>
</file>

<file path=ppt/tags/tag55.xml><?xml version="1.0" encoding="utf-8"?>
<p:tagLst xmlns:a="http://schemas.openxmlformats.org/drawingml/2006/main" xmlns:r="http://schemas.openxmlformats.org/officeDocument/2006/relationships" xmlns:p="http://schemas.openxmlformats.org/presentationml/2006/main">
  <p:tag name="TIMING" val="|2.1|2.2|25|1.9|1.7|1.7"/>
</p:tagLst>
</file>

<file path=ppt/tags/tag56.xml><?xml version="1.0" encoding="utf-8"?>
<p:tagLst xmlns:a="http://schemas.openxmlformats.org/drawingml/2006/main" xmlns:r="http://schemas.openxmlformats.org/officeDocument/2006/relationships" xmlns:p="http://schemas.openxmlformats.org/presentationml/2006/main">
  <p:tag name="TIMING" val="|0.3|0.9|2.5|4.3"/>
</p:tagLst>
</file>

<file path=ppt/tags/tag57.xml><?xml version="1.0" encoding="utf-8"?>
<p:tagLst xmlns:a="http://schemas.openxmlformats.org/drawingml/2006/main" xmlns:r="http://schemas.openxmlformats.org/officeDocument/2006/relationships" xmlns:p="http://schemas.openxmlformats.org/presentationml/2006/main">
  <p:tag name="TIMING" val="|0.4|10.3"/>
</p:tagLst>
</file>

<file path=ppt/tags/tag58.xml><?xml version="1.0" encoding="utf-8"?>
<p:tagLst xmlns:a="http://schemas.openxmlformats.org/drawingml/2006/main" xmlns:r="http://schemas.openxmlformats.org/officeDocument/2006/relationships" xmlns:p="http://schemas.openxmlformats.org/presentationml/2006/main">
  <p:tag name="TIMING" val="|0.6|1.1|1"/>
</p:tagLst>
</file>

<file path=ppt/tags/tag59.xml><?xml version="1.0" encoding="utf-8"?>
<p:tagLst xmlns:a="http://schemas.openxmlformats.org/drawingml/2006/main" xmlns:r="http://schemas.openxmlformats.org/officeDocument/2006/relationships" xmlns:p="http://schemas.openxmlformats.org/presentationml/2006/main">
  <p:tag name="TIMING" val="|0.3|1.6|5.7|4.8"/>
</p:tagLst>
</file>

<file path=ppt/tags/tag6.xml><?xml version="1.0" encoding="utf-8"?>
<p:tagLst xmlns:a="http://schemas.openxmlformats.org/drawingml/2006/main" xmlns:r="http://schemas.openxmlformats.org/officeDocument/2006/relationships" xmlns:p="http://schemas.openxmlformats.org/presentationml/2006/main">
  <p:tag name="TIMING" val="|1.7|1.3|12.2|23.5|22.2"/>
</p:tagLst>
</file>

<file path=ppt/tags/tag60.xml><?xml version="1.0" encoding="utf-8"?>
<p:tagLst xmlns:a="http://schemas.openxmlformats.org/drawingml/2006/main" xmlns:r="http://schemas.openxmlformats.org/officeDocument/2006/relationships" xmlns:p="http://schemas.openxmlformats.org/presentationml/2006/main">
  <p:tag name="TIMING" val="|0.3|1|2.1"/>
</p:tagLst>
</file>

<file path=ppt/tags/tag7.xml><?xml version="1.0" encoding="utf-8"?>
<p:tagLst xmlns:a="http://schemas.openxmlformats.org/drawingml/2006/main" xmlns:r="http://schemas.openxmlformats.org/officeDocument/2006/relationships" xmlns:p="http://schemas.openxmlformats.org/presentationml/2006/main">
  <p:tag name="TIMING" val="|0.3|3.8|8.4|15.2"/>
</p:tagLst>
</file>

<file path=ppt/tags/tag8.xml><?xml version="1.0" encoding="utf-8"?>
<p:tagLst xmlns:a="http://schemas.openxmlformats.org/drawingml/2006/main" xmlns:r="http://schemas.openxmlformats.org/officeDocument/2006/relationships" xmlns:p="http://schemas.openxmlformats.org/presentationml/2006/main">
  <p:tag name="TIMING" val="|0.6|1.1|1|1.1|3.1"/>
</p:tagLst>
</file>

<file path=ppt/tags/tag9.xml><?xml version="1.0" encoding="utf-8"?>
<p:tagLst xmlns:a="http://schemas.openxmlformats.org/drawingml/2006/main" xmlns:r="http://schemas.openxmlformats.org/officeDocument/2006/relationships" xmlns:p="http://schemas.openxmlformats.org/presentationml/2006/main">
  <p:tag name="TIMING" val="|0.6|3.7|7.7|29.3"/>
</p:tagLst>
</file>

<file path=ppt/theme/theme1.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Quadrant</Template>
  <TotalTime>656</TotalTime>
  <Words>2466</Words>
  <Application>Microsoft Office PowerPoint</Application>
  <PresentationFormat>On-screen Show (4:3)</PresentationFormat>
  <Paragraphs>269</Paragraphs>
  <Slides>60</Slides>
  <Notes>0</Notes>
  <HiddenSlides>0</HiddenSlides>
  <MMClips>1</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Quadrant</vt:lpstr>
      <vt:lpstr>The Bible:  Its Transmission &amp; Value</vt:lpstr>
      <vt:lpstr>Modern Translations:</vt:lpstr>
      <vt:lpstr>Why Do They Differ?</vt:lpstr>
      <vt:lpstr>Translation Technique</vt:lpstr>
      <vt:lpstr>Translation Technique</vt:lpstr>
      <vt:lpstr>Translation Technique</vt:lpstr>
      <vt:lpstr>Translation Technique</vt:lpstr>
      <vt:lpstr>Theological Outlook</vt:lpstr>
      <vt:lpstr>Theological Outlook</vt:lpstr>
      <vt:lpstr>Theological Outlook</vt:lpstr>
      <vt:lpstr>Theological Outlook</vt:lpstr>
      <vt:lpstr>Theological Outlook</vt:lpstr>
      <vt:lpstr>Theological Outlook</vt:lpstr>
      <vt:lpstr>Textual Basis</vt:lpstr>
      <vt:lpstr>Textual Basis</vt:lpstr>
      <vt:lpstr>Textual Basis</vt:lpstr>
      <vt:lpstr>Textual Basis</vt:lpstr>
      <vt:lpstr>Conjecture: Some Samples</vt:lpstr>
      <vt:lpstr>Conjecture: Some Samples</vt:lpstr>
      <vt:lpstr>Some Tests for a  Theologically-Sound Translation</vt:lpstr>
      <vt:lpstr>The Hand-Copying of the Bible</vt:lpstr>
      <vt:lpstr>Hand-Copying of the Bible</vt:lpstr>
      <vt:lpstr>Causes of Error</vt:lpstr>
      <vt:lpstr>Types of Error</vt:lpstr>
      <vt:lpstr>Types of Error</vt:lpstr>
      <vt:lpstr>Correction of Error</vt:lpstr>
      <vt:lpstr>Correction of Error</vt:lpstr>
      <vt:lpstr>Estimation of Error</vt:lpstr>
      <vt:lpstr>Estimation of Error</vt:lpstr>
      <vt:lpstr>The Earliest Manuscripts</vt:lpstr>
      <vt:lpstr>The Problem of Time</vt:lpstr>
      <vt:lpstr>New Testament Manuscripts</vt:lpstr>
      <vt:lpstr>New Testament Manuscripts</vt:lpstr>
      <vt:lpstr>New Testament Manuscripts</vt:lpstr>
      <vt:lpstr>New Testament Manuscripts</vt:lpstr>
      <vt:lpstr>Old Testament Manuscripts</vt:lpstr>
      <vt:lpstr>Old Testament Manuscripts</vt:lpstr>
      <vt:lpstr>Old Testament Manuscripts</vt:lpstr>
      <vt:lpstr>Old Testament Manuscripts</vt:lpstr>
      <vt:lpstr>Old Testament Manuscripts</vt:lpstr>
      <vt:lpstr>Comparison with Other Works</vt:lpstr>
      <vt:lpstr>The Autographs</vt:lpstr>
      <vt:lpstr>The Bible’s Claims for Itself</vt:lpstr>
      <vt:lpstr>2 Timothy 3:16</vt:lpstr>
      <vt:lpstr>Psalm 119:1, 89</vt:lpstr>
      <vt:lpstr>Genesis 1:1</vt:lpstr>
      <vt:lpstr>Proverbs 16:1, 9, 33</vt:lpstr>
      <vt:lpstr>The Bible’s Claims for Itself</vt:lpstr>
      <vt:lpstr>2 Timothy 3:15-17</vt:lpstr>
      <vt:lpstr>Psalm 119:1, 97-100, 105</vt:lpstr>
      <vt:lpstr>Psalm 1:1-6</vt:lpstr>
      <vt:lpstr>The Bible’s Evidence for Itself</vt:lpstr>
      <vt:lpstr>Cosmology</vt:lpstr>
      <vt:lpstr>Biology</vt:lpstr>
      <vt:lpstr>Prophecy</vt:lpstr>
      <vt:lpstr>History</vt:lpstr>
      <vt:lpstr>Personal Experience</vt:lpstr>
      <vt:lpstr>Personal Experience</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  Its Transmission &amp; Value</dc:title>
  <dc:creator>rnewman</dc:creator>
  <cp:lastModifiedBy>Newman</cp:lastModifiedBy>
  <cp:revision>282</cp:revision>
  <cp:lastPrinted>1601-01-01T00:00:00Z</cp:lastPrinted>
  <dcterms:created xsi:type="dcterms:W3CDTF">2006-07-11T18:58:34Z</dcterms:created>
  <dcterms:modified xsi:type="dcterms:W3CDTF">2015-07-02T23:14:16Z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TC010903031033</vt:lpwstr>
  </property>
</Properties>
</file>