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5" r:id="rId8"/>
    <p:sldId id="262" r:id="rId9"/>
    <p:sldId id="266" r:id="rId10"/>
    <p:sldId id="263" r:id="rId11"/>
    <p:sldId id="269" r:id="rId12"/>
    <p:sldId id="270" r:id="rId13"/>
    <p:sldId id="264" r:id="rId14"/>
    <p:sldId id="267" r:id="rId15"/>
    <p:sldId id="268" r:id="rId16"/>
    <p:sldId id="271" r:id="rId17"/>
    <p:sldId id="304" r:id="rId18"/>
    <p:sldId id="307" r:id="rId19"/>
    <p:sldId id="308" r:id="rId20"/>
    <p:sldId id="309" r:id="rId21"/>
    <p:sldId id="310" r:id="rId22"/>
    <p:sldId id="311" r:id="rId23"/>
    <p:sldId id="312" r:id="rId24"/>
    <p:sldId id="313" r:id="rId25"/>
    <p:sldId id="314" r:id="rId26"/>
    <p:sldId id="315" r:id="rId27"/>
    <p:sldId id="316" r:id="rId28"/>
    <p:sldId id="272" r:id="rId29"/>
    <p:sldId id="273" r:id="rId30"/>
    <p:sldId id="274" r:id="rId31"/>
    <p:sldId id="276" r:id="rId32"/>
    <p:sldId id="275" r:id="rId33"/>
    <p:sldId id="318" r:id="rId34"/>
    <p:sldId id="277" r:id="rId35"/>
    <p:sldId id="278" r:id="rId36"/>
    <p:sldId id="279" r:id="rId37"/>
    <p:sldId id="280" r:id="rId38"/>
    <p:sldId id="281" r:id="rId39"/>
    <p:sldId id="282" r:id="rId40"/>
    <p:sldId id="284" r:id="rId41"/>
    <p:sldId id="285" r:id="rId42"/>
    <p:sldId id="286" r:id="rId43"/>
    <p:sldId id="287" r:id="rId44"/>
    <p:sldId id="305" r:id="rId45"/>
    <p:sldId id="317" r:id="rId46"/>
    <p:sldId id="288" r:id="rId47"/>
    <p:sldId id="289" r:id="rId48"/>
    <p:sldId id="290" r:id="rId49"/>
    <p:sldId id="291" r:id="rId50"/>
    <p:sldId id="293" r:id="rId51"/>
    <p:sldId id="292" r:id="rId52"/>
    <p:sldId id="294" r:id="rId53"/>
    <p:sldId id="295" r:id="rId54"/>
    <p:sldId id="296" r:id="rId55"/>
    <p:sldId id="297" r:id="rId56"/>
    <p:sldId id="298" r:id="rId57"/>
    <p:sldId id="299" r:id="rId58"/>
    <p:sldId id="300" r:id="rId59"/>
    <p:sldId id="301" r:id="rId60"/>
    <p:sldId id="302" r:id="rId61"/>
    <p:sldId id="303" r:id="rId62"/>
    <p:sldId id="306" r:id="rId63"/>
    <p:sldId id="319" r:id="rId64"/>
    <p:sldId id="320"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8467EBD-3608-46BD-87CB-A4DCFDFE1275}" type="slidenum">
              <a:rPr lang="en-US"/>
              <a:pPr/>
              <a:t>‹#›</a:t>
            </a:fld>
            <a:endParaRPr lang="en-US"/>
          </a:p>
        </p:txBody>
      </p:sp>
    </p:spTree>
    <p:extLst>
      <p:ext uri="{BB962C8B-B14F-4D97-AF65-F5344CB8AC3E}">
        <p14:creationId xmlns:p14="http://schemas.microsoft.com/office/powerpoint/2010/main" val="12097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F33D3F-B8E0-408C-AF96-FDF13030E6BF}" type="slidenum">
              <a:rPr lang="en-US"/>
              <a:pPr/>
              <a:t>‹#›</a:t>
            </a:fld>
            <a:endParaRPr lang="en-US"/>
          </a:p>
        </p:txBody>
      </p:sp>
    </p:spTree>
    <p:extLst>
      <p:ext uri="{BB962C8B-B14F-4D97-AF65-F5344CB8AC3E}">
        <p14:creationId xmlns:p14="http://schemas.microsoft.com/office/powerpoint/2010/main" val="1891249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C0EA2C-A2EA-4FF8-B350-8C02895DC142}" type="slidenum">
              <a:rPr lang="en-US"/>
              <a:pPr/>
              <a:t>‹#›</a:t>
            </a:fld>
            <a:endParaRPr lang="en-US"/>
          </a:p>
        </p:txBody>
      </p:sp>
    </p:spTree>
    <p:extLst>
      <p:ext uri="{BB962C8B-B14F-4D97-AF65-F5344CB8AC3E}">
        <p14:creationId xmlns:p14="http://schemas.microsoft.com/office/powerpoint/2010/main" val="4116157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A080F8C-341B-4A38-AB45-52E68C8397FB}" type="slidenum">
              <a:rPr lang="en-US"/>
              <a:pPr/>
              <a:t>‹#›</a:t>
            </a:fld>
            <a:endParaRPr lang="en-US"/>
          </a:p>
        </p:txBody>
      </p:sp>
    </p:spTree>
    <p:extLst>
      <p:ext uri="{BB962C8B-B14F-4D97-AF65-F5344CB8AC3E}">
        <p14:creationId xmlns:p14="http://schemas.microsoft.com/office/powerpoint/2010/main" val="2724393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AFC3B8C-628A-43AD-A715-C0899C3D058D}" type="slidenum">
              <a:rPr lang="en-US"/>
              <a:pPr/>
              <a:t>‹#›</a:t>
            </a:fld>
            <a:endParaRPr lang="en-US"/>
          </a:p>
        </p:txBody>
      </p:sp>
    </p:spTree>
    <p:extLst>
      <p:ext uri="{BB962C8B-B14F-4D97-AF65-F5344CB8AC3E}">
        <p14:creationId xmlns:p14="http://schemas.microsoft.com/office/powerpoint/2010/main" val="3682679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5930CB-7A4F-4E80-8264-71688209EB45}" type="slidenum">
              <a:rPr lang="en-US"/>
              <a:pPr/>
              <a:t>‹#›</a:t>
            </a:fld>
            <a:endParaRPr lang="en-US"/>
          </a:p>
        </p:txBody>
      </p:sp>
    </p:spTree>
    <p:extLst>
      <p:ext uri="{BB962C8B-B14F-4D97-AF65-F5344CB8AC3E}">
        <p14:creationId xmlns:p14="http://schemas.microsoft.com/office/powerpoint/2010/main" val="2690207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A672E07-E00B-4D92-B8C6-683F2E443D4A}" type="slidenum">
              <a:rPr lang="en-US"/>
              <a:pPr/>
              <a:t>‹#›</a:t>
            </a:fld>
            <a:endParaRPr lang="en-US"/>
          </a:p>
        </p:txBody>
      </p:sp>
    </p:spTree>
    <p:extLst>
      <p:ext uri="{BB962C8B-B14F-4D97-AF65-F5344CB8AC3E}">
        <p14:creationId xmlns:p14="http://schemas.microsoft.com/office/powerpoint/2010/main" val="4067248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8488FB9-DE3F-4948-97AB-97896ABAB7BE}" type="slidenum">
              <a:rPr lang="en-US"/>
              <a:pPr/>
              <a:t>‹#›</a:t>
            </a:fld>
            <a:endParaRPr lang="en-US"/>
          </a:p>
        </p:txBody>
      </p:sp>
    </p:spTree>
    <p:extLst>
      <p:ext uri="{BB962C8B-B14F-4D97-AF65-F5344CB8AC3E}">
        <p14:creationId xmlns:p14="http://schemas.microsoft.com/office/powerpoint/2010/main" val="118304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C0A4186-8CF3-4AB7-A624-93CE5677221D}" type="slidenum">
              <a:rPr lang="en-US"/>
              <a:pPr/>
              <a:t>‹#›</a:t>
            </a:fld>
            <a:endParaRPr lang="en-US"/>
          </a:p>
        </p:txBody>
      </p:sp>
    </p:spTree>
    <p:extLst>
      <p:ext uri="{BB962C8B-B14F-4D97-AF65-F5344CB8AC3E}">
        <p14:creationId xmlns:p14="http://schemas.microsoft.com/office/powerpoint/2010/main" val="3067342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DC864A6-A75C-4244-815F-037479FE03D4}" type="slidenum">
              <a:rPr lang="en-US"/>
              <a:pPr/>
              <a:t>‹#›</a:t>
            </a:fld>
            <a:endParaRPr lang="en-US"/>
          </a:p>
        </p:txBody>
      </p:sp>
    </p:spTree>
    <p:extLst>
      <p:ext uri="{BB962C8B-B14F-4D97-AF65-F5344CB8AC3E}">
        <p14:creationId xmlns:p14="http://schemas.microsoft.com/office/powerpoint/2010/main" val="2501012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CBAEF98-3FB4-454F-8590-5F4D0B2DD596}" type="slidenum">
              <a:rPr lang="en-US"/>
              <a:pPr/>
              <a:t>‹#›</a:t>
            </a:fld>
            <a:endParaRPr lang="en-US"/>
          </a:p>
        </p:txBody>
      </p:sp>
    </p:spTree>
    <p:extLst>
      <p:ext uri="{BB962C8B-B14F-4D97-AF65-F5344CB8AC3E}">
        <p14:creationId xmlns:p14="http://schemas.microsoft.com/office/powerpoint/2010/main" val="205451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036E5BB-031C-4D82-86CB-387F96353CDF}" type="slidenum">
              <a:rPr lang="en-US"/>
              <a:pPr/>
              <a:t>‹#›</a:t>
            </a:fld>
            <a:endParaRPr lang="en-US"/>
          </a:p>
        </p:txBody>
      </p:sp>
    </p:spTree>
    <p:extLst>
      <p:ext uri="{BB962C8B-B14F-4D97-AF65-F5344CB8AC3E}">
        <p14:creationId xmlns:p14="http://schemas.microsoft.com/office/powerpoint/2010/main" val="3881800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B401508-98B6-4E8E-8341-793A8A0C7B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6.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Pj0435886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307975"/>
            <a:ext cx="8796337" cy="624205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685800" y="1752600"/>
            <a:ext cx="7772400" cy="1470025"/>
          </a:xfrm>
        </p:spPr>
        <p:txBody>
          <a:bodyPr/>
          <a:lstStyle/>
          <a:p>
            <a:r>
              <a:rPr lang="en-US" sz="5400"/>
              <a:t>Is the Bible Reliable?</a:t>
            </a:r>
          </a:p>
        </p:txBody>
      </p:sp>
      <p:sp>
        <p:nvSpPr>
          <p:cNvPr id="2051" name="Rectangle 3"/>
          <p:cNvSpPr>
            <a:spLocks noGrp="1" noChangeArrowheads="1"/>
          </p:cNvSpPr>
          <p:nvPr>
            <p:ph type="subTitle" idx="1"/>
          </p:nvPr>
        </p:nvSpPr>
        <p:spPr>
          <a:xfrm>
            <a:off x="1371600" y="3276600"/>
            <a:ext cx="6400800" cy="1752600"/>
          </a:xfrm>
        </p:spPr>
        <p:txBody>
          <a:bodyPr/>
          <a:lstStyle/>
          <a:p>
            <a:r>
              <a:rPr lang="en-US"/>
              <a:t>Robert C. Newman</a:t>
            </a:r>
          </a:p>
        </p:txBody>
      </p:sp>
      <p:pic>
        <p:nvPicPr>
          <p:cNvPr id="2" name="BibleReliable.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33400" y="5638800"/>
            <a:ext cx="609600" cy="609600"/>
          </a:xfrm>
          <a:prstGeom prst="rect">
            <a:avLst/>
          </a:prstGeom>
        </p:spPr>
      </p:pic>
    </p:spTree>
    <p:custDataLst>
      <p:tags r:id="rId1"/>
    </p:custDataLst>
  </p:cSld>
  <p:clrMapOvr>
    <a:masterClrMapping/>
  </p:clrMapOvr>
  <p:transition advClick="0" advTm="343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extLst mod="1">
    <p:ext uri="{E180D4A7-C9FB-4DFB-919C-405C955672EB}">
      <p14:showEvtLst xmlns:p14="http://schemas.microsoft.com/office/powerpoint/2010/main">
        <p14:playEvt time="0" objId="205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Bultmann: Impenetrable Nature</a:t>
            </a:r>
          </a:p>
        </p:txBody>
      </p:sp>
      <p:sp>
        <p:nvSpPr>
          <p:cNvPr id="11267" name="Rectangle 3"/>
          <p:cNvSpPr>
            <a:spLocks noGrp="1" noChangeArrowheads="1"/>
          </p:cNvSpPr>
          <p:nvPr>
            <p:ph type="body" idx="1"/>
          </p:nvPr>
        </p:nvSpPr>
        <p:spPr>
          <a:xfrm>
            <a:off x="457200" y="1447800"/>
            <a:ext cx="8229600" cy="4876800"/>
          </a:xfrm>
        </p:spPr>
        <p:txBody>
          <a:bodyPr/>
          <a:lstStyle/>
          <a:p>
            <a:r>
              <a:rPr lang="en-US" sz="2800"/>
              <a:t>Rudolf Bultmann believes nature is a closed system of cause &amp; effect, into which not even God can break.</a:t>
            </a:r>
          </a:p>
          <a:p>
            <a:r>
              <a:rPr lang="en-US" sz="2800"/>
              <a:t>He alleges that science has proved this; but how can science know that the universe is a </a:t>
            </a:r>
            <a:r>
              <a:rPr lang="en-US" sz="2800" b="1" i="1"/>
              <a:t>closed</a:t>
            </a:r>
            <a:r>
              <a:rPr lang="en-US" sz="2800"/>
              <a:t> system?</a:t>
            </a:r>
          </a:p>
          <a:p>
            <a:r>
              <a:rPr lang="en-US" sz="2800"/>
              <a:t>Science does not know what is going on below the level of quarks, beyond the universe, or before the big bang.  In regard to the future, it even has trouble predicting the weather.</a:t>
            </a:r>
          </a:p>
        </p:txBody>
      </p:sp>
    </p:spTree>
    <p:custDataLst>
      <p:tags r:id="rId1"/>
    </p:custDataLst>
  </p:cSld>
  <p:clrMapOvr>
    <a:masterClrMapping/>
  </p:clrMapOvr>
  <p:transition advTm="860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 calcmode="lin" valueType="num">
                                      <p:cBhvr additive="base">
                                        <p:cTn id="13"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additive="base">
                                        <p:cTn id="19"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7" name="Picture 7" descr="MCj03974820000[1]"/>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676400" y="704850"/>
            <a:ext cx="5791200" cy="5448300"/>
          </a:xfrm>
          <a:prstGeom prst="rect">
            <a:avLst/>
          </a:prstGeom>
          <a:noFill/>
          <a:extLst>
            <a:ext uri="{909E8E84-426E-40DD-AFC4-6F175D3DCCD1}">
              <a14:hiddenFill xmlns:a14="http://schemas.microsoft.com/office/drawing/2010/main">
                <a:solidFill>
                  <a:srgbClr val="FFFFFF"/>
                </a:solidFill>
              </a14:hiddenFill>
            </a:ext>
          </a:extLst>
        </p:spPr>
      </p:pic>
      <p:sp>
        <p:nvSpPr>
          <p:cNvPr id="20484" name="Rectangle 4"/>
          <p:cNvSpPr>
            <a:spLocks noGrp="1" noChangeArrowheads="1"/>
          </p:cNvSpPr>
          <p:nvPr>
            <p:ph type="ctrTitle"/>
          </p:nvPr>
        </p:nvSpPr>
        <p:spPr>
          <a:xfrm>
            <a:off x="685800" y="990600"/>
            <a:ext cx="7772400" cy="1470025"/>
          </a:xfrm>
        </p:spPr>
        <p:txBody>
          <a:bodyPr/>
          <a:lstStyle/>
          <a:p>
            <a:r>
              <a:rPr lang="en-US"/>
              <a:t>Testing Biblical Reliability</a:t>
            </a:r>
          </a:p>
        </p:txBody>
      </p:sp>
      <p:sp>
        <p:nvSpPr>
          <p:cNvPr id="20485"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42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fill="hold"/>
                                        <p:tgtEl>
                                          <p:spTgt spid="20484"/>
                                        </p:tgtEl>
                                        <p:attrNameLst>
                                          <p:attrName>ppt_w</p:attrName>
                                        </p:attrNameLst>
                                      </p:cBhvr>
                                      <p:tavLst>
                                        <p:tav tm="0">
                                          <p:val>
                                            <p:fltVal val="0"/>
                                          </p:val>
                                        </p:tav>
                                        <p:tav tm="100000">
                                          <p:val>
                                            <p:strVal val="#ppt_w"/>
                                          </p:val>
                                        </p:tav>
                                      </p:tavLst>
                                    </p:anim>
                                    <p:anim calcmode="lin" valueType="num">
                                      <p:cBhvr>
                                        <p:cTn id="8" dur="500" fill="hold"/>
                                        <p:tgtEl>
                                          <p:spTgt spid="204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Testing Biblical Reliability</a:t>
            </a:r>
          </a:p>
        </p:txBody>
      </p:sp>
      <p:sp>
        <p:nvSpPr>
          <p:cNvPr id="22531" name="Rectangle 3"/>
          <p:cNvSpPr>
            <a:spLocks noGrp="1" noChangeArrowheads="1"/>
          </p:cNvSpPr>
          <p:nvPr>
            <p:ph type="body" sz="half" idx="1"/>
          </p:nvPr>
        </p:nvSpPr>
        <p:spPr/>
        <p:txBody>
          <a:bodyPr/>
          <a:lstStyle/>
          <a:p>
            <a:pPr>
              <a:lnSpc>
                <a:spcPct val="90000"/>
              </a:lnSpc>
            </a:pPr>
            <a:r>
              <a:rPr lang="en-US" sz="2800"/>
              <a:t>How can we test the Bible</a:t>
            </a:r>
            <a:r>
              <a:rPr lang="en-US" sz="2800">
                <a:cs typeface="Arial" charset="0"/>
              </a:rPr>
              <a:t>'</a:t>
            </a:r>
            <a:r>
              <a:rPr lang="en-US" sz="2800"/>
              <a:t>s reliability?</a:t>
            </a:r>
          </a:p>
          <a:p>
            <a:pPr>
              <a:lnSpc>
                <a:spcPct val="90000"/>
              </a:lnSpc>
            </a:pPr>
            <a:r>
              <a:rPr lang="en-US" sz="2800"/>
              <a:t>It would be nice if we had a time machine.</a:t>
            </a:r>
          </a:p>
          <a:p>
            <a:pPr>
              <a:lnSpc>
                <a:spcPct val="90000"/>
              </a:lnSpc>
            </a:pPr>
            <a:r>
              <a:rPr lang="en-US" sz="2800"/>
              <a:t>Unfortunately, we cannot go back into the past to see what really happened.</a:t>
            </a:r>
          </a:p>
          <a:p>
            <a:pPr>
              <a:lnSpc>
                <a:spcPct val="90000"/>
              </a:lnSpc>
            </a:pPr>
            <a:r>
              <a:rPr lang="en-US" sz="2800"/>
              <a:t>We will have to use some other methods. </a:t>
            </a:r>
          </a:p>
        </p:txBody>
      </p:sp>
      <p:pic>
        <p:nvPicPr>
          <p:cNvPr id="22533" name="Picture 5" descr="MCj00832950000[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800600" y="2132013"/>
            <a:ext cx="3810000" cy="3394075"/>
          </a:xfrm>
        </p:spPr>
      </p:pic>
    </p:spTree>
    <p:custDataLst>
      <p:tags r:id="rId1"/>
    </p:custDataLst>
  </p:cSld>
  <p:clrMapOvr>
    <a:masterClrMapping/>
  </p:clrMapOvr>
  <p:transition advTm="1033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22533"/>
                                        </p:tgtEl>
                                        <p:attrNameLst>
                                          <p:attrName>style.visibility</p:attrName>
                                        </p:attrNameLst>
                                      </p:cBhvr>
                                      <p:to>
                                        <p:strVal val="visible"/>
                                      </p:to>
                                    </p:set>
                                    <p:animEffect transition="in" filter="checkerboard(across)">
                                      <p:cBhvr>
                                        <p:cTn id="19" dur="500"/>
                                        <p:tgtEl>
                                          <p:spTgt spid="2253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2531">
                                            <p:txEl>
                                              <p:pRg st="2" end="2"/>
                                            </p:txEl>
                                          </p:spTgt>
                                        </p:tgtEl>
                                        <p:attrNameLst>
                                          <p:attrName>style.visibility</p:attrName>
                                        </p:attrNameLst>
                                      </p:cBhvr>
                                      <p:to>
                                        <p:strVal val="visible"/>
                                      </p:to>
                                    </p:set>
                                    <p:anim calcmode="lin" valueType="num">
                                      <p:cBhvr additive="base">
                                        <p:cTn id="24" dur="5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2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2531">
                                            <p:txEl>
                                              <p:pRg st="3" end="3"/>
                                            </p:txEl>
                                          </p:spTgt>
                                        </p:tgtEl>
                                        <p:attrNameLst>
                                          <p:attrName>style.visibility</p:attrName>
                                        </p:attrNameLst>
                                      </p:cBhvr>
                                      <p:to>
                                        <p:strVal val="visible"/>
                                      </p:to>
                                    </p:set>
                                    <p:anim calcmode="lin" valueType="num">
                                      <p:cBhvr additive="base">
                                        <p:cTn id="30"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25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Testing Biblical Reliability</a:t>
            </a:r>
          </a:p>
        </p:txBody>
      </p:sp>
      <p:sp>
        <p:nvSpPr>
          <p:cNvPr id="12291" name="Rectangle 3"/>
          <p:cNvSpPr>
            <a:spLocks noGrp="1" noChangeArrowheads="1"/>
          </p:cNvSpPr>
          <p:nvPr>
            <p:ph type="body" sz="half" idx="1"/>
          </p:nvPr>
        </p:nvSpPr>
        <p:spPr/>
        <p:txBody>
          <a:bodyPr/>
          <a:lstStyle/>
          <a:p>
            <a:pPr>
              <a:lnSpc>
                <a:spcPct val="90000"/>
              </a:lnSpc>
            </a:pPr>
            <a:r>
              <a:rPr lang="en-US" sz="2400"/>
              <a:t>Suppose we leave open the question of the occurrence of miracles.</a:t>
            </a:r>
          </a:p>
          <a:p>
            <a:pPr>
              <a:lnSpc>
                <a:spcPct val="90000"/>
              </a:lnSpc>
            </a:pPr>
            <a:r>
              <a:rPr lang="en-US" sz="2400"/>
              <a:t>Then the Gospel accounts look very good…</a:t>
            </a:r>
          </a:p>
          <a:p>
            <a:pPr lvl="1">
              <a:lnSpc>
                <a:spcPct val="90000"/>
              </a:lnSpc>
            </a:pPr>
            <a:r>
              <a:rPr lang="en-US" sz="2000"/>
              <a:t>If we use the other criteria of secular historians;</a:t>
            </a:r>
          </a:p>
          <a:p>
            <a:pPr lvl="1">
              <a:lnSpc>
                <a:spcPct val="90000"/>
              </a:lnSpc>
            </a:pPr>
            <a:r>
              <a:rPr lang="en-US" sz="2000"/>
              <a:t>If we use the other criteria of secular New Testament scholars.</a:t>
            </a:r>
          </a:p>
          <a:p>
            <a:pPr>
              <a:lnSpc>
                <a:spcPct val="90000"/>
              </a:lnSpc>
            </a:pPr>
            <a:r>
              <a:rPr lang="en-US" sz="2400"/>
              <a:t>See Blomberg, </a:t>
            </a:r>
            <a:r>
              <a:rPr lang="en-US" sz="2400" i="1"/>
              <a:t>Historical Reliability of the Gospels</a:t>
            </a:r>
            <a:endParaRPr lang="en-US" sz="2400"/>
          </a:p>
        </p:txBody>
      </p:sp>
      <p:pic>
        <p:nvPicPr>
          <p:cNvPr id="12293" name="Picture 5" descr="blomberg-historical-reliabilit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68900" y="1600200"/>
            <a:ext cx="2997200"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568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2293"/>
                                        </p:tgtEl>
                                        <p:attrNameLst>
                                          <p:attrName>style.visibility</p:attrName>
                                        </p:attrNameLst>
                                      </p:cBhvr>
                                      <p:to>
                                        <p:strVal val="visible"/>
                                      </p:to>
                                    </p:set>
                                    <p:animEffect transition="in" filter="checkerboard(across)">
                                      <p:cBhvr>
                                        <p:cTn id="31" dur="500"/>
                                        <p:tgtEl>
                                          <p:spTgt spid="1229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291">
                                            <p:txEl>
                                              <p:pRg st="4" end="4"/>
                                            </p:txEl>
                                          </p:spTgt>
                                        </p:tgtEl>
                                        <p:attrNameLst>
                                          <p:attrName>style.visibility</p:attrName>
                                        </p:attrNameLst>
                                      </p:cBhvr>
                                      <p:to>
                                        <p:strVal val="visible"/>
                                      </p:to>
                                    </p:set>
                                    <p:anim calcmode="lin" valueType="num">
                                      <p:cBhvr additive="base">
                                        <p:cTn id="36" dur="5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22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z="4000"/>
              <a:t>Miraculous Intervention</a:t>
            </a:r>
            <a:br>
              <a:rPr lang="en-US" sz="4000"/>
            </a:br>
            <a:r>
              <a:rPr lang="en-US" sz="4000"/>
              <a:t>in Nature</a:t>
            </a:r>
          </a:p>
        </p:txBody>
      </p:sp>
      <p:sp>
        <p:nvSpPr>
          <p:cNvPr id="18435" name="Rectangle 3"/>
          <p:cNvSpPr>
            <a:spLocks noGrp="1" noChangeArrowheads="1"/>
          </p:cNvSpPr>
          <p:nvPr>
            <p:ph type="body" idx="1"/>
          </p:nvPr>
        </p:nvSpPr>
        <p:spPr>
          <a:xfrm>
            <a:off x="457200" y="1752600"/>
            <a:ext cx="8229600" cy="4525963"/>
          </a:xfrm>
        </p:spPr>
        <p:txBody>
          <a:bodyPr/>
          <a:lstStyle/>
          <a:p>
            <a:r>
              <a:rPr lang="en-US"/>
              <a:t>We suggest in some other talks that there is good evidence for some sort of Mind behind the universe.</a:t>
            </a:r>
          </a:p>
          <a:p>
            <a:r>
              <a:rPr lang="en-US"/>
              <a:t>This Mind apparently has intervened to produce and fine-tune the universe.</a:t>
            </a:r>
          </a:p>
          <a:p>
            <a:r>
              <a:rPr lang="en-US"/>
              <a:t>It almost certainly has intervened to produce biochemical life &amp; its complex functional diversity.</a:t>
            </a:r>
          </a:p>
        </p:txBody>
      </p:sp>
    </p:spTree>
    <p:custDataLst>
      <p:tags r:id="rId1"/>
    </p:custDataLst>
  </p:cSld>
  <p:clrMapOvr>
    <a:masterClrMapping/>
  </p:clrMapOvr>
  <p:transition advTm="606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4000"/>
              <a:t>Miraculous Intervention </a:t>
            </a:r>
            <a:br>
              <a:rPr lang="en-US" sz="4000"/>
            </a:br>
            <a:r>
              <a:rPr lang="en-US" sz="4000"/>
              <a:t>in History</a:t>
            </a:r>
          </a:p>
        </p:txBody>
      </p:sp>
      <p:sp>
        <p:nvSpPr>
          <p:cNvPr id="19459" name="Rectangle 3"/>
          <p:cNvSpPr>
            <a:spLocks noGrp="1" noChangeArrowheads="1"/>
          </p:cNvSpPr>
          <p:nvPr>
            <p:ph type="body" idx="1"/>
          </p:nvPr>
        </p:nvSpPr>
        <p:spPr>
          <a:xfrm>
            <a:off x="457200" y="1828800"/>
            <a:ext cx="8229600" cy="4525963"/>
          </a:xfrm>
        </p:spPr>
        <p:txBody>
          <a:bodyPr/>
          <a:lstStyle/>
          <a:p>
            <a:r>
              <a:rPr lang="en-US"/>
              <a:t>In still other talks, we have suggested that there is also a Mind behind history.</a:t>
            </a:r>
          </a:p>
          <a:p>
            <a:r>
              <a:rPr lang="en-US"/>
              <a:t>We noted that this Mind has intervened to produce fulfillment of numerous significant predictions in the history of:</a:t>
            </a:r>
          </a:p>
          <a:p>
            <a:pPr lvl="1"/>
            <a:r>
              <a:rPr lang="en-US"/>
              <a:t>Israel</a:t>
            </a:r>
          </a:p>
          <a:p>
            <a:pPr lvl="1"/>
            <a:r>
              <a:rPr lang="en-US"/>
              <a:t>Various nations around Israel</a:t>
            </a:r>
          </a:p>
          <a:p>
            <a:pPr lvl="1"/>
            <a:r>
              <a:rPr lang="en-US"/>
              <a:t>Jesus as the predicted Messiah</a:t>
            </a:r>
          </a:p>
        </p:txBody>
      </p:sp>
    </p:spTree>
    <p:custDataLst>
      <p:tags r:id="rId1"/>
    </p:custDataLst>
  </p:cSld>
  <p:clrMapOvr>
    <a:masterClrMapping/>
  </p:clrMapOvr>
  <p:transition advTm="483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4000"/>
              <a:t>Miraculous Intervention </a:t>
            </a:r>
            <a:br>
              <a:rPr lang="en-US" sz="4000"/>
            </a:br>
            <a:r>
              <a:rPr lang="en-US" sz="4000"/>
              <a:t>in the Gospel Events</a:t>
            </a:r>
          </a:p>
        </p:txBody>
      </p:sp>
      <p:sp>
        <p:nvSpPr>
          <p:cNvPr id="24579" name="Rectangle 3"/>
          <p:cNvSpPr>
            <a:spLocks noGrp="1" noChangeArrowheads="1"/>
          </p:cNvSpPr>
          <p:nvPr>
            <p:ph type="body" idx="1"/>
          </p:nvPr>
        </p:nvSpPr>
        <p:spPr>
          <a:xfrm>
            <a:off x="457200" y="1981200"/>
            <a:ext cx="8229600" cy="4191000"/>
          </a:xfrm>
        </p:spPr>
        <p:txBody>
          <a:bodyPr/>
          <a:lstStyle/>
          <a:p>
            <a:r>
              <a:rPr lang="en-US"/>
              <a:t>So, if there is a Mind which has intervened in the history of the universe…</a:t>
            </a:r>
          </a:p>
          <a:p>
            <a:r>
              <a:rPr lang="en-US"/>
              <a:t>If there is a Mind which has intervened in human history, especially that of Israel…</a:t>
            </a:r>
          </a:p>
          <a:p>
            <a:r>
              <a:rPr lang="en-US"/>
              <a:t>Shouldn’t we expect to see miracles in the events surrounding the career of Jesus if he is Israel’s predicted Messiah?</a:t>
            </a:r>
          </a:p>
        </p:txBody>
      </p:sp>
    </p:spTree>
    <p:custDataLst>
      <p:tags r:id="rId1"/>
    </p:custDataLst>
  </p:cSld>
  <p:clrMapOvr>
    <a:masterClrMapping/>
  </p:clrMapOvr>
  <p:transition advTm="230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z="4000"/>
              <a:t>Corroboration from </a:t>
            </a:r>
            <a:br>
              <a:rPr lang="en-US" sz="4000"/>
            </a:br>
            <a:r>
              <a:rPr lang="en-US" sz="4000"/>
              <a:t>Other Historical Sources</a:t>
            </a:r>
          </a:p>
        </p:txBody>
      </p:sp>
      <p:sp>
        <p:nvSpPr>
          <p:cNvPr id="60419" name="Rectangle 3"/>
          <p:cNvSpPr>
            <a:spLocks noGrp="1" noChangeArrowheads="1"/>
          </p:cNvSpPr>
          <p:nvPr>
            <p:ph type="body" idx="1"/>
          </p:nvPr>
        </p:nvSpPr>
        <p:spPr>
          <a:xfrm>
            <a:off x="457200" y="1905000"/>
            <a:ext cx="8229600" cy="3352800"/>
          </a:xfrm>
        </p:spPr>
        <p:txBody>
          <a:bodyPr/>
          <a:lstStyle/>
          <a:p>
            <a:r>
              <a:rPr lang="en-US"/>
              <a:t>Besides the Gospels, the other writings of the NT and the early church fathers say that Jesus worked miracles and made Messianic claims.</a:t>
            </a:r>
          </a:p>
          <a:p>
            <a:r>
              <a:rPr lang="en-US"/>
              <a:t>So do other Jewish sources.</a:t>
            </a:r>
          </a:p>
          <a:p>
            <a:r>
              <a:rPr lang="en-US"/>
              <a:t>So do Pagan sources.</a:t>
            </a:r>
          </a:p>
        </p:txBody>
      </p:sp>
    </p:spTree>
    <p:custDataLst>
      <p:tags r:id="rId1"/>
    </p:custDataLst>
  </p:cSld>
  <p:clrMapOvr>
    <a:masterClrMapping/>
  </p:clrMapOvr>
  <p:transition advTm="237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 calcmode="lin" valueType="num">
                                      <p:cBhvr additive="base">
                                        <p:cTn id="19" dur="500" fill="hold"/>
                                        <p:tgtEl>
                                          <p:spTgt spid="604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4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sz="4000"/>
              <a:t>Corroboration from </a:t>
            </a:r>
            <a:br>
              <a:rPr lang="en-US" sz="4000"/>
            </a:br>
            <a:r>
              <a:rPr lang="en-US" sz="4000"/>
              <a:t>Other Christian Sources</a:t>
            </a:r>
          </a:p>
        </p:txBody>
      </p:sp>
      <p:sp>
        <p:nvSpPr>
          <p:cNvPr id="63492" name="Text Box 4"/>
          <p:cNvSpPr txBox="1">
            <a:spLocks noChangeArrowheads="1"/>
          </p:cNvSpPr>
          <p:nvPr/>
        </p:nvSpPr>
        <p:spPr bwMode="auto">
          <a:xfrm>
            <a:off x="914400" y="1905000"/>
            <a:ext cx="7620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a:t>Acts 1:1-3 (NIV) In my former book, Theophilus, I wrote about all that Jesus began to do and to teach 2 until the day he was taken up to heaven, after giving instructions through the Holy Spirit to the apostles he had chosen. 3 After his suffering, he showed himself to these men and gave many convincing proofs that he was alive. He appeared to them over a period of forty days and spoke about the kingdom of God. </a:t>
            </a:r>
          </a:p>
        </p:txBody>
      </p:sp>
    </p:spTree>
    <p:custDataLst>
      <p:tags r:id="rId1"/>
    </p:custDataLst>
  </p:cSld>
  <p:clrMapOvr>
    <a:masterClrMapping/>
  </p:clrMapOvr>
  <p:transition advTm="469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checkerboard(across)">
                                      <p:cBhvr>
                                        <p:cTn id="7"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sz="4000"/>
              <a:t>Corroboration from </a:t>
            </a:r>
            <a:br>
              <a:rPr lang="en-US" sz="4000"/>
            </a:br>
            <a:r>
              <a:rPr lang="en-US" sz="4000"/>
              <a:t>Other Christian Sources</a:t>
            </a:r>
          </a:p>
        </p:txBody>
      </p:sp>
      <p:sp>
        <p:nvSpPr>
          <p:cNvPr id="65540" name="Text Box 4"/>
          <p:cNvSpPr txBox="1">
            <a:spLocks noChangeArrowheads="1"/>
          </p:cNvSpPr>
          <p:nvPr/>
        </p:nvSpPr>
        <p:spPr bwMode="auto">
          <a:xfrm>
            <a:off x="914400" y="1905000"/>
            <a:ext cx="7315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t>1Cor 15:3-8 (NIV) For what I received I passed on to you as of first importance: that Christ died for our sins according to the Scriptures, 4 that he was buried, that he was raised on the third day according to the Scriptures, 5 and that he appeared to Peter, and then to the Twelve. 6 After that, he appeared to more than five hundred of the brothers at the same time, most of whom are still living, though some have fallen asleep. 7 Then he appeared to James, then to all the apostles, 8 and last of all he appeared to me also, as to one abnormally born. </a:t>
            </a:r>
          </a:p>
        </p:txBody>
      </p:sp>
    </p:spTree>
    <p:custDataLst>
      <p:tags r:id="rId1"/>
    </p:custDataLst>
  </p:cSld>
  <p:clrMapOvr>
    <a:masterClrMapping/>
  </p:clrMapOvr>
  <p:transition advTm="417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checkerboard(across)">
                                      <p:cBhvr>
                                        <p:cTn id="7" dur="5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A Problem Today</a:t>
            </a:r>
          </a:p>
        </p:txBody>
      </p:sp>
      <p:sp>
        <p:nvSpPr>
          <p:cNvPr id="3075" name="Rectangle 3"/>
          <p:cNvSpPr>
            <a:spLocks noGrp="1" noChangeArrowheads="1"/>
          </p:cNvSpPr>
          <p:nvPr>
            <p:ph type="body" idx="1"/>
          </p:nvPr>
        </p:nvSpPr>
        <p:spPr/>
        <p:txBody>
          <a:bodyPr/>
          <a:lstStyle/>
          <a:p>
            <a:r>
              <a:rPr lang="en-US"/>
              <a:t>Many people are suspicious of the claims of Christianity.</a:t>
            </a:r>
          </a:p>
          <a:p>
            <a:r>
              <a:rPr lang="en-US"/>
              <a:t>Some doubt that it is true because they don</a:t>
            </a:r>
            <a:r>
              <a:rPr lang="en-US">
                <a:cs typeface="Arial" charset="0"/>
              </a:rPr>
              <a:t>'</a:t>
            </a:r>
            <a:r>
              <a:rPr lang="en-US"/>
              <a:t>t think they can trust the Bible.</a:t>
            </a:r>
          </a:p>
          <a:p>
            <a:r>
              <a:rPr lang="en-US"/>
              <a:t>Why is this?</a:t>
            </a:r>
          </a:p>
          <a:p>
            <a:r>
              <a:rPr lang="en-US"/>
              <a:t>For many, it is the presence of miracles in the Bible.</a:t>
            </a:r>
          </a:p>
          <a:p>
            <a:r>
              <a:rPr lang="en-US"/>
              <a:t>They don</a:t>
            </a:r>
            <a:r>
              <a:rPr lang="en-US">
                <a:cs typeface="Arial" charset="0"/>
              </a:rPr>
              <a:t>'</a:t>
            </a:r>
            <a:r>
              <a:rPr lang="en-US"/>
              <a:t>t believe miracles ever happen.</a:t>
            </a:r>
          </a:p>
          <a:p>
            <a:endParaRPr lang="en-US"/>
          </a:p>
        </p:txBody>
      </p:sp>
    </p:spTree>
    <p:custDataLst>
      <p:tags r:id="rId1"/>
    </p:custDataLst>
  </p:cSld>
  <p:clrMapOvr>
    <a:masterClrMapping/>
  </p:clrMapOvr>
  <p:transition advTm="209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5">
                                            <p:txEl>
                                              <p:pRg st="3" end="3"/>
                                            </p:txEl>
                                          </p:spTgt>
                                        </p:tgtEl>
                                        <p:attrNameLst>
                                          <p:attrName>style.visibility</p:attrName>
                                        </p:attrNameLst>
                                      </p:cBhvr>
                                      <p:to>
                                        <p:strVal val="visible"/>
                                      </p:to>
                                    </p:set>
                                    <p:anim calcmode="lin" valueType="num">
                                      <p:cBhvr additive="base">
                                        <p:cTn id="2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75">
                                            <p:txEl>
                                              <p:pRg st="4" end="4"/>
                                            </p:txEl>
                                          </p:spTgt>
                                        </p:tgtEl>
                                        <p:attrNameLst>
                                          <p:attrName>style.visibility</p:attrName>
                                        </p:attrNameLst>
                                      </p:cBhvr>
                                      <p:to>
                                        <p:strVal val="visible"/>
                                      </p:to>
                                    </p:set>
                                    <p:anim calcmode="lin" valueType="num">
                                      <p:cBhvr additive="base">
                                        <p:cTn id="31"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z="4000"/>
              <a:t>Corroboration from </a:t>
            </a:r>
            <a:br>
              <a:rPr lang="en-US" sz="4000"/>
            </a:br>
            <a:r>
              <a:rPr lang="en-US" sz="4000"/>
              <a:t>Other Christian Sources</a:t>
            </a:r>
          </a:p>
        </p:txBody>
      </p:sp>
      <p:sp>
        <p:nvSpPr>
          <p:cNvPr id="67588" name="Text Box 4"/>
          <p:cNvSpPr txBox="1">
            <a:spLocks noChangeArrowheads="1"/>
          </p:cNvSpPr>
          <p:nvPr/>
        </p:nvSpPr>
        <p:spPr bwMode="auto">
          <a:xfrm>
            <a:off x="990600" y="2133600"/>
            <a:ext cx="74676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800"/>
              <a:t>Hebrews 2:3-4 (NIV) …how shall we escape if we ignore such a great salvation? This salvation, which was first announced by the Lord, was confirmed to us by those who heard him. 4 God also testified to it by signs, wonders and various miracles, and gifts of the Holy Spirit distributed according to his will. </a:t>
            </a:r>
          </a:p>
        </p:txBody>
      </p:sp>
    </p:spTree>
    <p:custDataLst>
      <p:tags r:id="rId1"/>
    </p:custDataLst>
  </p:cSld>
  <p:clrMapOvr>
    <a:masterClrMapping/>
  </p:clrMapOvr>
  <p:transition advTm="471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checkerboard(across)">
                                      <p:cBhvr>
                                        <p:cTn id="7" dur="5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z="4000"/>
              <a:t>Corroboration from </a:t>
            </a:r>
            <a:br>
              <a:rPr lang="en-US" sz="4000"/>
            </a:br>
            <a:r>
              <a:rPr lang="en-US" sz="4000"/>
              <a:t>Jewish Sources</a:t>
            </a:r>
          </a:p>
        </p:txBody>
      </p:sp>
      <p:sp>
        <p:nvSpPr>
          <p:cNvPr id="69636" name="Text Box 4"/>
          <p:cNvSpPr txBox="1">
            <a:spLocks noChangeArrowheads="1"/>
          </p:cNvSpPr>
          <p:nvPr/>
        </p:nvSpPr>
        <p:spPr bwMode="auto">
          <a:xfrm>
            <a:off x="609600" y="1676400"/>
            <a:ext cx="79248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About this time there lived Jesus, a wise man, if indeed one ought to call him a man.  For he was one who wrought surprising feats and was a teacher of such people as accept the truth gladly.  He won over many Jews and many of the Greeks.  He was the Messiah.  When Pilate, on hearing him accused by men of highest standing among us, had condemned him to be crucified, those who had in the first place come to love him did not give up their affection for him.  On the third day he appeared to them restored to life, for the prophets had prophesied these and countless other marvelous things about him.	Josephus, </a:t>
            </a:r>
            <a:r>
              <a:rPr lang="en-US" sz="2400" i="1"/>
              <a:t>Antiquities</a:t>
            </a:r>
            <a:r>
              <a:rPr lang="en-US" sz="2400"/>
              <a:t> 18.63-64</a:t>
            </a:r>
          </a:p>
        </p:txBody>
      </p:sp>
    </p:spTree>
    <p:custDataLst>
      <p:tags r:id="rId1"/>
    </p:custDataLst>
  </p:cSld>
  <p:clrMapOvr>
    <a:masterClrMapping/>
  </p:clrMapOvr>
  <p:transition advTm="1476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checkerboard(across)">
                                      <p:cBhvr>
                                        <p:cTn id="7"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sz="4000"/>
              <a:t>Corroboration from </a:t>
            </a:r>
            <a:br>
              <a:rPr lang="en-US" sz="4000"/>
            </a:br>
            <a:r>
              <a:rPr lang="en-US" sz="4000"/>
              <a:t>Jewish Sources</a:t>
            </a:r>
          </a:p>
        </p:txBody>
      </p:sp>
      <p:sp>
        <p:nvSpPr>
          <p:cNvPr id="71684" name="Text Box 4"/>
          <p:cNvSpPr txBox="1">
            <a:spLocks noChangeArrowheads="1"/>
          </p:cNvSpPr>
          <p:nvPr/>
        </p:nvSpPr>
        <p:spPr bwMode="auto">
          <a:xfrm>
            <a:off x="685800" y="1752600"/>
            <a:ext cx="77724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On the eve of Passover Yeshua was hanged.  For forty days before the execution a herald went forth and cried, </a:t>
            </a:r>
            <a:r>
              <a:rPr lang="en-US" sz="2800">
                <a:cs typeface="Arial" charset="0"/>
              </a:rPr>
              <a:t>"</a:t>
            </a:r>
            <a:r>
              <a:rPr lang="en-US" sz="2800"/>
              <a:t>He is going to be stoned because he has practiced sorcery and enticed Israel to apostasy.  Anyone who can say anything in his favor, let him come forward and plead on his behalf.</a:t>
            </a:r>
            <a:r>
              <a:rPr lang="en-US" sz="2800">
                <a:cs typeface="Arial" charset="0"/>
              </a:rPr>
              <a:t>"</a:t>
            </a:r>
            <a:r>
              <a:rPr lang="en-US" sz="2800"/>
              <a:t>  But since nothing was brought forward in his favor he was hanged on the eve of Passover.	Babylonian Talmud, </a:t>
            </a:r>
            <a:r>
              <a:rPr lang="en-US" sz="2800" i="1"/>
              <a:t>Sanhedrin</a:t>
            </a:r>
            <a:r>
              <a:rPr lang="en-US" sz="2800"/>
              <a:t> 43a</a:t>
            </a:r>
          </a:p>
        </p:txBody>
      </p:sp>
    </p:spTree>
    <p:custDataLst>
      <p:tags r:id="rId1"/>
    </p:custDataLst>
  </p:cSld>
  <p:clrMapOvr>
    <a:masterClrMapping/>
  </p:clrMapOvr>
  <p:transition advTm="763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checkerboard(across)">
                                      <p:cBhvr>
                                        <p:cTn id="7" dur="500"/>
                                        <p:tgtEl>
                                          <p:spTgt spid="71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z="4000"/>
              <a:t>Corroboration from </a:t>
            </a:r>
            <a:br>
              <a:rPr lang="en-US" sz="4000"/>
            </a:br>
            <a:r>
              <a:rPr lang="en-US" sz="4000"/>
              <a:t>Pagan Sources</a:t>
            </a:r>
          </a:p>
        </p:txBody>
      </p:sp>
      <p:sp>
        <p:nvSpPr>
          <p:cNvPr id="73732" name="Text Box 4"/>
          <p:cNvSpPr txBox="1">
            <a:spLocks noChangeArrowheads="1"/>
          </p:cNvSpPr>
          <p:nvPr/>
        </p:nvSpPr>
        <p:spPr bwMode="auto">
          <a:xfrm>
            <a:off x="990600" y="1752600"/>
            <a:ext cx="7467600" cy="429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They also declared that the sum total of their guilt or error amounted to no more than this:  they had met regularly before dawn on a fixed day to chant verses alternately among themselves in honor of Christ as if to a god…  This made me decide it was all the more necessary to extract the truth by torture from two slave-women, whom they call deaconesses.  I found nothing but a degenerate sort of cult carried to extravagant lengths.  I have therefore postponed any further examination and hastened to consult you.</a:t>
            </a:r>
          </a:p>
          <a:p>
            <a:pPr>
              <a:spcBef>
                <a:spcPct val="50000"/>
              </a:spcBef>
            </a:pPr>
            <a:r>
              <a:rPr lang="en-US" sz="2400"/>
              <a:t>Pliny the Younger, </a:t>
            </a:r>
            <a:r>
              <a:rPr lang="en-US" sz="2400" i="1"/>
              <a:t>Letters</a:t>
            </a:r>
            <a:r>
              <a:rPr lang="en-US" sz="2400"/>
              <a:t> 10.96</a:t>
            </a:r>
          </a:p>
        </p:txBody>
      </p:sp>
    </p:spTree>
    <p:custDataLst>
      <p:tags r:id="rId1"/>
    </p:custDataLst>
  </p:cSld>
  <p:clrMapOvr>
    <a:masterClrMapping/>
  </p:clrMapOvr>
  <p:transition advTm="1362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checkerboard(across)">
                                      <p:cBhvr>
                                        <p:cTn id="7"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sz="4000"/>
              <a:t>Corroboration from </a:t>
            </a:r>
            <a:br>
              <a:rPr lang="en-US" sz="4000"/>
            </a:br>
            <a:r>
              <a:rPr lang="en-US" sz="4000"/>
              <a:t>Pagan Sources</a:t>
            </a:r>
          </a:p>
        </p:txBody>
      </p:sp>
      <p:sp>
        <p:nvSpPr>
          <p:cNvPr id="75780" name="Text Box 4"/>
          <p:cNvSpPr txBox="1">
            <a:spLocks noChangeArrowheads="1"/>
          </p:cNvSpPr>
          <p:nvPr/>
        </p:nvSpPr>
        <p:spPr bwMode="auto">
          <a:xfrm>
            <a:off x="990600" y="1676400"/>
            <a:ext cx="7391400" cy="481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t>For what else have we to say, when wise men are forcibly dragged by the hands of tyrants, and their wisdom is taken captive by calumny, and they are oppressed in their intelligence without defense?  For what advantage did the Athenians gain by their murder of Socrates….  Or the people of Samos by the burning of Pythagoras…  Or the Jews by the death of their wise king, because from that time their kingdom was taken away?  For with justice did God make recompense to the wisdom of these three:  for the Athenians died of famine; and the Samians were overwhelmed by the sea without remedy; and the Jews, desolate and driven from their own kingdom, are scattered through every country.  Socrates is not dead, because of Plato; neither Pythagoras, because of the statue of Juno; nor the wise King, because of the laws which he promulgated.</a:t>
            </a:r>
          </a:p>
          <a:p>
            <a:pPr>
              <a:spcBef>
                <a:spcPct val="50000"/>
              </a:spcBef>
            </a:pPr>
            <a:r>
              <a:rPr lang="en-US" sz="2000"/>
              <a:t>Mara bar Serapion, </a:t>
            </a:r>
            <a:r>
              <a:rPr lang="en-US" sz="2000" i="1"/>
              <a:t>Letter to His Son</a:t>
            </a:r>
          </a:p>
        </p:txBody>
      </p:sp>
    </p:spTree>
    <p:custDataLst>
      <p:tags r:id="rId1"/>
    </p:custDataLst>
  </p:cSld>
  <p:clrMapOvr>
    <a:masterClrMapping/>
  </p:clrMapOvr>
  <p:transition advTm="1289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checkerboard(across)">
                                      <p:cBhvr>
                                        <p:cTn id="7" dur="500"/>
                                        <p:tgtEl>
                                          <p:spTgt spid="75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Summary on Corroboration</a:t>
            </a:r>
          </a:p>
        </p:txBody>
      </p:sp>
      <p:sp>
        <p:nvSpPr>
          <p:cNvPr id="77827" name="Rectangle 3"/>
          <p:cNvSpPr>
            <a:spLocks noGrp="1" noChangeArrowheads="1"/>
          </p:cNvSpPr>
          <p:nvPr>
            <p:ph type="body" idx="1"/>
          </p:nvPr>
        </p:nvSpPr>
        <p:spPr/>
        <p:txBody>
          <a:bodyPr/>
          <a:lstStyle/>
          <a:p>
            <a:pPr>
              <a:lnSpc>
                <a:spcPct val="90000"/>
              </a:lnSpc>
            </a:pPr>
            <a:r>
              <a:rPr lang="en-US"/>
              <a:t>Not only do Christian sources speak of Jesus</a:t>
            </a:r>
            <a:r>
              <a:rPr lang="en-US">
                <a:cs typeface="Arial" charset="0"/>
              </a:rPr>
              <a:t>'</a:t>
            </a:r>
            <a:r>
              <a:rPr lang="en-US"/>
              <a:t> miracle working, Messianic claims, and resurrection…</a:t>
            </a:r>
          </a:p>
          <a:p>
            <a:pPr>
              <a:lnSpc>
                <a:spcPct val="90000"/>
              </a:lnSpc>
            </a:pPr>
            <a:r>
              <a:rPr lang="en-US"/>
              <a:t>Pagan and Jewish sources also corroborate a number of features of Jesus</a:t>
            </a:r>
            <a:r>
              <a:rPr lang="en-US">
                <a:cs typeface="Arial" charset="0"/>
              </a:rPr>
              <a:t>'</a:t>
            </a:r>
            <a:r>
              <a:rPr lang="en-US"/>
              <a:t> ministry, features that many moderns are reluctant to admit, even when these sources are not favorable to Jesus and Christianity.</a:t>
            </a:r>
          </a:p>
        </p:txBody>
      </p:sp>
    </p:spTree>
    <p:custDataLst>
      <p:tags r:id="rId1"/>
    </p:custDataLst>
  </p:cSld>
  <p:clrMapOvr>
    <a:masterClrMapping/>
  </p:clrMapOvr>
  <p:transition advTm="242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Effect transition="in" filter="checkerboard(across)">
                                      <p:cBhvr>
                                        <p:cTn id="7" dur="500"/>
                                        <p:tgtEl>
                                          <p:spTgt spid="77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7827">
                                            <p:txEl>
                                              <p:pRg st="1" end="1"/>
                                            </p:txEl>
                                          </p:spTgt>
                                        </p:tgtEl>
                                        <p:attrNameLst>
                                          <p:attrName>style.visibility</p:attrName>
                                        </p:attrNameLst>
                                      </p:cBhvr>
                                      <p:to>
                                        <p:strVal val="visible"/>
                                      </p:to>
                                    </p:set>
                                    <p:animEffect transition="in" filter="checkerboard(across)">
                                      <p:cBhvr>
                                        <p:cTn id="12" dur="500"/>
                                        <p:tgtEl>
                                          <p:spTgt spid="778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Pagan Corroboration</a:t>
            </a:r>
          </a:p>
        </p:txBody>
      </p:sp>
      <p:sp>
        <p:nvSpPr>
          <p:cNvPr id="78851" name="Rectangle 3"/>
          <p:cNvSpPr>
            <a:spLocks noGrp="1" noChangeArrowheads="1"/>
          </p:cNvSpPr>
          <p:nvPr>
            <p:ph type="body" idx="1"/>
          </p:nvPr>
        </p:nvSpPr>
        <p:spPr/>
        <p:txBody>
          <a:bodyPr/>
          <a:lstStyle/>
          <a:p>
            <a:pPr>
              <a:lnSpc>
                <a:spcPct val="90000"/>
              </a:lnSpc>
            </a:pPr>
            <a:r>
              <a:rPr lang="en-US" sz="2800"/>
              <a:t>Jesus lived in Judea in the reign of Tiberius.</a:t>
            </a:r>
          </a:p>
          <a:p>
            <a:pPr>
              <a:lnSpc>
                <a:spcPct val="90000"/>
              </a:lnSpc>
            </a:pPr>
            <a:r>
              <a:rPr lang="en-US" sz="2800"/>
              <a:t>A Messianic claim was ascribed to him.</a:t>
            </a:r>
          </a:p>
          <a:p>
            <a:pPr>
              <a:lnSpc>
                <a:spcPct val="90000"/>
              </a:lnSpc>
            </a:pPr>
            <a:r>
              <a:rPr lang="en-US" sz="2800"/>
              <a:t>He apparently was a teacher.</a:t>
            </a:r>
          </a:p>
          <a:p>
            <a:pPr>
              <a:lnSpc>
                <a:spcPct val="90000"/>
              </a:lnSpc>
            </a:pPr>
            <a:r>
              <a:rPr lang="en-US" sz="2800"/>
              <a:t>He was put to death by Pontius Pilate and/or the Jews.</a:t>
            </a:r>
          </a:p>
          <a:p>
            <a:pPr>
              <a:lnSpc>
                <a:spcPct val="90000"/>
              </a:lnSpc>
            </a:pPr>
            <a:r>
              <a:rPr lang="en-US" sz="2800"/>
              <a:t>His followers continued after his death.</a:t>
            </a:r>
          </a:p>
          <a:p>
            <a:pPr>
              <a:lnSpc>
                <a:spcPct val="90000"/>
              </a:lnSpc>
            </a:pPr>
            <a:r>
              <a:rPr lang="en-US" sz="2800"/>
              <a:t>They worshiped Jesus as God, though they would not worship the gods.</a:t>
            </a:r>
          </a:p>
          <a:p>
            <a:pPr>
              <a:lnSpc>
                <a:spcPct val="90000"/>
              </a:lnSpc>
            </a:pPr>
            <a:r>
              <a:rPr lang="en-US" sz="2800"/>
              <a:t>They were willing to endure torture and death rather than curse Jesus.</a:t>
            </a:r>
          </a:p>
        </p:txBody>
      </p:sp>
    </p:spTree>
    <p:custDataLst>
      <p:tags r:id="rId1"/>
    </p:custDataLst>
  </p:cSld>
  <p:clrMapOvr>
    <a:masterClrMapping/>
  </p:clrMapOvr>
  <p:transition advTm="3693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additive="base">
                                        <p:cTn id="7" dur="500" fill="hold"/>
                                        <p:tgtEl>
                                          <p:spTgt spid="788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8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851">
                                            <p:txEl>
                                              <p:pRg st="1" end="1"/>
                                            </p:txEl>
                                          </p:spTgt>
                                        </p:tgtEl>
                                        <p:attrNameLst>
                                          <p:attrName>style.visibility</p:attrName>
                                        </p:attrNameLst>
                                      </p:cBhvr>
                                      <p:to>
                                        <p:strVal val="visible"/>
                                      </p:to>
                                    </p:set>
                                    <p:anim calcmode="lin" valueType="num">
                                      <p:cBhvr additive="base">
                                        <p:cTn id="13" dur="500" fill="hold"/>
                                        <p:tgtEl>
                                          <p:spTgt spid="788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88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8851">
                                            <p:txEl>
                                              <p:pRg st="2" end="2"/>
                                            </p:txEl>
                                          </p:spTgt>
                                        </p:tgtEl>
                                        <p:attrNameLst>
                                          <p:attrName>style.visibility</p:attrName>
                                        </p:attrNameLst>
                                      </p:cBhvr>
                                      <p:to>
                                        <p:strVal val="visible"/>
                                      </p:to>
                                    </p:set>
                                    <p:anim calcmode="lin" valueType="num">
                                      <p:cBhvr additive="base">
                                        <p:cTn id="19" dur="500" fill="hold"/>
                                        <p:tgtEl>
                                          <p:spTgt spid="788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88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8851">
                                            <p:txEl>
                                              <p:pRg st="3" end="3"/>
                                            </p:txEl>
                                          </p:spTgt>
                                        </p:tgtEl>
                                        <p:attrNameLst>
                                          <p:attrName>style.visibility</p:attrName>
                                        </p:attrNameLst>
                                      </p:cBhvr>
                                      <p:to>
                                        <p:strVal val="visible"/>
                                      </p:to>
                                    </p:set>
                                    <p:anim calcmode="lin" valueType="num">
                                      <p:cBhvr additive="base">
                                        <p:cTn id="25" dur="500" fill="hold"/>
                                        <p:tgtEl>
                                          <p:spTgt spid="788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88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8851">
                                            <p:txEl>
                                              <p:pRg st="4" end="4"/>
                                            </p:txEl>
                                          </p:spTgt>
                                        </p:tgtEl>
                                        <p:attrNameLst>
                                          <p:attrName>style.visibility</p:attrName>
                                        </p:attrNameLst>
                                      </p:cBhvr>
                                      <p:to>
                                        <p:strVal val="visible"/>
                                      </p:to>
                                    </p:set>
                                    <p:anim calcmode="lin" valueType="num">
                                      <p:cBhvr additive="base">
                                        <p:cTn id="31" dur="500" fill="hold"/>
                                        <p:tgtEl>
                                          <p:spTgt spid="788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88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8851">
                                            <p:txEl>
                                              <p:pRg st="5" end="5"/>
                                            </p:txEl>
                                          </p:spTgt>
                                        </p:tgtEl>
                                        <p:attrNameLst>
                                          <p:attrName>style.visibility</p:attrName>
                                        </p:attrNameLst>
                                      </p:cBhvr>
                                      <p:to>
                                        <p:strVal val="visible"/>
                                      </p:to>
                                    </p:set>
                                    <p:anim calcmode="lin" valueType="num">
                                      <p:cBhvr additive="base">
                                        <p:cTn id="37" dur="500" fill="hold"/>
                                        <p:tgtEl>
                                          <p:spTgt spid="7885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88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8851">
                                            <p:txEl>
                                              <p:pRg st="6" end="6"/>
                                            </p:txEl>
                                          </p:spTgt>
                                        </p:tgtEl>
                                        <p:attrNameLst>
                                          <p:attrName>style.visibility</p:attrName>
                                        </p:attrNameLst>
                                      </p:cBhvr>
                                      <p:to>
                                        <p:strVal val="visible"/>
                                      </p:to>
                                    </p:set>
                                    <p:anim calcmode="lin" valueType="num">
                                      <p:cBhvr additive="base">
                                        <p:cTn id="43" dur="500" fill="hold"/>
                                        <p:tgtEl>
                                          <p:spTgt spid="7885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885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Jewish Corroboration</a:t>
            </a:r>
          </a:p>
        </p:txBody>
      </p:sp>
      <p:sp>
        <p:nvSpPr>
          <p:cNvPr id="79875" name="Rectangle 3"/>
          <p:cNvSpPr>
            <a:spLocks noGrp="1" noChangeArrowheads="1"/>
          </p:cNvSpPr>
          <p:nvPr>
            <p:ph type="body" idx="1"/>
          </p:nvPr>
        </p:nvSpPr>
        <p:spPr/>
        <p:txBody>
          <a:bodyPr/>
          <a:lstStyle/>
          <a:p>
            <a:pPr>
              <a:lnSpc>
                <a:spcPct val="80000"/>
              </a:lnSpc>
            </a:pPr>
            <a:r>
              <a:rPr lang="en-US" sz="2800"/>
              <a:t>Jesus lived in Judea during the rule of Pontius Pilate.</a:t>
            </a:r>
          </a:p>
          <a:p>
            <a:pPr>
              <a:lnSpc>
                <a:spcPct val="80000"/>
              </a:lnSpc>
            </a:pPr>
            <a:r>
              <a:rPr lang="en-US" sz="2800"/>
              <a:t>His birth was alleged to be unusual, illegitimate.</a:t>
            </a:r>
          </a:p>
          <a:p>
            <a:pPr>
              <a:lnSpc>
                <a:spcPct val="80000"/>
              </a:lnSpc>
            </a:pPr>
            <a:r>
              <a:rPr lang="en-US" sz="2800"/>
              <a:t>His character was controversial.</a:t>
            </a:r>
          </a:p>
          <a:p>
            <a:pPr>
              <a:lnSpc>
                <a:spcPct val="80000"/>
              </a:lnSpc>
            </a:pPr>
            <a:r>
              <a:rPr lang="en-US" sz="2800"/>
              <a:t>He worked miracles, also controversial.</a:t>
            </a:r>
          </a:p>
          <a:p>
            <a:pPr>
              <a:lnSpc>
                <a:spcPct val="80000"/>
              </a:lnSpc>
            </a:pPr>
            <a:r>
              <a:rPr lang="en-US" sz="2800"/>
              <a:t>He gathered followers, who considered him the Messiah.</a:t>
            </a:r>
          </a:p>
          <a:p>
            <a:pPr>
              <a:lnSpc>
                <a:spcPct val="80000"/>
              </a:lnSpc>
            </a:pPr>
            <a:r>
              <a:rPr lang="en-US" sz="2800"/>
              <a:t>He was condemned by Pilate, accused by Jews.</a:t>
            </a:r>
          </a:p>
          <a:p>
            <a:pPr>
              <a:lnSpc>
                <a:spcPct val="80000"/>
              </a:lnSpc>
            </a:pPr>
            <a:r>
              <a:rPr lang="en-US" sz="2800"/>
              <a:t>He was hanged/crucified on Passover eve.</a:t>
            </a:r>
          </a:p>
          <a:p>
            <a:pPr>
              <a:lnSpc>
                <a:spcPct val="80000"/>
              </a:lnSpc>
            </a:pPr>
            <a:r>
              <a:rPr lang="en-US" sz="2800"/>
              <a:t>His resurrection was reported on the third day.</a:t>
            </a:r>
          </a:p>
        </p:txBody>
      </p:sp>
    </p:spTree>
    <p:custDataLst>
      <p:tags r:id="rId1"/>
    </p:custDataLst>
  </p:cSld>
  <p:clrMapOvr>
    <a:masterClrMapping/>
  </p:clrMapOvr>
  <p:transition advTm="547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9875">
                                            <p:txEl>
                                              <p:pRg st="3" end="3"/>
                                            </p:txEl>
                                          </p:spTgt>
                                        </p:tgtEl>
                                        <p:attrNameLst>
                                          <p:attrName>style.visibility</p:attrName>
                                        </p:attrNameLst>
                                      </p:cBhvr>
                                      <p:to>
                                        <p:strVal val="visible"/>
                                      </p:to>
                                    </p:set>
                                    <p:anim calcmode="lin" valueType="num">
                                      <p:cBhvr additive="base">
                                        <p:cTn id="25" dur="500" fill="hold"/>
                                        <p:tgtEl>
                                          <p:spTgt spid="798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98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9875">
                                            <p:txEl>
                                              <p:pRg st="4" end="4"/>
                                            </p:txEl>
                                          </p:spTgt>
                                        </p:tgtEl>
                                        <p:attrNameLst>
                                          <p:attrName>style.visibility</p:attrName>
                                        </p:attrNameLst>
                                      </p:cBhvr>
                                      <p:to>
                                        <p:strVal val="visible"/>
                                      </p:to>
                                    </p:set>
                                    <p:anim calcmode="lin" valueType="num">
                                      <p:cBhvr additive="base">
                                        <p:cTn id="31" dur="500" fill="hold"/>
                                        <p:tgtEl>
                                          <p:spTgt spid="798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98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9875">
                                            <p:txEl>
                                              <p:pRg st="5" end="5"/>
                                            </p:txEl>
                                          </p:spTgt>
                                        </p:tgtEl>
                                        <p:attrNameLst>
                                          <p:attrName>style.visibility</p:attrName>
                                        </p:attrNameLst>
                                      </p:cBhvr>
                                      <p:to>
                                        <p:strVal val="visible"/>
                                      </p:to>
                                    </p:set>
                                    <p:anim calcmode="lin" valueType="num">
                                      <p:cBhvr additive="base">
                                        <p:cTn id="37" dur="500" fill="hold"/>
                                        <p:tgtEl>
                                          <p:spTgt spid="798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98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9875">
                                            <p:txEl>
                                              <p:pRg st="6" end="6"/>
                                            </p:txEl>
                                          </p:spTgt>
                                        </p:tgtEl>
                                        <p:attrNameLst>
                                          <p:attrName>style.visibility</p:attrName>
                                        </p:attrNameLst>
                                      </p:cBhvr>
                                      <p:to>
                                        <p:strVal val="visible"/>
                                      </p:to>
                                    </p:set>
                                    <p:anim calcmode="lin" valueType="num">
                                      <p:cBhvr additive="base">
                                        <p:cTn id="43" dur="500" fill="hold"/>
                                        <p:tgtEl>
                                          <p:spTgt spid="798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98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9875">
                                            <p:txEl>
                                              <p:pRg st="7" end="7"/>
                                            </p:txEl>
                                          </p:spTgt>
                                        </p:tgtEl>
                                        <p:attrNameLst>
                                          <p:attrName>style.visibility</p:attrName>
                                        </p:attrNameLst>
                                      </p:cBhvr>
                                      <p:to>
                                        <p:strVal val="visible"/>
                                      </p:to>
                                    </p:set>
                                    <p:anim calcmode="lin" valueType="num">
                                      <p:cBhvr additive="base">
                                        <p:cTn id="49" dur="500" fill="hold"/>
                                        <p:tgtEl>
                                          <p:spTgt spid="7987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98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biblebooks"/>
          <p:cNvPicPr>
            <a:picLocks noChangeAspect="1" noChangeArrowheads="1"/>
          </p:cNvPicPr>
          <p:nvPr/>
        </p:nvPicPr>
        <p:blipFill>
          <a:blip r:embed="rId3">
            <a:lum bright="60000" contrast="-60000"/>
            <a:extLst>
              <a:ext uri="{28A0092B-C50C-407E-A947-70E740481C1C}">
                <a14:useLocalDpi xmlns:a14="http://schemas.microsoft.com/office/drawing/2010/main" val="0"/>
              </a:ext>
            </a:extLst>
          </a:blip>
          <a:srcRect/>
          <a:stretch>
            <a:fillRect/>
          </a:stretch>
        </p:blipFill>
        <p:spPr bwMode="auto">
          <a:xfrm>
            <a:off x="1397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
        <p:nvSpPr>
          <p:cNvPr id="25604" name="Rectangle 4"/>
          <p:cNvSpPr>
            <a:spLocks noGrp="1" noChangeArrowheads="1"/>
          </p:cNvSpPr>
          <p:nvPr>
            <p:ph type="ctrTitle"/>
          </p:nvPr>
        </p:nvSpPr>
        <p:spPr/>
        <p:txBody>
          <a:bodyPr/>
          <a:lstStyle/>
          <a:p>
            <a:r>
              <a:rPr lang="en-US"/>
              <a:t>Do we have the right books in the Bible?</a:t>
            </a:r>
          </a:p>
        </p:txBody>
      </p:sp>
      <p:sp>
        <p:nvSpPr>
          <p:cNvPr id="25605"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195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500" fill="hold"/>
                                        <p:tgtEl>
                                          <p:spTgt spid="25604"/>
                                        </p:tgtEl>
                                        <p:attrNameLst>
                                          <p:attrName>ppt_w</p:attrName>
                                        </p:attrNameLst>
                                      </p:cBhvr>
                                      <p:tavLst>
                                        <p:tav tm="0">
                                          <p:val>
                                            <p:fltVal val="0"/>
                                          </p:val>
                                        </p:tav>
                                        <p:tav tm="100000">
                                          <p:val>
                                            <p:strVal val="#ppt_w"/>
                                          </p:val>
                                        </p:tav>
                                      </p:tavLst>
                                    </p:anim>
                                    <p:anim calcmode="lin" valueType="num">
                                      <p:cBhvr>
                                        <p:cTn id="8" dur="500" fill="hold"/>
                                        <p:tgtEl>
                                          <p:spTgt spid="2560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Right Books?</a:t>
            </a:r>
          </a:p>
        </p:txBody>
      </p:sp>
      <p:sp>
        <p:nvSpPr>
          <p:cNvPr id="27651" name="Rectangle 3"/>
          <p:cNvSpPr>
            <a:spLocks noGrp="1" noChangeArrowheads="1"/>
          </p:cNvSpPr>
          <p:nvPr>
            <p:ph type="body" idx="1"/>
          </p:nvPr>
        </p:nvSpPr>
        <p:spPr>
          <a:xfrm>
            <a:off x="457200" y="1600200"/>
            <a:ext cx="8229600" cy="4953000"/>
          </a:xfrm>
        </p:spPr>
        <p:txBody>
          <a:bodyPr/>
          <a:lstStyle/>
          <a:p>
            <a:pPr>
              <a:lnSpc>
                <a:spcPct val="90000"/>
              </a:lnSpc>
            </a:pPr>
            <a:r>
              <a:rPr lang="en-US"/>
              <a:t>Some may admit miracles but wonder whether we have an accurate picture of Jesus.  Are the right books in the Bible?</a:t>
            </a:r>
          </a:p>
          <a:p>
            <a:pPr>
              <a:lnSpc>
                <a:spcPct val="90000"/>
              </a:lnSpc>
            </a:pPr>
            <a:r>
              <a:rPr lang="en-US"/>
              <a:t>We give considerable detail on this in our PowerPoint </a:t>
            </a:r>
            <a:r>
              <a:rPr lang="en-US">
                <a:cs typeface="Arial" charset="0"/>
              </a:rPr>
              <a:t>"</a:t>
            </a:r>
            <a:r>
              <a:rPr lang="en-US"/>
              <a:t>The Canon of the NT.</a:t>
            </a:r>
            <a:r>
              <a:rPr lang="en-US">
                <a:cs typeface="Arial" charset="0"/>
              </a:rPr>
              <a:t>"</a:t>
            </a:r>
          </a:p>
          <a:p>
            <a:pPr>
              <a:lnSpc>
                <a:spcPct val="90000"/>
              </a:lnSpc>
            </a:pPr>
            <a:r>
              <a:rPr lang="en-US"/>
              <a:t>That talk includes general principles regarding the canon, and specific detail on the canon of the NT.</a:t>
            </a:r>
          </a:p>
          <a:p>
            <a:pPr>
              <a:lnSpc>
                <a:spcPct val="90000"/>
              </a:lnSpc>
            </a:pPr>
            <a:r>
              <a:rPr lang="en-US"/>
              <a:t>Let us look here at the matter of the Gospels.</a:t>
            </a:r>
          </a:p>
        </p:txBody>
      </p:sp>
    </p:spTree>
    <p:custDataLst>
      <p:tags r:id="rId1"/>
    </p:custDataLst>
  </p:cSld>
  <p:clrMapOvr>
    <a:masterClrMapping/>
  </p:clrMapOvr>
  <p:transition advTm="322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t>The Problem with Miracles</a:t>
            </a:r>
          </a:p>
        </p:txBody>
      </p:sp>
      <p:sp>
        <p:nvSpPr>
          <p:cNvPr id="4099" name="Rectangle 3"/>
          <p:cNvSpPr>
            <a:spLocks noGrp="1" noChangeArrowheads="1"/>
          </p:cNvSpPr>
          <p:nvPr>
            <p:ph type="body" idx="1"/>
          </p:nvPr>
        </p:nvSpPr>
        <p:spPr/>
        <p:txBody>
          <a:bodyPr/>
          <a:lstStyle/>
          <a:p>
            <a:pPr>
              <a:lnSpc>
                <a:spcPct val="90000"/>
              </a:lnSpc>
            </a:pPr>
            <a:r>
              <a:rPr lang="en-US"/>
              <a:t>Many are convinced that miracles don</a:t>
            </a:r>
            <a:r>
              <a:rPr lang="en-US">
                <a:cs typeface="Arial" charset="0"/>
              </a:rPr>
              <a:t>'</a:t>
            </a:r>
            <a:r>
              <a:rPr lang="en-US"/>
              <a:t>t happen, and cannot happen. </a:t>
            </a:r>
          </a:p>
          <a:p>
            <a:pPr>
              <a:lnSpc>
                <a:spcPct val="90000"/>
              </a:lnSpc>
            </a:pPr>
            <a:r>
              <a:rPr lang="en-US"/>
              <a:t>Yet the Bible, especially in the Gospels, reports many miracles.</a:t>
            </a:r>
          </a:p>
          <a:p>
            <a:pPr>
              <a:lnSpc>
                <a:spcPct val="90000"/>
              </a:lnSpc>
            </a:pPr>
            <a:r>
              <a:rPr lang="en-US"/>
              <a:t>But if miracles cannot happen, then these miracles didn</a:t>
            </a:r>
            <a:r>
              <a:rPr lang="en-US">
                <a:cs typeface="Arial" charset="0"/>
              </a:rPr>
              <a:t>'</a:t>
            </a:r>
            <a:r>
              <a:rPr lang="en-US"/>
              <a:t>t.</a:t>
            </a:r>
          </a:p>
          <a:p>
            <a:pPr>
              <a:lnSpc>
                <a:spcPct val="90000"/>
              </a:lnSpc>
            </a:pPr>
            <a:r>
              <a:rPr lang="en-US"/>
              <a:t>And if all these miracles never happened, then the Gospels can</a:t>
            </a:r>
            <a:r>
              <a:rPr lang="en-US">
                <a:cs typeface="Arial" charset="0"/>
              </a:rPr>
              <a:t>'</a:t>
            </a:r>
            <a:r>
              <a:rPr lang="en-US"/>
              <a:t>t very well be considered reliable.</a:t>
            </a:r>
          </a:p>
        </p:txBody>
      </p:sp>
    </p:spTree>
    <p:custDataLst>
      <p:tags r:id="rId1"/>
    </p:custDataLst>
  </p:cSld>
  <p:clrMapOvr>
    <a:masterClrMapping/>
  </p:clrMapOvr>
  <p:transition advTm="187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t>Right Gospels?</a:t>
            </a:r>
          </a:p>
        </p:txBody>
      </p:sp>
      <p:sp>
        <p:nvSpPr>
          <p:cNvPr id="28675" name="Rectangle 3"/>
          <p:cNvSpPr>
            <a:spLocks noGrp="1" noChangeArrowheads="1"/>
          </p:cNvSpPr>
          <p:nvPr>
            <p:ph type="body" idx="1"/>
          </p:nvPr>
        </p:nvSpPr>
        <p:spPr/>
        <p:txBody>
          <a:bodyPr/>
          <a:lstStyle/>
          <a:p>
            <a:r>
              <a:rPr lang="en-US"/>
              <a:t>Besides the four Gospels in our NTs, there are perhaps 20-30 gospels that were known in the ancient world.</a:t>
            </a:r>
          </a:p>
          <a:p>
            <a:r>
              <a:rPr lang="en-US"/>
              <a:t>Some of these have been known to some extent ever since, but a few have been rediscovered in the last century.</a:t>
            </a:r>
          </a:p>
          <a:p>
            <a:r>
              <a:rPr lang="en-US"/>
              <a:t>We look at several of these in some detail in two of our PowerPoint talks.</a:t>
            </a:r>
          </a:p>
        </p:txBody>
      </p:sp>
    </p:spTree>
    <p:custDataLst>
      <p:tags r:id="rId1"/>
    </p:custDataLst>
  </p:cSld>
  <p:clrMapOvr>
    <a:masterClrMapping/>
  </p:clrMapOvr>
  <p:transition advTm="443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The Four Canonical Gospels</a:t>
            </a:r>
          </a:p>
        </p:txBody>
      </p:sp>
      <p:sp>
        <p:nvSpPr>
          <p:cNvPr id="30723" name="Rectangle 3"/>
          <p:cNvSpPr>
            <a:spLocks noGrp="1" noChangeArrowheads="1"/>
          </p:cNvSpPr>
          <p:nvPr>
            <p:ph type="body" idx="1"/>
          </p:nvPr>
        </p:nvSpPr>
        <p:spPr/>
        <p:txBody>
          <a:bodyPr/>
          <a:lstStyle/>
          <a:p>
            <a:r>
              <a:rPr lang="en-US"/>
              <a:t>Matthew, Mark, Luke &amp; John are known to have been in existence by early in the 2</a:t>
            </a:r>
            <a:r>
              <a:rPr lang="en-US" baseline="30000"/>
              <a:t>nd</a:t>
            </a:r>
            <a:r>
              <a:rPr lang="en-US"/>
              <a:t> century.</a:t>
            </a:r>
          </a:p>
          <a:p>
            <a:r>
              <a:rPr lang="en-US"/>
              <a:t>The testimony of the early church fathers and the early manuscripts give the traditional authors.</a:t>
            </a:r>
          </a:p>
          <a:p>
            <a:r>
              <a:rPr lang="en-US"/>
              <a:t>Most scholars date all of these to the first century.</a:t>
            </a:r>
          </a:p>
        </p:txBody>
      </p:sp>
    </p:spTree>
    <p:custDataLst>
      <p:tags r:id="rId1"/>
    </p:custDataLst>
  </p:cSld>
  <p:clrMapOvr>
    <a:masterClrMapping/>
  </p:clrMapOvr>
  <p:transition advTm="337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The Gospel of Thomas</a:t>
            </a:r>
          </a:p>
        </p:txBody>
      </p:sp>
      <p:sp>
        <p:nvSpPr>
          <p:cNvPr id="29699" name="Rectangle 3"/>
          <p:cNvSpPr>
            <a:spLocks noGrp="1" noChangeArrowheads="1"/>
          </p:cNvSpPr>
          <p:nvPr>
            <p:ph type="body" idx="1"/>
          </p:nvPr>
        </p:nvSpPr>
        <p:spPr/>
        <p:txBody>
          <a:bodyPr/>
          <a:lstStyle/>
          <a:p>
            <a:r>
              <a:rPr lang="en-US" sz="2800"/>
              <a:t>Rediscovered in Egypt ~1945, along with some 50 other Gnostic documents.</a:t>
            </a:r>
          </a:p>
          <a:p>
            <a:r>
              <a:rPr lang="en-US" sz="2800"/>
              <a:t>This gospel contains some 114 alleged sayings of Jesus, many with parallels in the 4 Gospels, some with dependence on other NT works.</a:t>
            </a:r>
          </a:p>
          <a:p>
            <a:r>
              <a:rPr lang="en-US" sz="2800"/>
              <a:t>The usual date suggested is ~140, though some radical scholars favor a 1</a:t>
            </a:r>
            <a:r>
              <a:rPr lang="en-US" sz="2800" baseline="30000"/>
              <a:t>st</a:t>
            </a:r>
            <a:r>
              <a:rPr lang="en-US" sz="2800"/>
              <a:t> century date.</a:t>
            </a:r>
          </a:p>
          <a:p>
            <a:r>
              <a:rPr lang="en-US" sz="2800"/>
              <a:t>The work appears to depend on Tatian</a:t>
            </a:r>
            <a:r>
              <a:rPr lang="en-US" sz="2800">
                <a:cs typeface="Arial" charset="0"/>
              </a:rPr>
              <a:t>'</a:t>
            </a:r>
            <a:r>
              <a:rPr lang="en-US" sz="2800"/>
              <a:t>s </a:t>
            </a:r>
            <a:r>
              <a:rPr lang="en-US" sz="2800" i="1"/>
              <a:t>Diatessaron</a:t>
            </a:r>
            <a:r>
              <a:rPr lang="en-US" sz="2800"/>
              <a:t>, which would give ~175 instead.</a:t>
            </a:r>
          </a:p>
        </p:txBody>
      </p:sp>
    </p:spTree>
    <p:custDataLst>
      <p:tags r:id="rId1"/>
    </p:custDataLst>
  </p:cSld>
  <p:clrMapOvr>
    <a:masterClrMapping/>
  </p:clrMapOvr>
  <p:transition advTm="727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 calcmode="lin" valueType="num">
                                      <p:cBhvr additive="base">
                                        <p:cTn id="25"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The Gospel of Thomas</a:t>
            </a:r>
          </a:p>
        </p:txBody>
      </p:sp>
      <p:sp>
        <p:nvSpPr>
          <p:cNvPr id="81923" name="Rectangle 3"/>
          <p:cNvSpPr>
            <a:spLocks noGrp="1" noChangeArrowheads="1"/>
          </p:cNvSpPr>
          <p:nvPr>
            <p:ph type="body" idx="1"/>
          </p:nvPr>
        </p:nvSpPr>
        <p:spPr/>
        <p:txBody>
          <a:bodyPr/>
          <a:lstStyle/>
          <a:p>
            <a:pPr>
              <a:lnSpc>
                <a:spcPct val="90000"/>
              </a:lnSpc>
            </a:pPr>
            <a:r>
              <a:rPr lang="en-US" sz="2800"/>
              <a:t>Inscription and #1: These are the secret sayings which the living Jesus spoke and which Judas Didymus Thomas wrote down. (1) And he said, </a:t>
            </a:r>
            <a:r>
              <a:rPr lang="en-US" sz="2800">
                <a:cs typeface="Arial" charset="0"/>
              </a:rPr>
              <a:t>"</a:t>
            </a:r>
            <a:r>
              <a:rPr lang="en-US" sz="2800"/>
              <a:t>Whoever finds the interpretation of these sayings will not experience death.</a:t>
            </a:r>
            <a:r>
              <a:rPr lang="en-US" sz="2800">
                <a:cs typeface="Arial" charset="0"/>
              </a:rPr>
              <a:t>"</a:t>
            </a:r>
          </a:p>
          <a:p>
            <a:pPr>
              <a:lnSpc>
                <a:spcPct val="90000"/>
              </a:lnSpc>
            </a:pPr>
            <a:r>
              <a:rPr lang="en-US" sz="2800"/>
              <a:t>#114: Simon Peter said to them, </a:t>
            </a:r>
            <a:r>
              <a:rPr lang="en-US" sz="2800">
                <a:cs typeface="Arial" charset="0"/>
              </a:rPr>
              <a:t>"</a:t>
            </a:r>
            <a:r>
              <a:rPr lang="en-US" sz="2800"/>
              <a:t>Let Mary leave us, for women are not worthy of Life.</a:t>
            </a:r>
            <a:r>
              <a:rPr lang="en-US" sz="2800">
                <a:cs typeface="Arial" charset="0"/>
              </a:rPr>
              <a:t>"</a:t>
            </a:r>
            <a:r>
              <a:rPr lang="en-US" sz="2800"/>
              <a:t> Jesus said, </a:t>
            </a:r>
            <a:r>
              <a:rPr lang="en-US" sz="2800">
                <a:cs typeface="Arial" charset="0"/>
              </a:rPr>
              <a:t>"</a:t>
            </a:r>
            <a:r>
              <a:rPr lang="en-US" sz="2800"/>
              <a:t>I myself shall lead her in order that she too may become a living spirit resembling you males. For every woman who will make herself male will enter the Kingdom of Heaven.</a:t>
            </a:r>
            <a:r>
              <a:rPr lang="en-US" sz="2800">
                <a:cs typeface="Arial" charset="0"/>
              </a:rPr>
              <a:t>"</a:t>
            </a:r>
          </a:p>
        </p:txBody>
      </p:sp>
    </p:spTree>
    <p:custDataLst>
      <p:tags r:id="rId1"/>
    </p:custDataLst>
  </p:cSld>
  <p:clrMapOvr>
    <a:masterClrMapping/>
  </p:clrMapOvr>
  <p:transition advTm="587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Effect transition="in" filter="checkerboard(across)">
                                      <p:cBhvr>
                                        <p:cTn id="7" dur="500"/>
                                        <p:tgtEl>
                                          <p:spTgt spid="81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1923">
                                            <p:txEl>
                                              <p:pRg st="1" end="1"/>
                                            </p:txEl>
                                          </p:spTgt>
                                        </p:tgtEl>
                                        <p:attrNameLst>
                                          <p:attrName>style.visibility</p:attrName>
                                        </p:attrNameLst>
                                      </p:cBhvr>
                                      <p:to>
                                        <p:strVal val="visible"/>
                                      </p:to>
                                    </p:set>
                                    <p:animEffect transition="in" filter="checkerboard(across)">
                                      <p:cBhvr>
                                        <p:cTn id="12" dur="500"/>
                                        <p:tgtEl>
                                          <p:spTgt spid="819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The Gospel of the Hebrews</a:t>
            </a:r>
          </a:p>
        </p:txBody>
      </p:sp>
      <p:sp>
        <p:nvSpPr>
          <p:cNvPr id="31747" name="Rectangle 3"/>
          <p:cNvSpPr>
            <a:spLocks noGrp="1" noChangeArrowheads="1"/>
          </p:cNvSpPr>
          <p:nvPr>
            <p:ph type="body" idx="1"/>
          </p:nvPr>
        </p:nvSpPr>
        <p:spPr/>
        <p:txBody>
          <a:bodyPr/>
          <a:lstStyle/>
          <a:p>
            <a:pPr>
              <a:lnSpc>
                <a:spcPct val="90000"/>
              </a:lnSpc>
            </a:pPr>
            <a:r>
              <a:rPr lang="en-US"/>
              <a:t>This is the only non-canonical Gospel mentioned at all favorably in canon discussions (Origen and Eusebius).</a:t>
            </a:r>
          </a:p>
          <a:p>
            <a:pPr>
              <a:lnSpc>
                <a:spcPct val="90000"/>
              </a:lnSpc>
            </a:pPr>
            <a:r>
              <a:rPr lang="en-US"/>
              <a:t>It probably originated in Egypt, sometime between 100 and 150.</a:t>
            </a:r>
          </a:p>
          <a:p>
            <a:pPr>
              <a:lnSpc>
                <a:spcPct val="90000"/>
              </a:lnSpc>
            </a:pPr>
            <a:r>
              <a:rPr lang="en-US"/>
              <a:t>It seems to be Jewish-Christian, with a mixture from Gnosticism and other religions.</a:t>
            </a:r>
          </a:p>
          <a:p>
            <a:pPr>
              <a:lnSpc>
                <a:spcPct val="90000"/>
              </a:lnSpc>
            </a:pPr>
            <a:r>
              <a:rPr lang="en-US"/>
              <a:t>Of the few quotations surviving, two are quite strange!</a:t>
            </a:r>
          </a:p>
        </p:txBody>
      </p:sp>
    </p:spTree>
    <p:custDataLst>
      <p:tags r:id="rId1"/>
    </p:custDataLst>
  </p:cSld>
  <p:clrMapOvr>
    <a:masterClrMapping/>
  </p:clrMapOvr>
  <p:transition advTm="1442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The Gospel of the Hebrews</a:t>
            </a:r>
          </a:p>
        </p:txBody>
      </p:sp>
      <p:sp>
        <p:nvSpPr>
          <p:cNvPr id="32771" name="Text Box 3"/>
          <p:cNvSpPr txBox="1">
            <a:spLocks noChangeArrowheads="1"/>
          </p:cNvSpPr>
          <p:nvPr/>
        </p:nvSpPr>
        <p:spPr bwMode="auto">
          <a:xfrm>
            <a:off x="990600" y="1600200"/>
            <a:ext cx="7391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When the Christ wished to come upon the earth to men, the good Father summoned a mighty power in heaven, which was called Michael, and entrusted Christ to the care thereof.  And the power came into the world and it was called Mary, and Christ was in her womb seven months.</a:t>
            </a:r>
          </a:p>
        </p:txBody>
      </p:sp>
      <p:sp>
        <p:nvSpPr>
          <p:cNvPr id="32772" name="Text Box 4"/>
          <p:cNvSpPr txBox="1">
            <a:spLocks noChangeArrowheads="1"/>
          </p:cNvSpPr>
          <p:nvPr/>
        </p:nvSpPr>
        <p:spPr bwMode="auto">
          <a:xfrm>
            <a:off x="990600" y="4343400"/>
            <a:ext cx="7239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t>Here the Savior says, </a:t>
            </a:r>
            <a:r>
              <a:rPr lang="en-US" sz="2400">
                <a:cs typeface="Arial" charset="0"/>
              </a:rPr>
              <a:t>"</a:t>
            </a:r>
            <a:r>
              <a:rPr lang="en-US" sz="2400"/>
              <a:t>Even so did my mother, the Holy Spirit, take me by one of my hairs and carry me away on to the great mountain Tabor.</a:t>
            </a:r>
            <a:r>
              <a:rPr lang="en-US" sz="2400">
                <a:cs typeface="Arial" charset="0"/>
              </a:rPr>
              <a:t>"</a:t>
            </a:r>
          </a:p>
        </p:txBody>
      </p:sp>
    </p:spTree>
    <p:custDataLst>
      <p:tags r:id="rId1"/>
    </p:custDataLst>
  </p:cSld>
  <p:clrMapOvr>
    <a:masterClrMapping/>
  </p:clrMapOvr>
  <p:transition advTm="488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checkerboard(across)">
                                      <p:cBhvr>
                                        <p:cTn id="7" dur="500"/>
                                        <p:tgtEl>
                                          <p:spTgt spid="32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772"/>
                                        </p:tgtEl>
                                        <p:attrNameLst>
                                          <p:attrName>style.visibility</p:attrName>
                                        </p:attrNameLst>
                                      </p:cBhvr>
                                      <p:to>
                                        <p:strVal val="visible"/>
                                      </p:to>
                                    </p:set>
                                    <p:animEffect transition="in" filter="checkerboard(across)">
                                      <p:cBhvr>
                                        <p:cTn id="12"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32772"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The Gospel of Philip</a:t>
            </a:r>
          </a:p>
        </p:txBody>
      </p:sp>
      <p:sp>
        <p:nvSpPr>
          <p:cNvPr id="33795" name="Rectangle 3"/>
          <p:cNvSpPr>
            <a:spLocks noGrp="1" noChangeArrowheads="1"/>
          </p:cNvSpPr>
          <p:nvPr>
            <p:ph type="body" sz="half" idx="1"/>
          </p:nvPr>
        </p:nvSpPr>
        <p:spPr>
          <a:xfrm>
            <a:off x="457200" y="1371600"/>
            <a:ext cx="4038600" cy="4525963"/>
          </a:xfrm>
        </p:spPr>
        <p:txBody>
          <a:bodyPr/>
          <a:lstStyle/>
          <a:p>
            <a:r>
              <a:rPr lang="en-US" sz="2400"/>
              <a:t>A Gnostic gospel, probably written in Syriac, 250-300, known to us in Coptic.</a:t>
            </a:r>
          </a:p>
          <a:p>
            <a:r>
              <a:rPr lang="en-US" sz="2400"/>
              <a:t>It rejects creation by God for creation by a lesser power.</a:t>
            </a:r>
          </a:p>
          <a:p>
            <a:r>
              <a:rPr lang="en-US" sz="2400"/>
              <a:t>It rejects Jesus being born of virgin for a strange reason, and similarly argues that Jesus had an earthly father.</a:t>
            </a:r>
          </a:p>
        </p:txBody>
      </p:sp>
      <p:pic>
        <p:nvPicPr>
          <p:cNvPr id="33796" name="Picture 4" descr="GospPhilip"/>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00650" y="1600200"/>
            <a:ext cx="2932113"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26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checkerboard(across)">
                                      <p:cBhvr>
                                        <p:cTn id="7" dur="500"/>
                                        <p:tgtEl>
                                          <p:spTgt spid="33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3795">
                                            <p:txEl>
                                              <p:pRg st="0" end="0"/>
                                            </p:txEl>
                                          </p:spTgt>
                                        </p:tgtEl>
                                        <p:attrNameLst>
                                          <p:attrName>style.visibility</p:attrName>
                                        </p:attrNameLst>
                                      </p:cBhvr>
                                      <p:to>
                                        <p:strVal val="visible"/>
                                      </p:to>
                                    </p:set>
                                    <p:anim calcmode="lin" valueType="num">
                                      <p:cBhvr additive="base">
                                        <p:cTn id="12" dur="500" fill="hold"/>
                                        <p:tgtEl>
                                          <p:spTgt spid="3379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3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3795">
                                            <p:txEl>
                                              <p:pRg st="1" end="1"/>
                                            </p:txEl>
                                          </p:spTgt>
                                        </p:tgtEl>
                                        <p:attrNameLst>
                                          <p:attrName>style.visibility</p:attrName>
                                        </p:attrNameLst>
                                      </p:cBhvr>
                                      <p:to>
                                        <p:strVal val="visible"/>
                                      </p:to>
                                    </p:set>
                                    <p:anim calcmode="lin" valueType="num">
                                      <p:cBhvr additive="base">
                                        <p:cTn id="18" dur="500" fill="hold"/>
                                        <p:tgtEl>
                                          <p:spTgt spid="3379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37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3795">
                                            <p:txEl>
                                              <p:pRg st="2" end="2"/>
                                            </p:txEl>
                                          </p:spTgt>
                                        </p:tgtEl>
                                        <p:attrNameLst>
                                          <p:attrName>style.visibility</p:attrName>
                                        </p:attrNameLst>
                                      </p:cBhvr>
                                      <p:to>
                                        <p:strVal val="visible"/>
                                      </p:to>
                                    </p:set>
                                    <p:anim calcmode="lin" valueType="num">
                                      <p:cBhvr additive="base">
                                        <p:cTn id="24" dur="500" fill="hold"/>
                                        <p:tgtEl>
                                          <p:spTgt spid="3379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379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The Gospel of Philip</a:t>
            </a:r>
          </a:p>
        </p:txBody>
      </p:sp>
      <p:sp>
        <p:nvSpPr>
          <p:cNvPr id="34819" name="Text Box 3"/>
          <p:cNvSpPr txBox="1">
            <a:spLocks noChangeArrowheads="1"/>
          </p:cNvSpPr>
          <p:nvPr/>
        </p:nvSpPr>
        <p:spPr bwMode="auto">
          <a:xfrm>
            <a:off x="1143000" y="2362200"/>
            <a:ext cx="67818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The world came about through a mistake.  For he who created it wanted to create it imperishable and immortal.  He fell short of attaining his desire.  For the world never was imperishable, nor, for that matter, was he who made the world. – 75.2-9</a:t>
            </a:r>
          </a:p>
        </p:txBody>
      </p:sp>
    </p:spTree>
    <p:custDataLst>
      <p:tags r:id="rId1"/>
    </p:custDataLst>
  </p:cSld>
  <p:clrMapOvr>
    <a:masterClrMapping/>
  </p:clrMapOvr>
  <p:transition advTm="3110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checkerboard(across)">
                                      <p:cBhvr>
                                        <p:cTn id="7"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The Gospel of Philip</a:t>
            </a:r>
          </a:p>
        </p:txBody>
      </p:sp>
      <p:sp>
        <p:nvSpPr>
          <p:cNvPr id="35843" name="Text Box 3"/>
          <p:cNvSpPr txBox="1">
            <a:spLocks noChangeArrowheads="1"/>
          </p:cNvSpPr>
          <p:nvPr/>
        </p:nvSpPr>
        <p:spPr bwMode="auto">
          <a:xfrm>
            <a:off x="838200" y="1447800"/>
            <a:ext cx="74676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t>Some said, </a:t>
            </a:r>
            <a:r>
              <a:rPr lang="en-US" sz="2800">
                <a:cs typeface="Arial" charset="0"/>
              </a:rPr>
              <a:t>"</a:t>
            </a:r>
            <a:r>
              <a:rPr lang="en-US" sz="2800"/>
              <a:t>Mary conceived by the Holy Spirit.</a:t>
            </a:r>
            <a:r>
              <a:rPr lang="en-US" sz="2800">
                <a:cs typeface="Arial" charset="0"/>
              </a:rPr>
              <a:t>"</a:t>
            </a:r>
            <a:r>
              <a:rPr lang="en-US" sz="2800"/>
              <a:t>  They are in error.  They do not know what they are saying.  When did a woman ever conceive by a woman?  Mary is the virgin whom no power defiled.  She is a great anathema to the Hebrews, who are the apostles and the apostolic men.… And the Lord would not have said </a:t>
            </a:r>
            <a:r>
              <a:rPr lang="en-US" sz="2800">
                <a:cs typeface="Arial" charset="0"/>
              </a:rPr>
              <a:t>"</a:t>
            </a:r>
            <a:r>
              <a:rPr lang="en-US" sz="2800"/>
              <a:t>My Father who is in heaven</a:t>
            </a:r>
            <a:r>
              <a:rPr lang="en-US" sz="2800">
                <a:cs typeface="Arial" charset="0"/>
              </a:rPr>
              <a:t>"</a:t>
            </a:r>
            <a:r>
              <a:rPr lang="en-US" sz="2800"/>
              <a:t> unless he had had another father, but he would have said simply </a:t>
            </a:r>
            <a:r>
              <a:rPr lang="en-US" sz="2800">
                <a:cs typeface="Arial" charset="0"/>
              </a:rPr>
              <a:t>"</a:t>
            </a:r>
            <a:r>
              <a:rPr lang="en-US" sz="2800"/>
              <a:t>my father.</a:t>
            </a:r>
            <a:r>
              <a:rPr lang="en-US" sz="2800">
                <a:cs typeface="Arial" charset="0"/>
              </a:rPr>
              <a:t>"</a:t>
            </a:r>
            <a:r>
              <a:rPr lang="en-US" sz="2800"/>
              <a:t> – 55.23-36</a:t>
            </a:r>
          </a:p>
        </p:txBody>
      </p:sp>
    </p:spTree>
    <p:custDataLst>
      <p:tags r:id="rId1"/>
    </p:custDataLst>
  </p:cSld>
  <p:clrMapOvr>
    <a:masterClrMapping/>
  </p:clrMapOvr>
  <p:transition advTm="230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checkerboard(across)">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The Gospel of Philip</a:t>
            </a:r>
          </a:p>
        </p:txBody>
      </p:sp>
      <p:sp>
        <p:nvSpPr>
          <p:cNvPr id="36867" name="Rectangle 3"/>
          <p:cNvSpPr>
            <a:spLocks noGrp="1" noChangeArrowheads="1"/>
          </p:cNvSpPr>
          <p:nvPr>
            <p:ph type="body" idx="1"/>
          </p:nvPr>
        </p:nvSpPr>
        <p:spPr/>
        <p:txBody>
          <a:bodyPr/>
          <a:lstStyle/>
          <a:p>
            <a:r>
              <a:rPr lang="en-US" sz="2800"/>
              <a:t>This Gospel demonstrates rather fishy interpretation of the Bible:</a:t>
            </a:r>
          </a:p>
          <a:p>
            <a:pPr lvl="1"/>
            <a:r>
              <a:rPr lang="en-US" sz="2400"/>
              <a:t>The Holy Spirit is feminine (because the Hebrew and Syriac words for </a:t>
            </a:r>
            <a:r>
              <a:rPr lang="en-US" sz="2400">
                <a:cs typeface="Arial" charset="0"/>
              </a:rPr>
              <a:t>'</a:t>
            </a:r>
            <a:r>
              <a:rPr lang="en-US" sz="2400"/>
              <a:t>spirit</a:t>
            </a:r>
            <a:r>
              <a:rPr lang="en-US" sz="2400">
                <a:cs typeface="Arial" charset="0"/>
              </a:rPr>
              <a:t>'</a:t>
            </a:r>
            <a:r>
              <a:rPr lang="en-US" sz="2400"/>
              <a:t> are feminine).</a:t>
            </a:r>
          </a:p>
          <a:p>
            <a:pPr lvl="1"/>
            <a:r>
              <a:rPr lang="en-US" sz="2400"/>
              <a:t>The apostles &amp; their followers are mistaken.</a:t>
            </a:r>
          </a:p>
          <a:p>
            <a:pPr lvl="1"/>
            <a:r>
              <a:rPr lang="en-US" sz="2400"/>
              <a:t>Jesus had an earthly father because he refers to God as his Father in heaven.</a:t>
            </a:r>
          </a:p>
          <a:p>
            <a:r>
              <a:rPr lang="en-US" sz="2800"/>
              <a:t>All these arguments depend upon using our Bible, and twisting it to make points the Bible does not.</a:t>
            </a:r>
          </a:p>
        </p:txBody>
      </p:sp>
    </p:spTree>
    <p:custDataLst>
      <p:tags r:id="rId1"/>
    </p:custDataLst>
  </p:cSld>
  <p:clrMapOvr>
    <a:masterClrMapping/>
  </p:clrMapOvr>
  <p:transition advTm="785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anim calcmode="lin" valueType="num">
                                      <p:cBhvr additive="base">
                                        <p:cTn id="31" dur="500" fill="hold"/>
                                        <p:tgtEl>
                                          <p:spTgt spid="368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686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walking-on-water1"/>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1995488" y="304800"/>
            <a:ext cx="5153025" cy="6248400"/>
          </a:xfrm>
          <a:prstGeom prst="rect">
            <a:avLst/>
          </a:prstGeom>
          <a:noFill/>
          <a:extLst>
            <a:ext uri="{909E8E84-426E-40DD-AFC4-6F175D3DCCD1}">
              <a14:hiddenFill xmlns:a14="http://schemas.microsoft.com/office/drawing/2010/main">
                <a:solidFill>
                  <a:srgbClr val="FFFFFF"/>
                </a:solidFill>
              </a14:hiddenFill>
            </a:ext>
          </a:extLst>
        </p:spPr>
      </p:pic>
      <p:sp>
        <p:nvSpPr>
          <p:cNvPr id="5124" name="Rectangle 4"/>
          <p:cNvSpPr>
            <a:spLocks noGrp="1" noChangeArrowheads="1"/>
          </p:cNvSpPr>
          <p:nvPr>
            <p:ph type="ctrTitle"/>
          </p:nvPr>
        </p:nvSpPr>
        <p:spPr/>
        <p:txBody>
          <a:bodyPr/>
          <a:lstStyle/>
          <a:p>
            <a:r>
              <a:rPr lang="en-US"/>
              <a:t>The Usual Arguments </a:t>
            </a:r>
            <a:br>
              <a:rPr lang="en-US"/>
            </a:br>
            <a:r>
              <a:rPr lang="en-US"/>
              <a:t>Against Miracles</a:t>
            </a:r>
          </a:p>
        </p:txBody>
      </p:sp>
      <p:sp>
        <p:nvSpPr>
          <p:cNvPr id="5125" name="Rectangle 5"/>
          <p:cNvSpPr>
            <a:spLocks noGrp="1" noChangeArrowheads="1"/>
          </p:cNvSpPr>
          <p:nvPr>
            <p:ph type="subTitle" idx="1"/>
          </p:nvPr>
        </p:nvSpPr>
        <p:spPr/>
        <p:txBody>
          <a:bodyPr/>
          <a:lstStyle/>
          <a:p>
            <a:r>
              <a:rPr lang="en-US"/>
              <a:t>Hume</a:t>
            </a:r>
          </a:p>
          <a:p>
            <a:r>
              <a:rPr lang="en-US"/>
              <a:t>Harnack</a:t>
            </a:r>
          </a:p>
          <a:p>
            <a:r>
              <a:rPr lang="en-US"/>
              <a:t>Bultmann</a:t>
            </a:r>
          </a:p>
        </p:txBody>
      </p:sp>
    </p:spTree>
    <p:custDataLst>
      <p:tags r:id="rId1"/>
    </p:custDataLst>
  </p:cSld>
  <p:clrMapOvr>
    <a:masterClrMapping/>
  </p:clrMapOvr>
  <p:transition advTm="104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500" fill="hold"/>
                                        <p:tgtEl>
                                          <p:spTgt spid="5124"/>
                                        </p:tgtEl>
                                        <p:attrNameLst>
                                          <p:attrName>ppt_w</p:attrName>
                                        </p:attrNameLst>
                                      </p:cBhvr>
                                      <p:tavLst>
                                        <p:tav tm="0">
                                          <p:val>
                                            <p:fltVal val="0"/>
                                          </p:val>
                                        </p:tav>
                                        <p:tav tm="100000">
                                          <p:val>
                                            <p:strVal val="#ppt_w"/>
                                          </p:val>
                                        </p:tav>
                                      </p:tavLst>
                                    </p:anim>
                                    <p:anim calcmode="lin" valueType="num">
                                      <p:cBhvr>
                                        <p:cTn id="8" dur="500" fill="hold"/>
                                        <p:tgtEl>
                                          <p:spTgt spid="512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125">
                                            <p:txEl>
                                              <p:pRg st="0" end="0"/>
                                            </p:txEl>
                                          </p:spTgt>
                                        </p:tgtEl>
                                        <p:attrNameLst>
                                          <p:attrName>style.visibility</p:attrName>
                                        </p:attrNameLst>
                                      </p:cBhvr>
                                      <p:to>
                                        <p:strVal val="visible"/>
                                      </p:to>
                                    </p:set>
                                    <p:animEffect transition="in" filter="checkerboard(across)">
                                      <p:cBhvr>
                                        <p:cTn id="13" dur="500"/>
                                        <p:tgtEl>
                                          <p:spTgt spid="5125">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5125">
                                            <p:txEl>
                                              <p:pRg st="1" end="1"/>
                                            </p:txEl>
                                          </p:spTgt>
                                        </p:tgtEl>
                                        <p:attrNameLst>
                                          <p:attrName>style.visibility</p:attrName>
                                        </p:attrNameLst>
                                      </p:cBhvr>
                                      <p:to>
                                        <p:strVal val="visible"/>
                                      </p:to>
                                    </p:set>
                                    <p:animEffect transition="in" filter="checkerboard(across)">
                                      <p:cBhvr>
                                        <p:cTn id="18" dur="500"/>
                                        <p:tgtEl>
                                          <p:spTgt spid="512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5125">
                                            <p:txEl>
                                              <p:pRg st="2" end="2"/>
                                            </p:txEl>
                                          </p:spTgt>
                                        </p:tgtEl>
                                        <p:attrNameLst>
                                          <p:attrName>style.visibility</p:attrName>
                                        </p:attrNameLst>
                                      </p:cBhvr>
                                      <p:to>
                                        <p:strVal val="visible"/>
                                      </p:to>
                                    </p:set>
                                    <p:animEffect transition="in" filter="checkerboard(across)">
                                      <p:cBhvr>
                                        <p:cTn id="23" dur="500"/>
                                        <p:tgtEl>
                                          <p:spTgt spid="51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5125"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The Gospel of Mary</a:t>
            </a:r>
          </a:p>
        </p:txBody>
      </p:sp>
      <p:sp>
        <p:nvSpPr>
          <p:cNvPr id="38915" name="Rectangle 3"/>
          <p:cNvSpPr>
            <a:spLocks noGrp="1" noChangeArrowheads="1"/>
          </p:cNvSpPr>
          <p:nvPr>
            <p:ph type="body" sz="half" idx="1"/>
          </p:nvPr>
        </p:nvSpPr>
        <p:spPr/>
        <p:txBody>
          <a:bodyPr/>
          <a:lstStyle/>
          <a:p>
            <a:pPr>
              <a:lnSpc>
                <a:spcPct val="90000"/>
              </a:lnSpc>
            </a:pPr>
            <a:r>
              <a:rPr lang="en-US" sz="2400"/>
              <a:t>Slightly under ½ of this gospel survives (8 of 18 pages), in the Coptic language, in the Berlin Codex from the 5</a:t>
            </a:r>
            <a:r>
              <a:rPr lang="en-US" sz="2400" baseline="30000"/>
              <a:t>th</a:t>
            </a:r>
            <a:r>
              <a:rPr lang="en-US" sz="2400"/>
              <a:t> century. </a:t>
            </a:r>
          </a:p>
          <a:p>
            <a:pPr>
              <a:lnSpc>
                <a:spcPct val="90000"/>
              </a:lnSpc>
            </a:pPr>
            <a:r>
              <a:rPr lang="en-US" sz="2400"/>
              <a:t>The last two pages are also preserved in Greek from the early 3</a:t>
            </a:r>
            <a:r>
              <a:rPr lang="en-US" sz="2400" baseline="30000"/>
              <a:t>rd</a:t>
            </a:r>
            <a:r>
              <a:rPr lang="en-US" sz="2400"/>
              <a:t> century.</a:t>
            </a:r>
          </a:p>
          <a:p>
            <a:pPr>
              <a:lnSpc>
                <a:spcPct val="90000"/>
              </a:lnSpc>
            </a:pPr>
            <a:r>
              <a:rPr lang="en-US" sz="2400"/>
              <a:t>The gospel thus dates from sometime before AD 200.</a:t>
            </a:r>
          </a:p>
        </p:txBody>
      </p:sp>
      <p:pic>
        <p:nvPicPr>
          <p:cNvPr id="38916" name="Picture 4" descr="gospel-mary"/>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06988" y="2057400"/>
            <a:ext cx="3216275" cy="350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414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38916"/>
                                        </p:tgtEl>
                                        <p:attrNameLst>
                                          <p:attrName>style.visibility</p:attrName>
                                        </p:attrNameLst>
                                      </p:cBhvr>
                                      <p:to>
                                        <p:strVal val="visible"/>
                                      </p:to>
                                    </p:set>
                                    <p:animEffect transition="in" filter="checkerboard(across)">
                                      <p:cBhvr>
                                        <p:cTn id="19" dur="500"/>
                                        <p:tgtEl>
                                          <p:spTgt spid="389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8915">
                                            <p:txEl>
                                              <p:pRg st="2" end="2"/>
                                            </p:txEl>
                                          </p:spTgt>
                                        </p:tgtEl>
                                        <p:attrNameLst>
                                          <p:attrName>style.visibility</p:attrName>
                                        </p:attrNameLst>
                                      </p:cBhvr>
                                      <p:to>
                                        <p:strVal val="visible"/>
                                      </p:to>
                                    </p:set>
                                    <p:anim calcmode="lin" valueType="num">
                                      <p:cBhvr additive="base">
                                        <p:cTn id="24"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The Gospel of Mary</a:t>
            </a:r>
          </a:p>
        </p:txBody>
      </p:sp>
      <p:sp>
        <p:nvSpPr>
          <p:cNvPr id="39939" name="Rectangle 3"/>
          <p:cNvSpPr>
            <a:spLocks noGrp="1" noChangeArrowheads="1"/>
          </p:cNvSpPr>
          <p:nvPr>
            <p:ph type="body" idx="1"/>
          </p:nvPr>
        </p:nvSpPr>
        <p:spPr/>
        <p:txBody>
          <a:bodyPr/>
          <a:lstStyle/>
          <a:p>
            <a:r>
              <a:rPr lang="en-US"/>
              <a:t>The first six pages are missing.  On page seven we come in just at the end of a conversation of the risen Christ with his disciples.  Then he blesses and leaves them.</a:t>
            </a:r>
          </a:p>
          <a:p>
            <a:r>
              <a:rPr lang="en-US"/>
              <a:t>The disciples are sad and fearful, given their commission and what happened to Jesus.</a:t>
            </a:r>
          </a:p>
          <a:p>
            <a:r>
              <a:rPr lang="en-US"/>
              <a:t>Mary Magdalene encourages them.</a:t>
            </a:r>
          </a:p>
        </p:txBody>
      </p:sp>
    </p:spTree>
    <p:custDataLst>
      <p:tags r:id="rId1"/>
    </p:custDataLst>
  </p:cSld>
  <p:clrMapOvr>
    <a:masterClrMapping/>
  </p:clrMapOvr>
  <p:transition advTm="244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checkerboard(across)">
                                      <p:cBhvr>
                                        <p:cTn id="7" dur="5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checkerboard(across)">
                                      <p:cBhvr>
                                        <p:cTn id="12" dur="500"/>
                                        <p:tgtEl>
                                          <p:spTgt spid="399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checkerboard(across)">
                                      <p:cBhvr>
                                        <p:cTn id="17" dur="500"/>
                                        <p:tgtEl>
                                          <p:spTgt spid="39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The Gospel of Mary</a:t>
            </a:r>
          </a:p>
        </p:txBody>
      </p:sp>
      <p:sp>
        <p:nvSpPr>
          <p:cNvPr id="40963" name="Rectangle 3"/>
          <p:cNvSpPr>
            <a:spLocks noGrp="1" noChangeArrowheads="1"/>
          </p:cNvSpPr>
          <p:nvPr>
            <p:ph type="body" idx="1"/>
          </p:nvPr>
        </p:nvSpPr>
        <p:spPr/>
        <p:txBody>
          <a:bodyPr/>
          <a:lstStyle/>
          <a:p>
            <a:r>
              <a:rPr lang="en-US" sz="2800"/>
              <a:t>Peter asks Mary to tell them the revelations she received from Jesus, who loved her above all other women.</a:t>
            </a:r>
          </a:p>
          <a:p>
            <a:r>
              <a:rPr lang="en-US" sz="2800"/>
              <a:t>We begin to get a presentation of this when the text breaks off again (pp 11-14 are missing).</a:t>
            </a:r>
          </a:p>
          <a:p>
            <a:r>
              <a:rPr lang="en-US" sz="2800"/>
              <a:t>When the text resumes, she is describing how the soul passes through the planetary spheres, and how the soul is to speak with the hostile powers guarding each sphere </a:t>
            </a:r>
            <a:r>
              <a:rPr lang="en-US" sz="2800">
                <a:cs typeface="Arial" charset="0"/>
              </a:rPr>
              <a:t>—</a:t>
            </a:r>
            <a:r>
              <a:rPr lang="en-US" sz="2800"/>
              <a:t> a standard Gnostic motif.</a:t>
            </a:r>
          </a:p>
        </p:txBody>
      </p:sp>
    </p:spTree>
    <p:custDataLst>
      <p:tags r:id="rId1"/>
    </p:custDataLst>
  </p:cSld>
  <p:clrMapOvr>
    <a:masterClrMapping/>
  </p:clrMapOvr>
  <p:transition advTm="383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checkerboard(across)">
                                      <p:cBhvr>
                                        <p:cTn id="7" dur="500"/>
                                        <p:tgtEl>
                                          <p:spTgt spid="4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checkerboard(across)">
                                      <p:cBhvr>
                                        <p:cTn id="12" dur="500"/>
                                        <p:tgtEl>
                                          <p:spTgt spid="409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checkerboard(across)">
                                      <p:cBhvr>
                                        <p:cTn id="17" dur="500"/>
                                        <p:tgtEl>
                                          <p:spTgt spid="40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The Gospel of Mary</a:t>
            </a:r>
          </a:p>
        </p:txBody>
      </p:sp>
      <p:sp>
        <p:nvSpPr>
          <p:cNvPr id="41987" name="Rectangle 3"/>
          <p:cNvSpPr>
            <a:spLocks noGrp="1" noChangeArrowheads="1"/>
          </p:cNvSpPr>
          <p:nvPr>
            <p:ph type="body" idx="1"/>
          </p:nvPr>
        </p:nvSpPr>
        <p:spPr>
          <a:xfrm>
            <a:off x="457200" y="1828800"/>
            <a:ext cx="8229600" cy="4525963"/>
          </a:xfrm>
        </p:spPr>
        <p:txBody>
          <a:bodyPr/>
          <a:lstStyle/>
          <a:p>
            <a:r>
              <a:rPr lang="en-US"/>
              <a:t>When she finishes, Andrew &amp; Peter do not believe her.</a:t>
            </a:r>
          </a:p>
          <a:p>
            <a:r>
              <a:rPr lang="en-US"/>
              <a:t>Mary weeps, saying she is no liar.</a:t>
            </a:r>
          </a:p>
          <a:p>
            <a:r>
              <a:rPr lang="en-US"/>
              <a:t>Levi rebukes Peter, and the disciples go out to preach to the world.</a:t>
            </a:r>
          </a:p>
          <a:p>
            <a:pPr>
              <a:buFontTx/>
              <a:buNone/>
            </a:pPr>
            <a:r>
              <a:rPr lang="en-US"/>
              <a:t>That</a:t>
            </a:r>
            <a:r>
              <a:rPr lang="en-US">
                <a:cs typeface="Arial" charset="0"/>
              </a:rPr>
              <a:t>'</a:t>
            </a:r>
            <a:r>
              <a:rPr lang="en-US"/>
              <a:t>s what we know of the Gospel of Mary.</a:t>
            </a:r>
          </a:p>
        </p:txBody>
      </p:sp>
    </p:spTree>
    <p:custDataLst>
      <p:tags r:id="rId1"/>
    </p:custDataLst>
  </p:cSld>
  <p:clrMapOvr>
    <a:masterClrMapping/>
  </p:clrMapOvr>
  <p:transition advTm="190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The Gospel of Judas</a:t>
            </a:r>
          </a:p>
        </p:txBody>
      </p:sp>
      <p:sp>
        <p:nvSpPr>
          <p:cNvPr id="61443" name="Rectangle 3"/>
          <p:cNvSpPr>
            <a:spLocks noGrp="1" noChangeArrowheads="1"/>
          </p:cNvSpPr>
          <p:nvPr>
            <p:ph type="body" idx="1"/>
          </p:nvPr>
        </p:nvSpPr>
        <p:spPr>
          <a:xfrm>
            <a:off x="457200" y="1371600"/>
            <a:ext cx="8229600" cy="4876800"/>
          </a:xfrm>
        </p:spPr>
        <p:txBody>
          <a:bodyPr/>
          <a:lstStyle/>
          <a:p>
            <a:pPr>
              <a:lnSpc>
                <a:spcPct val="90000"/>
              </a:lnSpc>
            </a:pPr>
            <a:r>
              <a:rPr lang="en-US"/>
              <a:t>Mentioned by the early church father Irenaeus (~180), but the text lost for centuries.</a:t>
            </a:r>
          </a:p>
          <a:p>
            <a:pPr>
              <a:lnSpc>
                <a:spcPct val="90000"/>
              </a:lnSpc>
            </a:pPr>
            <a:r>
              <a:rPr lang="en-US"/>
              <a:t>Recently recovered in a Gnostic booklet dating to ~300.</a:t>
            </a:r>
          </a:p>
          <a:p>
            <a:pPr>
              <a:lnSpc>
                <a:spcPct val="90000"/>
              </a:lnSpc>
            </a:pPr>
            <a:r>
              <a:rPr lang="en-US"/>
              <a:t>The media and National Geographic gave it a great deal of hype in 2006.</a:t>
            </a:r>
          </a:p>
          <a:p>
            <a:pPr>
              <a:lnSpc>
                <a:spcPct val="90000"/>
              </a:lnSpc>
            </a:pPr>
            <a:r>
              <a:rPr lang="en-US"/>
              <a:t>Opens with statement: </a:t>
            </a:r>
            <a:r>
              <a:rPr lang="en-US">
                <a:cs typeface="Arial" charset="0"/>
              </a:rPr>
              <a:t>"</a:t>
            </a:r>
            <a:r>
              <a:rPr lang="en-US"/>
              <a:t>the secret account of the revelation that Jesus spoke in conversation with Judas Iscariot…</a:t>
            </a:r>
            <a:r>
              <a:rPr lang="en-US">
                <a:cs typeface="Arial" charset="0"/>
              </a:rPr>
              <a:t>"</a:t>
            </a:r>
          </a:p>
        </p:txBody>
      </p:sp>
    </p:spTree>
    <p:custDataLst>
      <p:tags r:id="rId1"/>
    </p:custDataLst>
  </p:cSld>
  <p:clrMapOvr>
    <a:masterClrMapping/>
  </p:clrMapOvr>
  <p:transition advTm="443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calcmode="lin" valueType="num">
                                      <p:cBhvr additive="base">
                                        <p:cTn id="7" dur="5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43">
                                            <p:txEl>
                                              <p:pRg st="1" end="1"/>
                                            </p:txEl>
                                          </p:spTgt>
                                        </p:tgtEl>
                                        <p:attrNameLst>
                                          <p:attrName>style.visibility</p:attrName>
                                        </p:attrNameLst>
                                      </p:cBhvr>
                                      <p:to>
                                        <p:strVal val="visible"/>
                                      </p:to>
                                    </p:set>
                                    <p:anim calcmode="lin" valueType="num">
                                      <p:cBhvr additive="base">
                                        <p:cTn id="13"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43">
                                            <p:txEl>
                                              <p:pRg st="2" end="2"/>
                                            </p:txEl>
                                          </p:spTgt>
                                        </p:tgtEl>
                                        <p:attrNameLst>
                                          <p:attrName>style.visibility</p:attrName>
                                        </p:attrNameLst>
                                      </p:cBhvr>
                                      <p:to>
                                        <p:strVal val="visible"/>
                                      </p:to>
                                    </p:set>
                                    <p:anim calcmode="lin" valueType="num">
                                      <p:cBhvr additive="base">
                                        <p:cTn id="19"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43">
                                            <p:txEl>
                                              <p:pRg st="3" end="3"/>
                                            </p:txEl>
                                          </p:spTgt>
                                        </p:tgtEl>
                                        <p:attrNameLst>
                                          <p:attrName>style.visibility</p:attrName>
                                        </p:attrNameLst>
                                      </p:cBhvr>
                                      <p:to>
                                        <p:strVal val="visible"/>
                                      </p:to>
                                    </p:set>
                                    <p:anim calcmode="lin" valueType="num">
                                      <p:cBhvr additive="base">
                                        <p:cTn id="25" dur="500" fill="hold"/>
                                        <p:tgtEl>
                                          <p:spTgt spid="6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The Gospel of Judas</a:t>
            </a:r>
          </a:p>
        </p:txBody>
      </p:sp>
      <p:sp>
        <p:nvSpPr>
          <p:cNvPr id="80899" name="Rectangle 3"/>
          <p:cNvSpPr>
            <a:spLocks noGrp="1" noChangeArrowheads="1"/>
          </p:cNvSpPr>
          <p:nvPr>
            <p:ph type="body" idx="1"/>
          </p:nvPr>
        </p:nvSpPr>
        <p:spPr/>
        <p:txBody>
          <a:bodyPr/>
          <a:lstStyle/>
          <a:p>
            <a:r>
              <a:rPr lang="en-US"/>
              <a:t>Jesus laughs at the apostles</a:t>
            </a:r>
            <a:r>
              <a:rPr lang="en-US">
                <a:cs typeface="Arial" charset="0"/>
              </a:rPr>
              <a:t>'</a:t>
            </a:r>
            <a:r>
              <a:rPr lang="en-US"/>
              <a:t> prayers to the Creator God.</a:t>
            </a:r>
          </a:p>
          <a:p>
            <a:r>
              <a:rPr lang="en-US"/>
              <a:t>Jesus gives Judas the </a:t>
            </a:r>
            <a:r>
              <a:rPr lang="en-US">
                <a:cs typeface="Arial" charset="0"/>
              </a:rPr>
              <a:t>'</a:t>
            </a:r>
            <a:r>
              <a:rPr lang="en-US"/>
              <a:t>real scoop</a:t>
            </a:r>
            <a:r>
              <a:rPr lang="en-US">
                <a:cs typeface="Arial" charset="0"/>
              </a:rPr>
              <a:t>'</a:t>
            </a:r>
            <a:r>
              <a:rPr lang="en-US"/>
              <a:t> on creation </a:t>
            </a:r>
            <a:r>
              <a:rPr lang="en-US">
                <a:cs typeface="Arial" charset="0"/>
              </a:rPr>
              <a:t>–</a:t>
            </a:r>
            <a:r>
              <a:rPr lang="en-US"/>
              <a:t> the Gnostic version.</a:t>
            </a:r>
          </a:p>
          <a:p>
            <a:r>
              <a:rPr lang="en-US"/>
              <a:t>Judas is to bring about the death of Jesus</a:t>
            </a:r>
            <a:r>
              <a:rPr lang="en-US">
                <a:cs typeface="Arial" charset="0"/>
              </a:rPr>
              <a:t>'</a:t>
            </a:r>
            <a:r>
              <a:rPr lang="en-US"/>
              <a:t> body, so that his spirit may escape from the world of matter.</a:t>
            </a:r>
          </a:p>
          <a:p>
            <a:r>
              <a:rPr lang="en-US"/>
              <a:t>These are all standard Gnostic motifs.</a:t>
            </a:r>
          </a:p>
        </p:txBody>
      </p:sp>
    </p:spTree>
    <p:custDataLst>
      <p:tags r:id="rId1"/>
    </p:custDataLst>
  </p:cSld>
  <p:clrMapOvr>
    <a:masterClrMapping/>
  </p:clrMapOvr>
  <p:transition advTm="433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additive="base">
                                        <p:cTn id="7" dur="5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8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additive="base">
                                        <p:cTn id="13" dur="5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899">
                                            <p:txEl>
                                              <p:pRg st="2" end="2"/>
                                            </p:txEl>
                                          </p:spTgt>
                                        </p:tgtEl>
                                        <p:attrNameLst>
                                          <p:attrName>style.visibility</p:attrName>
                                        </p:attrNameLst>
                                      </p:cBhvr>
                                      <p:to>
                                        <p:strVal val="visible"/>
                                      </p:to>
                                    </p:set>
                                    <p:anim calcmode="lin" valueType="num">
                                      <p:cBhvr additive="base">
                                        <p:cTn id="19" dur="500" fill="hold"/>
                                        <p:tgtEl>
                                          <p:spTgt spid="808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8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899">
                                            <p:txEl>
                                              <p:pRg st="3" end="3"/>
                                            </p:txEl>
                                          </p:spTgt>
                                        </p:tgtEl>
                                        <p:attrNameLst>
                                          <p:attrName>style.visibility</p:attrName>
                                        </p:attrNameLst>
                                      </p:cBhvr>
                                      <p:to>
                                        <p:strVal val="visible"/>
                                      </p:to>
                                    </p:set>
                                    <p:anim calcmode="lin" valueType="num">
                                      <p:cBhvr additive="base">
                                        <p:cTn id="25" dur="500" fill="hold"/>
                                        <p:tgtEl>
                                          <p:spTgt spid="808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08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Summary on Gnostic Gospels</a:t>
            </a:r>
          </a:p>
        </p:txBody>
      </p:sp>
      <p:sp>
        <p:nvSpPr>
          <p:cNvPr id="43011" name="Rectangle 3"/>
          <p:cNvSpPr>
            <a:spLocks noGrp="1" noChangeArrowheads="1"/>
          </p:cNvSpPr>
          <p:nvPr>
            <p:ph type="body" idx="1"/>
          </p:nvPr>
        </p:nvSpPr>
        <p:spPr>
          <a:xfrm>
            <a:off x="457200" y="1447800"/>
            <a:ext cx="8229600" cy="5181600"/>
          </a:xfrm>
        </p:spPr>
        <p:txBody>
          <a:bodyPr/>
          <a:lstStyle/>
          <a:p>
            <a:r>
              <a:rPr lang="en-US"/>
              <a:t>They tell us little of Jesus</a:t>
            </a:r>
            <a:r>
              <a:rPr lang="en-US">
                <a:cs typeface="Arial" charset="0"/>
              </a:rPr>
              <a:t>'</a:t>
            </a:r>
            <a:r>
              <a:rPr lang="en-US"/>
              <a:t> actions, as the Gnostics had no interest in history.</a:t>
            </a:r>
          </a:p>
          <a:p>
            <a:r>
              <a:rPr lang="en-US"/>
              <a:t>They have little interest in the OT or the fulfillment of its prophecies.</a:t>
            </a:r>
          </a:p>
          <a:p>
            <a:r>
              <a:rPr lang="en-US"/>
              <a:t>Instead, Jesus is a guru expounding the Gnostic worldview </a:t>
            </a:r>
            <a:r>
              <a:rPr lang="en-US">
                <a:cs typeface="Arial" charset="0"/>
              </a:rPr>
              <a:t>–</a:t>
            </a:r>
            <a:r>
              <a:rPr lang="en-US"/>
              <a:t> an ignorant creator, certain humans as spirits trapped in bodies, whose salvation consists of escaping this world by means of secret knowledge or passwords.</a:t>
            </a:r>
          </a:p>
        </p:txBody>
      </p:sp>
    </p:spTree>
    <p:custDataLst>
      <p:tags r:id="rId1"/>
    </p:custDataLst>
  </p:cSld>
  <p:clrMapOvr>
    <a:masterClrMapping/>
  </p:clrMapOvr>
  <p:transition advTm="377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checkerboard(across)">
                                      <p:cBhvr>
                                        <p:cTn id="7" dur="500"/>
                                        <p:tgtEl>
                                          <p:spTgt spid="430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checkerboard(across)">
                                      <p:cBhvr>
                                        <p:cTn id="12" dur="500"/>
                                        <p:tgtEl>
                                          <p:spTgt spid="430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checkerboard(across)">
                                      <p:cBhvr>
                                        <p:cTn id="17" dur="500"/>
                                        <p:tgtEl>
                                          <p:spTgt spid="430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Contrast with NT Gospels</a:t>
            </a:r>
          </a:p>
        </p:txBody>
      </p:sp>
      <p:sp>
        <p:nvSpPr>
          <p:cNvPr id="44035" name="Rectangle 3"/>
          <p:cNvSpPr>
            <a:spLocks noGrp="1" noChangeArrowheads="1"/>
          </p:cNvSpPr>
          <p:nvPr>
            <p:ph type="body" idx="1"/>
          </p:nvPr>
        </p:nvSpPr>
        <p:spPr/>
        <p:txBody>
          <a:bodyPr/>
          <a:lstStyle/>
          <a:p>
            <a:pPr>
              <a:lnSpc>
                <a:spcPct val="90000"/>
              </a:lnSpc>
            </a:pPr>
            <a:r>
              <a:rPr lang="en-US" sz="2800"/>
              <a:t>The NT Gospels are mainly narrative, what Jesus said &amp; did </a:t>
            </a:r>
            <a:r>
              <a:rPr lang="en-US" sz="2800" b="1"/>
              <a:t>in public</a:t>
            </a:r>
            <a:r>
              <a:rPr lang="en-US" sz="2800"/>
              <a:t> among the Jews.</a:t>
            </a:r>
          </a:p>
          <a:p>
            <a:pPr>
              <a:lnSpc>
                <a:spcPct val="90000"/>
              </a:lnSpc>
            </a:pPr>
            <a:r>
              <a:rPr lang="en-US" sz="2800"/>
              <a:t>The NT Gospels continue the emphases of the OT </a:t>
            </a:r>
            <a:r>
              <a:rPr lang="en-US" sz="2800">
                <a:cs typeface="Arial" charset="0"/>
              </a:rPr>
              <a:t>–</a:t>
            </a:r>
            <a:r>
              <a:rPr lang="en-US" sz="2800"/>
              <a:t> God the Creator, acting in history, bringing the predictions of his prophets to fulfillment, to make his Messiah a light for the Gentiles, to rescue people from their sins.</a:t>
            </a:r>
          </a:p>
          <a:p>
            <a:pPr>
              <a:lnSpc>
                <a:spcPct val="90000"/>
              </a:lnSpc>
            </a:pPr>
            <a:r>
              <a:rPr lang="en-US" sz="2800"/>
              <a:t>The NT Gospels look like the work of the God of the Bible; the Gnostic Gospels look like the work of someone else.</a:t>
            </a:r>
          </a:p>
        </p:txBody>
      </p:sp>
    </p:spTree>
    <p:custDataLst>
      <p:tags r:id="rId1"/>
    </p:custDataLst>
  </p:cSld>
  <p:clrMapOvr>
    <a:masterClrMapping/>
  </p:clrMapOvr>
  <p:transition advTm="392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checkerboard(across)">
                                      <p:cBhvr>
                                        <p:cTn id="7" dur="5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checkerboard(across)">
                                      <p:cBhvr>
                                        <p:cTn id="12" dur="500"/>
                                        <p:tgtEl>
                                          <p:spTgt spid="44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checkerboard(across)">
                                      <p:cBhvr>
                                        <p:cTn id="17" dur="500"/>
                                        <p:tgtEl>
                                          <p:spTgt spid="440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Historical Verification</a:t>
            </a:r>
          </a:p>
        </p:txBody>
      </p:sp>
      <p:sp>
        <p:nvSpPr>
          <p:cNvPr id="45059" name="Rectangle 3"/>
          <p:cNvSpPr>
            <a:spLocks noGrp="1" noChangeArrowheads="1"/>
          </p:cNvSpPr>
          <p:nvPr>
            <p:ph type="body" idx="1"/>
          </p:nvPr>
        </p:nvSpPr>
        <p:spPr/>
        <p:txBody>
          <a:bodyPr/>
          <a:lstStyle/>
          <a:p>
            <a:pPr>
              <a:lnSpc>
                <a:spcPct val="90000"/>
              </a:lnSpc>
            </a:pPr>
            <a:r>
              <a:rPr lang="en-US"/>
              <a:t>The four NT Gospels are being quoted or alluded to by 100 and regularly thereafter.</a:t>
            </a:r>
          </a:p>
          <a:p>
            <a:pPr>
              <a:lnSpc>
                <a:spcPct val="90000"/>
              </a:lnSpc>
            </a:pPr>
            <a:r>
              <a:rPr lang="en-US"/>
              <a:t>Irenaeus (~180) assumes these four are the only authentic Gospels and have been known time out of mind. He is aware of and responds extensively to Gnosticism and its gospels.</a:t>
            </a:r>
          </a:p>
          <a:p>
            <a:pPr>
              <a:lnSpc>
                <a:spcPct val="90000"/>
              </a:lnSpc>
            </a:pPr>
            <a:r>
              <a:rPr lang="en-US"/>
              <a:t>These four are listed as part of the NT over a century before Constantine.</a:t>
            </a:r>
          </a:p>
        </p:txBody>
      </p:sp>
    </p:spTree>
    <p:custDataLst>
      <p:tags r:id="rId1"/>
    </p:custDataLst>
  </p:cSld>
  <p:clrMapOvr>
    <a:masterClrMapping/>
  </p:clrMapOvr>
  <p:transition advTm="617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checkerboard(across)">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checkerboard(across)">
                                      <p:cBhvr>
                                        <p:cTn id="12" dur="500"/>
                                        <p:tgtEl>
                                          <p:spTgt spid="4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checkerboard(across)">
                                      <p:cBhvr>
                                        <p:cTn id="17" dur="5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6" name="Picture 6" descr="scribe"/>
          <p:cNvPicPr>
            <a:picLocks noChangeAspect="1" noChangeArrowheads="1"/>
          </p:cNvPicPr>
          <p:nvPr/>
        </p:nvPicPr>
        <p:blipFill>
          <a:blip r:embed="rId3">
            <a:lum bright="60000" contrast="-60000"/>
            <a:extLst>
              <a:ext uri="{28A0092B-C50C-407E-A947-70E740481C1C}">
                <a14:useLocalDpi xmlns:a14="http://schemas.microsoft.com/office/drawing/2010/main" val="0"/>
              </a:ext>
            </a:extLst>
          </a:blip>
          <a:srcRect/>
          <a:stretch>
            <a:fillRect/>
          </a:stretch>
        </p:blipFill>
        <p:spPr bwMode="auto">
          <a:xfrm>
            <a:off x="1447800" y="533400"/>
            <a:ext cx="6119813" cy="5789613"/>
          </a:xfrm>
          <a:prstGeom prst="rect">
            <a:avLst/>
          </a:prstGeom>
          <a:noFill/>
          <a:extLst>
            <a:ext uri="{909E8E84-426E-40DD-AFC4-6F175D3DCCD1}">
              <a14:hiddenFill xmlns:a14="http://schemas.microsoft.com/office/drawing/2010/main">
                <a:solidFill>
                  <a:srgbClr val="FFFFFF"/>
                </a:solidFill>
              </a14:hiddenFill>
            </a:ext>
          </a:extLst>
        </p:spPr>
      </p:pic>
      <p:sp>
        <p:nvSpPr>
          <p:cNvPr id="46084" name="Rectangle 4"/>
          <p:cNvSpPr>
            <a:spLocks noGrp="1" noChangeArrowheads="1"/>
          </p:cNvSpPr>
          <p:nvPr>
            <p:ph type="ctrTitle"/>
          </p:nvPr>
        </p:nvSpPr>
        <p:spPr/>
        <p:txBody>
          <a:bodyPr/>
          <a:lstStyle/>
          <a:p>
            <a:r>
              <a:rPr lang="en-US"/>
              <a:t>Do we know what </a:t>
            </a:r>
            <a:br>
              <a:rPr lang="en-US"/>
            </a:br>
            <a:r>
              <a:rPr lang="en-US"/>
              <a:t>these books originally said?</a:t>
            </a:r>
          </a:p>
        </p:txBody>
      </p:sp>
      <p:sp>
        <p:nvSpPr>
          <p:cNvPr id="46085"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164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500" fill="hold"/>
                                        <p:tgtEl>
                                          <p:spTgt spid="46084"/>
                                        </p:tgtEl>
                                        <p:attrNameLst>
                                          <p:attrName>ppt_w</p:attrName>
                                        </p:attrNameLst>
                                      </p:cBhvr>
                                      <p:tavLst>
                                        <p:tav tm="0">
                                          <p:val>
                                            <p:fltVal val="0"/>
                                          </p:val>
                                        </p:tav>
                                        <p:tav tm="100000">
                                          <p:val>
                                            <p:strVal val="#ppt_w"/>
                                          </p:val>
                                        </p:tav>
                                      </p:tavLst>
                                    </p:anim>
                                    <p:anim calcmode="lin" valueType="num">
                                      <p:cBhvr>
                                        <p:cTn id="8" dur="500" fill="hold"/>
                                        <p:tgtEl>
                                          <p:spTgt spid="460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Hume: Would you believe?</a:t>
            </a:r>
          </a:p>
        </p:txBody>
      </p:sp>
      <p:sp>
        <p:nvSpPr>
          <p:cNvPr id="7172" name="Text Box 4"/>
          <p:cNvSpPr txBox="1">
            <a:spLocks noChangeArrowheads="1"/>
          </p:cNvSpPr>
          <p:nvPr/>
        </p:nvSpPr>
        <p:spPr bwMode="auto">
          <a:xfrm>
            <a:off x="990600" y="1600200"/>
            <a:ext cx="73914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a:cs typeface="Arial" charset="0"/>
              </a:rPr>
              <a:t>"</a:t>
            </a:r>
            <a:r>
              <a:rPr lang="en-US" sz="2800"/>
              <a:t>When anyone tells me that he saw a dead man restored to life, I immediately consider with myself whether it be more probable that this person should either deceive or be deceived, or that the fact which he relates should really have happened. I weigh the one miracle against the other, and according to the superiority which I discover, I pronounce my decision and always reject the greater miracle.</a:t>
            </a:r>
            <a:r>
              <a:rPr lang="en-US" sz="2800">
                <a:cs typeface="Arial" charset="0"/>
              </a:rPr>
              <a:t>"</a:t>
            </a:r>
            <a:r>
              <a:rPr lang="en-US" sz="2800"/>
              <a:t> </a:t>
            </a:r>
          </a:p>
        </p:txBody>
      </p:sp>
    </p:spTree>
    <p:custDataLst>
      <p:tags r:id="rId1"/>
    </p:custDataLst>
  </p:cSld>
  <p:clrMapOvr>
    <a:masterClrMapping/>
  </p:clrMapOvr>
  <p:transition advTm="538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checkerboard(across)">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z="4000"/>
              <a:t>The Problem of Time</a:t>
            </a:r>
          </a:p>
        </p:txBody>
      </p:sp>
      <p:sp>
        <p:nvSpPr>
          <p:cNvPr id="49155" name="Rectangle 3"/>
          <p:cNvSpPr>
            <a:spLocks noGrp="1" noChangeArrowheads="1"/>
          </p:cNvSpPr>
          <p:nvPr>
            <p:ph type="body" idx="1"/>
          </p:nvPr>
        </p:nvSpPr>
        <p:spPr>
          <a:xfrm>
            <a:off x="457200" y="1371600"/>
            <a:ext cx="8229600" cy="4211638"/>
          </a:xfrm>
        </p:spPr>
        <p:txBody>
          <a:bodyPr/>
          <a:lstStyle/>
          <a:p>
            <a:r>
              <a:rPr lang="en-US"/>
              <a:t>As time passes, a manuscript suffers increasing damage from wear &amp; tear, decay, and various other hazards.</a:t>
            </a:r>
          </a:p>
          <a:p>
            <a:r>
              <a:rPr lang="en-US"/>
              <a:t>As a result, for virtually any ancient work, we are more likely to have fragments that have survived than complete copies.</a:t>
            </a:r>
          </a:p>
          <a:p>
            <a:r>
              <a:rPr lang="en-US"/>
              <a:t>How do we know what the original manuscripts actually said?</a:t>
            </a:r>
          </a:p>
        </p:txBody>
      </p:sp>
    </p:spTree>
    <p:custDataLst>
      <p:tags r:id="rId1"/>
    </p:custDataLst>
  </p:cSld>
  <p:clrMapOvr>
    <a:masterClrMapping/>
  </p:clrMapOvr>
  <p:transition advTm="421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Textual Criticism</a:t>
            </a:r>
          </a:p>
        </p:txBody>
      </p:sp>
      <p:sp>
        <p:nvSpPr>
          <p:cNvPr id="48131" name="Rectangle 3"/>
          <p:cNvSpPr>
            <a:spLocks noGrp="1" noChangeArrowheads="1"/>
          </p:cNvSpPr>
          <p:nvPr>
            <p:ph type="body" idx="1"/>
          </p:nvPr>
        </p:nvSpPr>
        <p:spPr/>
        <p:txBody>
          <a:bodyPr/>
          <a:lstStyle/>
          <a:p>
            <a:r>
              <a:rPr lang="en-US"/>
              <a:t>To study the texts of writings composed before the invention of printing, scholars have developed a science called textual criticism.</a:t>
            </a:r>
          </a:p>
          <a:p>
            <a:r>
              <a:rPr lang="en-US"/>
              <a:t>The procedure used to establish the best text of the OT or NT is like that used to determine the best text of Homer, Plato, Herodotus, or Caesar.</a:t>
            </a:r>
          </a:p>
        </p:txBody>
      </p:sp>
    </p:spTree>
    <p:custDataLst>
      <p:tags r:id="rId1"/>
    </p:custDataLst>
  </p:cSld>
  <p:clrMapOvr>
    <a:masterClrMapping/>
  </p:clrMapOvr>
  <p:transition advTm="199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z="4000"/>
              <a:t>New Testament Manuscripts</a:t>
            </a:r>
          </a:p>
        </p:txBody>
      </p:sp>
      <p:sp>
        <p:nvSpPr>
          <p:cNvPr id="50179" name="Rectangle 3"/>
          <p:cNvSpPr>
            <a:spLocks noGrp="1" noChangeArrowheads="1"/>
          </p:cNvSpPr>
          <p:nvPr>
            <p:ph type="body" idx="1"/>
          </p:nvPr>
        </p:nvSpPr>
        <p:spPr>
          <a:xfrm>
            <a:off x="457200" y="1295400"/>
            <a:ext cx="8229600" cy="4211638"/>
          </a:xfrm>
        </p:spPr>
        <p:txBody>
          <a:bodyPr/>
          <a:lstStyle/>
          <a:p>
            <a:r>
              <a:rPr lang="en-US"/>
              <a:t>The originals were probably written over the period AD 50 to 100.</a:t>
            </a:r>
          </a:p>
          <a:p>
            <a:r>
              <a:rPr lang="en-US"/>
              <a:t>Our earliest fragment is a scrap from the Gospel of John, copied about AD 125, less than a generation after John wrote.</a:t>
            </a:r>
          </a:p>
          <a:p>
            <a:r>
              <a:rPr lang="en-US"/>
              <a:t>The oldest nearly complete copy of a whole book (also John) comes from ~ AD 200.</a:t>
            </a:r>
          </a:p>
          <a:p>
            <a:r>
              <a:rPr lang="en-US"/>
              <a:t>The oldest known copy of the whole NT dates from about AD 350.</a:t>
            </a:r>
          </a:p>
        </p:txBody>
      </p:sp>
    </p:spTree>
    <p:custDataLst>
      <p:tags r:id="rId1"/>
    </p:custDataLst>
  </p:cSld>
  <p:clrMapOvr>
    <a:masterClrMapping/>
  </p:clrMapOvr>
  <p:transition advTm="637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additive="base">
                                        <p:cTn id="25" dur="500" fill="hold"/>
                                        <p:tgtEl>
                                          <p:spTgt spid="501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01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4000"/>
              <a:t>New Testament Manuscripts</a:t>
            </a:r>
          </a:p>
        </p:txBody>
      </p:sp>
      <p:pic>
        <p:nvPicPr>
          <p:cNvPr id="51203" name="Picture 3" descr="papyrusp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2835275" cy="4267200"/>
          </a:xfrm>
          <a:prstGeom prst="rect">
            <a:avLst/>
          </a:prstGeom>
          <a:noFill/>
          <a:extLst>
            <a:ext uri="{909E8E84-426E-40DD-AFC4-6F175D3DCCD1}">
              <a14:hiddenFill xmlns:a14="http://schemas.microsoft.com/office/drawing/2010/main">
                <a:solidFill>
                  <a:srgbClr val="FFFFFF"/>
                </a:solidFill>
              </a14:hiddenFill>
            </a:ext>
          </a:extLst>
        </p:spPr>
      </p:pic>
      <p:sp>
        <p:nvSpPr>
          <p:cNvPr id="51204" name="Text Box 4"/>
          <p:cNvSpPr txBox="1">
            <a:spLocks noChangeArrowheads="1"/>
          </p:cNvSpPr>
          <p:nvPr/>
        </p:nvSpPr>
        <p:spPr bwMode="auto">
          <a:xfrm>
            <a:off x="4267200" y="1828800"/>
            <a:ext cx="38862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200"/>
              <a:t>P</a:t>
            </a:r>
            <a:r>
              <a:rPr lang="en-US" sz="3200" baseline="30000"/>
              <a:t>52</a:t>
            </a:r>
            <a:r>
              <a:rPr lang="en-US" sz="3200"/>
              <a:t> </a:t>
            </a:r>
            <a:r>
              <a:rPr lang="en-US" sz="3200">
                <a:cs typeface="Times New Roman" pitchFamily="18" charset="0"/>
              </a:rPr>
              <a:t>–</a:t>
            </a:r>
            <a:r>
              <a:rPr lang="en-US" sz="3200"/>
              <a:t> John Rylands papyrus of the Gospel of John, chapter 18, from the first third of the second century (AD 100-135).</a:t>
            </a:r>
          </a:p>
        </p:txBody>
      </p:sp>
    </p:spTree>
    <p:custDataLst>
      <p:tags r:id="rId1"/>
    </p:custDataLst>
  </p:cSld>
  <p:clrMapOvr>
    <a:masterClrMapping/>
  </p:clrMapOvr>
  <p:transition advTm="136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checkerboard(across)">
                                      <p:cBhvr>
                                        <p:cTn id="7" dur="5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1204"/>
                                        </p:tgtEl>
                                        <p:attrNameLst>
                                          <p:attrName>style.visibility</p:attrName>
                                        </p:attrNameLst>
                                      </p:cBhvr>
                                      <p:to>
                                        <p:strVal val="visible"/>
                                      </p:to>
                                    </p:set>
                                    <p:animEffect transition="in" filter="checkerboard(across)">
                                      <p:cBhvr>
                                        <p:cTn id="12"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z="4000"/>
              <a:t>New Testament Manuscripts</a:t>
            </a:r>
          </a:p>
        </p:txBody>
      </p:sp>
      <p:pic>
        <p:nvPicPr>
          <p:cNvPr id="52227" name="Picture 3" descr="P66-1"/>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685800" y="1524000"/>
            <a:ext cx="4067175" cy="4451350"/>
          </a:xfrm>
          <a:prstGeom prst="rect">
            <a:avLst/>
          </a:prstGeom>
          <a:noFill/>
          <a:extLst>
            <a:ext uri="{909E8E84-426E-40DD-AFC4-6F175D3DCCD1}">
              <a14:hiddenFill xmlns:a14="http://schemas.microsoft.com/office/drawing/2010/main">
                <a:solidFill>
                  <a:srgbClr val="FFFFFF"/>
                </a:solidFill>
              </a14:hiddenFill>
            </a:ext>
          </a:extLst>
        </p:spPr>
      </p:pic>
      <p:sp>
        <p:nvSpPr>
          <p:cNvPr id="52228" name="Text Box 4"/>
          <p:cNvSpPr txBox="1">
            <a:spLocks noChangeArrowheads="1"/>
          </p:cNvSpPr>
          <p:nvPr/>
        </p:nvSpPr>
        <p:spPr bwMode="auto">
          <a:xfrm>
            <a:off x="5257800" y="1828800"/>
            <a:ext cx="32766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200"/>
              <a:t>P</a:t>
            </a:r>
            <a:r>
              <a:rPr lang="en-US" sz="3200" baseline="30000"/>
              <a:t>66</a:t>
            </a:r>
            <a:r>
              <a:rPr lang="en-US" sz="3200"/>
              <a:t> – Papyrus Bodmer II, an almost complete copy of the Gospel of John, from about AD 200.</a:t>
            </a:r>
          </a:p>
        </p:txBody>
      </p:sp>
    </p:spTree>
    <p:custDataLst>
      <p:tags r:id="rId1"/>
    </p:custDataLst>
  </p:cSld>
  <p:clrMapOvr>
    <a:masterClrMapping/>
  </p:clrMapOvr>
  <p:transition advTm="128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checkerboard(across)">
                                      <p:cBhvr>
                                        <p:cTn id="7" dur="500"/>
                                        <p:tgtEl>
                                          <p:spTgt spid="52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checkerboard(across)">
                                      <p:cBhvr>
                                        <p:cTn id="12"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z="4000"/>
              <a:t>New Testament Manuscripts</a:t>
            </a:r>
          </a:p>
        </p:txBody>
      </p:sp>
      <p:pic>
        <p:nvPicPr>
          <p:cNvPr id="53251" name="Picture 3" descr="sinaiticusjohn"/>
          <p:cNvPicPr>
            <a:picLocks noChangeAspect="1" noChangeArrowheads="1"/>
          </p:cNvPicPr>
          <p:nvPr/>
        </p:nvPicPr>
        <p:blipFill>
          <a:blip r:embed="rId3">
            <a:clrChange>
              <a:clrFrom>
                <a:srgbClr val="FCF9E6"/>
              </a:clrFrom>
              <a:clrTo>
                <a:srgbClr val="FCF9E6">
                  <a:alpha val="0"/>
                </a:srgbClr>
              </a:clrTo>
            </a:clrChange>
            <a:extLst>
              <a:ext uri="{28A0092B-C50C-407E-A947-70E740481C1C}">
                <a14:useLocalDpi xmlns:a14="http://schemas.microsoft.com/office/drawing/2010/main" val="0"/>
              </a:ext>
            </a:extLst>
          </a:blip>
          <a:srcRect/>
          <a:stretch>
            <a:fillRect/>
          </a:stretch>
        </p:blipFill>
        <p:spPr bwMode="auto">
          <a:xfrm>
            <a:off x="609600" y="1447800"/>
            <a:ext cx="4014788" cy="4419600"/>
          </a:xfrm>
          <a:prstGeom prst="rect">
            <a:avLst/>
          </a:prstGeom>
          <a:noFill/>
          <a:extLst>
            <a:ext uri="{909E8E84-426E-40DD-AFC4-6F175D3DCCD1}">
              <a14:hiddenFill xmlns:a14="http://schemas.microsoft.com/office/drawing/2010/main">
                <a:solidFill>
                  <a:srgbClr val="FFFFFF"/>
                </a:solidFill>
              </a14:hiddenFill>
            </a:ext>
          </a:extLst>
        </p:spPr>
      </p:pic>
      <p:sp>
        <p:nvSpPr>
          <p:cNvPr id="53252" name="Text Box 4"/>
          <p:cNvSpPr txBox="1">
            <a:spLocks noChangeArrowheads="1"/>
          </p:cNvSpPr>
          <p:nvPr/>
        </p:nvSpPr>
        <p:spPr bwMode="auto">
          <a:xfrm>
            <a:off x="5105400" y="2133600"/>
            <a:ext cx="34290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200"/>
              <a:t>Codex Sinaiticus – from ~AD 350 oldest complete manuscript of the NT; end of John</a:t>
            </a:r>
            <a:r>
              <a:rPr lang="en-US" sz="3200">
                <a:cs typeface="Arial" charset="0"/>
              </a:rPr>
              <a:t>'</a:t>
            </a:r>
            <a:r>
              <a:rPr lang="en-US" sz="3200"/>
              <a:t>s Gospel.</a:t>
            </a:r>
          </a:p>
        </p:txBody>
      </p:sp>
    </p:spTree>
    <p:custDataLst>
      <p:tags r:id="rId1"/>
    </p:custDataLst>
  </p:cSld>
  <p:clrMapOvr>
    <a:masterClrMapping/>
  </p:clrMapOvr>
  <p:transition advTm="157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checkerboard(across)">
                                      <p:cBhvr>
                                        <p:cTn id="7" dur="500"/>
                                        <p:tgtEl>
                                          <p:spTgt spid="53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Effect transition="in" filter="checkerboard(across)">
                                      <p:cBhvr>
                                        <p:cTn id="12"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z="4000"/>
              <a:t>Old Testament Manuscripts</a:t>
            </a:r>
          </a:p>
        </p:txBody>
      </p:sp>
      <p:sp>
        <p:nvSpPr>
          <p:cNvPr id="54275" name="Rectangle 3"/>
          <p:cNvSpPr>
            <a:spLocks noGrp="1" noChangeArrowheads="1"/>
          </p:cNvSpPr>
          <p:nvPr>
            <p:ph type="body" idx="1"/>
          </p:nvPr>
        </p:nvSpPr>
        <p:spPr>
          <a:xfrm>
            <a:off x="457200" y="1371600"/>
            <a:ext cx="8229600" cy="4337050"/>
          </a:xfrm>
        </p:spPr>
        <p:txBody>
          <a:bodyPr/>
          <a:lstStyle/>
          <a:p>
            <a:pPr>
              <a:lnSpc>
                <a:spcPct val="90000"/>
              </a:lnSpc>
            </a:pPr>
            <a:r>
              <a:rPr lang="en-US" sz="2800"/>
              <a:t>The originals were probably written over the period 1400-400 BC.</a:t>
            </a:r>
          </a:p>
          <a:p>
            <a:pPr>
              <a:lnSpc>
                <a:spcPct val="90000"/>
              </a:lnSpc>
            </a:pPr>
            <a:r>
              <a:rPr lang="en-US" sz="2800"/>
              <a:t>The earliest fragments discovered to date are among the Dead Sea Scrolls: parts of Exodus and Samuel from ~250 BC.</a:t>
            </a:r>
          </a:p>
          <a:p>
            <a:pPr>
              <a:lnSpc>
                <a:spcPct val="90000"/>
              </a:lnSpc>
            </a:pPr>
            <a:r>
              <a:rPr lang="en-US" sz="2800"/>
              <a:t>The earliest complete book (Isaiah) comes from the same find, dating to ~125 BC.</a:t>
            </a:r>
          </a:p>
          <a:p>
            <a:pPr>
              <a:lnSpc>
                <a:spcPct val="90000"/>
              </a:lnSpc>
            </a:pPr>
            <a:r>
              <a:rPr lang="en-US" sz="2800"/>
              <a:t>The earliest complete copy of the whole OT, surprisingly, is a Greek translation, from ~AD 350.</a:t>
            </a:r>
          </a:p>
          <a:p>
            <a:pPr>
              <a:lnSpc>
                <a:spcPct val="90000"/>
              </a:lnSpc>
            </a:pPr>
            <a:r>
              <a:rPr lang="en-US" sz="2800"/>
              <a:t>The earliest complete Hebrew manuscript only goes back to about AD 950.</a:t>
            </a:r>
          </a:p>
        </p:txBody>
      </p:sp>
    </p:spTree>
    <p:custDataLst>
      <p:tags r:id="rId1"/>
    </p:custDataLst>
  </p:cSld>
  <p:clrMapOvr>
    <a:masterClrMapping/>
  </p:clrMapOvr>
  <p:transition advTm="736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275">
                                            <p:txEl>
                                              <p:pRg st="1" end="1"/>
                                            </p:txEl>
                                          </p:spTgt>
                                        </p:tgtEl>
                                        <p:attrNameLst>
                                          <p:attrName>style.visibility</p:attrName>
                                        </p:attrNameLst>
                                      </p:cBhvr>
                                      <p:to>
                                        <p:strVal val="visible"/>
                                      </p:to>
                                    </p:set>
                                    <p:anim calcmode="lin" valueType="num">
                                      <p:cBhvr additive="base">
                                        <p:cTn id="13" dur="5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275">
                                            <p:txEl>
                                              <p:pRg st="2" end="2"/>
                                            </p:txEl>
                                          </p:spTgt>
                                        </p:tgtEl>
                                        <p:attrNameLst>
                                          <p:attrName>style.visibility</p:attrName>
                                        </p:attrNameLst>
                                      </p:cBhvr>
                                      <p:to>
                                        <p:strVal val="visible"/>
                                      </p:to>
                                    </p:set>
                                    <p:anim calcmode="lin" valueType="num">
                                      <p:cBhvr additive="base">
                                        <p:cTn id="19" dur="500" fill="hold"/>
                                        <p:tgtEl>
                                          <p:spTgt spid="542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2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4275">
                                            <p:txEl>
                                              <p:pRg st="3" end="3"/>
                                            </p:txEl>
                                          </p:spTgt>
                                        </p:tgtEl>
                                        <p:attrNameLst>
                                          <p:attrName>style.visibility</p:attrName>
                                        </p:attrNameLst>
                                      </p:cBhvr>
                                      <p:to>
                                        <p:strVal val="visible"/>
                                      </p:to>
                                    </p:set>
                                    <p:anim calcmode="lin" valueType="num">
                                      <p:cBhvr additive="base">
                                        <p:cTn id="25" dur="500" fill="hold"/>
                                        <p:tgtEl>
                                          <p:spTgt spid="542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42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4275">
                                            <p:txEl>
                                              <p:pRg st="4" end="4"/>
                                            </p:txEl>
                                          </p:spTgt>
                                        </p:tgtEl>
                                        <p:attrNameLst>
                                          <p:attrName>style.visibility</p:attrName>
                                        </p:attrNameLst>
                                      </p:cBhvr>
                                      <p:to>
                                        <p:strVal val="visible"/>
                                      </p:to>
                                    </p:set>
                                    <p:anim calcmode="lin" valueType="num">
                                      <p:cBhvr additive="base">
                                        <p:cTn id="31" dur="500" fill="hold"/>
                                        <p:tgtEl>
                                          <p:spTgt spid="542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42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z="4000"/>
              <a:t>Old Testament Manuscripts</a:t>
            </a:r>
          </a:p>
        </p:txBody>
      </p:sp>
      <p:pic>
        <p:nvPicPr>
          <p:cNvPr id="55299" name="Picture 3" descr="DSSExodu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0001"/>
          <a:stretch>
            <a:fillRect/>
          </a:stretch>
        </p:blipFill>
        <p:spPr bwMode="auto">
          <a:xfrm>
            <a:off x="762000" y="1676400"/>
            <a:ext cx="2882900" cy="3524250"/>
          </a:xfrm>
          <a:prstGeom prst="rect">
            <a:avLst/>
          </a:prstGeom>
          <a:noFill/>
          <a:extLst>
            <a:ext uri="{909E8E84-426E-40DD-AFC4-6F175D3DCCD1}">
              <a14:hiddenFill xmlns:a14="http://schemas.microsoft.com/office/drawing/2010/main">
                <a:solidFill>
                  <a:srgbClr val="FFFFFF"/>
                </a:solidFill>
              </a14:hiddenFill>
            </a:ext>
          </a:extLst>
        </p:spPr>
      </p:pic>
      <p:sp>
        <p:nvSpPr>
          <p:cNvPr id="55300" name="Text Box 4"/>
          <p:cNvSpPr txBox="1">
            <a:spLocks noChangeArrowheads="1"/>
          </p:cNvSpPr>
          <p:nvPr/>
        </p:nvSpPr>
        <p:spPr bwMode="auto">
          <a:xfrm>
            <a:off x="4191000" y="2286000"/>
            <a:ext cx="40386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200"/>
              <a:t>A fragment of Exodus from the Dead Sea Scrolls, dating to about 250 BC.</a:t>
            </a:r>
          </a:p>
        </p:txBody>
      </p:sp>
    </p:spTree>
    <p:custDataLst>
      <p:tags r:id="rId1"/>
    </p:custDataLst>
  </p:cSld>
  <p:clrMapOvr>
    <a:masterClrMapping/>
  </p:clrMapOvr>
  <p:transition advTm="55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checkerboard(across)">
                                      <p:cBhvr>
                                        <p:cTn id="7" dur="500"/>
                                        <p:tgtEl>
                                          <p:spTgt spid="55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checkerboard(across)">
                                      <p:cBhvr>
                                        <p:cTn id="12"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sz="4000"/>
              <a:t>Old Testament Manuscripts</a:t>
            </a:r>
          </a:p>
        </p:txBody>
      </p:sp>
      <p:pic>
        <p:nvPicPr>
          <p:cNvPr id="56323" name="Picture 3" descr="DDSI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3135313" cy="4648200"/>
          </a:xfrm>
          <a:prstGeom prst="rect">
            <a:avLst/>
          </a:prstGeom>
          <a:noFill/>
          <a:extLst>
            <a:ext uri="{909E8E84-426E-40DD-AFC4-6F175D3DCCD1}">
              <a14:hiddenFill xmlns:a14="http://schemas.microsoft.com/office/drawing/2010/main">
                <a:solidFill>
                  <a:srgbClr val="FFFFFF"/>
                </a:solidFill>
              </a14:hiddenFill>
            </a:ext>
          </a:extLst>
        </p:spPr>
      </p:pic>
      <p:sp>
        <p:nvSpPr>
          <p:cNvPr id="56324" name="Text Box 4"/>
          <p:cNvSpPr txBox="1">
            <a:spLocks noChangeArrowheads="1"/>
          </p:cNvSpPr>
          <p:nvPr/>
        </p:nvSpPr>
        <p:spPr bwMode="auto">
          <a:xfrm>
            <a:off x="4953000" y="1981200"/>
            <a:ext cx="34290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200"/>
              <a:t>1QIsaiah</a:t>
            </a:r>
            <a:r>
              <a:rPr lang="en-US" sz="3200" baseline="30000"/>
              <a:t>a</a:t>
            </a:r>
            <a:r>
              <a:rPr lang="en-US" sz="3200"/>
              <a:t> – the earliest complete book ms of the OT, dating to ~125 BC, found in cave 1 at Qumran.</a:t>
            </a:r>
          </a:p>
        </p:txBody>
      </p:sp>
    </p:spTree>
    <p:custDataLst>
      <p:tags r:id="rId1"/>
    </p:custDataLst>
  </p:cSld>
  <p:clrMapOvr>
    <a:masterClrMapping/>
  </p:clrMapOvr>
  <p:transition advTm="106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checkerboard(across)">
                                      <p:cBhvr>
                                        <p:cTn id="7" dur="500"/>
                                        <p:tgtEl>
                                          <p:spTgt spid="563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6324"/>
                                        </p:tgtEl>
                                        <p:attrNameLst>
                                          <p:attrName>style.visibility</p:attrName>
                                        </p:attrNameLst>
                                      </p:cBhvr>
                                      <p:to>
                                        <p:strVal val="visible"/>
                                      </p:to>
                                    </p:set>
                                    <p:animEffect transition="in" filter="checkerboard(across)">
                                      <p:cBhvr>
                                        <p:cTn id="12"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z="4000"/>
              <a:t>Old Testament Manuscripts</a:t>
            </a:r>
          </a:p>
        </p:txBody>
      </p:sp>
      <p:sp>
        <p:nvSpPr>
          <p:cNvPr id="57347" name="Text Box 3"/>
          <p:cNvSpPr txBox="1">
            <a:spLocks noChangeArrowheads="1"/>
          </p:cNvSpPr>
          <p:nvPr/>
        </p:nvSpPr>
        <p:spPr bwMode="auto">
          <a:xfrm>
            <a:off x="4495800" y="1524000"/>
            <a:ext cx="40386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200"/>
              <a:t>Codex Vaticanus – about AD 350, contains all of the OT in Greek except for a large part of Genesis and the Psalms added in the 15</a:t>
            </a:r>
            <a:r>
              <a:rPr lang="en-US" sz="3200" baseline="30000"/>
              <a:t>th</a:t>
            </a:r>
            <a:r>
              <a:rPr lang="en-US" sz="3200"/>
              <a:t> century.</a:t>
            </a:r>
          </a:p>
        </p:txBody>
      </p:sp>
      <p:pic>
        <p:nvPicPr>
          <p:cNvPr id="57348" name="Picture 4" descr="codexvatican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3810000" cy="20812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56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checkerboard(across)">
                                      <p:cBhvr>
                                        <p:cTn id="7" dur="500"/>
                                        <p:tgtEl>
                                          <p:spTgt spid="573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7347"/>
                                        </p:tgtEl>
                                        <p:attrNameLst>
                                          <p:attrName>style.visibility</p:attrName>
                                        </p:attrNameLst>
                                      </p:cBhvr>
                                      <p:to>
                                        <p:strVal val="visible"/>
                                      </p:to>
                                    </p:set>
                                    <p:animEffect transition="in" filter="checkerboard(across)">
                                      <p:cBhvr>
                                        <p:cTn id="12" dur="5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Hume: Would you believe?</a:t>
            </a:r>
          </a:p>
        </p:txBody>
      </p:sp>
      <p:sp>
        <p:nvSpPr>
          <p:cNvPr id="9219" name="Rectangle 3"/>
          <p:cNvSpPr>
            <a:spLocks noGrp="1" noChangeArrowheads="1"/>
          </p:cNvSpPr>
          <p:nvPr>
            <p:ph type="body" idx="1"/>
          </p:nvPr>
        </p:nvSpPr>
        <p:spPr>
          <a:xfrm>
            <a:off x="457200" y="1447800"/>
            <a:ext cx="8229600" cy="4953000"/>
          </a:xfrm>
        </p:spPr>
        <p:txBody>
          <a:bodyPr/>
          <a:lstStyle/>
          <a:p>
            <a:pPr>
              <a:lnSpc>
                <a:spcPct val="80000"/>
              </a:lnSpc>
            </a:pPr>
            <a:r>
              <a:rPr lang="en-US" sz="2800"/>
              <a:t>David Hume</a:t>
            </a:r>
            <a:r>
              <a:rPr lang="en-US" sz="2800">
                <a:cs typeface="Arial" charset="0"/>
              </a:rPr>
              <a:t>'</a:t>
            </a:r>
            <a:r>
              <a:rPr lang="en-US" sz="2800"/>
              <a:t>s argument has been quite influential in the history of Western thought.</a:t>
            </a:r>
          </a:p>
          <a:p>
            <a:pPr>
              <a:lnSpc>
                <a:spcPct val="80000"/>
              </a:lnSpc>
            </a:pPr>
            <a:r>
              <a:rPr lang="en-US" sz="2800"/>
              <a:t>But it has recently come under severe attack from philosophers.</a:t>
            </a:r>
          </a:p>
          <a:p>
            <a:pPr>
              <a:lnSpc>
                <a:spcPct val="80000"/>
              </a:lnSpc>
            </a:pPr>
            <a:r>
              <a:rPr lang="en-US" sz="2800"/>
              <a:t>Hume claims that universal human experience is against miracles by rejecting all miracle reports, which are not themselves that rare.</a:t>
            </a:r>
          </a:p>
          <a:p>
            <a:pPr>
              <a:lnSpc>
                <a:spcPct val="80000"/>
              </a:lnSpc>
            </a:pPr>
            <a:r>
              <a:rPr lang="en-US" sz="2800"/>
              <a:t>Hume advises us to reject all current miracle reports, so we would not recognize one even if it actually occurred.</a:t>
            </a:r>
          </a:p>
          <a:p>
            <a:pPr>
              <a:lnSpc>
                <a:spcPct val="80000"/>
              </a:lnSpc>
            </a:pPr>
            <a:r>
              <a:rPr lang="en-US" sz="2800"/>
              <a:t>This is not a very good way to find out what has really happened!</a:t>
            </a:r>
          </a:p>
        </p:txBody>
      </p:sp>
    </p:spTree>
    <p:custDataLst>
      <p:tags r:id="rId1"/>
    </p:custDataLst>
  </p:cSld>
  <p:clrMapOvr>
    <a:masterClrMapping/>
  </p:clrMapOvr>
  <p:transition advTm="442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z="4000"/>
              <a:t>Old Testament Manuscripts</a:t>
            </a:r>
          </a:p>
        </p:txBody>
      </p:sp>
      <p:pic>
        <p:nvPicPr>
          <p:cNvPr id="58371" name="Picture 3" descr="aleppo-je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2740025" cy="4191000"/>
          </a:xfrm>
          <a:prstGeom prst="rect">
            <a:avLst/>
          </a:prstGeom>
          <a:noFill/>
          <a:extLst>
            <a:ext uri="{909E8E84-426E-40DD-AFC4-6F175D3DCCD1}">
              <a14:hiddenFill xmlns:a14="http://schemas.microsoft.com/office/drawing/2010/main">
                <a:solidFill>
                  <a:srgbClr val="FFFFFF"/>
                </a:solidFill>
              </a14:hiddenFill>
            </a:ext>
          </a:extLst>
        </p:spPr>
      </p:pic>
      <p:sp>
        <p:nvSpPr>
          <p:cNvPr id="58372" name="Text Box 4"/>
          <p:cNvSpPr txBox="1">
            <a:spLocks noChangeArrowheads="1"/>
          </p:cNvSpPr>
          <p:nvPr/>
        </p:nvSpPr>
        <p:spPr bwMode="auto">
          <a:xfrm>
            <a:off x="4419600" y="1905000"/>
            <a:ext cx="3886200"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pPr>
            <a:r>
              <a:rPr lang="en-US" sz="3200"/>
              <a:t>A portion of Codex Aleppo, the oldest known surviving complete manuscript of the OT in Hebrew, from ~AD 950.</a:t>
            </a:r>
          </a:p>
        </p:txBody>
      </p:sp>
    </p:spTree>
    <p:custDataLst>
      <p:tags r:id="rId1"/>
    </p:custDataLst>
  </p:cSld>
  <p:clrMapOvr>
    <a:masterClrMapping/>
  </p:clrMapOvr>
  <p:transition advTm="173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checkerboard(across)">
                                      <p:cBhvr>
                                        <p:cTn id="7" dur="500"/>
                                        <p:tgtEl>
                                          <p:spTgt spid="58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8372"/>
                                        </p:tgtEl>
                                        <p:attrNameLst>
                                          <p:attrName>style.visibility</p:attrName>
                                        </p:attrNameLst>
                                      </p:cBhvr>
                                      <p:to>
                                        <p:strVal val="visible"/>
                                      </p:to>
                                    </p:set>
                                    <p:animEffect transition="in" filter="checkerboard(across)">
                                      <p:cBhvr>
                                        <p:cTn id="12"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z="4000"/>
              <a:t>Comparison with Other Works</a:t>
            </a:r>
          </a:p>
        </p:txBody>
      </p:sp>
      <p:sp>
        <p:nvSpPr>
          <p:cNvPr id="59395" name="Rectangle 3"/>
          <p:cNvSpPr>
            <a:spLocks noGrp="1" noChangeArrowheads="1"/>
          </p:cNvSpPr>
          <p:nvPr>
            <p:ph type="body" idx="1"/>
          </p:nvPr>
        </p:nvSpPr>
        <p:spPr>
          <a:xfrm>
            <a:off x="381000" y="1371600"/>
            <a:ext cx="8229600" cy="4275138"/>
          </a:xfrm>
        </p:spPr>
        <p:txBody>
          <a:bodyPr/>
          <a:lstStyle/>
          <a:p>
            <a:r>
              <a:rPr lang="en-US" sz="2000">
                <a:solidFill>
                  <a:srgbClr val="CC3300"/>
                </a:solidFill>
              </a:rPr>
              <a:t>Work             Originally Written Earliest Comp Ms    Difference</a:t>
            </a:r>
          </a:p>
          <a:p>
            <a:r>
              <a:rPr lang="en-US" sz="2800"/>
              <a:t>New Testament   ~75       ~ 350            ~275</a:t>
            </a:r>
          </a:p>
          <a:p>
            <a:r>
              <a:rPr lang="en-US" sz="2800"/>
              <a:t>Josephus             ~90       ~1000           ~900</a:t>
            </a:r>
          </a:p>
          <a:p>
            <a:r>
              <a:rPr lang="en-US" sz="2800"/>
              <a:t>Plutarch             ~100         ~950           ~850</a:t>
            </a:r>
          </a:p>
          <a:p>
            <a:r>
              <a:rPr lang="en-US" sz="2800"/>
              <a:t>Tacitus               ~100         ~850           ~750</a:t>
            </a:r>
          </a:p>
          <a:p>
            <a:endParaRPr lang="en-US" sz="2800"/>
          </a:p>
          <a:p>
            <a:r>
              <a:rPr lang="en-US" sz="2800"/>
              <a:t>Old Testament 1400-400  ~350      750-1750</a:t>
            </a:r>
          </a:p>
          <a:p>
            <a:r>
              <a:rPr lang="en-US" sz="2800"/>
              <a:t>Enuma Elish   ~1750 BC ~650 BC      ~1100</a:t>
            </a:r>
          </a:p>
          <a:p>
            <a:r>
              <a:rPr lang="en-US" sz="2800"/>
              <a:t>Rigveda         1500-1000  ~1350 AD   ~2600</a:t>
            </a:r>
          </a:p>
          <a:p>
            <a:r>
              <a:rPr lang="en-US" sz="2800"/>
              <a:t>Iliad               bef 700 BC ~1050 AD      1750+</a:t>
            </a:r>
          </a:p>
        </p:txBody>
      </p:sp>
    </p:spTree>
    <p:custDataLst>
      <p:tags r:id="rId1"/>
    </p:custDataLst>
  </p:cSld>
  <p:clrMapOvr>
    <a:masterClrMapping/>
  </p:clrMapOvr>
  <p:transition advTm="1343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 calcmode="lin" valueType="num">
                                      <p:cBhvr additive="base">
                                        <p:cTn id="25"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9395">
                                            <p:txEl>
                                              <p:pRg st="4" end="4"/>
                                            </p:txEl>
                                          </p:spTgt>
                                        </p:tgtEl>
                                        <p:attrNameLst>
                                          <p:attrName>style.visibility</p:attrName>
                                        </p:attrNameLst>
                                      </p:cBhvr>
                                      <p:to>
                                        <p:strVal val="visible"/>
                                      </p:to>
                                    </p:set>
                                    <p:anim calcmode="lin" valueType="num">
                                      <p:cBhvr additive="base">
                                        <p:cTn id="31"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93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9395">
                                            <p:txEl>
                                              <p:pRg st="6" end="6"/>
                                            </p:txEl>
                                          </p:spTgt>
                                        </p:tgtEl>
                                        <p:attrNameLst>
                                          <p:attrName>style.visibility</p:attrName>
                                        </p:attrNameLst>
                                      </p:cBhvr>
                                      <p:to>
                                        <p:strVal val="visible"/>
                                      </p:to>
                                    </p:set>
                                    <p:anim calcmode="lin" valueType="num">
                                      <p:cBhvr additive="base">
                                        <p:cTn id="37" dur="500" fill="hold"/>
                                        <p:tgtEl>
                                          <p:spTgt spid="5939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939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9395">
                                            <p:txEl>
                                              <p:pRg st="7" end="7"/>
                                            </p:txEl>
                                          </p:spTgt>
                                        </p:tgtEl>
                                        <p:attrNameLst>
                                          <p:attrName>style.visibility</p:attrName>
                                        </p:attrNameLst>
                                      </p:cBhvr>
                                      <p:to>
                                        <p:strVal val="visible"/>
                                      </p:to>
                                    </p:set>
                                    <p:anim calcmode="lin" valueType="num">
                                      <p:cBhvr additive="base">
                                        <p:cTn id="43" dur="500" fill="hold"/>
                                        <p:tgtEl>
                                          <p:spTgt spid="5939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939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9395">
                                            <p:txEl>
                                              <p:pRg st="8" end="8"/>
                                            </p:txEl>
                                          </p:spTgt>
                                        </p:tgtEl>
                                        <p:attrNameLst>
                                          <p:attrName>style.visibility</p:attrName>
                                        </p:attrNameLst>
                                      </p:cBhvr>
                                      <p:to>
                                        <p:strVal val="visible"/>
                                      </p:to>
                                    </p:set>
                                    <p:anim calcmode="lin" valueType="num">
                                      <p:cBhvr additive="base">
                                        <p:cTn id="49" dur="500" fill="hold"/>
                                        <p:tgtEl>
                                          <p:spTgt spid="5939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939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9395">
                                            <p:txEl>
                                              <p:pRg st="9" end="9"/>
                                            </p:txEl>
                                          </p:spTgt>
                                        </p:tgtEl>
                                        <p:attrNameLst>
                                          <p:attrName>style.visibility</p:attrName>
                                        </p:attrNameLst>
                                      </p:cBhvr>
                                      <p:to>
                                        <p:strVal val="visible"/>
                                      </p:to>
                                    </p:set>
                                    <p:anim calcmode="lin" valueType="num">
                                      <p:cBhvr additive="base">
                                        <p:cTn id="55" dur="500" fill="hold"/>
                                        <p:tgtEl>
                                          <p:spTgt spid="59395">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939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Conclusions</a:t>
            </a:r>
          </a:p>
        </p:txBody>
      </p:sp>
      <p:sp>
        <p:nvSpPr>
          <p:cNvPr id="62467" name="Rectangle 3"/>
          <p:cNvSpPr>
            <a:spLocks noGrp="1" noChangeArrowheads="1"/>
          </p:cNvSpPr>
          <p:nvPr>
            <p:ph type="body" idx="1"/>
          </p:nvPr>
        </p:nvSpPr>
        <p:spPr/>
        <p:txBody>
          <a:bodyPr/>
          <a:lstStyle/>
          <a:p>
            <a:pPr>
              <a:lnSpc>
                <a:spcPct val="90000"/>
              </a:lnSpc>
            </a:pPr>
            <a:r>
              <a:rPr lang="en-US"/>
              <a:t>We could go on to give more detail on the transmission of the texts of the OT and NT.</a:t>
            </a:r>
          </a:p>
          <a:p>
            <a:pPr>
              <a:lnSpc>
                <a:spcPct val="90000"/>
              </a:lnSpc>
            </a:pPr>
            <a:r>
              <a:rPr lang="en-US"/>
              <a:t>Or we could get into the matter of the translation of the OT and NT into modern languages.</a:t>
            </a:r>
          </a:p>
          <a:p>
            <a:pPr>
              <a:lnSpc>
                <a:spcPct val="90000"/>
              </a:lnSpc>
            </a:pPr>
            <a:r>
              <a:rPr lang="en-US"/>
              <a:t>But these are both features of all works transmitted from ancient times, and the Bible is in better shape than any of these.</a:t>
            </a:r>
          </a:p>
        </p:txBody>
      </p:sp>
    </p:spTree>
    <p:custDataLst>
      <p:tags r:id="rId1"/>
    </p:custDataLst>
  </p:cSld>
  <p:clrMapOvr>
    <a:masterClrMapping/>
  </p:clrMapOvr>
  <p:transition advTm="772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additive="base">
                                        <p:cTn id="7" dur="5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 calcmode="lin" valueType="num">
                                      <p:cBhvr additive="base">
                                        <p:cTn id="13" dur="500" fill="hold"/>
                                        <p:tgtEl>
                                          <p:spTgt spid="624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additive="base">
                                        <p:cTn id="19" dur="500" fill="hold"/>
                                        <p:tgtEl>
                                          <p:spTgt spid="624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24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Conclusions</a:t>
            </a:r>
          </a:p>
        </p:txBody>
      </p:sp>
      <p:sp>
        <p:nvSpPr>
          <p:cNvPr id="82947" name="Rectangle 3"/>
          <p:cNvSpPr>
            <a:spLocks noGrp="1" noChangeArrowheads="1"/>
          </p:cNvSpPr>
          <p:nvPr>
            <p:ph type="body" idx="1"/>
          </p:nvPr>
        </p:nvSpPr>
        <p:spPr>
          <a:xfrm>
            <a:off x="457200" y="1600200"/>
            <a:ext cx="8229600" cy="4876800"/>
          </a:xfrm>
        </p:spPr>
        <p:txBody>
          <a:bodyPr/>
          <a:lstStyle/>
          <a:p>
            <a:pPr>
              <a:lnSpc>
                <a:spcPct val="90000"/>
              </a:lnSpc>
            </a:pPr>
            <a:r>
              <a:rPr lang="en-US"/>
              <a:t>There is no reason to fear that the Bible has been changed from what it originally read. </a:t>
            </a:r>
          </a:p>
          <a:p>
            <a:pPr>
              <a:lnSpc>
                <a:spcPct val="90000"/>
              </a:lnSpc>
            </a:pPr>
            <a:r>
              <a:rPr lang="en-US"/>
              <a:t>There is a desire on the part of some to have it read differently because they do not like its message.</a:t>
            </a:r>
          </a:p>
          <a:p>
            <a:pPr>
              <a:lnSpc>
                <a:spcPct val="90000"/>
              </a:lnSpc>
            </a:pPr>
            <a:r>
              <a:rPr lang="en-US"/>
              <a:t>If the God of the Bible really does exist (as considerable evidence indicates), he is certainly capable of protecting his message from corruption.</a:t>
            </a:r>
          </a:p>
        </p:txBody>
      </p:sp>
    </p:spTree>
    <p:custDataLst>
      <p:tags r:id="rId1"/>
    </p:custDataLst>
  </p:cSld>
  <p:clrMapOvr>
    <a:masterClrMapping/>
  </p:clrMapOvr>
  <p:transition advTm="296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Effect transition="in" filter="checkerboard(across)">
                                      <p:cBhvr>
                                        <p:cTn id="7" dur="500"/>
                                        <p:tgtEl>
                                          <p:spTgt spid="82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2947">
                                            <p:txEl>
                                              <p:pRg st="1" end="1"/>
                                            </p:txEl>
                                          </p:spTgt>
                                        </p:tgtEl>
                                        <p:attrNameLst>
                                          <p:attrName>style.visibility</p:attrName>
                                        </p:attrNameLst>
                                      </p:cBhvr>
                                      <p:to>
                                        <p:strVal val="visible"/>
                                      </p:to>
                                    </p:set>
                                    <p:animEffect transition="in" filter="checkerboard(across)">
                                      <p:cBhvr>
                                        <p:cTn id="12" dur="500"/>
                                        <p:tgtEl>
                                          <p:spTgt spid="829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2947">
                                            <p:txEl>
                                              <p:pRg st="2" end="2"/>
                                            </p:txEl>
                                          </p:spTgt>
                                        </p:tgtEl>
                                        <p:attrNameLst>
                                          <p:attrName>style.visibility</p:attrName>
                                        </p:attrNameLst>
                                      </p:cBhvr>
                                      <p:to>
                                        <p:strVal val="visible"/>
                                      </p:to>
                                    </p:set>
                                    <p:animEffect transition="in" filter="checkerboard(across)">
                                      <p:cBhvr>
                                        <p:cTn id="17" dur="500"/>
                                        <p:tgtEl>
                                          <p:spTgt spid="829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4" name="Picture 6" descr="MPj043588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307975"/>
            <a:ext cx="8796337" cy="6242050"/>
          </a:xfrm>
          <a:prstGeom prst="rect">
            <a:avLst/>
          </a:prstGeom>
          <a:noFill/>
          <a:extLst>
            <a:ext uri="{909E8E84-426E-40DD-AFC4-6F175D3DCCD1}">
              <a14:hiddenFill xmlns:a14="http://schemas.microsoft.com/office/drawing/2010/main">
                <a:solidFill>
                  <a:srgbClr val="FFFFFF"/>
                </a:solidFill>
              </a14:hiddenFill>
            </a:ext>
          </a:extLst>
        </p:spPr>
      </p:pic>
      <p:sp>
        <p:nvSpPr>
          <p:cNvPr id="83972" name="Rectangle 4"/>
          <p:cNvSpPr>
            <a:spLocks noGrp="1" noChangeArrowheads="1"/>
          </p:cNvSpPr>
          <p:nvPr>
            <p:ph type="ctrTitle"/>
          </p:nvPr>
        </p:nvSpPr>
        <p:spPr/>
        <p:txBody>
          <a:bodyPr/>
          <a:lstStyle/>
          <a:p>
            <a:r>
              <a:rPr lang="en-US" sz="5400"/>
              <a:t>The End</a:t>
            </a:r>
          </a:p>
        </p:txBody>
      </p:sp>
      <p:sp>
        <p:nvSpPr>
          <p:cNvPr id="83973" name="Rectangle 5"/>
          <p:cNvSpPr>
            <a:spLocks noGrp="1" noChangeArrowheads="1"/>
          </p:cNvSpPr>
          <p:nvPr>
            <p:ph type="subTitle" idx="1"/>
          </p:nvPr>
        </p:nvSpPr>
        <p:spPr/>
        <p:txBody>
          <a:bodyPr/>
          <a:lstStyle/>
          <a:p>
            <a:endParaRPr lang="en-US"/>
          </a:p>
        </p:txBody>
      </p:sp>
    </p:spTree>
    <p:custDataLst>
      <p:tags r:id="rId1"/>
    </p:custDataLst>
  </p:cSld>
  <p:clrMapOvr>
    <a:masterClrMapping/>
  </p:clrMapOvr>
  <p:transition advTm="169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3972"/>
                                        </p:tgtEl>
                                        <p:attrNameLst>
                                          <p:attrName>style.visibility</p:attrName>
                                        </p:attrNameLst>
                                      </p:cBhvr>
                                      <p:to>
                                        <p:strVal val="visible"/>
                                      </p:to>
                                    </p:set>
                                    <p:anim calcmode="lin" valueType="num">
                                      <p:cBhvr>
                                        <p:cTn id="7" dur="500" fill="hold"/>
                                        <p:tgtEl>
                                          <p:spTgt spid="83972"/>
                                        </p:tgtEl>
                                        <p:attrNameLst>
                                          <p:attrName>ppt_w</p:attrName>
                                        </p:attrNameLst>
                                      </p:cBhvr>
                                      <p:tavLst>
                                        <p:tav tm="0">
                                          <p:val>
                                            <p:fltVal val="0"/>
                                          </p:val>
                                        </p:tav>
                                        <p:tav tm="100000">
                                          <p:val>
                                            <p:strVal val="#ppt_w"/>
                                          </p:val>
                                        </p:tav>
                                      </p:tavLst>
                                    </p:anim>
                                    <p:anim calcmode="lin" valueType="num">
                                      <p:cBhvr>
                                        <p:cTn id="8" dur="500" fill="hold"/>
                                        <p:tgtEl>
                                          <p:spTgt spid="839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Harnack: Ignorant Ancients</a:t>
            </a:r>
          </a:p>
        </p:txBody>
      </p:sp>
      <p:sp>
        <p:nvSpPr>
          <p:cNvPr id="13316" name="Text Box 4"/>
          <p:cNvSpPr txBox="1">
            <a:spLocks noChangeArrowheads="1"/>
          </p:cNvSpPr>
          <p:nvPr/>
        </p:nvSpPr>
        <p:spPr bwMode="auto">
          <a:xfrm>
            <a:off x="685800" y="1600200"/>
            <a:ext cx="76962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cs typeface="Arial" charset="0"/>
              </a:rPr>
              <a:t>"</a:t>
            </a:r>
            <a:r>
              <a:rPr lang="en-US" sz="3200"/>
              <a:t>In those days, the strict conception which we now attach to the word </a:t>
            </a:r>
            <a:r>
              <a:rPr lang="en-US" sz="3200">
                <a:cs typeface="Arial" charset="0"/>
              </a:rPr>
              <a:t>'</a:t>
            </a:r>
            <a:r>
              <a:rPr lang="en-US" sz="3200"/>
              <a:t>miracle</a:t>
            </a:r>
            <a:r>
              <a:rPr lang="en-US" sz="3200">
                <a:cs typeface="Arial" charset="0"/>
              </a:rPr>
              <a:t>'</a:t>
            </a:r>
            <a:r>
              <a:rPr lang="en-US" sz="3200"/>
              <a:t> was as yet unknown; it came in only with a knowledge of the laws of nature and their general validity. Before that, no sound insight existed into what was possible and what was impossible, what was rule and what was exception.</a:t>
            </a:r>
            <a:r>
              <a:rPr lang="en-US" sz="3200">
                <a:cs typeface="Arial" charset="0"/>
              </a:rPr>
              <a:t>"</a:t>
            </a:r>
          </a:p>
        </p:txBody>
      </p:sp>
    </p:spTree>
    <p:custDataLst>
      <p:tags r:id="rId1"/>
    </p:custDataLst>
  </p:cSld>
  <p:clrMapOvr>
    <a:masterClrMapping/>
  </p:clrMapOvr>
  <p:transition advTm="307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heckerboard(across)">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Harnack: Ignorant Ancients</a:t>
            </a:r>
          </a:p>
        </p:txBody>
      </p:sp>
      <p:sp>
        <p:nvSpPr>
          <p:cNvPr id="10243" name="Rectangle 3"/>
          <p:cNvSpPr>
            <a:spLocks noGrp="1" noChangeArrowheads="1"/>
          </p:cNvSpPr>
          <p:nvPr>
            <p:ph type="body" idx="1"/>
          </p:nvPr>
        </p:nvSpPr>
        <p:spPr/>
        <p:txBody>
          <a:bodyPr/>
          <a:lstStyle/>
          <a:p>
            <a:pPr>
              <a:lnSpc>
                <a:spcPct val="90000"/>
              </a:lnSpc>
            </a:pPr>
            <a:r>
              <a:rPr lang="en-US"/>
              <a:t>Adolf von Harnack notes that the ancients were ignorant of modern science.</a:t>
            </a:r>
          </a:p>
          <a:p>
            <a:pPr>
              <a:lnSpc>
                <a:spcPct val="90000"/>
              </a:lnSpc>
            </a:pPr>
            <a:r>
              <a:rPr lang="en-US"/>
              <a:t>As a result, they couldn</a:t>
            </a:r>
            <a:r>
              <a:rPr lang="en-US">
                <a:cs typeface="Arial" charset="0"/>
              </a:rPr>
              <a:t>'</a:t>
            </a:r>
            <a:r>
              <a:rPr lang="en-US"/>
              <a:t>t distinguish between miracles and natural phenomena.</a:t>
            </a:r>
          </a:p>
          <a:p>
            <a:pPr>
              <a:lnSpc>
                <a:spcPct val="90000"/>
              </a:lnSpc>
            </a:pPr>
            <a:r>
              <a:rPr lang="en-US"/>
              <a:t>Give me a break! </a:t>
            </a:r>
          </a:p>
          <a:p>
            <a:pPr lvl="1">
              <a:lnSpc>
                <a:spcPct val="90000"/>
              </a:lnSpc>
            </a:pPr>
            <a:r>
              <a:rPr lang="en-US" sz="3200"/>
              <a:t>Is that how Joseph reacted to Mary</a:t>
            </a:r>
            <a:r>
              <a:rPr lang="en-US" sz="3200">
                <a:cs typeface="Arial" charset="0"/>
              </a:rPr>
              <a:t>'</a:t>
            </a:r>
            <a:r>
              <a:rPr lang="en-US" sz="3200"/>
              <a:t>s pregnancy?</a:t>
            </a:r>
          </a:p>
          <a:p>
            <a:pPr lvl="1">
              <a:lnSpc>
                <a:spcPct val="90000"/>
              </a:lnSpc>
            </a:pPr>
            <a:r>
              <a:rPr lang="en-US" sz="3200"/>
              <a:t>Can we really explain Jesus</a:t>
            </a:r>
            <a:r>
              <a:rPr lang="en-US" sz="3200">
                <a:cs typeface="Arial" charset="0"/>
              </a:rPr>
              <a:t>'</a:t>
            </a:r>
            <a:r>
              <a:rPr lang="en-US" sz="3200"/>
              <a:t> miracles as misunderstood natural events?</a:t>
            </a:r>
          </a:p>
        </p:txBody>
      </p:sp>
    </p:spTree>
    <p:custDataLst>
      <p:tags r:id="rId1"/>
    </p:custDataLst>
  </p:cSld>
  <p:clrMapOvr>
    <a:masterClrMapping/>
  </p:clrMapOvr>
  <p:transition advTm="1036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1" end="1"/>
                                            </p:txEl>
                                          </p:spTgt>
                                        </p:tgtEl>
                                        <p:attrNameLst>
                                          <p:attrName>style.visibility</p:attrName>
                                        </p:attrNameLst>
                                      </p:cBhvr>
                                      <p:to>
                                        <p:strVal val="visible"/>
                                      </p:to>
                                    </p:set>
                                    <p:anim calcmode="lin" valueType="num">
                                      <p:cBhvr additive="base">
                                        <p:cTn id="13"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anim calcmode="lin" valueType="num">
                                      <p:cBhvr additive="base">
                                        <p:cTn id="19"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3" end="3"/>
                                            </p:txEl>
                                          </p:spTgt>
                                        </p:tgtEl>
                                        <p:attrNameLst>
                                          <p:attrName>style.visibility</p:attrName>
                                        </p:attrNameLst>
                                      </p:cBhvr>
                                      <p:to>
                                        <p:strVal val="visible"/>
                                      </p:to>
                                    </p:set>
                                    <p:anim calcmode="lin" valueType="num">
                                      <p:cBhvr additive="base">
                                        <p:cTn id="25"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43">
                                            <p:txEl>
                                              <p:pRg st="4" end="4"/>
                                            </p:txEl>
                                          </p:spTgt>
                                        </p:tgtEl>
                                        <p:attrNameLst>
                                          <p:attrName>style.visibility</p:attrName>
                                        </p:attrNameLst>
                                      </p:cBhvr>
                                      <p:to>
                                        <p:strVal val="visible"/>
                                      </p:to>
                                    </p:set>
                                    <p:anim calcmode="lin" valueType="num">
                                      <p:cBhvr additive="base">
                                        <p:cTn id="31" dur="5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Bultmann: Impenetrable Nature</a:t>
            </a:r>
          </a:p>
        </p:txBody>
      </p:sp>
      <p:sp>
        <p:nvSpPr>
          <p:cNvPr id="16388" name="Text Box 4"/>
          <p:cNvSpPr txBox="1">
            <a:spLocks noChangeArrowheads="1"/>
          </p:cNvSpPr>
          <p:nvPr/>
        </p:nvSpPr>
        <p:spPr bwMode="auto">
          <a:xfrm>
            <a:off x="609600" y="1295400"/>
            <a:ext cx="80772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cs typeface="Arial" charset="0"/>
              </a:rPr>
              <a:t>"</a:t>
            </a:r>
            <a:r>
              <a:rPr lang="en-US" sz="3200"/>
              <a:t>In the modern conception of the world, the cause-and-effect nexus [connection] is fundamental. Although modern physical theories take account of chance in the chain of cause and effect in subatomic phenomena, our daily living, purposes and actions are not affected. In any case, modern science does not believe that the course of nature can be interrupted or, so to speak, perforated, by supernatural powers.</a:t>
            </a:r>
            <a:r>
              <a:rPr lang="en-US" sz="3200">
                <a:cs typeface="Arial" charset="0"/>
              </a:rPr>
              <a:t>"</a:t>
            </a:r>
          </a:p>
        </p:txBody>
      </p:sp>
    </p:spTree>
    <p:custDataLst>
      <p:tags r:id="rId1"/>
    </p:custDataLst>
  </p:cSld>
  <p:clrMapOvr>
    <a:masterClrMapping/>
  </p:clrMapOvr>
  <p:transition advTm="358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heckerboard(across)">
                                      <p:cBhvr>
                                        <p:cTn id="7"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2.7"/>
</p:tagLst>
</file>

<file path=ppt/tags/tag10.xml><?xml version="1.0" encoding="utf-8"?>
<p:tagLst xmlns:a="http://schemas.openxmlformats.org/drawingml/2006/main" xmlns:r="http://schemas.openxmlformats.org/officeDocument/2006/relationships" xmlns:p="http://schemas.openxmlformats.org/presentationml/2006/main">
  <p:tag name="TIMING" val="|0.4|6.7|38.1"/>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6|1.2|1.9|90.7|3.2"/>
</p:tagLst>
</file>

<file path=ppt/tags/tag13.xml><?xml version="1.0" encoding="utf-8"?>
<p:tagLst xmlns:a="http://schemas.openxmlformats.org/drawingml/2006/main" xmlns:r="http://schemas.openxmlformats.org/officeDocument/2006/relationships" xmlns:p="http://schemas.openxmlformats.org/presentationml/2006/main">
  <p:tag name="TIMING" val="|0.5|8|4.4|17.5|12.8|1.6"/>
</p:tagLst>
</file>

<file path=ppt/tags/tag14.xml><?xml version="1.0" encoding="utf-8"?>
<p:tagLst xmlns:a="http://schemas.openxmlformats.org/drawingml/2006/main" xmlns:r="http://schemas.openxmlformats.org/officeDocument/2006/relationships" xmlns:p="http://schemas.openxmlformats.org/presentationml/2006/main">
  <p:tag name="TIMING" val="|1.5|27.7|6.5"/>
</p:tagLst>
</file>

<file path=ppt/tags/tag15.xml><?xml version="1.0" encoding="utf-8"?>
<p:tagLst xmlns:a="http://schemas.openxmlformats.org/drawingml/2006/main" xmlns:r="http://schemas.openxmlformats.org/officeDocument/2006/relationships" xmlns:p="http://schemas.openxmlformats.org/presentationml/2006/main">
  <p:tag name="TIMING" val="|2.4|5.3|3.7|1.2|2.8"/>
</p:tagLst>
</file>

<file path=ppt/tags/tag16.xml><?xml version="1.0" encoding="utf-8"?>
<p:tagLst xmlns:a="http://schemas.openxmlformats.org/drawingml/2006/main" xmlns:r="http://schemas.openxmlformats.org/officeDocument/2006/relationships" xmlns:p="http://schemas.openxmlformats.org/presentationml/2006/main">
  <p:tag name="TIMING" val="|0.8|2.3|1.9"/>
</p:tagLst>
</file>

<file path=ppt/tags/tag17.xml><?xml version="1.0" encoding="utf-8"?>
<p:tagLst xmlns:a="http://schemas.openxmlformats.org/drawingml/2006/main" xmlns:r="http://schemas.openxmlformats.org/officeDocument/2006/relationships" xmlns:p="http://schemas.openxmlformats.org/presentationml/2006/main">
  <p:tag name="TIMING" val="|0.7|12.3|6"/>
</p:tagLst>
</file>

<file path=ppt/tags/tag18.xml><?xml version="1.0" encoding="utf-8"?>
<p:tagLst xmlns:a="http://schemas.openxmlformats.org/drawingml/2006/main" xmlns:r="http://schemas.openxmlformats.org/officeDocument/2006/relationships" xmlns:p="http://schemas.openxmlformats.org/presentationml/2006/main">
  <p:tag name="TIMING" val="|6.9"/>
</p:tagLst>
</file>

<file path=ppt/tags/tag19.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1.3|5.5|5.1|1.7|3"/>
</p:tagLst>
</file>

<file path=ppt/tags/tag20.xml><?xml version="1.0" encoding="utf-8"?>
<p:tagLst xmlns:a="http://schemas.openxmlformats.org/drawingml/2006/main" xmlns:r="http://schemas.openxmlformats.org/officeDocument/2006/relationships" xmlns:p="http://schemas.openxmlformats.org/presentationml/2006/main">
  <p:tag name="TIMING" val="|14.8"/>
</p:tagLst>
</file>

<file path=ppt/tags/tag21.xml><?xml version="1.0" encoding="utf-8"?>
<p:tagLst xmlns:a="http://schemas.openxmlformats.org/drawingml/2006/main" xmlns:r="http://schemas.openxmlformats.org/officeDocument/2006/relationships" xmlns:p="http://schemas.openxmlformats.org/presentationml/2006/main">
  <p:tag name="TIMING" val="|18.1"/>
</p:tagLst>
</file>

<file path=ppt/tags/tag22.xml><?xml version="1.0" encoding="utf-8"?>
<p:tagLst xmlns:a="http://schemas.openxmlformats.org/drawingml/2006/main" xmlns:r="http://schemas.openxmlformats.org/officeDocument/2006/relationships" xmlns:p="http://schemas.openxmlformats.org/presentationml/2006/main">
  <p:tag name="TIMING" val="|8.7"/>
</p:tagLst>
</file>

<file path=ppt/tags/tag23.xml><?xml version="1.0" encoding="utf-8"?>
<p:tagLst xmlns:a="http://schemas.openxmlformats.org/drawingml/2006/main" xmlns:r="http://schemas.openxmlformats.org/officeDocument/2006/relationships" xmlns:p="http://schemas.openxmlformats.org/presentationml/2006/main">
  <p:tag name="TIMING" val="|58.9"/>
</p:tagLst>
</file>

<file path=ppt/tags/tag24.xml><?xml version="1.0" encoding="utf-8"?>
<p:tagLst xmlns:a="http://schemas.openxmlformats.org/drawingml/2006/main" xmlns:r="http://schemas.openxmlformats.org/officeDocument/2006/relationships" xmlns:p="http://schemas.openxmlformats.org/presentationml/2006/main">
  <p:tag name="TIMING" val="|29.1"/>
</p:tagLst>
</file>

<file path=ppt/tags/tag25.xml><?xml version="1.0" encoding="utf-8"?>
<p:tagLst xmlns:a="http://schemas.openxmlformats.org/drawingml/2006/main" xmlns:r="http://schemas.openxmlformats.org/officeDocument/2006/relationships" xmlns:p="http://schemas.openxmlformats.org/presentationml/2006/main">
  <p:tag name="TIMING" val="|1.7|5.1"/>
</p:tagLst>
</file>

<file path=ppt/tags/tag26.xml><?xml version="1.0" encoding="utf-8"?>
<p:tagLst xmlns:a="http://schemas.openxmlformats.org/drawingml/2006/main" xmlns:r="http://schemas.openxmlformats.org/officeDocument/2006/relationships" xmlns:p="http://schemas.openxmlformats.org/presentationml/2006/main">
  <p:tag name="TIMING" val="|6.6|3.7|3.2|2.3|7.5|2.3|5"/>
</p:tagLst>
</file>

<file path=ppt/tags/tag27.xml><?xml version="1.0" encoding="utf-8"?>
<p:tagLst xmlns:a="http://schemas.openxmlformats.org/drawingml/2006/main" xmlns:r="http://schemas.openxmlformats.org/officeDocument/2006/relationships" xmlns:p="http://schemas.openxmlformats.org/presentationml/2006/main">
  <p:tag name="TIMING" val="|1|3.3|4|2.6|2.4|3|2.5|3"/>
</p:tagLst>
</file>

<file path=ppt/tags/tag28.xml><?xml version="1.0" encoding="utf-8"?>
<p:tagLst xmlns:a="http://schemas.openxmlformats.org/drawingml/2006/main" xmlns:r="http://schemas.openxmlformats.org/officeDocument/2006/relationships" xmlns:p="http://schemas.openxmlformats.org/presentationml/2006/main">
  <p:tag name="TIMING" val="|15.7"/>
</p:tagLst>
</file>

<file path=ppt/tags/tag29.xml><?xml version="1.0" encoding="utf-8"?>
<p:tagLst xmlns:a="http://schemas.openxmlformats.org/drawingml/2006/main" xmlns:r="http://schemas.openxmlformats.org/officeDocument/2006/relationships" xmlns:p="http://schemas.openxmlformats.org/presentationml/2006/main">
  <p:tag name="TIMING" val="|0.6|5.3|13.1|10.2"/>
</p:tagLst>
</file>

<file path=ppt/tags/tag3.xml><?xml version="1.0" encoding="utf-8"?>
<p:tagLst xmlns:a="http://schemas.openxmlformats.org/drawingml/2006/main" xmlns:r="http://schemas.openxmlformats.org/officeDocument/2006/relationships" xmlns:p="http://schemas.openxmlformats.org/presentationml/2006/main">
  <p:tag name="TIMING" val="|1|3.8|4.6|3.3"/>
</p:tagLst>
</file>

<file path=ppt/tags/tag30.xml><?xml version="1.0" encoding="utf-8"?>
<p:tagLst xmlns:a="http://schemas.openxmlformats.org/drawingml/2006/main" xmlns:r="http://schemas.openxmlformats.org/officeDocument/2006/relationships" xmlns:p="http://schemas.openxmlformats.org/presentationml/2006/main">
  <p:tag name="TIMING" val="|2.1|8.2|20.6"/>
</p:tagLst>
</file>

<file path=ppt/tags/tag31.xml><?xml version="1.0" encoding="utf-8"?>
<p:tagLst xmlns:a="http://schemas.openxmlformats.org/drawingml/2006/main" xmlns:r="http://schemas.openxmlformats.org/officeDocument/2006/relationships" xmlns:p="http://schemas.openxmlformats.org/presentationml/2006/main">
  <p:tag name="TIMING" val="|1.3|6.7|14.4"/>
</p:tagLst>
</file>

<file path=ppt/tags/tag32.xml><?xml version="1.0" encoding="utf-8"?>
<p:tagLst xmlns:a="http://schemas.openxmlformats.org/drawingml/2006/main" xmlns:r="http://schemas.openxmlformats.org/officeDocument/2006/relationships" xmlns:p="http://schemas.openxmlformats.org/presentationml/2006/main">
  <p:tag name="TIMING" val="|7.9|14.4|21.9|13.2"/>
</p:tagLst>
</file>

<file path=ppt/tags/tag33.xml><?xml version="1.0" encoding="utf-8"?>
<p:tagLst xmlns:a="http://schemas.openxmlformats.org/drawingml/2006/main" xmlns:r="http://schemas.openxmlformats.org/officeDocument/2006/relationships" xmlns:p="http://schemas.openxmlformats.org/presentationml/2006/main">
  <p:tag name="TIMING" val="|0.8|23.9"/>
</p:tagLst>
</file>

<file path=ppt/tags/tag34.xml><?xml version="1.0" encoding="utf-8"?>
<p:tagLst xmlns:a="http://schemas.openxmlformats.org/drawingml/2006/main" xmlns:r="http://schemas.openxmlformats.org/officeDocument/2006/relationships" xmlns:p="http://schemas.openxmlformats.org/presentationml/2006/main">
  <p:tag name="TIMING" val="|0.9|27|6.4|103.5"/>
</p:tagLst>
</file>

<file path=ppt/tags/tag35.xml><?xml version="1.0" encoding="utf-8"?>
<p:tagLst xmlns:a="http://schemas.openxmlformats.org/drawingml/2006/main" xmlns:r="http://schemas.openxmlformats.org/officeDocument/2006/relationships" xmlns:p="http://schemas.openxmlformats.org/presentationml/2006/main">
  <p:tag name="TIMING" val="|1.2|33.2"/>
</p:tagLst>
</file>

<file path=ppt/tags/tag36.xml><?xml version="1.0" encoding="utf-8"?>
<p:tagLst xmlns:a="http://schemas.openxmlformats.org/drawingml/2006/main" xmlns:r="http://schemas.openxmlformats.org/officeDocument/2006/relationships" xmlns:p="http://schemas.openxmlformats.org/presentationml/2006/main">
  <p:tag name="TIMING" val="|1.3|1.2|8.4|5"/>
</p:tagLst>
</file>

<file path=ppt/tags/tag37.xml><?xml version="1.0" encoding="utf-8"?>
<p:tagLst xmlns:a="http://schemas.openxmlformats.org/drawingml/2006/main" xmlns:r="http://schemas.openxmlformats.org/officeDocument/2006/relationships" xmlns:p="http://schemas.openxmlformats.org/presentationml/2006/main">
  <p:tag name="TIMING" val="|0.4"/>
</p:tagLst>
</file>

<file path=ppt/tags/tag38.xml><?xml version="1.0" encoding="utf-8"?>
<p:tagLst xmlns:a="http://schemas.openxmlformats.org/drawingml/2006/main" xmlns:r="http://schemas.openxmlformats.org/officeDocument/2006/relationships" xmlns:p="http://schemas.openxmlformats.org/presentationml/2006/main">
  <p:tag name="TIMING" val="|0.3"/>
</p:tagLst>
</file>

<file path=ppt/tags/tag39.xml><?xml version="1.0" encoding="utf-8"?>
<p:tagLst xmlns:a="http://schemas.openxmlformats.org/drawingml/2006/main" xmlns:r="http://schemas.openxmlformats.org/officeDocument/2006/relationships" xmlns:p="http://schemas.openxmlformats.org/presentationml/2006/main">
  <p:tag name="TIMING" val="|0.4|3.4|23.5|13.8|30.4"/>
</p:tagLst>
</file>

<file path=ppt/tags/tag4.xml><?xml version="1.0" encoding="utf-8"?>
<p:tagLst xmlns:a="http://schemas.openxmlformats.org/drawingml/2006/main" xmlns:r="http://schemas.openxmlformats.org/officeDocument/2006/relationships" xmlns:p="http://schemas.openxmlformats.org/presentationml/2006/main">
  <p:tag name="TIMING" val="|0.8|4.1|1.4|1.4"/>
</p:tagLst>
</file>

<file path=ppt/tags/tag40.xml><?xml version="1.0" encoding="utf-8"?>
<p:tagLst xmlns:a="http://schemas.openxmlformats.org/drawingml/2006/main" xmlns:r="http://schemas.openxmlformats.org/officeDocument/2006/relationships" xmlns:p="http://schemas.openxmlformats.org/presentationml/2006/main">
  <p:tag name="TIMING" val="|9|19.3|5.5|3.7"/>
</p:tagLst>
</file>

<file path=ppt/tags/tag41.xml><?xml version="1.0" encoding="utf-8"?>
<p:tagLst xmlns:a="http://schemas.openxmlformats.org/drawingml/2006/main" xmlns:r="http://schemas.openxmlformats.org/officeDocument/2006/relationships" xmlns:p="http://schemas.openxmlformats.org/presentationml/2006/main">
  <p:tag name="TIMING" val="|0.4|9.5|11.5"/>
</p:tagLst>
</file>

<file path=ppt/tags/tag42.xml><?xml version="1.0" encoding="utf-8"?>
<p:tagLst xmlns:a="http://schemas.openxmlformats.org/drawingml/2006/main" xmlns:r="http://schemas.openxmlformats.org/officeDocument/2006/relationships" xmlns:p="http://schemas.openxmlformats.org/presentationml/2006/main">
  <p:tag name="TIMING" val="|0.3|6.5|6.6"/>
</p:tagLst>
</file>

<file path=ppt/tags/tag43.xml><?xml version="1.0" encoding="utf-8"?>
<p:tagLst xmlns:a="http://schemas.openxmlformats.org/drawingml/2006/main" xmlns:r="http://schemas.openxmlformats.org/officeDocument/2006/relationships" xmlns:p="http://schemas.openxmlformats.org/presentationml/2006/main">
  <p:tag name="TIMING" val="|0.4|3.2|3.5|9"/>
</p:tagLst>
</file>

<file path=ppt/tags/tag44.xml><?xml version="1.0" encoding="utf-8"?>
<p:tagLst xmlns:a="http://schemas.openxmlformats.org/drawingml/2006/main" xmlns:r="http://schemas.openxmlformats.org/officeDocument/2006/relationships" xmlns:p="http://schemas.openxmlformats.org/presentationml/2006/main">
  <p:tag name="TIMING" val="|0.6|6.5|15.2|8.9"/>
</p:tagLst>
</file>

<file path=ppt/tags/tag45.xml><?xml version="1.0" encoding="utf-8"?>
<p:tagLst xmlns:a="http://schemas.openxmlformats.org/drawingml/2006/main" xmlns:r="http://schemas.openxmlformats.org/officeDocument/2006/relationships" xmlns:p="http://schemas.openxmlformats.org/presentationml/2006/main">
  <p:tag name="TIMING" val="|0.5|18.2|8.2|8"/>
</p:tagLst>
</file>

<file path=ppt/tags/tag46.xml><?xml version="1.0" encoding="utf-8"?>
<p:tagLst xmlns:a="http://schemas.openxmlformats.org/drawingml/2006/main" xmlns:r="http://schemas.openxmlformats.org/officeDocument/2006/relationships" xmlns:p="http://schemas.openxmlformats.org/presentationml/2006/main">
  <p:tag name="TIMING" val="|1|5.7|14.9"/>
</p:tagLst>
</file>

<file path=ppt/tags/tag47.xml><?xml version="1.0" encoding="utf-8"?>
<p:tagLst xmlns:a="http://schemas.openxmlformats.org/drawingml/2006/main" xmlns:r="http://schemas.openxmlformats.org/officeDocument/2006/relationships" xmlns:p="http://schemas.openxmlformats.org/presentationml/2006/main">
  <p:tag name="TIMING" val="|0.7|8.8|16.1"/>
</p:tagLst>
</file>

<file path=ppt/tags/tag48.xml><?xml version="1.0" encoding="utf-8"?>
<p:tagLst xmlns:a="http://schemas.openxmlformats.org/drawingml/2006/main" xmlns:r="http://schemas.openxmlformats.org/officeDocument/2006/relationships" xmlns:p="http://schemas.openxmlformats.org/presentationml/2006/main">
  <p:tag name="TIMING" val="|2.1|7.2|12.3"/>
</p:tagLst>
</file>

<file path=ppt/tags/tag49.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21.7"/>
</p:tagLst>
</file>

<file path=ppt/tags/tag50.xml><?xml version="1.0" encoding="utf-8"?>
<p:tagLst xmlns:a="http://schemas.openxmlformats.org/drawingml/2006/main" xmlns:r="http://schemas.openxmlformats.org/officeDocument/2006/relationships" xmlns:p="http://schemas.openxmlformats.org/presentationml/2006/main">
  <p:tag name="TIMING" val="|1.9|10.1|23.3"/>
</p:tagLst>
</file>

<file path=ppt/tags/tag51.xml><?xml version="1.0" encoding="utf-8"?>
<p:tagLst xmlns:a="http://schemas.openxmlformats.org/drawingml/2006/main" xmlns:r="http://schemas.openxmlformats.org/officeDocument/2006/relationships" xmlns:p="http://schemas.openxmlformats.org/presentationml/2006/main">
  <p:tag name="TIMING" val="|1.3|7.3"/>
</p:tagLst>
</file>

<file path=ppt/tags/tag52.xml><?xml version="1.0" encoding="utf-8"?>
<p:tagLst xmlns:a="http://schemas.openxmlformats.org/drawingml/2006/main" xmlns:r="http://schemas.openxmlformats.org/officeDocument/2006/relationships" xmlns:p="http://schemas.openxmlformats.org/presentationml/2006/main">
  <p:tag name="TIMING" val="|0.7|35.6|14.9|7.3"/>
</p:tagLst>
</file>

<file path=ppt/tags/tag53.xml><?xml version="1.0" encoding="utf-8"?>
<p:tagLst xmlns:a="http://schemas.openxmlformats.org/drawingml/2006/main" xmlns:r="http://schemas.openxmlformats.org/officeDocument/2006/relationships" xmlns:p="http://schemas.openxmlformats.org/presentationml/2006/main">
  <p:tag name="TIMING" val="|0.4|1.4"/>
</p:tagLst>
</file>

<file path=ppt/tags/tag54.xml><?xml version="1.0" encoding="utf-8"?>
<p:tagLst xmlns:a="http://schemas.openxmlformats.org/drawingml/2006/main" xmlns:r="http://schemas.openxmlformats.org/officeDocument/2006/relationships" xmlns:p="http://schemas.openxmlformats.org/presentationml/2006/main">
  <p:tag name="TIMING" val="|0.6|2"/>
</p:tagLst>
</file>

<file path=ppt/tags/tag55.xml><?xml version="1.0" encoding="utf-8"?>
<p:tagLst xmlns:a="http://schemas.openxmlformats.org/drawingml/2006/main" xmlns:r="http://schemas.openxmlformats.org/officeDocument/2006/relationships" xmlns:p="http://schemas.openxmlformats.org/presentationml/2006/main">
  <p:tag name="TIMING" val="|0.5|2.2"/>
</p:tagLst>
</file>

<file path=ppt/tags/tag56.xml><?xml version="1.0" encoding="utf-8"?>
<p:tagLst xmlns:a="http://schemas.openxmlformats.org/drawingml/2006/main" xmlns:r="http://schemas.openxmlformats.org/officeDocument/2006/relationships" xmlns:p="http://schemas.openxmlformats.org/presentationml/2006/main">
  <p:tag name="TIMING" val="|1|6|8.5|37.5|7.6"/>
</p:tagLst>
</file>

<file path=ppt/tags/tag57.xml><?xml version="1.0" encoding="utf-8"?>
<p:tagLst xmlns:a="http://schemas.openxmlformats.org/drawingml/2006/main" xmlns:r="http://schemas.openxmlformats.org/officeDocument/2006/relationships" xmlns:p="http://schemas.openxmlformats.org/presentationml/2006/main">
  <p:tag name="TIMING" val="|0.4|0.9"/>
</p:tagLst>
</file>

<file path=ppt/tags/tag58.xml><?xml version="1.0" encoding="utf-8"?>
<p:tagLst xmlns:a="http://schemas.openxmlformats.org/drawingml/2006/main" xmlns:r="http://schemas.openxmlformats.org/officeDocument/2006/relationships" xmlns:p="http://schemas.openxmlformats.org/presentationml/2006/main">
  <p:tag name="TIMING" val="|0.4|2"/>
</p:tagLst>
</file>

<file path=ppt/tags/tag59.xml><?xml version="1.0" encoding="utf-8"?>
<p:tagLst xmlns:a="http://schemas.openxmlformats.org/drawingml/2006/main" xmlns:r="http://schemas.openxmlformats.org/officeDocument/2006/relationships" xmlns:p="http://schemas.openxmlformats.org/presentationml/2006/main">
  <p:tag name="TIMING" val="|0.4|1.5"/>
</p:tagLst>
</file>

<file path=ppt/tags/tag6.xml><?xml version="1.0" encoding="utf-8"?>
<p:tagLst xmlns:a="http://schemas.openxmlformats.org/drawingml/2006/main" xmlns:r="http://schemas.openxmlformats.org/officeDocument/2006/relationships" xmlns:p="http://schemas.openxmlformats.org/presentationml/2006/main">
  <p:tag name="TIMING" val="|0.4|4.6|5.2|10.8|9.4"/>
</p:tagLst>
</file>

<file path=ppt/tags/tag60.xml><?xml version="1.0" encoding="utf-8"?>
<p:tagLst xmlns:a="http://schemas.openxmlformats.org/drawingml/2006/main" xmlns:r="http://schemas.openxmlformats.org/officeDocument/2006/relationships" xmlns:p="http://schemas.openxmlformats.org/presentationml/2006/main">
  <p:tag name="TIMING" val="|0.5|3.1"/>
</p:tagLst>
</file>

<file path=ppt/tags/tag61.xml><?xml version="1.0" encoding="utf-8"?>
<p:tagLst xmlns:a="http://schemas.openxmlformats.org/drawingml/2006/main" xmlns:r="http://schemas.openxmlformats.org/officeDocument/2006/relationships" xmlns:p="http://schemas.openxmlformats.org/presentationml/2006/main">
  <p:tag name="TIMING" val="|7.4|1.8|15.1|8.8|9.9|12.9|17.1|8.8|13.2"/>
</p:tagLst>
</file>

<file path=ppt/tags/tag62.xml><?xml version="1.0" encoding="utf-8"?>
<p:tagLst xmlns:a="http://schemas.openxmlformats.org/drawingml/2006/main" xmlns:r="http://schemas.openxmlformats.org/officeDocument/2006/relationships" xmlns:p="http://schemas.openxmlformats.org/presentationml/2006/main">
  <p:tag name="TIMING" val="|10.7|12.4|17.3"/>
</p:tagLst>
</file>

<file path=ppt/tags/tag63.xml><?xml version="1.0" encoding="utf-8"?>
<p:tagLst xmlns:a="http://schemas.openxmlformats.org/drawingml/2006/main" xmlns:r="http://schemas.openxmlformats.org/officeDocument/2006/relationships" xmlns:p="http://schemas.openxmlformats.org/presentationml/2006/main">
  <p:tag name="TIMING" val="|0.4|3.1|10.1"/>
</p:tagLst>
</file>

<file path=ppt/tags/tag64.xml><?xml version="1.0" encoding="utf-8"?>
<p:tagLst xmlns:a="http://schemas.openxmlformats.org/drawingml/2006/main" xmlns:r="http://schemas.openxmlformats.org/officeDocument/2006/relationships" xmlns:p="http://schemas.openxmlformats.org/presentationml/2006/main">
  <p:tag name="TIMING" val="|0.5"/>
</p:tagLst>
</file>

<file path=ppt/tags/tag7.xml><?xml version="1.0" encoding="utf-8"?>
<p:tagLst xmlns:a="http://schemas.openxmlformats.org/drawingml/2006/main" xmlns:r="http://schemas.openxmlformats.org/officeDocument/2006/relationships" xmlns:p="http://schemas.openxmlformats.org/presentationml/2006/main">
  <p:tag name="TIMING" val="|8"/>
</p:tagLst>
</file>

<file path=ppt/tags/tag8.xml><?xml version="1.0" encoding="utf-8"?>
<p:tagLst xmlns:a="http://schemas.openxmlformats.org/drawingml/2006/main" xmlns:r="http://schemas.openxmlformats.org/officeDocument/2006/relationships" xmlns:p="http://schemas.openxmlformats.org/presentationml/2006/main">
  <p:tag name="TIMING" val="|0.5|6|6.1|10.4|18.2"/>
</p:tagLst>
</file>

<file path=ppt/tags/tag9.xml><?xml version="1.0" encoding="utf-8"?>
<p:tagLst xmlns:a="http://schemas.openxmlformats.org/drawingml/2006/main" xmlns:r="http://schemas.openxmlformats.org/officeDocument/2006/relationships" xmlns:p="http://schemas.openxmlformats.org/presentationml/2006/main">
  <p:tag name="TIMING" val="|9.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615</TotalTime>
  <Words>3956</Words>
  <Application>Microsoft Office PowerPoint</Application>
  <PresentationFormat>On-screen Show (4:3)</PresentationFormat>
  <Paragraphs>241</Paragraphs>
  <Slides>64</Slides>
  <Notes>0</Notes>
  <HiddenSlides>0</HiddenSlides>
  <MMClips>1</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Default Design</vt:lpstr>
      <vt:lpstr>Is the Bible Reliable?</vt:lpstr>
      <vt:lpstr>A Problem Today</vt:lpstr>
      <vt:lpstr>The Problem with Miracles</vt:lpstr>
      <vt:lpstr>The Usual Arguments  Against Miracles</vt:lpstr>
      <vt:lpstr>Hume: Would you believe?</vt:lpstr>
      <vt:lpstr>Hume: Would you believe?</vt:lpstr>
      <vt:lpstr>Harnack: Ignorant Ancients</vt:lpstr>
      <vt:lpstr>Harnack: Ignorant Ancients</vt:lpstr>
      <vt:lpstr>Bultmann: Impenetrable Nature</vt:lpstr>
      <vt:lpstr>Bultmann: Impenetrable Nature</vt:lpstr>
      <vt:lpstr>Testing Biblical Reliability</vt:lpstr>
      <vt:lpstr>Testing Biblical Reliability</vt:lpstr>
      <vt:lpstr>Testing Biblical Reliability</vt:lpstr>
      <vt:lpstr>Miraculous Intervention in Nature</vt:lpstr>
      <vt:lpstr>Miraculous Intervention  in History</vt:lpstr>
      <vt:lpstr>Miraculous Intervention  in the Gospel Events</vt:lpstr>
      <vt:lpstr>Corroboration from  Other Historical Sources</vt:lpstr>
      <vt:lpstr>Corroboration from  Other Christian Sources</vt:lpstr>
      <vt:lpstr>Corroboration from  Other Christian Sources</vt:lpstr>
      <vt:lpstr>Corroboration from  Other Christian Sources</vt:lpstr>
      <vt:lpstr>Corroboration from  Jewish Sources</vt:lpstr>
      <vt:lpstr>Corroboration from  Jewish Sources</vt:lpstr>
      <vt:lpstr>Corroboration from  Pagan Sources</vt:lpstr>
      <vt:lpstr>Corroboration from  Pagan Sources</vt:lpstr>
      <vt:lpstr>Summary on Corroboration</vt:lpstr>
      <vt:lpstr>Pagan Corroboration</vt:lpstr>
      <vt:lpstr>Jewish Corroboration</vt:lpstr>
      <vt:lpstr>Do we have the right books in the Bible?</vt:lpstr>
      <vt:lpstr>Right Books?</vt:lpstr>
      <vt:lpstr>Right Gospels?</vt:lpstr>
      <vt:lpstr>The Four Canonical Gospels</vt:lpstr>
      <vt:lpstr>The Gospel of Thomas</vt:lpstr>
      <vt:lpstr>The Gospel of Thomas</vt:lpstr>
      <vt:lpstr>The Gospel of the Hebrews</vt:lpstr>
      <vt:lpstr>The Gospel of the Hebrews</vt:lpstr>
      <vt:lpstr>The Gospel of Philip</vt:lpstr>
      <vt:lpstr>The Gospel of Philip</vt:lpstr>
      <vt:lpstr>The Gospel of Philip</vt:lpstr>
      <vt:lpstr>The Gospel of Philip</vt:lpstr>
      <vt:lpstr>The Gospel of Mary</vt:lpstr>
      <vt:lpstr>The Gospel of Mary</vt:lpstr>
      <vt:lpstr>The Gospel of Mary</vt:lpstr>
      <vt:lpstr>The Gospel of Mary</vt:lpstr>
      <vt:lpstr>The Gospel of Judas</vt:lpstr>
      <vt:lpstr>The Gospel of Judas</vt:lpstr>
      <vt:lpstr>Summary on Gnostic Gospels</vt:lpstr>
      <vt:lpstr>Contrast with NT Gospels</vt:lpstr>
      <vt:lpstr>Historical Verification</vt:lpstr>
      <vt:lpstr>Do we know what  these books originally said?</vt:lpstr>
      <vt:lpstr>The Problem of Time</vt:lpstr>
      <vt:lpstr>Textual Criticism</vt:lpstr>
      <vt:lpstr>New Testament Manuscripts</vt:lpstr>
      <vt:lpstr>New Testament Manuscripts</vt:lpstr>
      <vt:lpstr>New Testament Manuscripts</vt:lpstr>
      <vt:lpstr>New Testament Manuscripts</vt:lpstr>
      <vt:lpstr>Old Testament Manuscripts</vt:lpstr>
      <vt:lpstr>Old Testament Manuscripts</vt:lpstr>
      <vt:lpstr>Old Testament Manuscripts</vt:lpstr>
      <vt:lpstr>Old Testament Manuscripts</vt:lpstr>
      <vt:lpstr>Old Testament Manuscripts</vt:lpstr>
      <vt:lpstr>Comparison with Other Works</vt:lpstr>
      <vt:lpstr>Conclusions</vt:lpstr>
      <vt:lpstr>Conclusions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the Bible Reliable?</dc:title>
  <dc:creator>rnewman</dc:creator>
  <cp:lastModifiedBy>Newman</cp:lastModifiedBy>
  <cp:revision>206</cp:revision>
  <dcterms:created xsi:type="dcterms:W3CDTF">2008-07-28T14:14:04Z</dcterms:created>
  <dcterms:modified xsi:type="dcterms:W3CDTF">2015-07-02T23:10:46Z</dcterms:modified>
</cp:coreProperties>
</file>