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embeddedFontLst>
    <p:embeddedFont>
      <p:font typeface="Greek Parse" panose="020B0604020202020204"/>
      <p:regular r:id="rId62"/>
    </p:embeddedFont>
    <p:embeddedFont>
      <p:font typeface="Hebpar" panose="020B0604020202020204"/>
      <p:regular r:id="rId63"/>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6" name="Group 4"/>
            <p:cNvGrpSpPr>
              <a:grpSpLocks/>
            </p:cNvGrpSpPr>
            <p:nvPr/>
          </p:nvGrpSpPr>
          <p:grpSpPr bwMode="auto">
            <a:xfrm>
              <a:off x="48" y="103"/>
              <a:ext cx="96" cy="4126"/>
              <a:chOff x="48" y="103"/>
              <a:chExt cx="96" cy="4126"/>
            </a:xfrm>
          </p:grpSpPr>
          <p:sp>
            <p:nvSpPr>
              <p:cNvPr id="3077"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4"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noProof="0" smtClean="0"/>
              <a:t>Click to edit Master subtitle style</a:t>
            </a:r>
          </a:p>
        </p:txBody>
      </p:sp>
      <p:sp>
        <p:nvSpPr>
          <p:cNvPr id="3108" name="Rectangle 36"/>
          <p:cNvSpPr>
            <a:spLocks noGrp="1" noChangeArrowheads="1"/>
          </p:cNvSpPr>
          <p:nvPr>
            <p:ph type="dt" sz="quarter" idx="2"/>
          </p:nvPr>
        </p:nvSpPr>
        <p:spPr/>
        <p:txBody>
          <a:bodyPr/>
          <a:lstStyle>
            <a:lvl1pPr>
              <a:defRPr>
                <a:solidFill>
                  <a:srgbClr val="FFFFFF"/>
                </a:solidFill>
              </a:defRPr>
            </a:lvl1pPr>
          </a:lstStyle>
          <a:p>
            <a:endParaRPr lang="en-US"/>
          </a:p>
        </p:txBody>
      </p:sp>
      <p:sp>
        <p:nvSpPr>
          <p:cNvPr id="3109" name="Rectangle 37"/>
          <p:cNvSpPr>
            <a:spLocks noGrp="1" noChangeArrowheads="1"/>
          </p:cNvSpPr>
          <p:nvPr>
            <p:ph type="ftr" sz="quarter" idx="3"/>
          </p:nvPr>
        </p:nvSpPr>
        <p:spPr/>
        <p:txBody>
          <a:bodyPr/>
          <a:lstStyle>
            <a:lvl1pPr>
              <a:defRPr>
                <a:solidFill>
                  <a:srgbClr val="FFFFFF"/>
                </a:solidFill>
              </a:defRPr>
            </a:lvl1pPr>
          </a:lstStyle>
          <a:p>
            <a:endParaRPr lang="en-US"/>
          </a:p>
        </p:txBody>
      </p:sp>
      <p:sp>
        <p:nvSpPr>
          <p:cNvPr id="3110" name="Rectangle 38"/>
          <p:cNvSpPr>
            <a:spLocks noGrp="1" noChangeArrowheads="1"/>
          </p:cNvSpPr>
          <p:nvPr>
            <p:ph type="sldNum" sz="quarter" idx="4"/>
          </p:nvPr>
        </p:nvSpPr>
        <p:spPr/>
        <p:txBody>
          <a:bodyPr/>
          <a:lstStyle>
            <a:lvl1pPr>
              <a:defRPr>
                <a:solidFill>
                  <a:srgbClr val="FFFFFF"/>
                </a:solidFill>
              </a:defRPr>
            </a:lvl1pPr>
          </a:lstStyle>
          <a:p>
            <a:fld id="{C9FCDF2F-4837-46C2-96EB-548A40AA4C6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64E50-5E93-4947-974D-4B839E6847C5}" type="slidenum">
              <a:rPr lang="en-US"/>
              <a:pPr/>
              <a:t>‹#›</a:t>
            </a:fld>
            <a:endParaRPr lang="en-US"/>
          </a:p>
        </p:txBody>
      </p:sp>
    </p:spTree>
    <p:extLst>
      <p:ext uri="{BB962C8B-B14F-4D97-AF65-F5344CB8AC3E}">
        <p14:creationId xmlns:p14="http://schemas.microsoft.com/office/powerpoint/2010/main" val="100946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AC689-DB7C-4D33-9F51-3FABC9E0D4D1}" type="slidenum">
              <a:rPr lang="en-US"/>
              <a:pPr/>
              <a:t>‹#›</a:t>
            </a:fld>
            <a:endParaRPr lang="en-US"/>
          </a:p>
        </p:txBody>
      </p:sp>
    </p:spTree>
    <p:extLst>
      <p:ext uri="{BB962C8B-B14F-4D97-AF65-F5344CB8AC3E}">
        <p14:creationId xmlns:p14="http://schemas.microsoft.com/office/powerpoint/2010/main" val="1133979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2388" y="1946275"/>
            <a:ext cx="3810000" cy="4114800"/>
          </a:xfrm>
        </p:spPr>
        <p:txBody>
          <a:bodyPr/>
          <a:lstStyle/>
          <a:p>
            <a:endParaRPr lang="en-US"/>
          </a:p>
        </p:txBody>
      </p:sp>
      <p:sp>
        <p:nvSpPr>
          <p:cNvPr id="5" name="Date Placeholder 4"/>
          <p:cNvSpPr>
            <a:spLocks noGrp="1"/>
          </p:cNvSpPr>
          <p:nvPr>
            <p:ph type="dt" sz="half" idx="10"/>
          </p:nvPr>
        </p:nvSpPr>
        <p:spPr>
          <a:xfrm>
            <a:off x="11430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5AC4F20-6C1C-4B6D-BDB7-6E10B8F64070}" type="slidenum">
              <a:rPr lang="en-US"/>
              <a:pPr/>
              <a:t>‹#›</a:t>
            </a:fld>
            <a:endParaRPr lang="en-US"/>
          </a:p>
        </p:txBody>
      </p:sp>
    </p:spTree>
    <p:extLst>
      <p:ext uri="{BB962C8B-B14F-4D97-AF65-F5344CB8AC3E}">
        <p14:creationId xmlns:p14="http://schemas.microsoft.com/office/powerpoint/2010/main" val="361355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BA4940-8E81-4051-B5A8-048A23E7F75E}" type="slidenum">
              <a:rPr lang="en-US"/>
              <a:pPr/>
              <a:t>‹#›</a:t>
            </a:fld>
            <a:endParaRPr lang="en-US"/>
          </a:p>
        </p:txBody>
      </p:sp>
    </p:spTree>
    <p:extLst>
      <p:ext uri="{BB962C8B-B14F-4D97-AF65-F5344CB8AC3E}">
        <p14:creationId xmlns:p14="http://schemas.microsoft.com/office/powerpoint/2010/main" val="16295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7A74BC-D859-4A19-B640-522FD70865A7}" type="slidenum">
              <a:rPr lang="en-US"/>
              <a:pPr/>
              <a:t>‹#›</a:t>
            </a:fld>
            <a:endParaRPr lang="en-US"/>
          </a:p>
        </p:txBody>
      </p:sp>
    </p:spTree>
    <p:extLst>
      <p:ext uri="{BB962C8B-B14F-4D97-AF65-F5344CB8AC3E}">
        <p14:creationId xmlns:p14="http://schemas.microsoft.com/office/powerpoint/2010/main" val="35152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1E8828-11E3-45FD-BD04-4574E223DD56}" type="slidenum">
              <a:rPr lang="en-US"/>
              <a:pPr/>
              <a:t>‹#›</a:t>
            </a:fld>
            <a:endParaRPr lang="en-US"/>
          </a:p>
        </p:txBody>
      </p:sp>
    </p:spTree>
    <p:extLst>
      <p:ext uri="{BB962C8B-B14F-4D97-AF65-F5344CB8AC3E}">
        <p14:creationId xmlns:p14="http://schemas.microsoft.com/office/powerpoint/2010/main" val="206498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C8E35D-E51F-4A30-B583-554E5D8DCE31}" type="slidenum">
              <a:rPr lang="en-US"/>
              <a:pPr/>
              <a:t>‹#›</a:t>
            </a:fld>
            <a:endParaRPr lang="en-US"/>
          </a:p>
        </p:txBody>
      </p:sp>
    </p:spTree>
    <p:extLst>
      <p:ext uri="{BB962C8B-B14F-4D97-AF65-F5344CB8AC3E}">
        <p14:creationId xmlns:p14="http://schemas.microsoft.com/office/powerpoint/2010/main" val="4612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D98A3B-4845-48E1-A5EA-6E61FD80202E}" type="slidenum">
              <a:rPr lang="en-US"/>
              <a:pPr/>
              <a:t>‹#›</a:t>
            </a:fld>
            <a:endParaRPr lang="en-US"/>
          </a:p>
        </p:txBody>
      </p:sp>
    </p:spTree>
    <p:extLst>
      <p:ext uri="{BB962C8B-B14F-4D97-AF65-F5344CB8AC3E}">
        <p14:creationId xmlns:p14="http://schemas.microsoft.com/office/powerpoint/2010/main" val="212964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DA2F257-1188-4937-B4A6-A71CAFBE1211}" type="slidenum">
              <a:rPr lang="en-US"/>
              <a:pPr/>
              <a:t>‹#›</a:t>
            </a:fld>
            <a:endParaRPr lang="en-US"/>
          </a:p>
        </p:txBody>
      </p:sp>
    </p:spTree>
    <p:extLst>
      <p:ext uri="{BB962C8B-B14F-4D97-AF65-F5344CB8AC3E}">
        <p14:creationId xmlns:p14="http://schemas.microsoft.com/office/powerpoint/2010/main" val="101479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E8E48A-C7F5-42D1-9536-F7B193DFDFE7}" type="slidenum">
              <a:rPr lang="en-US"/>
              <a:pPr/>
              <a:t>‹#›</a:t>
            </a:fld>
            <a:endParaRPr lang="en-US"/>
          </a:p>
        </p:txBody>
      </p:sp>
    </p:spTree>
    <p:extLst>
      <p:ext uri="{BB962C8B-B14F-4D97-AF65-F5344CB8AC3E}">
        <p14:creationId xmlns:p14="http://schemas.microsoft.com/office/powerpoint/2010/main" val="221001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1C5833-BC4B-4443-AB5F-407D6F58F00D}" type="slidenum">
              <a:rPr lang="en-US"/>
              <a:pPr/>
              <a:t>‹#›</a:t>
            </a:fld>
            <a:endParaRPr lang="en-US"/>
          </a:p>
        </p:txBody>
      </p:sp>
    </p:spTree>
    <p:extLst>
      <p:ext uri="{BB962C8B-B14F-4D97-AF65-F5344CB8AC3E}">
        <p14:creationId xmlns:p14="http://schemas.microsoft.com/office/powerpoint/2010/main" val="232967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52"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82"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en-US"/>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endParaRPr lang="en-US"/>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A2733A74-570C-4371-B684-46EC7F49DDE9}" type="slidenum">
              <a:rPr lang="en-US"/>
              <a:pPr/>
              <a:t>‹#›</a:t>
            </a:fld>
            <a:endParaRPr lang="en-US"/>
          </a:p>
        </p:txBody>
      </p:sp>
      <p:sp>
        <p:nvSpPr>
          <p:cNvPr id="2087"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US"/>
              <a:t>The Biblical Firmament</a:t>
            </a:r>
          </a:p>
        </p:txBody>
      </p:sp>
      <p:sp>
        <p:nvSpPr>
          <p:cNvPr id="27651" name="Rectangle 3"/>
          <p:cNvSpPr>
            <a:spLocks noGrp="1" noChangeArrowheads="1"/>
          </p:cNvSpPr>
          <p:nvPr>
            <p:ph type="subTitle" idx="1"/>
          </p:nvPr>
        </p:nvSpPr>
        <p:spPr/>
        <p:txBody>
          <a:bodyPr/>
          <a:lstStyle/>
          <a:p>
            <a:r>
              <a:rPr lang="en-US">
                <a:solidFill>
                  <a:schemeClr val="tx2"/>
                </a:solidFill>
              </a:rPr>
              <a:t>Vault or Vapor?</a:t>
            </a:r>
          </a:p>
          <a:p>
            <a:r>
              <a:rPr lang="en-US"/>
              <a:t>Robert C. Newman</a:t>
            </a:r>
          </a:p>
        </p:txBody>
      </p:sp>
      <p:pic>
        <p:nvPicPr>
          <p:cNvPr id="2" name="BiblFir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295400" y="5638800"/>
            <a:ext cx="609600" cy="609600"/>
          </a:xfrm>
          <a:prstGeom prst="rect">
            <a:avLst/>
          </a:prstGeom>
        </p:spPr>
      </p:pic>
    </p:spTree>
    <p:custDataLst>
      <p:tags r:id="rId1"/>
    </p:custDataLst>
  </p:cSld>
  <p:clrMapOvr>
    <a:masterClrMapping/>
  </p:clrMapOvr>
  <p:transition advClick="0" advTm="347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 calcmode="lin" valueType="num">
                                      <p:cBhvr additive="base">
                                        <p:cTn id="11"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 calcmode="lin" valueType="num">
                                      <p:cBhvr additive="base">
                                        <p:cTn id="17"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9" fill="hold" display="0">
                  <p:stCondLst>
                    <p:cond delay="indefinite"/>
                  </p:stCondLst>
                  <p:endCondLst>
                    <p:cond evt="onStopAudio" delay="0">
                      <p:tgtEl>
                        <p:sldTgt/>
                      </p:tgtEl>
                    </p:cond>
                  </p:endCondLst>
                </p:cTn>
                <p:tgtEl>
                  <p:spTgt spid="2"/>
                </p:tgtEl>
              </p:cMediaNode>
            </p:audio>
          </p:childTnLst>
        </p:cTn>
      </p:par>
    </p:tnLst>
    <p:bldLst>
      <p:bldP spid="27651" grpId="0" uiExpand="1" build="p" autoUpdateAnimBg="0"/>
    </p:bldLst>
  </p:timing>
  <p:extLst mod="1">
    <p:ext uri="{E180D4A7-C9FB-4DFB-919C-405C955672EB}">
      <p14:showEvtLst xmlns:p14="http://schemas.microsoft.com/office/powerpoint/2010/main">
        <p14:playEvt time="0" objId="2765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Ancient Views</a:t>
            </a:r>
          </a:p>
        </p:txBody>
      </p:sp>
      <p:sp>
        <p:nvSpPr>
          <p:cNvPr id="36867" name="Text Box 3"/>
          <p:cNvSpPr txBox="1">
            <a:spLocks noChangeArrowheads="1"/>
          </p:cNvSpPr>
          <p:nvPr/>
        </p:nvSpPr>
        <p:spPr bwMode="auto">
          <a:xfrm>
            <a:off x="1371600" y="2057400"/>
            <a:ext cx="71628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After this, on the second day, [God] placed the heavens over the whole world, and separated it from the other parts….  He also placed a crystalline [firmament] round it, and put it together in a manner agreeable to the earth, and fitted it for giving moisture and rain, and for affording the advantage of dews.</a:t>
            </a:r>
            <a:r>
              <a:rPr lang="en-US" sz="2800">
                <a:cs typeface="Times New Roman" pitchFamily="18" charset="0"/>
              </a:rPr>
              <a:t>"</a:t>
            </a:r>
          </a:p>
          <a:p>
            <a:pPr>
              <a:spcBef>
                <a:spcPct val="50000"/>
              </a:spcBef>
            </a:pPr>
            <a:r>
              <a:rPr lang="en-US" sz="2800"/>
              <a:t>Josephus, </a:t>
            </a:r>
            <a:r>
              <a:rPr lang="en-US" sz="2800" i="1"/>
              <a:t>Antiquities</a:t>
            </a:r>
            <a:r>
              <a:rPr lang="en-US" sz="2800"/>
              <a:t>, 1.1.1.</a:t>
            </a:r>
          </a:p>
        </p:txBody>
      </p:sp>
    </p:spTree>
    <p:custDataLst>
      <p:tags r:id="rId1"/>
    </p:custDataLst>
  </p:cSld>
  <p:clrMapOvr>
    <a:masterClrMapping/>
  </p:clrMapOvr>
  <p:transition advTm="311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heckerboard(across)">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Ancient Views</a:t>
            </a:r>
          </a:p>
        </p:txBody>
      </p:sp>
      <p:sp>
        <p:nvSpPr>
          <p:cNvPr id="37891" name="Text Box 3"/>
          <p:cNvSpPr txBox="1">
            <a:spLocks noChangeArrowheads="1"/>
          </p:cNvSpPr>
          <p:nvPr/>
        </p:nvSpPr>
        <p:spPr bwMode="auto">
          <a:xfrm>
            <a:off x="1371600" y="1828800"/>
            <a:ext cx="71628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cs typeface="Times New Roman" pitchFamily="18" charset="0"/>
              </a:rPr>
              <a:t>"</a:t>
            </a:r>
            <a:r>
              <a:rPr lang="en-US"/>
              <a:t>The Sages of Israel say:  the sun travels beneath the sky during the day and above the sky during the night, while the Sages of the world maintain that the sun travels beneath the sky by day and beneath the earth by night.  It seems that their opinion is better than ours, because during the day the wells are cool, but at night they are warm.</a:t>
            </a:r>
            <a:r>
              <a:rPr lang="en-US">
                <a:cs typeface="Times New Roman" pitchFamily="18" charset="0"/>
              </a:rPr>
              <a:t>"</a:t>
            </a:r>
          </a:p>
          <a:p>
            <a:pPr>
              <a:spcBef>
                <a:spcPct val="50000"/>
              </a:spcBef>
            </a:pPr>
            <a:r>
              <a:rPr lang="en-US" i="1"/>
              <a:t>Pesahim</a:t>
            </a:r>
            <a:r>
              <a:rPr lang="en-US"/>
              <a:t> 94b</a:t>
            </a:r>
          </a:p>
        </p:txBody>
      </p:sp>
      <p:pic>
        <p:nvPicPr>
          <p:cNvPr id="37892" name="Picture 4" descr="TalmuDome"/>
          <p:cNvPicPr>
            <a:picLocks noChangeAspect="1" noChangeArrowheads="1"/>
          </p:cNvPicPr>
          <p:nvPr/>
        </p:nvPicPr>
        <p:blipFill>
          <a:blip r:embed="rId3" cstate="print">
            <a:lum contrast="24000"/>
            <a:extLst>
              <a:ext uri="{28A0092B-C50C-407E-A947-70E740481C1C}">
                <a14:useLocalDpi xmlns:a14="http://schemas.microsoft.com/office/drawing/2010/main" val="0"/>
              </a:ext>
            </a:extLst>
          </a:blip>
          <a:srcRect/>
          <a:stretch>
            <a:fillRect/>
          </a:stretch>
        </p:blipFill>
        <p:spPr bwMode="auto">
          <a:xfrm>
            <a:off x="3886200" y="4267200"/>
            <a:ext cx="4895850" cy="2270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1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checkerboard(across)">
                                      <p:cBhvr>
                                        <p:cTn id="1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Ancient Views</a:t>
            </a:r>
          </a:p>
        </p:txBody>
      </p:sp>
      <p:sp>
        <p:nvSpPr>
          <p:cNvPr id="38915" name="Text Box 3"/>
          <p:cNvSpPr txBox="1">
            <a:spLocks noChangeArrowheads="1"/>
          </p:cNvSpPr>
          <p:nvPr/>
        </p:nvSpPr>
        <p:spPr bwMode="auto">
          <a:xfrm>
            <a:off x="1371600" y="2057400"/>
            <a:ext cx="70866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For the Spirit being one, and holding the place of light, was between the water and the heaven, in order that the darkness might not in any way communicate with the heaven, which was nearer God, before God said, </a:t>
            </a:r>
            <a:r>
              <a:rPr lang="en-US" sz="2800">
                <a:cs typeface="Times New Roman" pitchFamily="18" charset="0"/>
              </a:rPr>
              <a:t>'</a:t>
            </a:r>
            <a:r>
              <a:rPr lang="en-US" sz="2800"/>
              <a:t>Let there be light.</a:t>
            </a:r>
            <a:r>
              <a:rPr lang="en-US" sz="2800">
                <a:cs typeface="Times New Roman" pitchFamily="18" charset="0"/>
              </a:rPr>
              <a:t>'</a:t>
            </a:r>
            <a:r>
              <a:rPr lang="en-US" sz="2800"/>
              <a:t>  The heaven, therefore, being like a dome-shaped covering, comprehended matter, which was like a clod.</a:t>
            </a:r>
            <a:r>
              <a:rPr lang="en-US" sz="2800">
                <a:cs typeface="Times New Roman" pitchFamily="18" charset="0"/>
              </a:rPr>
              <a:t>"</a:t>
            </a:r>
          </a:p>
          <a:p>
            <a:pPr>
              <a:spcBef>
                <a:spcPct val="50000"/>
              </a:spcBef>
            </a:pPr>
            <a:r>
              <a:rPr lang="en-US" sz="2800"/>
              <a:t>Theophilus </a:t>
            </a:r>
            <a:r>
              <a:rPr lang="en-US" sz="2800" i="1"/>
              <a:t>to Autolycus</a:t>
            </a:r>
            <a:r>
              <a:rPr lang="en-US" sz="2800"/>
              <a:t> 2:13</a:t>
            </a:r>
          </a:p>
        </p:txBody>
      </p:sp>
    </p:spTree>
    <p:custDataLst>
      <p:tags r:id="rId1"/>
    </p:custDataLst>
  </p:cSld>
  <p:clrMapOvr>
    <a:masterClrMapping/>
  </p:clrMapOvr>
  <p:transition advTm="349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heckerboard(across)">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Ancient Views</a:t>
            </a:r>
          </a:p>
        </p:txBody>
      </p:sp>
      <p:sp>
        <p:nvSpPr>
          <p:cNvPr id="39939" name="Text Box 3"/>
          <p:cNvSpPr txBox="1">
            <a:spLocks noChangeArrowheads="1"/>
          </p:cNvSpPr>
          <p:nvPr/>
        </p:nvSpPr>
        <p:spPr bwMode="auto">
          <a:xfrm>
            <a:off x="1447800" y="2209800"/>
            <a:ext cx="69342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Waters embrace the back of the visible heaven on all parts, and yet they neither flow down, nor are moved out of their place….  Besides, the water has not quenched the sun, nor has the sun, which has gone on his way beneath for so long a time, dried up the water that lies above.</a:t>
            </a:r>
            <a:r>
              <a:rPr lang="en-US" sz="2800">
                <a:cs typeface="Times New Roman" pitchFamily="18" charset="0"/>
              </a:rPr>
              <a:t>"</a:t>
            </a:r>
          </a:p>
          <a:p>
            <a:pPr>
              <a:spcBef>
                <a:spcPct val="50000"/>
              </a:spcBef>
            </a:pPr>
            <a:r>
              <a:rPr lang="en-US" sz="2800"/>
              <a:t>Chrysostom, </a:t>
            </a:r>
            <a:r>
              <a:rPr lang="en-US" sz="2800" i="1"/>
              <a:t>Concerning the Statues</a:t>
            </a:r>
            <a:r>
              <a:rPr lang="en-US" sz="2800"/>
              <a:t> 9.9</a:t>
            </a:r>
          </a:p>
        </p:txBody>
      </p:sp>
    </p:spTree>
    <p:custDataLst>
      <p:tags r:id="rId1"/>
    </p:custDataLst>
  </p:cSld>
  <p:clrMapOvr>
    <a:masterClrMapping/>
  </p:clrMapOvr>
  <p:transition advTm="222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checkerboard(across)">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Ancient Views</a:t>
            </a:r>
          </a:p>
        </p:txBody>
      </p:sp>
      <p:sp>
        <p:nvSpPr>
          <p:cNvPr id="40963" name="Rectangle 3"/>
          <p:cNvSpPr>
            <a:spLocks noGrp="1" noChangeArrowheads="1"/>
          </p:cNvSpPr>
          <p:nvPr>
            <p:ph type="body" idx="1"/>
          </p:nvPr>
        </p:nvSpPr>
        <p:spPr/>
        <p:txBody>
          <a:bodyPr/>
          <a:lstStyle/>
          <a:p>
            <a:pPr>
              <a:lnSpc>
                <a:spcPct val="90000"/>
              </a:lnSpc>
            </a:pPr>
            <a:r>
              <a:rPr lang="en-US" sz="2800"/>
              <a:t>A dome sky was a common view among the ancients.</a:t>
            </a:r>
          </a:p>
          <a:p>
            <a:pPr>
              <a:lnSpc>
                <a:spcPct val="90000"/>
              </a:lnSpc>
            </a:pPr>
            <a:r>
              <a:rPr lang="en-US" sz="2800"/>
              <a:t>Yet not all ancients viewed the sky as solid.</a:t>
            </a:r>
          </a:p>
          <a:p>
            <a:pPr>
              <a:lnSpc>
                <a:spcPct val="90000"/>
              </a:lnSpc>
            </a:pPr>
            <a:r>
              <a:rPr lang="en-US" sz="2800"/>
              <a:t>For instance, the Greek philosopher Anaxagoras (c450 BC) thought it was a whirling, airy </a:t>
            </a:r>
            <a:r>
              <a:rPr lang="en-US" sz="2800">
                <a:cs typeface="Times New Roman" pitchFamily="18" charset="0"/>
              </a:rPr>
              <a:t>"</a:t>
            </a:r>
            <a:r>
              <a:rPr lang="en-US" sz="2800"/>
              <a:t>ether</a:t>
            </a:r>
            <a:r>
              <a:rPr lang="en-US" sz="2800">
                <a:cs typeface="Times New Roman" pitchFamily="18" charset="0"/>
              </a:rPr>
              <a:t>"</a:t>
            </a:r>
            <a:r>
              <a:rPr lang="en-US" sz="2800"/>
              <a:t> which swept the sun, moon and stars around the earth.</a:t>
            </a:r>
          </a:p>
          <a:p>
            <a:pPr>
              <a:lnSpc>
                <a:spcPct val="90000"/>
              </a:lnSpc>
            </a:pPr>
            <a:r>
              <a:rPr lang="en-US" sz="2800"/>
              <a:t>The Egyptians sometimes viewed the sky as a goddess.</a:t>
            </a:r>
          </a:p>
        </p:txBody>
      </p:sp>
    </p:spTree>
    <p:custDataLst>
      <p:tags r:id="rId1"/>
    </p:custDataLst>
  </p:cSld>
  <p:clrMapOvr>
    <a:masterClrMapping/>
  </p:clrMapOvr>
  <p:transition advTm="268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Ancient Views</a:t>
            </a:r>
          </a:p>
        </p:txBody>
      </p:sp>
      <p:sp>
        <p:nvSpPr>
          <p:cNvPr id="41987" name="Rectangle 3"/>
          <p:cNvSpPr>
            <a:spLocks noGrp="1" noChangeArrowheads="1"/>
          </p:cNvSpPr>
          <p:nvPr>
            <p:ph type="body" idx="1"/>
          </p:nvPr>
        </p:nvSpPr>
        <p:spPr/>
        <p:txBody>
          <a:bodyPr/>
          <a:lstStyle/>
          <a:p>
            <a:r>
              <a:rPr lang="en-US" sz="2800"/>
              <a:t>G. Ernest Wright, in </a:t>
            </a:r>
            <a:r>
              <a:rPr lang="en-US" sz="2800" i="1"/>
              <a:t>The OT Against Its Environment</a:t>
            </a:r>
            <a:r>
              <a:rPr lang="en-US" sz="2800"/>
              <a:t>, points out that the teaching of the OT often contrasts with that of the nations surrounding Israel.</a:t>
            </a:r>
          </a:p>
          <a:p>
            <a:r>
              <a:rPr lang="en-US" sz="2800"/>
              <a:t>Since there is a variety of ancient views of the sky, and since the Bible claims to be a revelation from the Creator, we really need to see what the Bible itself says, rather than assume it agrees with other ideas in the ancient Near East.</a:t>
            </a:r>
          </a:p>
        </p:txBody>
      </p:sp>
    </p:spTree>
    <p:custDataLst>
      <p:tags r:id="rId1"/>
    </p:custDataLst>
  </p:cSld>
  <p:clrMapOvr>
    <a:masterClrMapping/>
  </p:clrMapOvr>
  <p:transition advTm="24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The Word </a:t>
            </a:r>
            <a:r>
              <a:rPr lang="en-US">
                <a:cs typeface="Times New Roman" pitchFamily="18" charset="0"/>
              </a:rPr>
              <a:t>'</a:t>
            </a:r>
            <a:r>
              <a:rPr lang="en-US"/>
              <a:t>Firmament</a:t>
            </a:r>
            <a:r>
              <a:rPr lang="en-US">
                <a:cs typeface="Times New Roman" pitchFamily="18" charset="0"/>
              </a:rPr>
              <a:t>'</a:t>
            </a:r>
          </a:p>
        </p:txBody>
      </p:sp>
      <p:sp>
        <p:nvSpPr>
          <p:cNvPr id="43011" name="Text Box 3"/>
          <p:cNvSpPr txBox="1">
            <a:spLocks noChangeArrowheads="1"/>
          </p:cNvSpPr>
          <p:nvPr/>
        </p:nvSpPr>
        <p:spPr bwMode="auto">
          <a:xfrm>
            <a:off x="1447800" y="2209800"/>
            <a:ext cx="67818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And God said, Let there be a firmament in the midst of the waters, and let it divide the waters from the waters.  And God made the firmament, and divided the waters which were under the firmament from the waters which were above the firmament; and it was so.  And God called the firmament Heaven.</a:t>
            </a:r>
            <a:r>
              <a:rPr lang="en-US" sz="2800">
                <a:cs typeface="Times New Roman" pitchFamily="18" charset="0"/>
              </a:rPr>
              <a:t>"</a:t>
            </a:r>
          </a:p>
          <a:p>
            <a:pPr>
              <a:spcBef>
                <a:spcPct val="50000"/>
              </a:spcBef>
            </a:pPr>
            <a:r>
              <a:rPr lang="en-US" sz="2800"/>
              <a:t>Genesis 1:6-8 (KJV)</a:t>
            </a:r>
          </a:p>
        </p:txBody>
      </p:sp>
    </p:spTree>
    <p:custDataLst>
      <p:tags r:id="rId1"/>
    </p:custDataLst>
  </p:cSld>
  <p:clrMapOvr>
    <a:masterClrMapping/>
  </p:clrMapOvr>
  <p:transition advTm="328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checkerboard(across)">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The Word </a:t>
            </a:r>
            <a:r>
              <a:rPr lang="en-US">
                <a:cs typeface="Times New Roman" pitchFamily="18" charset="0"/>
              </a:rPr>
              <a:t>'</a:t>
            </a:r>
            <a:r>
              <a:rPr lang="en-US"/>
              <a:t>Firmament</a:t>
            </a:r>
            <a:r>
              <a:rPr lang="en-US">
                <a:cs typeface="Times New Roman" pitchFamily="18" charset="0"/>
              </a:rPr>
              <a:t>'</a:t>
            </a:r>
          </a:p>
        </p:txBody>
      </p:sp>
      <p:sp>
        <p:nvSpPr>
          <p:cNvPr id="44035" name="Rectangle 3"/>
          <p:cNvSpPr>
            <a:spLocks noGrp="1" noChangeArrowheads="1"/>
          </p:cNvSpPr>
          <p:nvPr>
            <p:ph type="body" idx="1"/>
          </p:nvPr>
        </p:nvSpPr>
        <p:spPr/>
        <p:txBody>
          <a:bodyPr/>
          <a:lstStyle/>
          <a:p>
            <a:r>
              <a:rPr lang="en-US"/>
              <a:t>Our English is borrowed from the Latin Vulgate translation of Jerome, who used </a:t>
            </a:r>
            <a:r>
              <a:rPr lang="en-US" i="1"/>
              <a:t>firmamentum</a:t>
            </a:r>
            <a:r>
              <a:rPr lang="en-US"/>
              <a:t> here.</a:t>
            </a:r>
          </a:p>
          <a:p>
            <a:r>
              <a:rPr lang="en-US"/>
              <a:t>The ancient Greek LXX translation uses </a:t>
            </a:r>
            <a:r>
              <a:rPr lang="en-US" i="1"/>
              <a:t>stereoma</a:t>
            </a:r>
            <a:r>
              <a:rPr lang="en-US"/>
              <a:t> (</a:t>
            </a:r>
            <a:r>
              <a:rPr lang="en-US">
                <a:latin typeface="Greek Parse" pitchFamily="34" charset="0"/>
              </a:rPr>
              <a:t>sterewma</a:t>
            </a:r>
            <a:r>
              <a:rPr lang="en-US"/>
              <a:t>).</a:t>
            </a:r>
          </a:p>
          <a:p>
            <a:r>
              <a:rPr lang="en-US"/>
              <a:t>The original Hebrew is </a:t>
            </a:r>
            <a:r>
              <a:rPr lang="en-US" i="1"/>
              <a:t>raqia</a:t>
            </a:r>
            <a:r>
              <a:rPr lang="en-US"/>
              <a:t> (</a:t>
            </a:r>
            <a:r>
              <a:rPr lang="en-US">
                <a:latin typeface="Hebpar" pitchFamily="34" charset="0"/>
              </a:rPr>
              <a:t>uyqr</a:t>
            </a:r>
            <a:r>
              <a:rPr lang="en-US"/>
              <a:t>).</a:t>
            </a:r>
          </a:p>
        </p:txBody>
      </p:sp>
    </p:spTree>
    <p:custDataLst>
      <p:tags r:id="rId1"/>
    </p:custDataLst>
  </p:cSld>
  <p:clrMapOvr>
    <a:masterClrMapping/>
  </p:clrMapOvr>
  <p:transition advTm="226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The Word </a:t>
            </a:r>
            <a:r>
              <a:rPr lang="en-US">
                <a:cs typeface="Times New Roman" pitchFamily="18" charset="0"/>
              </a:rPr>
              <a:t>'</a:t>
            </a:r>
            <a:r>
              <a:rPr lang="en-US"/>
              <a:t>Firmament</a:t>
            </a:r>
            <a:r>
              <a:rPr lang="en-US">
                <a:cs typeface="Times New Roman" pitchFamily="18" charset="0"/>
              </a:rPr>
              <a:t>'</a:t>
            </a:r>
          </a:p>
        </p:txBody>
      </p:sp>
      <p:sp>
        <p:nvSpPr>
          <p:cNvPr id="45059" name="Rectangle 3"/>
          <p:cNvSpPr>
            <a:spLocks noGrp="1" noChangeArrowheads="1"/>
          </p:cNvSpPr>
          <p:nvPr>
            <p:ph type="body" idx="1"/>
          </p:nvPr>
        </p:nvSpPr>
        <p:spPr/>
        <p:txBody>
          <a:bodyPr/>
          <a:lstStyle/>
          <a:p>
            <a:pPr>
              <a:lnSpc>
                <a:spcPct val="90000"/>
              </a:lnSpc>
            </a:pPr>
            <a:r>
              <a:rPr lang="en-US" i="1"/>
              <a:t>Firmamentum</a:t>
            </a:r>
            <a:r>
              <a:rPr lang="en-US"/>
              <a:t> – a means of support, a prop; Jerome uses this in his Vulgate for the sky, perhaps as fixed above the earth.</a:t>
            </a:r>
          </a:p>
          <a:p>
            <a:pPr>
              <a:lnSpc>
                <a:spcPct val="90000"/>
              </a:lnSpc>
            </a:pPr>
            <a:r>
              <a:rPr lang="en-US" i="1"/>
              <a:t>Stereoma</a:t>
            </a:r>
            <a:r>
              <a:rPr lang="en-US"/>
              <a:t> – solid body, foundation; skeleton; keel; strength, stedfastness; in LXX, firmament</a:t>
            </a:r>
          </a:p>
          <a:p>
            <a:pPr>
              <a:lnSpc>
                <a:spcPct val="90000"/>
              </a:lnSpc>
            </a:pPr>
            <a:r>
              <a:rPr lang="en-US" i="1"/>
              <a:t>Raqia</a:t>
            </a:r>
            <a:r>
              <a:rPr lang="en-US"/>
              <a:t> – extended surface, (solid) expanse; the vault of heaven</a:t>
            </a:r>
          </a:p>
        </p:txBody>
      </p:sp>
    </p:spTree>
    <p:custDataLst>
      <p:tags r:id="rId1"/>
    </p:custDataLst>
  </p:cSld>
  <p:clrMapOvr>
    <a:masterClrMapping/>
  </p:clrMapOvr>
  <p:transition advTm="519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Etymology of </a:t>
            </a:r>
            <a:r>
              <a:rPr lang="en-US" i="1"/>
              <a:t>Raqia</a:t>
            </a:r>
            <a:endParaRPr lang="en-US">
              <a:cs typeface="Times New Roman" pitchFamily="18" charset="0"/>
            </a:endParaRPr>
          </a:p>
        </p:txBody>
      </p:sp>
      <p:sp>
        <p:nvSpPr>
          <p:cNvPr id="46083" name="Rectangle 3"/>
          <p:cNvSpPr>
            <a:spLocks noGrp="1" noChangeArrowheads="1"/>
          </p:cNvSpPr>
          <p:nvPr>
            <p:ph type="body" idx="1"/>
          </p:nvPr>
        </p:nvSpPr>
        <p:spPr/>
        <p:txBody>
          <a:bodyPr/>
          <a:lstStyle/>
          <a:p>
            <a:r>
              <a:rPr lang="en-US" sz="2800"/>
              <a:t>Noun from same word group as verb </a:t>
            </a:r>
            <a:r>
              <a:rPr lang="en-US" sz="2800" i="1"/>
              <a:t>raqa</a:t>
            </a:r>
            <a:r>
              <a:rPr lang="en-US" sz="2800"/>
              <a:t> (</a:t>
            </a:r>
            <a:r>
              <a:rPr lang="en-US" sz="2800">
                <a:latin typeface="Hebpar" pitchFamily="34" charset="0"/>
              </a:rPr>
              <a:t>uqr</a:t>
            </a:r>
            <a:r>
              <a:rPr lang="en-US" sz="2800"/>
              <a:t>)</a:t>
            </a:r>
          </a:p>
          <a:p>
            <a:r>
              <a:rPr lang="en-US" sz="2800"/>
              <a:t>The standard dictionary of Brown, Driver and Briggs translates the verb as </a:t>
            </a:r>
            <a:r>
              <a:rPr lang="en-US" sz="2800">
                <a:cs typeface="Times New Roman" pitchFamily="18" charset="0"/>
              </a:rPr>
              <a:t>'</a:t>
            </a:r>
            <a:r>
              <a:rPr lang="en-US" sz="2800"/>
              <a:t>beat, stamp, beat out</a:t>
            </a:r>
            <a:r>
              <a:rPr lang="en-US" sz="2800">
                <a:cs typeface="Times New Roman" pitchFamily="18" charset="0"/>
              </a:rPr>
              <a:t>'</a:t>
            </a:r>
            <a:r>
              <a:rPr lang="en-US" sz="2800"/>
              <a:t> and </a:t>
            </a:r>
            <a:r>
              <a:rPr lang="en-US" sz="2800">
                <a:cs typeface="Times New Roman" pitchFamily="18" charset="0"/>
              </a:rPr>
              <a:t>'</a:t>
            </a:r>
            <a:r>
              <a:rPr lang="en-US" sz="2800"/>
              <a:t>spread out.</a:t>
            </a:r>
            <a:r>
              <a:rPr lang="en-US" sz="2800">
                <a:cs typeface="Times New Roman" pitchFamily="18" charset="0"/>
              </a:rPr>
              <a:t>'</a:t>
            </a:r>
          </a:p>
          <a:p>
            <a:r>
              <a:rPr lang="en-US" sz="2800"/>
              <a:t>From this it is commonly argued that the Bible pictures the sky as something solid which has been </a:t>
            </a:r>
            <a:r>
              <a:rPr lang="en-US" sz="2800">
                <a:cs typeface="Times New Roman" pitchFamily="18" charset="0"/>
              </a:rPr>
              <a:t>'</a:t>
            </a:r>
            <a:r>
              <a:rPr lang="en-US" sz="2800"/>
              <a:t>spread out by beating.</a:t>
            </a:r>
            <a:r>
              <a:rPr lang="en-US" sz="2800">
                <a:cs typeface="Times New Roman" pitchFamily="18" charset="0"/>
              </a:rPr>
              <a:t>'</a:t>
            </a:r>
          </a:p>
          <a:p>
            <a:r>
              <a:rPr lang="en-US" sz="2800"/>
              <a:t>The verb is used eleven times in the Bible.</a:t>
            </a:r>
          </a:p>
        </p:txBody>
      </p:sp>
    </p:spTree>
    <p:custDataLst>
      <p:tags r:id="rId1"/>
    </p:custDataLst>
  </p:cSld>
  <p:clrMapOvr>
    <a:masterClrMapping/>
  </p:clrMapOvr>
  <p:transition advTm="382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Does the Bible teach a hard sky?</a:t>
            </a:r>
          </a:p>
        </p:txBody>
      </p:sp>
      <p:sp>
        <p:nvSpPr>
          <p:cNvPr id="28675" name="Rectangle 3"/>
          <p:cNvSpPr>
            <a:spLocks noGrp="1" noChangeArrowheads="1"/>
          </p:cNvSpPr>
          <p:nvPr>
            <p:ph type="body" sz="half" idx="1"/>
          </p:nvPr>
        </p:nvSpPr>
        <p:spPr/>
        <p:txBody>
          <a:bodyPr/>
          <a:lstStyle/>
          <a:p>
            <a:pPr>
              <a:lnSpc>
                <a:spcPct val="90000"/>
              </a:lnSpc>
            </a:pPr>
            <a:r>
              <a:rPr lang="en-US" sz="2800"/>
              <a:t>Today often claimed the Bible mistaken, that it agrees with the ancients in seeing the sky as a solid dome</a:t>
            </a:r>
          </a:p>
          <a:p>
            <a:pPr>
              <a:lnSpc>
                <a:spcPct val="90000"/>
              </a:lnSpc>
            </a:pPr>
            <a:r>
              <a:rPr lang="en-US" sz="2800"/>
              <a:t>Want to look at this question carefully, since the Bible claims to be a revelation from the Creator</a:t>
            </a:r>
          </a:p>
        </p:txBody>
      </p:sp>
      <p:pic>
        <p:nvPicPr>
          <p:cNvPr id="28678" name="Picture 6" descr="vault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32388" y="2492375"/>
            <a:ext cx="3810000" cy="302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1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checkerboard(across)">
                                      <p:cBhvr>
                                        <p:cTn id="7" dur="500"/>
                                        <p:tgtEl>
                                          <p:spTgt spid="28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calcmode="lin" valueType="num">
                                      <p:cBhvr additive="base">
                                        <p:cTn id="12"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 calcmode="lin" valueType="num">
                                      <p:cBhvr additive="base">
                                        <p:cTn id="18"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Usage of </a:t>
            </a:r>
            <a:r>
              <a:rPr lang="en-US" i="1"/>
              <a:t>Raqa</a:t>
            </a:r>
            <a:endParaRPr lang="en-US">
              <a:cs typeface="Times New Roman" pitchFamily="18" charset="0"/>
            </a:endParaRPr>
          </a:p>
        </p:txBody>
      </p:sp>
      <p:sp>
        <p:nvSpPr>
          <p:cNvPr id="48131" name="Text Box 3"/>
          <p:cNvSpPr txBox="1">
            <a:spLocks noChangeArrowheads="1"/>
          </p:cNvSpPr>
          <p:nvPr/>
        </p:nvSpPr>
        <p:spPr bwMode="auto">
          <a:xfrm>
            <a:off x="1371600" y="1981200"/>
            <a:ext cx="69342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Give thanks to the LORD, for he is good,</a:t>
            </a:r>
          </a:p>
          <a:p>
            <a:pPr>
              <a:spcBef>
                <a:spcPct val="50000"/>
              </a:spcBef>
            </a:pPr>
            <a:r>
              <a:rPr lang="en-US" sz="2800"/>
              <a:t>	His love endures forever…</a:t>
            </a:r>
          </a:p>
          <a:p>
            <a:pPr>
              <a:spcBef>
                <a:spcPct val="50000"/>
              </a:spcBef>
            </a:pPr>
            <a:r>
              <a:rPr lang="en-US" sz="2800"/>
              <a:t>Who </a:t>
            </a:r>
            <a:r>
              <a:rPr lang="en-US" sz="2800" i="1"/>
              <a:t>spread out</a:t>
            </a:r>
            <a:r>
              <a:rPr lang="en-US" sz="2800"/>
              <a:t> the earth upon the waters,</a:t>
            </a:r>
          </a:p>
          <a:p>
            <a:pPr>
              <a:spcBef>
                <a:spcPct val="50000"/>
              </a:spcBef>
            </a:pPr>
            <a:r>
              <a:rPr lang="en-US" sz="2800"/>
              <a:t>	His love endures forever…</a:t>
            </a:r>
            <a:r>
              <a:rPr lang="en-US" sz="2800">
                <a:cs typeface="Times New Roman" pitchFamily="18" charset="0"/>
              </a:rPr>
              <a:t>"</a:t>
            </a:r>
          </a:p>
          <a:p>
            <a:pPr>
              <a:spcBef>
                <a:spcPct val="50000"/>
              </a:spcBef>
            </a:pPr>
            <a:r>
              <a:rPr lang="en-US" sz="2800"/>
              <a:t>Psalm 136:6</a:t>
            </a:r>
          </a:p>
        </p:txBody>
      </p:sp>
      <p:sp>
        <p:nvSpPr>
          <p:cNvPr id="48132" name="Text Box 4"/>
          <p:cNvSpPr txBox="1">
            <a:spLocks noChangeArrowheads="1"/>
          </p:cNvSpPr>
          <p:nvPr/>
        </p:nvSpPr>
        <p:spPr bwMode="auto">
          <a:xfrm>
            <a:off x="1447800" y="55626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Here </a:t>
            </a:r>
            <a:r>
              <a:rPr lang="en-US" sz="2800" i="1"/>
              <a:t>raqa</a:t>
            </a:r>
            <a:r>
              <a:rPr lang="en-US" sz="2800"/>
              <a:t> is applied to spreading the earth.</a:t>
            </a:r>
            <a:endParaRPr lang="en-US"/>
          </a:p>
        </p:txBody>
      </p:sp>
    </p:spTree>
    <p:custDataLst>
      <p:tags r:id="rId1"/>
    </p:custDataLst>
  </p:cSld>
  <p:clrMapOvr>
    <a:masterClrMapping/>
  </p:clrMapOvr>
  <p:transition advTm="283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checkerboard(across)">
                                      <p:cBhvr>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anim calcmode="lin" valueType="num">
                                      <p:cBhvr additive="base">
                                        <p:cTn id="12" dur="500" fill="hold"/>
                                        <p:tgtEl>
                                          <p:spTgt spid="48132"/>
                                        </p:tgtEl>
                                        <p:attrNameLst>
                                          <p:attrName>ppt_x</p:attrName>
                                        </p:attrNameLst>
                                      </p:cBhvr>
                                      <p:tavLst>
                                        <p:tav tm="0">
                                          <p:val>
                                            <p:strVal val="0-#ppt_w/2"/>
                                          </p:val>
                                        </p:tav>
                                        <p:tav tm="100000">
                                          <p:val>
                                            <p:strVal val="#ppt_x"/>
                                          </p:val>
                                        </p:tav>
                                      </p:tavLst>
                                    </p:anim>
                                    <p:anim calcmode="lin" valueType="num">
                                      <p:cBhvr additive="base">
                                        <p:cTn id="13"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Usage of </a:t>
            </a:r>
            <a:r>
              <a:rPr lang="en-US" i="1"/>
              <a:t>Raqa</a:t>
            </a:r>
            <a:endParaRPr lang="en-US">
              <a:cs typeface="Times New Roman" pitchFamily="18" charset="0"/>
            </a:endParaRPr>
          </a:p>
        </p:txBody>
      </p:sp>
      <p:sp>
        <p:nvSpPr>
          <p:cNvPr id="49155" name="Text Box 3"/>
          <p:cNvSpPr txBox="1">
            <a:spLocks noChangeArrowheads="1"/>
          </p:cNvSpPr>
          <p:nvPr/>
        </p:nvSpPr>
        <p:spPr bwMode="auto">
          <a:xfrm>
            <a:off x="1447800" y="2209800"/>
            <a:ext cx="7315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To whom, then, will you compare God?  What image will you compare him to?  As for an idol, a craftsman casts it, and a goldsmith </a:t>
            </a:r>
            <a:r>
              <a:rPr lang="en-US" sz="2800" i="1"/>
              <a:t>overlays</a:t>
            </a:r>
            <a:r>
              <a:rPr lang="en-US" sz="2800"/>
              <a:t> it with gold and fashions silver chains for it.</a:t>
            </a:r>
            <a:r>
              <a:rPr lang="en-US" sz="2800">
                <a:cs typeface="Times New Roman" pitchFamily="18" charset="0"/>
              </a:rPr>
              <a:t>"</a:t>
            </a:r>
            <a:r>
              <a:rPr lang="en-US" sz="2800"/>
              <a:t>  Isaiah 40:19</a:t>
            </a:r>
          </a:p>
        </p:txBody>
      </p:sp>
      <p:sp>
        <p:nvSpPr>
          <p:cNvPr id="49156" name="Text Box 4"/>
          <p:cNvSpPr txBox="1">
            <a:spLocks noChangeArrowheads="1"/>
          </p:cNvSpPr>
          <p:nvPr/>
        </p:nvSpPr>
        <p:spPr bwMode="auto">
          <a:xfrm>
            <a:off x="1447800" y="4876800"/>
            <a:ext cx="7239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Here </a:t>
            </a:r>
            <a:r>
              <a:rPr lang="en-US" sz="2800" i="1"/>
              <a:t>raqa</a:t>
            </a:r>
            <a:r>
              <a:rPr lang="en-US" sz="2800"/>
              <a:t> is applied to spreading gold leaf over a cast image, which is a rather more delicate operation than beating or stamping!</a:t>
            </a:r>
            <a:endParaRPr lang="en-US"/>
          </a:p>
        </p:txBody>
      </p:sp>
    </p:spTree>
    <p:custDataLst>
      <p:tags r:id="rId1"/>
    </p:custDataLst>
  </p:cSld>
  <p:clrMapOvr>
    <a:masterClrMapping/>
  </p:clrMapOvr>
  <p:transition advTm="501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checkerboard(across)">
                                      <p:cBhvr>
                                        <p:cTn id="7" dur="5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additive="base">
                                        <p:cTn id="12" dur="500" fill="hold"/>
                                        <p:tgtEl>
                                          <p:spTgt spid="49156"/>
                                        </p:tgtEl>
                                        <p:attrNameLst>
                                          <p:attrName>ppt_x</p:attrName>
                                        </p:attrNameLst>
                                      </p:cBhvr>
                                      <p:tavLst>
                                        <p:tav tm="0">
                                          <p:val>
                                            <p:strVal val="0-#ppt_w/2"/>
                                          </p:val>
                                        </p:tav>
                                        <p:tav tm="100000">
                                          <p:val>
                                            <p:strVal val="#ppt_x"/>
                                          </p:val>
                                        </p:tav>
                                      </p:tavLst>
                                    </p:anim>
                                    <p:anim calcmode="lin" valueType="num">
                                      <p:cBhvr additive="base">
                                        <p:cTn id="13"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Usage of Verb </a:t>
            </a:r>
            <a:r>
              <a:rPr lang="en-US" i="1"/>
              <a:t>Raqa</a:t>
            </a:r>
            <a:endParaRPr lang="en-US">
              <a:cs typeface="Times New Roman" pitchFamily="18" charset="0"/>
            </a:endParaRPr>
          </a:p>
        </p:txBody>
      </p:sp>
      <p:sp>
        <p:nvSpPr>
          <p:cNvPr id="50179" name="Rectangle 3"/>
          <p:cNvSpPr>
            <a:spLocks noGrp="1" noChangeArrowheads="1"/>
          </p:cNvSpPr>
          <p:nvPr>
            <p:ph type="body" idx="1"/>
          </p:nvPr>
        </p:nvSpPr>
        <p:spPr/>
        <p:txBody>
          <a:bodyPr/>
          <a:lstStyle/>
          <a:p>
            <a:pPr>
              <a:lnSpc>
                <a:spcPct val="90000"/>
              </a:lnSpc>
            </a:pPr>
            <a:r>
              <a:rPr lang="en-US" sz="2800"/>
              <a:t>Verb used 11x in the Bible:</a:t>
            </a:r>
          </a:p>
          <a:p>
            <a:pPr>
              <a:lnSpc>
                <a:spcPct val="90000"/>
              </a:lnSpc>
            </a:pPr>
            <a:r>
              <a:rPr lang="en-US" sz="2800"/>
              <a:t>2x to </a:t>
            </a:r>
            <a:r>
              <a:rPr lang="en-US" sz="2800">
                <a:cs typeface="Times New Roman" pitchFamily="18" charset="0"/>
              </a:rPr>
              <a:t>'</a:t>
            </a:r>
            <a:r>
              <a:rPr lang="en-US" sz="2800"/>
              <a:t>stamp one’s feet</a:t>
            </a:r>
            <a:r>
              <a:rPr lang="en-US" sz="2800">
                <a:cs typeface="Times New Roman" pitchFamily="18" charset="0"/>
              </a:rPr>
              <a:t>'</a:t>
            </a:r>
            <a:r>
              <a:rPr lang="en-US" sz="2800"/>
              <a:t> and once to stamp something with the feet;</a:t>
            </a:r>
          </a:p>
          <a:p>
            <a:pPr>
              <a:lnSpc>
                <a:spcPct val="90000"/>
              </a:lnSpc>
            </a:pPr>
            <a:r>
              <a:rPr lang="en-US" sz="2800"/>
              <a:t>4x for spreading metal, but not always in the sense of beating or hammering;</a:t>
            </a:r>
          </a:p>
          <a:p>
            <a:pPr>
              <a:lnSpc>
                <a:spcPct val="90000"/>
              </a:lnSpc>
            </a:pPr>
            <a:r>
              <a:rPr lang="en-US" sz="2800"/>
              <a:t>3x for spreading out the earth, which is nowhere said to be spread by beating;</a:t>
            </a:r>
          </a:p>
          <a:p>
            <a:pPr>
              <a:lnSpc>
                <a:spcPct val="90000"/>
              </a:lnSpc>
            </a:pPr>
            <a:r>
              <a:rPr lang="en-US" sz="2800"/>
              <a:t>1x for spreading the sky or the clouds.</a:t>
            </a:r>
          </a:p>
          <a:p>
            <a:pPr>
              <a:lnSpc>
                <a:spcPct val="90000"/>
              </a:lnSpc>
            </a:pPr>
            <a:r>
              <a:rPr lang="en-US" sz="2800"/>
              <a:t>It thus need not mean more than </a:t>
            </a:r>
            <a:r>
              <a:rPr lang="en-US" sz="2800">
                <a:cs typeface="Times New Roman" pitchFamily="18" charset="0"/>
              </a:rPr>
              <a:t>'</a:t>
            </a:r>
            <a:r>
              <a:rPr lang="en-US" sz="2800"/>
              <a:t>spread out,</a:t>
            </a:r>
            <a:r>
              <a:rPr lang="en-US" sz="2800">
                <a:cs typeface="Times New Roman" pitchFamily="18" charset="0"/>
              </a:rPr>
              <a:t>'</a:t>
            </a:r>
            <a:r>
              <a:rPr lang="en-US" sz="2800"/>
              <a:t> whatever the means for accomplishing this.</a:t>
            </a:r>
          </a:p>
        </p:txBody>
      </p:sp>
    </p:spTree>
    <p:custDataLst>
      <p:tags r:id="rId1"/>
    </p:custDataLst>
  </p:cSld>
  <p:clrMapOvr>
    <a:masterClrMapping/>
  </p:clrMapOvr>
  <p:transition advTm="357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additive="base">
                                        <p:cTn id="37" dur="500" fill="hold"/>
                                        <p:tgtEl>
                                          <p:spTgt spid="501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1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Usage of Noun </a:t>
            </a:r>
            <a:r>
              <a:rPr lang="en-US" i="1"/>
              <a:t>Raqia</a:t>
            </a:r>
            <a:endParaRPr lang="en-US">
              <a:cs typeface="Times New Roman" pitchFamily="18" charset="0"/>
            </a:endParaRPr>
          </a:p>
        </p:txBody>
      </p:sp>
      <p:sp>
        <p:nvSpPr>
          <p:cNvPr id="51203" name="Rectangle 3"/>
          <p:cNvSpPr>
            <a:spLocks noGrp="1" noChangeArrowheads="1"/>
          </p:cNvSpPr>
          <p:nvPr>
            <p:ph type="body" idx="1"/>
          </p:nvPr>
        </p:nvSpPr>
        <p:spPr/>
        <p:txBody>
          <a:bodyPr/>
          <a:lstStyle/>
          <a:p>
            <a:pPr>
              <a:lnSpc>
                <a:spcPct val="90000"/>
              </a:lnSpc>
            </a:pPr>
            <a:r>
              <a:rPr lang="en-US" sz="2800"/>
              <a:t>Noun used 17x in Bible</a:t>
            </a:r>
          </a:p>
          <a:p>
            <a:pPr>
              <a:lnSpc>
                <a:spcPct val="90000"/>
              </a:lnSpc>
            </a:pPr>
            <a:r>
              <a:rPr lang="en-US" sz="2800"/>
              <a:t>11 of these refer to </a:t>
            </a:r>
            <a:r>
              <a:rPr lang="en-US" sz="2800">
                <a:cs typeface="Times New Roman" pitchFamily="18" charset="0"/>
              </a:rPr>
              <a:t>'</a:t>
            </a:r>
            <a:r>
              <a:rPr lang="en-US" sz="2800"/>
              <a:t>firmament</a:t>
            </a:r>
            <a:r>
              <a:rPr lang="en-US" sz="2800">
                <a:cs typeface="Times New Roman" pitchFamily="18" charset="0"/>
              </a:rPr>
              <a:t>'</a:t>
            </a:r>
            <a:r>
              <a:rPr lang="en-US" sz="2800"/>
              <a:t> of heaven, which is the meaning in dispute;</a:t>
            </a:r>
          </a:p>
          <a:p>
            <a:pPr>
              <a:lnSpc>
                <a:spcPct val="90000"/>
              </a:lnSpc>
            </a:pPr>
            <a:r>
              <a:rPr lang="en-US" sz="2800"/>
              <a:t>5 others refer to some object in Ezekiel’s vision, which may be solid, but this is not certain;</a:t>
            </a:r>
          </a:p>
          <a:p>
            <a:pPr>
              <a:lnSpc>
                <a:spcPct val="90000"/>
              </a:lnSpc>
            </a:pPr>
            <a:r>
              <a:rPr lang="en-US" sz="2800"/>
              <a:t>The other, Ps 150:1, may refer to the heavenly firmament, or to the </a:t>
            </a:r>
            <a:r>
              <a:rPr lang="en-US" sz="2800">
                <a:cs typeface="Times New Roman" pitchFamily="18" charset="0"/>
              </a:rPr>
              <a:t>'</a:t>
            </a:r>
            <a:r>
              <a:rPr lang="en-US" sz="2800"/>
              <a:t>expanse</a:t>
            </a:r>
            <a:r>
              <a:rPr lang="en-US" sz="2800">
                <a:cs typeface="Times New Roman" pitchFamily="18" charset="0"/>
              </a:rPr>
              <a:t>'</a:t>
            </a:r>
            <a:r>
              <a:rPr lang="en-US" sz="2800"/>
              <a:t> of God’s power.</a:t>
            </a:r>
          </a:p>
          <a:p>
            <a:pPr>
              <a:lnSpc>
                <a:spcPct val="90000"/>
              </a:lnSpc>
            </a:pPr>
            <a:r>
              <a:rPr lang="en-US" sz="2800"/>
              <a:t>In any case, the noun </a:t>
            </a:r>
            <a:r>
              <a:rPr lang="en-US" sz="2800" i="1"/>
              <a:t>raqia</a:t>
            </a:r>
            <a:r>
              <a:rPr lang="en-US" sz="2800"/>
              <a:t> refers to something expanded, whether solid or not, thick or thin, however it was spread out.</a:t>
            </a:r>
          </a:p>
        </p:txBody>
      </p:sp>
    </p:spTree>
    <p:custDataLst>
      <p:tags r:id="rId1"/>
    </p:custDataLst>
  </p:cSld>
  <p:clrMapOvr>
    <a:masterClrMapping/>
  </p:clrMapOvr>
  <p:transition advTm="348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The </a:t>
            </a:r>
            <a:r>
              <a:rPr lang="en-US">
                <a:cs typeface="Times New Roman" pitchFamily="18" charset="0"/>
              </a:rPr>
              <a:t>'</a:t>
            </a:r>
            <a:r>
              <a:rPr lang="en-US"/>
              <a:t>Pillars of Heaven</a:t>
            </a:r>
            <a:r>
              <a:rPr lang="en-US">
                <a:cs typeface="Times New Roman" pitchFamily="18" charset="0"/>
              </a:rPr>
              <a:t>'</a:t>
            </a:r>
          </a:p>
        </p:txBody>
      </p:sp>
      <p:sp>
        <p:nvSpPr>
          <p:cNvPr id="52227" name="Rectangle 3"/>
          <p:cNvSpPr>
            <a:spLocks noGrp="1" noChangeArrowheads="1"/>
          </p:cNvSpPr>
          <p:nvPr>
            <p:ph type="body" idx="1"/>
          </p:nvPr>
        </p:nvSpPr>
        <p:spPr/>
        <p:txBody>
          <a:bodyPr/>
          <a:lstStyle/>
          <a:p>
            <a:r>
              <a:rPr lang="en-US"/>
              <a:t>Occurs only once, in Job 26:11: </a:t>
            </a:r>
            <a:r>
              <a:rPr lang="en-US">
                <a:cs typeface="Times New Roman" pitchFamily="18" charset="0"/>
              </a:rPr>
              <a:t>"</a:t>
            </a:r>
            <a:r>
              <a:rPr lang="en-US"/>
              <a:t>The pillars of heaven quake, aghast at his rebuke.</a:t>
            </a:r>
            <a:r>
              <a:rPr lang="en-US">
                <a:cs typeface="Times New Roman" pitchFamily="18" charset="0"/>
              </a:rPr>
              <a:t>"</a:t>
            </a:r>
          </a:p>
          <a:p>
            <a:r>
              <a:rPr lang="en-US"/>
              <a:t>Three other passages refer to </a:t>
            </a:r>
            <a:r>
              <a:rPr lang="en-US">
                <a:cs typeface="Times New Roman" pitchFamily="18" charset="0"/>
              </a:rPr>
              <a:t>'</a:t>
            </a:r>
            <a:r>
              <a:rPr lang="en-US"/>
              <a:t>pillars</a:t>
            </a:r>
            <a:r>
              <a:rPr lang="en-US">
                <a:cs typeface="Times New Roman" pitchFamily="18" charset="0"/>
              </a:rPr>
              <a:t>'</a:t>
            </a:r>
            <a:r>
              <a:rPr lang="en-US"/>
              <a:t> of the earth.</a:t>
            </a:r>
          </a:p>
          <a:p>
            <a:r>
              <a:rPr lang="en-US"/>
              <a:t>But in Hebrew usage, pillars do not always support something.  Sometimes they are free-standing.</a:t>
            </a:r>
          </a:p>
        </p:txBody>
      </p:sp>
    </p:spTree>
    <p:custDataLst>
      <p:tags r:id="rId1"/>
    </p:custDataLst>
  </p:cSld>
  <p:clrMapOvr>
    <a:masterClrMapping/>
  </p:clrMapOvr>
  <p:transition advTm="324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Usage of </a:t>
            </a:r>
            <a:r>
              <a:rPr lang="en-US">
                <a:cs typeface="Times New Roman" pitchFamily="18" charset="0"/>
              </a:rPr>
              <a:t>'</a:t>
            </a:r>
            <a:r>
              <a:rPr lang="en-US"/>
              <a:t>Pillars</a:t>
            </a:r>
            <a:r>
              <a:rPr lang="en-US">
                <a:cs typeface="Times New Roman" pitchFamily="18" charset="0"/>
              </a:rPr>
              <a:t>'</a:t>
            </a:r>
          </a:p>
        </p:txBody>
      </p:sp>
      <p:pic>
        <p:nvPicPr>
          <p:cNvPr id="53251" name="Picture 3" descr="PillarsTe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7213"/>
            <a:ext cx="4724400" cy="4481512"/>
          </a:xfrm>
          <a:prstGeom prst="rect">
            <a:avLst/>
          </a:prstGeom>
          <a:noFill/>
          <a:extLst>
            <a:ext uri="{909E8E84-426E-40DD-AFC4-6F175D3DCCD1}">
              <a14:hiddenFill xmlns:a14="http://schemas.microsoft.com/office/drawing/2010/main">
                <a:solidFill>
                  <a:srgbClr val="FFFFFF"/>
                </a:solidFill>
              </a14:hiddenFill>
            </a:ext>
          </a:extLst>
        </p:spPr>
      </p:pic>
      <p:sp>
        <p:nvSpPr>
          <p:cNvPr id="53252" name="Text Box 4"/>
          <p:cNvSpPr txBox="1">
            <a:spLocks noChangeArrowheads="1"/>
          </p:cNvSpPr>
          <p:nvPr/>
        </p:nvSpPr>
        <p:spPr bwMode="auto">
          <a:xfrm>
            <a:off x="6705600" y="2667000"/>
            <a:ext cx="2057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Solomon</a:t>
            </a:r>
            <a:r>
              <a:rPr lang="en-US">
                <a:cs typeface="Times New Roman" pitchFamily="18" charset="0"/>
              </a:rPr>
              <a:t>'</a:t>
            </a:r>
            <a:r>
              <a:rPr lang="en-US"/>
              <a:t>s Temple is usually pictured with free-standing pillars.</a:t>
            </a:r>
          </a:p>
        </p:txBody>
      </p:sp>
    </p:spTree>
    <p:custDataLst>
      <p:tags r:id="rId1"/>
    </p:custDataLst>
  </p:cSld>
  <p:clrMapOvr>
    <a:masterClrMapping/>
  </p:clrMapOvr>
  <p:transition advTm="194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checkerboard(across)">
                                      <p:cBhvr>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1+#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Usage of </a:t>
            </a:r>
            <a:r>
              <a:rPr lang="en-US">
                <a:cs typeface="Times New Roman" pitchFamily="18" charset="0"/>
              </a:rPr>
              <a:t>'</a:t>
            </a:r>
            <a:r>
              <a:rPr lang="en-US"/>
              <a:t>Pillars</a:t>
            </a:r>
            <a:r>
              <a:rPr lang="en-US">
                <a:cs typeface="Times New Roman" pitchFamily="18" charset="0"/>
              </a:rPr>
              <a:t>'</a:t>
            </a:r>
          </a:p>
        </p:txBody>
      </p:sp>
      <p:sp>
        <p:nvSpPr>
          <p:cNvPr id="54275" name="Rectangle 3"/>
          <p:cNvSpPr>
            <a:spLocks noGrp="1" noChangeArrowheads="1"/>
          </p:cNvSpPr>
          <p:nvPr>
            <p:ph type="body" idx="1"/>
          </p:nvPr>
        </p:nvSpPr>
        <p:spPr/>
        <p:txBody>
          <a:bodyPr/>
          <a:lstStyle/>
          <a:p>
            <a:r>
              <a:rPr lang="en-US" sz="2800"/>
              <a:t>In context, the </a:t>
            </a:r>
            <a:r>
              <a:rPr lang="en-US" sz="2800">
                <a:cs typeface="Times New Roman" pitchFamily="18" charset="0"/>
              </a:rPr>
              <a:t>'</a:t>
            </a:r>
            <a:r>
              <a:rPr lang="en-US" sz="2800"/>
              <a:t>pillars</a:t>
            </a:r>
            <a:r>
              <a:rPr lang="en-US" sz="2800">
                <a:cs typeface="Times New Roman" pitchFamily="18" charset="0"/>
              </a:rPr>
              <a:t>'</a:t>
            </a:r>
            <a:r>
              <a:rPr lang="en-US" sz="2800"/>
              <a:t> of heaven and earth suggest that the objects referred to are mountains.</a:t>
            </a:r>
          </a:p>
          <a:p>
            <a:r>
              <a:rPr lang="en-US" sz="2800"/>
              <a:t>The idea may be that the mountains are made of earth and extend into heaven, rather than that they support earth or heaven.</a:t>
            </a:r>
          </a:p>
          <a:p>
            <a:r>
              <a:rPr lang="en-US" sz="2800"/>
              <a:t>In any case, there is no explicit statement that these </a:t>
            </a:r>
            <a:r>
              <a:rPr lang="en-US" sz="2800">
                <a:cs typeface="Times New Roman" pitchFamily="18" charset="0"/>
              </a:rPr>
              <a:t>'</a:t>
            </a:r>
            <a:r>
              <a:rPr lang="en-US" sz="2800"/>
              <a:t>pillars</a:t>
            </a:r>
            <a:r>
              <a:rPr lang="en-US" sz="2800">
                <a:cs typeface="Times New Roman" pitchFamily="18" charset="0"/>
              </a:rPr>
              <a:t>'</a:t>
            </a:r>
            <a:r>
              <a:rPr lang="en-US" sz="2800"/>
              <a:t> hold up heaven or earth.</a:t>
            </a:r>
          </a:p>
        </p:txBody>
      </p:sp>
    </p:spTree>
    <p:custDataLst>
      <p:tags r:id="rId1"/>
    </p:custDataLst>
  </p:cSld>
  <p:clrMapOvr>
    <a:masterClrMapping/>
  </p:clrMapOvr>
  <p:transition advTm="360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The sky a </a:t>
            </a:r>
            <a:r>
              <a:rPr lang="en-US">
                <a:cs typeface="Times New Roman" pitchFamily="18" charset="0"/>
              </a:rPr>
              <a:t>'</a:t>
            </a:r>
            <a:r>
              <a:rPr lang="en-US"/>
              <a:t>heavy metal mirror</a:t>
            </a:r>
            <a:r>
              <a:rPr lang="en-US">
                <a:cs typeface="Times New Roman" pitchFamily="18" charset="0"/>
              </a:rPr>
              <a:t>'</a:t>
            </a:r>
          </a:p>
        </p:txBody>
      </p:sp>
      <p:sp>
        <p:nvSpPr>
          <p:cNvPr id="55299" name="Rectangle 3"/>
          <p:cNvSpPr>
            <a:spLocks noGrp="1" noChangeArrowheads="1"/>
          </p:cNvSpPr>
          <p:nvPr>
            <p:ph type="body" sz="half" idx="1"/>
          </p:nvPr>
        </p:nvSpPr>
        <p:spPr/>
        <p:txBody>
          <a:bodyPr/>
          <a:lstStyle/>
          <a:p>
            <a:pPr>
              <a:lnSpc>
                <a:spcPct val="90000"/>
              </a:lnSpc>
            </a:pPr>
            <a:r>
              <a:rPr lang="en-US" sz="2400">
                <a:cs typeface="Times New Roman" pitchFamily="18" charset="0"/>
              </a:rPr>
              <a:t>"</a:t>
            </a:r>
            <a:r>
              <a:rPr lang="en-US" sz="2400"/>
              <a:t>Can you, with Him, spread out the skies, strong as a molten mirror?</a:t>
            </a:r>
            <a:r>
              <a:rPr lang="en-US" sz="2400">
                <a:cs typeface="Times New Roman" pitchFamily="18" charset="0"/>
              </a:rPr>
              <a:t>"</a:t>
            </a:r>
            <a:r>
              <a:rPr lang="en-US" sz="2400"/>
              <a:t> (Job 37:17, NASB)</a:t>
            </a:r>
          </a:p>
          <a:p>
            <a:pPr>
              <a:lnSpc>
                <a:spcPct val="90000"/>
              </a:lnSpc>
            </a:pPr>
            <a:r>
              <a:rPr lang="en-US" sz="2400">
                <a:cs typeface="Times New Roman" pitchFamily="18" charset="0"/>
              </a:rPr>
              <a:t>"</a:t>
            </a:r>
            <a:r>
              <a:rPr lang="en-US" sz="2400"/>
              <a:t>Can you beat out vault of the skies, as he does, hard as a mirror of cast metal?</a:t>
            </a:r>
            <a:r>
              <a:rPr lang="en-US" sz="2400">
                <a:cs typeface="Times New Roman" pitchFamily="18" charset="0"/>
              </a:rPr>
              <a:t>"</a:t>
            </a:r>
            <a:r>
              <a:rPr lang="en-US" sz="2400"/>
              <a:t> (NEB)</a:t>
            </a:r>
          </a:p>
          <a:p>
            <a:pPr>
              <a:lnSpc>
                <a:spcPct val="90000"/>
              </a:lnSpc>
            </a:pPr>
            <a:r>
              <a:rPr lang="en-US" sz="2400">
                <a:cs typeface="Times New Roman" pitchFamily="18" charset="0"/>
              </a:rPr>
              <a:t>"</a:t>
            </a:r>
            <a:r>
              <a:rPr lang="en-US" sz="2400"/>
              <a:t>Hast thou, with him, spread out the sky, which is strong, and as a molten looking glass?</a:t>
            </a:r>
            <a:r>
              <a:rPr lang="en-US" sz="2400">
                <a:cs typeface="Times New Roman" pitchFamily="18" charset="0"/>
              </a:rPr>
              <a:t>"</a:t>
            </a:r>
            <a:r>
              <a:rPr lang="en-US" sz="2400"/>
              <a:t> (KJV)</a:t>
            </a:r>
          </a:p>
        </p:txBody>
      </p:sp>
      <p:pic>
        <p:nvPicPr>
          <p:cNvPr id="55302" name="Picture 6" descr="MetMirro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62588" y="1946275"/>
            <a:ext cx="314801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95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checkerboard(across)">
                                      <p:cBhvr>
                                        <p:cTn id="7" dur="500"/>
                                        <p:tgtEl>
                                          <p:spTgt spid="55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calcmode="lin" valueType="num">
                                      <p:cBhvr additive="base">
                                        <p:cTn id="12"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5299">
                                            <p:txEl>
                                              <p:pRg st="1" end="1"/>
                                            </p:txEl>
                                          </p:spTgt>
                                        </p:tgtEl>
                                        <p:attrNameLst>
                                          <p:attrName>style.visibility</p:attrName>
                                        </p:attrNameLst>
                                      </p:cBhvr>
                                      <p:to>
                                        <p:strVal val="visible"/>
                                      </p:to>
                                    </p:set>
                                    <p:anim calcmode="lin" valueType="num">
                                      <p:cBhvr additive="base">
                                        <p:cTn id="18"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5299">
                                            <p:txEl>
                                              <p:pRg st="2" end="2"/>
                                            </p:txEl>
                                          </p:spTgt>
                                        </p:tgtEl>
                                        <p:attrNameLst>
                                          <p:attrName>style.visibility</p:attrName>
                                        </p:attrNameLst>
                                      </p:cBhvr>
                                      <p:to>
                                        <p:strVal val="visible"/>
                                      </p:to>
                                    </p:set>
                                    <p:anim calcmode="lin" valueType="num">
                                      <p:cBhvr additive="base">
                                        <p:cTn id="24"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The sky a heavy metal mirror?</a:t>
            </a:r>
          </a:p>
        </p:txBody>
      </p:sp>
      <p:sp>
        <p:nvSpPr>
          <p:cNvPr id="56323" name="Rectangle 3"/>
          <p:cNvSpPr>
            <a:spLocks noGrp="1" noChangeArrowheads="1"/>
          </p:cNvSpPr>
          <p:nvPr>
            <p:ph type="body" idx="1"/>
          </p:nvPr>
        </p:nvSpPr>
        <p:spPr/>
        <p:txBody>
          <a:bodyPr/>
          <a:lstStyle/>
          <a:p>
            <a:r>
              <a:rPr lang="en-US" sz="2800"/>
              <a:t>This passage certainly looks like the Bible teaches a solid sky – or more precisely, that the speaker Elihu believed in one.</a:t>
            </a:r>
          </a:p>
          <a:p>
            <a:r>
              <a:rPr lang="en-US" sz="2800"/>
              <a:t>Elihu might have been mistaken and the Bible merely reporting his words, but is this what he really said?</a:t>
            </a:r>
          </a:p>
          <a:p>
            <a:r>
              <a:rPr lang="en-US" sz="2800"/>
              <a:t>There are serious problems with the translation of two crucial words here – </a:t>
            </a:r>
            <a:r>
              <a:rPr lang="en-US" sz="2800">
                <a:cs typeface="Times New Roman" pitchFamily="18" charset="0"/>
              </a:rPr>
              <a:t>'</a:t>
            </a:r>
            <a:r>
              <a:rPr lang="en-US" sz="2800"/>
              <a:t>mirror</a:t>
            </a:r>
            <a:r>
              <a:rPr lang="en-US" sz="2800">
                <a:cs typeface="Times New Roman" pitchFamily="18" charset="0"/>
              </a:rPr>
              <a:t>'</a:t>
            </a:r>
            <a:r>
              <a:rPr lang="en-US" sz="2800"/>
              <a:t> and </a:t>
            </a:r>
            <a:r>
              <a:rPr lang="en-US" sz="2800">
                <a:cs typeface="Times New Roman" pitchFamily="18" charset="0"/>
              </a:rPr>
              <a:t>'</a:t>
            </a:r>
            <a:r>
              <a:rPr lang="en-US" sz="2800"/>
              <a:t>sky.</a:t>
            </a:r>
            <a:r>
              <a:rPr lang="en-US" sz="2800">
                <a:cs typeface="Times New Roman" pitchFamily="18" charset="0"/>
              </a:rPr>
              <a:t>'</a:t>
            </a:r>
          </a:p>
        </p:txBody>
      </p:sp>
    </p:spTree>
    <p:custDataLst>
      <p:tags r:id="rId1"/>
    </p:custDataLst>
  </p:cSld>
  <p:clrMapOvr>
    <a:masterClrMapping/>
  </p:clrMapOvr>
  <p:transition advTm="474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The sky a heavy metal mirror?</a:t>
            </a:r>
          </a:p>
        </p:txBody>
      </p:sp>
      <p:sp>
        <p:nvSpPr>
          <p:cNvPr id="57347" name="Rectangle 3"/>
          <p:cNvSpPr>
            <a:spLocks noGrp="1" noChangeArrowheads="1"/>
          </p:cNvSpPr>
          <p:nvPr>
            <p:ph type="body" sz="half" idx="1"/>
          </p:nvPr>
        </p:nvSpPr>
        <p:spPr/>
        <p:txBody>
          <a:bodyPr/>
          <a:lstStyle/>
          <a:p>
            <a:pPr>
              <a:lnSpc>
                <a:spcPct val="90000"/>
              </a:lnSpc>
            </a:pPr>
            <a:r>
              <a:rPr lang="en-US" sz="2400"/>
              <a:t>The word translated </a:t>
            </a:r>
            <a:r>
              <a:rPr lang="en-US" sz="2400">
                <a:cs typeface="Times New Roman" pitchFamily="18" charset="0"/>
              </a:rPr>
              <a:t>'</a:t>
            </a:r>
            <a:r>
              <a:rPr lang="en-US" sz="2400"/>
              <a:t>mirror</a:t>
            </a:r>
            <a:r>
              <a:rPr lang="en-US" sz="2400">
                <a:cs typeface="Times New Roman" pitchFamily="18" charset="0"/>
              </a:rPr>
              <a:t>'</a:t>
            </a:r>
            <a:r>
              <a:rPr lang="en-US" sz="2400"/>
              <a:t> is listed as occurring only once in the Hebrew Bible, with no cognates given from related languages.</a:t>
            </a:r>
          </a:p>
          <a:p>
            <a:pPr>
              <a:lnSpc>
                <a:spcPct val="90000"/>
              </a:lnSpc>
            </a:pPr>
            <a:r>
              <a:rPr lang="en-US" sz="2400"/>
              <a:t>A word with identical spelling is listed below it.  This occurs 4x, once by Elihu in Job.</a:t>
            </a:r>
          </a:p>
          <a:p>
            <a:pPr>
              <a:lnSpc>
                <a:spcPct val="90000"/>
              </a:lnSpc>
            </a:pPr>
            <a:r>
              <a:rPr lang="en-US" sz="2400"/>
              <a:t>I suggest this is the word in our passage, usually translated </a:t>
            </a:r>
            <a:r>
              <a:rPr lang="en-US" sz="2400">
                <a:cs typeface="Times New Roman" pitchFamily="18" charset="0"/>
              </a:rPr>
              <a:t>'</a:t>
            </a:r>
            <a:r>
              <a:rPr lang="en-US" sz="2400"/>
              <a:t>appearance.</a:t>
            </a:r>
            <a:r>
              <a:rPr lang="en-US" sz="2400">
                <a:cs typeface="Times New Roman" pitchFamily="18" charset="0"/>
              </a:rPr>
              <a:t>'</a:t>
            </a:r>
          </a:p>
        </p:txBody>
      </p:sp>
      <p:pic>
        <p:nvPicPr>
          <p:cNvPr id="57353" name="Picture 9" descr="reiy"/>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857500"/>
            <a:ext cx="3810000" cy="2292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031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animEffect transition="in" filter="checkerboard(across)">
                                      <p:cBhvr>
                                        <p:cTn id="7" dur="500"/>
                                        <p:tgtEl>
                                          <p:spTgt spid="57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 calcmode="lin" valueType="num">
                                      <p:cBhvr additive="base">
                                        <p:cTn id="12"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7347">
                                            <p:txEl>
                                              <p:pRg st="1" end="1"/>
                                            </p:txEl>
                                          </p:spTgt>
                                        </p:tgtEl>
                                        <p:attrNameLst>
                                          <p:attrName>style.visibility</p:attrName>
                                        </p:attrNameLst>
                                      </p:cBhvr>
                                      <p:to>
                                        <p:strVal val="visible"/>
                                      </p:to>
                                    </p:set>
                                    <p:anim calcmode="lin" valueType="num">
                                      <p:cBhvr additive="base">
                                        <p:cTn id="18"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7347">
                                            <p:txEl>
                                              <p:pRg st="2" end="2"/>
                                            </p:txEl>
                                          </p:spTgt>
                                        </p:tgtEl>
                                        <p:attrNameLst>
                                          <p:attrName>style.visibility</p:attrName>
                                        </p:attrNameLst>
                                      </p:cBhvr>
                                      <p:to>
                                        <p:strVal val="visible"/>
                                      </p:to>
                                    </p:set>
                                    <p:anim calcmode="lin" valueType="num">
                                      <p:cBhvr additive="base">
                                        <p:cTn id="24"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Modern Claims</a:t>
            </a:r>
          </a:p>
        </p:txBody>
      </p:sp>
      <p:sp>
        <p:nvSpPr>
          <p:cNvPr id="29699" name="Rectangle 3"/>
          <p:cNvSpPr>
            <a:spLocks noGrp="1" noChangeArrowheads="1"/>
          </p:cNvSpPr>
          <p:nvPr>
            <p:ph type="body" idx="1"/>
          </p:nvPr>
        </p:nvSpPr>
        <p:spPr/>
        <p:txBody>
          <a:bodyPr/>
          <a:lstStyle/>
          <a:p>
            <a:r>
              <a:rPr lang="en-US" sz="2800"/>
              <a:t>Many moderns claim the Bible mistaken about the nature of the sky:</a:t>
            </a:r>
          </a:p>
          <a:p>
            <a:pPr lvl="1"/>
            <a:r>
              <a:rPr lang="en-US" sz="2800"/>
              <a:t>Some think there is no God behind the Bible.</a:t>
            </a:r>
          </a:p>
          <a:p>
            <a:pPr lvl="1"/>
            <a:r>
              <a:rPr lang="en-US" sz="2800"/>
              <a:t>Others think there is, but he wasn</a:t>
            </a:r>
            <a:r>
              <a:rPr lang="en-US" sz="2800">
                <a:cs typeface="Times New Roman" pitchFamily="18" charset="0"/>
              </a:rPr>
              <a:t>'</a:t>
            </a:r>
            <a:r>
              <a:rPr lang="en-US" sz="2800"/>
              <a:t>t concerned to have the Bible writers get their science straight.</a:t>
            </a:r>
          </a:p>
          <a:p>
            <a:r>
              <a:rPr lang="en-US" sz="2800"/>
              <a:t>If either are right, why should we believe the Bible is from the Creator, if it doesn</a:t>
            </a:r>
            <a:r>
              <a:rPr lang="en-US" sz="2800">
                <a:cs typeface="Times New Roman" pitchFamily="18" charset="0"/>
              </a:rPr>
              <a:t>'</a:t>
            </a:r>
            <a:r>
              <a:rPr lang="en-US" sz="2800"/>
              <a:t>t get the facts of nature correct?</a:t>
            </a:r>
          </a:p>
        </p:txBody>
      </p:sp>
    </p:spTree>
    <p:custDataLst>
      <p:tags r:id="rId1"/>
    </p:custDataLst>
  </p:cSld>
  <p:clrMapOvr>
    <a:masterClrMapping/>
  </p:clrMapOvr>
  <p:transition advTm="232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The sky a heavy metal mirror?</a:t>
            </a:r>
          </a:p>
        </p:txBody>
      </p:sp>
      <p:sp>
        <p:nvSpPr>
          <p:cNvPr id="58371" name="Rectangle 3"/>
          <p:cNvSpPr>
            <a:spLocks noGrp="1" noChangeArrowheads="1"/>
          </p:cNvSpPr>
          <p:nvPr>
            <p:ph type="body" sz="half" idx="1"/>
          </p:nvPr>
        </p:nvSpPr>
        <p:spPr/>
        <p:txBody>
          <a:bodyPr/>
          <a:lstStyle/>
          <a:p>
            <a:pPr>
              <a:lnSpc>
                <a:spcPct val="90000"/>
              </a:lnSpc>
            </a:pPr>
            <a:r>
              <a:rPr lang="en-US" sz="2400"/>
              <a:t>The word translated </a:t>
            </a:r>
            <a:r>
              <a:rPr lang="en-US" sz="2400">
                <a:cs typeface="Times New Roman" pitchFamily="18" charset="0"/>
              </a:rPr>
              <a:t>'</a:t>
            </a:r>
            <a:r>
              <a:rPr lang="en-US" sz="2400"/>
              <a:t>sky</a:t>
            </a:r>
            <a:r>
              <a:rPr lang="en-US" sz="2400">
                <a:cs typeface="Times New Roman" pitchFamily="18" charset="0"/>
              </a:rPr>
              <a:t>'</a:t>
            </a:r>
            <a:r>
              <a:rPr lang="en-US" sz="2400"/>
              <a:t> or </a:t>
            </a:r>
            <a:r>
              <a:rPr lang="en-US" sz="2400">
                <a:cs typeface="Times New Roman" pitchFamily="18" charset="0"/>
              </a:rPr>
              <a:t>'</a:t>
            </a:r>
            <a:r>
              <a:rPr lang="en-US" sz="2400"/>
              <a:t>skies</a:t>
            </a:r>
            <a:r>
              <a:rPr lang="en-US" sz="2400">
                <a:cs typeface="Times New Roman" pitchFamily="18" charset="0"/>
              </a:rPr>
              <a:t>'</a:t>
            </a:r>
            <a:r>
              <a:rPr lang="en-US" sz="2400"/>
              <a:t> here is </a:t>
            </a:r>
            <a:r>
              <a:rPr lang="en-US" sz="2400" i="1"/>
              <a:t>shahaq</a:t>
            </a:r>
            <a:r>
              <a:rPr lang="en-US" sz="2400"/>
              <a:t>.</a:t>
            </a:r>
          </a:p>
          <a:p>
            <a:pPr>
              <a:lnSpc>
                <a:spcPct val="90000"/>
              </a:lnSpc>
            </a:pPr>
            <a:r>
              <a:rPr lang="en-US" sz="2400"/>
              <a:t>It occurs 21x in the Bible.</a:t>
            </a:r>
          </a:p>
          <a:p>
            <a:pPr>
              <a:lnSpc>
                <a:spcPct val="90000"/>
              </a:lnSpc>
            </a:pPr>
            <a:r>
              <a:rPr lang="en-US" sz="2400"/>
              <a:t>The dictionary lists the main meanings as </a:t>
            </a:r>
            <a:r>
              <a:rPr lang="en-US" sz="2400">
                <a:cs typeface="Times New Roman" pitchFamily="18" charset="0"/>
              </a:rPr>
              <a:t>'</a:t>
            </a:r>
            <a:r>
              <a:rPr lang="en-US" sz="2400"/>
              <a:t>dust</a:t>
            </a:r>
            <a:r>
              <a:rPr lang="en-US" sz="2400">
                <a:cs typeface="Times New Roman" pitchFamily="18" charset="0"/>
              </a:rPr>
              <a:t>'</a:t>
            </a:r>
            <a:r>
              <a:rPr lang="en-US" sz="2400"/>
              <a:t> and </a:t>
            </a:r>
            <a:r>
              <a:rPr lang="en-US" sz="2400">
                <a:cs typeface="Times New Roman" pitchFamily="18" charset="0"/>
              </a:rPr>
              <a:t>'</a:t>
            </a:r>
            <a:r>
              <a:rPr lang="en-US" sz="2400"/>
              <a:t>cloud</a:t>
            </a:r>
            <a:r>
              <a:rPr lang="en-US" sz="2400">
                <a:cs typeface="Times New Roman" pitchFamily="18" charset="0"/>
              </a:rPr>
              <a:t>'</a:t>
            </a:r>
            <a:r>
              <a:rPr lang="en-US" sz="2400"/>
              <a:t>; </a:t>
            </a:r>
            <a:r>
              <a:rPr lang="en-US" sz="2400">
                <a:cs typeface="Times New Roman" pitchFamily="18" charset="0"/>
              </a:rPr>
              <a:t>'</a:t>
            </a:r>
            <a:r>
              <a:rPr lang="en-US" sz="2400"/>
              <a:t>sky</a:t>
            </a:r>
            <a:r>
              <a:rPr lang="en-US" sz="2400">
                <a:cs typeface="Times New Roman" pitchFamily="18" charset="0"/>
              </a:rPr>
              <a:t>'</a:t>
            </a:r>
            <a:r>
              <a:rPr lang="en-US" sz="2400"/>
              <a:t> is only given as a secondary meaning under cloud.</a:t>
            </a:r>
          </a:p>
          <a:p>
            <a:pPr>
              <a:lnSpc>
                <a:spcPct val="90000"/>
              </a:lnSpc>
            </a:pPr>
            <a:r>
              <a:rPr lang="en-US" sz="2400"/>
              <a:t>Elihu uses the word 3 other times, always translated </a:t>
            </a:r>
            <a:r>
              <a:rPr lang="en-US" sz="2400">
                <a:cs typeface="Times New Roman" pitchFamily="18" charset="0"/>
              </a:rPr>
              <a:t>'</a:t>
            </a:r>
            <a:r>
              <a:rPr lang="en-US" sz="2400"/>
              <a:t>cloud.</a:t>
            </a:r>
            <a:r>
              <a:rPr lang="en-US" sz="2400">
                <a:cs typeface="Times New Roman" pitchFamily="18" charset="0"/>
              </a:rPr>
              <a:t>'</a:t>
            </a:r>
          </a:p>
          <a:p>
            <a:pPr>
              <a:lnSpc>
                <a:spcPct val="90000"/>
              </a:lnSpc>
            </a:pPr>
            <a:r>
              <a:rPr lang="en-US" sz="2400"/>
              <a:t>I suggest we try </a:t>
            </a:r>
            <a:r>
              <a:rPr lang="en-US" sz="2400">
                <a:cs typeface="Times New Roman" pitchFamily="18" charset="0"/>
              </a:rPr>
              <a:t>'</a:t>
            </a:r>
            <a:r>
              <a:rPr lang="en-US" sz="2400"/>
              <a:t>cloud</a:t>
            </a:r>
            <a:r>
              <a:rPr lang="en-US" sz="2400">
                <a:cs typeface="Times New Roman" pitchFamily="18" charset="0"/>
              </a:rPr>
              <a:t>'</a:t>
            </a:r>
            <a:r>
              <a:rPr lang="en-US" sz="2400"/>
              <a:t> here, too.</a:t>
            </a:r>
          </a:p>
        </p:txBody>
      </p:sp>
      <p:pic>
        <p:nvPicPr>
          <p:cNvPr id="58374" name="Picture 6" descr="shahaq"/>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698750"/>
            <a:ext cx="3810000" cy="2608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11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checkerboard(across)">
                                      <p:cBhvr>
                                        <p:cTn id="7" dur="500"/>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 calcmode="lin" valueType="num">
                                      <p:cBhvr additive="base">
                                        <p:cTn id="12"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371">
                                            <p:txEl>
                                              <p:pRg st="1" end="1"/>
                                            </p:txEl>
                                          </p:spTgt>
                                        </p:tgtEl>
                                        <p:attrNameLst>
                                          <p:attrName>style.visibility</p:attrName>
                                        </p:attrNameLst>
                                      </p:cBhvr>
                                      <p:to>
                                        <p:strVal val="visible"/>
                                      </p:to>
                                    </p:set>
                                    <p:anim calcmode="lin" valueType="num">
                                      <p:cBhvr additive="base">
                                        <p:cTn id="18"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8371">
                                            <p:txEl>
                                              <p:pRg st="2" end="2"/>
                                            </p:txEl>
                                          </p:spTgt>
                                        </p:tgtEl>
                                        <p:attrNameLst>
                                          <p:attrName>style.visibility</p:attrName>
                                        </p:attrNameLst>
                                      </p:cBhvr>
                                      <p:to>
                                        <p:strVal val="visible"/>
                                      </p:to>
                                    </p:set>
                                    <p:anim calcmode="lin" valueType="num">
                                      <p:cBhvr additive="base">
                                        <p:cTn id="24"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8371">
                                            <p:txEl>
                                              <p:pRg st="3" end="3"/>
                                            </p:txEl>
                                          </p:spTgt>
                                        </p:tgtEl>
                                        <p:attrNameLst>
                                          <p:attrName>style.visibility</p:attrName>
                                        </p:attrNameLst>
                                      </p:cBhvr>
                                      <p:to>
                                        <p:strVal val="visible"/>
                                      </p:to>
                                    </p:set>
                                    <p:anim calcmode="lin" valueType="num">
                                      <p:cBhvr additive="base">
                                        <p:cTn id="30"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8371">
                                            <p:txEl>
                                              <p:pRg st="4" end="4"/>
                                            </p:txEl>
                                          </p:spTgt>
                                        </p:tgtEl>
                                        <p:attrNameLst>
                                          <p:attrName>style.visibility</p:attrName>
                                        </p:attrNameLst>
                                      </p:cBhvr>
                                      <p:to>
                                        <p:strVal val="visible"/>
                                      </p:to>
                                    </p:set>
                                    <p:anim calcmode="lin" valueType="num">
                                      <p:cBhvr additive="base">
                                        <p:cTn id="36"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The sky a heavy metal mirror?</a:t>
            </a:r>
          </a:p>
        </p:txBody>
      </p:sp>
      <p:sp>
        <p:nvSpPr>
          <p:cNvPr id="59395" name="Rectangle 3"/>
          <p:cNvSpPr>
            <a:spLocks noGrp="1" noChangeArrowheads="1"/>
          </p:cNvSpPr>
          <p:nvPr>
            <p:ph type="body" idx="1"/>
          </p:nvPr>
        </p:nvSpPr>
        <p:spPr/>
        <p:txBody>
          <a:bodyPr/>
          <a:lstStyle/>
          <a:p>
            <a:r>
              <a:rPr lang="en-US"/>
              <a:t>With these changes we get:</a:t>
            </a:r>
          </a:p>
          <a:p>
            <a:pPr lvl="1"/>
            <a:r>
              <a:rPr lang="en-US">
                <a:cs typeface="Times New Roman" pitchFamily="18" charset="0"/>
              </a:rPr>
              <a:t>"</a:t>
            </a:r>
            <a:r>
              <a:rPr lang="en-US"/>
              <a:t>Can you, with Him, spread out the mighty clouds, with an appearance of being poured out?</a:t>
            </a:r>
            <a:r>
              <a:rPr lang="en-US">
                <a:cs typeface="Times New Roman" pitchFamily="18" charset="0"/>
              </a:rPr>
              <a:t>"</a:t>
            </a:r>
          </a:p>
          <a:p>
            <a:r>
              <a:rPr lang="en-US"/>
              <a:t>As an alternative to:</a:t>
            </a:r>
          </a:p>
          <a:p>
            <a:pPr lvl="1"/>
            <a:r>
              <a:rPr lang="en-US">
                <a:cs typeface="Times New Roman" pitchFamily="18" charset="0"/>
              </a:rPr>
              <a:t>"</a:t>
            </a:r>
            <a:r>
              <a:rPr lang="en-US"/>
              <a:t>Can you, with Him, spread out the skies, strong as a molten mirror?</a:t>
            </a:r>
            <a:r>
              <a:rPr lang="en-US">
                <a:cs typeface="Times New Roman" pitchFamily="18" charset="0"/>
              </a:rPr>
              <a:t>"</a:t>
            </a:r>
          </a:p>
        </p:txBody>
      </p:sp>
    </p:spTree>
    <p:custDataLst>
      <p:tags r:id="rId1"/>
    </p:custDataLst>
  </p:cSld>
  <p:clrMapOvr>
    <a:masterClrMapping/>
  </p:clrMapOvr>
  <p:transition advTm="205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The sky a heavy metal mirror?</a:t>
            </a:r>
          </a:p>
        </p:txBody>
      </p:sp>
      <p:sp>
        <p:nvSpPr>
          <p:cNvPr id="60419" name="Rectangle 3"/>
          <p:cNvSpPr>
            <a:spLocks noGrp="1" noChangeArrowheads="1"/>
          </p:cNvSpPr>
          <p:nvPr>
            <p:ph type="body" idx="1"/>
          </p:nvPr>
        </p:nvSpPr>
        <p:spPr>
          <a:xfrm>
            <a:off x="1169988" y="2362200"/>
            <a:ext cx="7772400" cy="3698875"/>
          </a:xfrm>
        </p:spPr>
        <p:txBody>
          <a:bodyPr/>
          <a:lstStyle/>
          <a:p>
            <a:r>
              <a:rPr lang="en-US" sz="2800"/>
              <a:t>The LXX translates this word by </a:t>
            </a:r>
            <a:r>
              <a:rPr lang="en-US" sz="2800" i="1"/>
              <a:t>horasis</a:t>
            </a:r>
            <a:r>
              <a:rPr lang="en-US" sz="2800"/>
              <a:t>, which means </a:t>
            </a:r>
            <a:r>
              <a:rPr lang="en-US" sz="2800">
                <a:cs typeface="Times New Roman" pitchFamily="18" charset="0"/>
              </a:rPr>
              <a:t>'</a:t>
            </a:r>
            <a:r>
              <a:rPr lang="en-US" sz="2800"/>
              <a:t>appearance</a:t>
            </a:r>
            <a:r>
              <a:rPr lang="en-US" sz="2800">
                <a:cs typeface="Times New Roman" pitchFamily="18" charset="0"/>
              </a:rPr>
              <a:t>'</a:t>
            </a:r>
            <a:r>
              <a:rPr lang="en-US" sz="2800"/>
              <a:t> rather than </a:t>
            </a:r>
            <a:r>
              <a:rPr lang="en-US" sz="2800">
                <a:cs typeface="Times New Roman" pitchFamily="18" charset="0"/>
              </a:rPr>
              <a:t>'</a:t>
            </a:r>
            <a:r>
              <a:rPr lang="en-US" sz="2800"/>
              <a:t>mirror.</a:t>
            </a:r>
            <a:r>
              <a:rPr lang="en-US" sz="2800">
                <a:cs typeface="Times New Roman" pitchFamily="18" charset="0"/>
              </a:rPr>
              <a:t>'</a:t>
            </a:r>
          </a:p>
          <a:p>
            <a:r>
              <a:rPr lang="en-US" sz="2800"/>
              <a:t>The two alternatives picture different events:</a:t>
            </a:r>
          </a:p>
          <a:p>
            <a:pPr lvl="1"/>
            <a:r>
              <a:rPr lang="en-US" sz="2800"/>
              <a:t>Spreading the skies speaks of creation;</a:t>
            </a:r>
          </a:p>
          <a:p>
            <a:pPr lvl="1"/>
            <a:r>
              <a:rPr lang="en-US" sz="2800"/>
              <a:t>My suggestion, everyday weather.</a:t>
            </a:r>
          </a:p>
          <a:p>
            <a:r>
              <a:rPr lang="en-US" sz="2800"/>
              <a:t>Which of these best fits the context of Job 37?</a:t>
            </a:r>
          </a:p>
        </p:txBody>
      </p:sp>
    </p:spTree>
    <p:custDataLst>
      <p:tags r:id="rId1"/>
    </p:custDataLst>
  </p:cSld>
  <p:clrMapOvr>
    <a:masterClrMapping/>
  </p:clrMapOvr>
  <p:transition advTm="464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The sky a heavy metal mirror?</a:t>
            </a:r>
          </a:p>
        </p:txBody>
      </p:sp>
      <p:sp>
        <p:nvSpPr>
          <p:cNvPr id="61443" name="Rectangle 3"/>
          <p:cNvSpPr>
            <a:spLocks noGrp="1" noChangeArrowheads="1"/>
          </p:cNvSpPr>
          <p:nvPr>
            <p:ph type="body" idx="1"/>
          </p:nvPr>
        </p:nvSpPr>
        <p:spPr/>
        <p:txBody>
          <a:bodyPr/>
          <a:lstStyle/>
          <a:p>
            <a:pPr>
              <a:lnSpc>
                <a:spcPct val="80000"/>
              </a:lnSpc>
            </a:pPr>
            <a:r>
              <a:rPr lang="en-US" sz="2800"/>
              <a:t>Is Job 37 a creation or weather context?</a:t>
            </a:r>
          </a:p>
          <a:p>
            <a:pPr lvl="1">
              <a:lnSpc>
                <a:spcPct val="80000"/>
              </a:lnSpc>
            </a:pPr>
            <a:r>
              <a:rPr lang="en-US" sz="2800"/>
              <a:t>2-5 – thunder and lightning</a:t>
            </a:r>
          </a:p>
          <a:p>
            <a:pPr lvl="1">
              <a:lnSpc>
                <a:spcPct val="80000"/>
              </a:lnSpc>
            </a:pPr>
            <a:r>
              <a:rPr lang="en-US" sz="2800"/>
              <a:t>6 – rain</a:t>
            </a:r>
          </a:p>
          <a:p>
            <a:pPr lvl="1">
              <a:lnSpc>
                <a:spcPct val="80000"/>
              </a:lnSpc>
            </a:pPr>
            <a:r>
              <a:rPr lang="en-US" sz="2800"/>
              <a:t>9-10 – wind, cold, frost</a:t>
            </a:r>
          </a:p>
          <a:p>
            <a:pPr lvl="1">
              <a:lnSpc>
                <a:spcPct val="80000"/>
              </a:lnSpc>
            </a:pPr>
            <a:r>
              <a:rPr lang="en-US" sz="2800"/>
              <a:t>11-13 – rain and clouds</a:t>
            </a:r>
          </a:p>
          <a:p>
            <a:pPr lvl="1">
              <a:lnSpc>
                <a:spcPct val="80000"/>
              </a:lnSpc>
            </a:pPr>
            <a:r>
              <a:rPr lang="en-US" sz="2800"/>
              <a:t>15-16 – clouds</a:t>
            </a:r>
          </a:p>
          <a:p>
            <a:pPr lvl="1">
              <a:lnSpc>
                <a:spcPct val="80000"/>
              </a:lnSpc>
            </a:pPr>
            <a:r>
              <a:rPr lang="en-US" sz="2800"/>
              <a:t>17 – warmth, south wind</a:t>
            </a:r>
          </a:p>
          <a:p>
            <a:pPr lvl="1">
              <a:lnSpc>
                <a:spcPct val="80000"/>
              </a:lnSpc>
            </a:pPr>
            <a:r>
              <a:rPr lang="en-US" sz="2800"/>
              <a:t>18 – our verse</a:t>
            </a:r>
          </a:p>
          <a:p>
            <a:pPr lvl="1">
              <a:lnSpc>
                <a:spcPct val="80000"/>
              </a:lnSpc>
            </a:pPr>
            <a:r>
              <a:rPr lang="en-US" sz="2800"/>
              <a:t>21-22 – clouds, wind, fair weather</a:t>
            </a:r>
          </a:p>
        </p:txBody>
      </p:sp>
    </p:spTree>
    <p:custDataLst>
      <p:tags r:id="rId1"/>
    </p:custDataLst>
  </p:cSld>
  <p:clrMapOvr>
    <a:masterClrMapping/>
  </p:clrMapOvr>
  <p:transition advTm="592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calcmode="lin" valueType="num">
                                      <p:cBhvr additive="base">
                                        <p:cTn id="37" dur="500" fill="hold"/>
                                        <p:tgtEl>
                                          <p:spTgt spid="614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additive="base">
                                        <p:cTn id="43" dur="500" fill="hold"/>
                                        <p:tgtEl>
                                          <p:spTgt spid="614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43">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1443">
                                            <p:txEl>
                                              <p:pRg st="7" end="7"/>
                                            </p:txEl>
                                          </p:spTgt>
                                        </p:tgtEl>
                                        <p:attrNameLst>
                                          <p:attrName>style.visibility</p:attrName>
                                        </p:attrNameLst>
                                      </p:cBhvr>
                                      <p:to>
                                        <p:strVal val="visible"/>
                                      </p:to>
                                    </p:set>
                                    <p:anim calcmode="lin" valueType="num">
                                      <p:cBhvr additive="base">
                                        <p:cTn id="47" dur="500" fill="hold"/>
                                        <p:tgtEl>
                                          <p:spTgt spid="6144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14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61443">
                                            <p:txEl>
                                              <p:pRg st="8" end="8"/>
                                            </p:txEl>
                                          </p:spTgt>
                                        </p:tgtEl>
                                        <p:attrNameLst>
                                          <p:attrName>style.visibility</p:attrName>
                                        </p:attrNameLst>
                                      </p:cBhvr>
                                      <p:to>
                                        <p:strVal val="visible"/>
                                      </p:to>
                                    </p:set>
                                    <p:anim calcmode="lin" valueType="num">
                                      <p:cBhvr additive="base">
                                        <p:cTn id="53" dur="500" fill="hold"/>
                                        <p:tgtEl>
                                          <p:spTgt spid="61443">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14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Building </a:t>
            </a:r>
            <a:r>
              <a:rPr lang="en-US">
                <a:cs typeface="Times New Roman" pitchFamily="18" charset="0"/>
              </a:rPr>
              <a:t>'</a:t>
            </a:r>
            <a:r>
              <a:rPr lang="en-US"/>
              <a:t>stories</a:t>
            </a:r>
            <a:r>
              <a:rPr lang="en-US">
                <a:cs typeface="Times New Roman" pitchFamily="18" charset="0"/>
              </a:rPr>
              <a:t>'</a:t>
            </a:r>
            <a:r>
              <a:rPr lang="en-US"/>
              <a:t> in heaven</a:t>
            </a:r>
          </a:p>
        </p:txBody>
      </p:sp>
      <p:sp>
        <p:nvSpPr>
          <p:cNvPr id="62467" name="Text Box 3"/>
          <p:cNvSpPr txBox="1">
            <a:spLocks noChangeArrowheads="1"/>
          </p:cNvSpPr>
          <p:nvPr/>
        </p:nvSpPr>
        <p:spPr bwMode="auto">
          <a:xfrm>
            <a:off x="1524000" y="2133600"/>
            <a:ext cx="6781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cs typeface="Times New Roman" pitchFamily="18" charset="0"/>
              </a:rPr>
              <a:t>"</a:t>
            </a:r>
            <a:r>
              <a:rPr lang="en-US"/>
              <a:t>It is he that buildeth his stories in the heavens, and hath founded his troop in the earth.</a:t>
            </a:r>
            <a:r>
              <a:rPr lang="en-US">
                <a:cs typeface="Times New Roman" pitchFamily="18" charset="0"/>
              </a:rPr>
              <a:t>"</a:t>
            </a:r>
            <a:r>
              <a:rPr lang="en-US"/>
              <a:t> (Amos 9:6, KJV)</a:t>
            </a:r>
          </a:p>
          <a:p>
            <a:pPr>
              <a:spcBef>
                <a:spcPct val="50000"/>
              </a:spcBef>
            </a:pPr>
            <a:r>
              <a:rPr lang="en-US">
                <a:cs typeface="Times New Roman" pitchFamily="18" charset="0"/>
              </a:rPr>
              <a:t>"</a:t>
            </a:r>
            <a:r>
              <a:rPr lang="en-US"/>
              <a:t>The LORD, God of Hosts… who builds his upper chambers in the heavens, and founds his vault upon the earth…</a:t>
            </a:r>
            <a:r>
              <a:rPr lang="en-US">
                <a:cs typeface="Times New Roman" pitchFamily="18" charset="0"/>
              </a:rPr>
              <a:t>"</a:t>
            </a:r>
            <a:r>
              <a:rPr lang="en-US"/>
              <a:t> (RSV)</a:t>
            </a:r>
          </a:p>
          <a:p>
            <a:pPr>
              <a:spcBef>
                <a:spcPct val="50000"/>
              </a:spcBef>
            </a:pPr>
            <a:r>
              <a:rPr lang="en-US">
                <a:cs typeface="Times New Roman" pitchFamily="18" charset="0"/>
              </a:rPr>
              <a:t>"</a:t>
            </a:r>
            <a:r>
              <a:rPr lang="en-US"/>
              <a:t>The One who builds His upper chambers in the heavens, and has founded His vaulted dome over the earth…</a:t>
            </a:r>
            <a:r>
              <a:rPr lang="en-US">
                <a:cs typeface="Times New Roman" pitchFamily="18" charset="0"/>
              </a:rPr>
              <a:t>"</a:t>
            </a:r>
            <a:r>
              <a:rPr lang="en-US"/>
              <a:t> (NASB)</a:t>
            </a:r>
          </a:p>
        </p:txBody>
      </p:sp>
    </p:spTree>
    <p:custDataLst>
      <p:tags r:id="rId1"/>
    </p:custDataLst>
  </p:cSld>
  <p:clrMapOvr>
    <a:masterClrMapping/>
  </p:clrMapOvr>
  <p:transition advTm="635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checkerboard(across)">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Building </a:t>
            </a:r>
            <a:r>
              <a:rPr lang="en-US">
                <a:cs typeface="Times New Roman" pitchFamily="18" charset="0"/>
              </a:rPr>
              <a:t>'</a:t>
            </a:r>
            <a:r>
              <a:rPr lang="en-US"/>
              <a:t>stories</a:t>
            </a:r>
            <a:r>
              <a:rPr lang="en-US">
                <a:cs typeface="Times New Roman" pitchFamily="18" charset="0"/>
              </a:rPr>
              <a:t>'</a:t>
            </a:r>
            <a:r>
              <a:rPr lang="en-US"/>
              <a:t> in heaven</a:t>
            </a:r>
          </a:p>
        </p:txBody>
      </p:sp>
      <p:sp>
        <p:nvSpPr>
          <p:cNvPr id="63491" name="Rectangle 3"/>
          <p:cNvSpPr>
            <a:spLocks noGrp="1" noChangeArrowheads="1"/>
          </p:cNvSpPr>
          <p:nvPr>
            <p:ph type="body" idx="1"/>
          </p:nvPr>
        </p:nvSpPr>
        <p:spPr/>
        <p:txBody>
          <a:bodyPr/>
          <a:lstStyle/>
          <a:p>
            <a:r>
              <a:rPr lang="en-US"/>
              <a:t>But the word translated </a:t>
            </a:r>
            <a:r>
              <a:rPr lang="en-US">
                <a:cs typeface="Times New Roman" pitchFamily="18" charset="0"/>
              </a:rPr>
              <a:t>'</a:t>
            </a:r>
            <a:r>
              <a:rPr lang="en-US"/>
              <a:t>stories</a:t>
            </a:r>
            <a:r>
              <a:rPr lang="en-US">
                <a:cs typeface="Times New Roman" pitchFamily="18" charset="0"/>
              </a:rPr>
              <a:t>'</a:t>
            </a:r>
            <a:r>
              <a:rPr lang="en-US"/>
              <a:t> (KJV) or </a:t>
            </a:r>
            <a:r>
              <a:rPr lang="en-US">
                <a:cs typeface="Times New Roman" pitchFamily="18" charset="0"/>
              </a:rPr>
              <a:t>'</a:t>
            </a:r>
            <a:r>
              <a:rPr lang="en-US"/>
              <a:t>upper chambers</a:t>
            </a:r>
            <a:r>
              <a:rPr lang="en-US">
                <a:cs typeface="Times New Roman" pitchFamily="18" charset="0"/>
              </a:rPr>
              <a:t>'</a:t>
            </a:r>
            <a:r>
              <a:rPr lang="en-US"/>
              <a:t> (RSV, NASB) is only so translated here; elsewhere it is </a:t>
            </a:r>
            <a:r>
              <a:rPr lang="en-US">
                <a:cs typeface="Times New Roman" pitchFamily="18" charset="0"/>
              </a:rPr>
              <a:t>'</a:t>
            </a:r>
            <a:r>
              <a:rPr lang="en-US"/>
              <a:t>step, stair, ascent, what comes up.</a:t>
            </a:r>
            <a:r>
              <a:rPr lang="en-US">
                <a:cs typeface="Times New Roman" pitchFamily="18" charset="0"/>
              </a:rPr>
              <a:t>'</a:t>
            </a:r>
          </a:p>
          <a:p>
            <a:r>
              <a:rPr lang="en-US"/>
              <a:t>We suggest it refers to God piling up clouds in the heavens, literally </a:t>
            </a:r>
            <a:r>
              <a:rPr lang="en-US">
                <a:cs typeface="Times New Roman" pitchFamily="18" charset="0"/>
              </a:rPr>
              <a:t>"</a:t>
            </a:r>
            <a:r>
              <a:rPr lang="en-US"/>
              <a:t>He that builds in the heavens his ascents…</a:t>
            </a:r>
            <a:r>
              <a:rPr lang="en-US">
                <a:cs typeface="Times New Roman" pitchFamily="18" charset="0"/>
              </a:rPr>
              <a:t>"</a:t>
            </a:r>
          </a:p>
        </p:txBody>
      </p:sp>
    </p:spTree>
    <p:custDataLst>
      <p:tags r:id="rId1"/>
    </p:custDataLst>
  </p:cSld>
  <p:clrMapOvr>
    <a:masterClrMapping/>
  </p:clrMapOvr>
  <p:transition advTm="246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Building </a:t>
            </a:r>
            <a:r>
              <a:rPr lang="en-US">
                <a:cs typeface="Times New Roman" pitchFamily="18" charset="0"/>
              </a:rPr>
              <a:t>'</a:t>
            </a:r>
            <a:r>
              <a:rPr lang="en-US"/>
              <a:t>stories</a:t>
            </a:r>
            <a:r>
              <a:rPr lang="en-US">
                <a:cs typeface="Times New Roman" pitchFamily="18" charset="0"/>
              </a:rPr>
              <a:t>'</a:t>
            </a:r>
            <a:r>
              <a:rPr lang="en-US"/>
              <a:t> in heaven</a:t>
            </a:r>
          </a:p>
        </p:txBody>
      </p:sp>
      <p:sp>
        <p:nvSpPr>
          <p:cNvPr id="64515" name="Rectangle 3"/>
          <p:cNvSpPr>
            <a:spLocks noGrp="1" noChangeArrowheads="1"/>
          </p:cNvSpPr>
          <p:nvPr>
            <p:ph type="body" idx="1"/>
          </p:nvPr>
        </p:nvSpPr>
        <p:spPr/>
        <p:txBody>
          <a:bodyPr/>
          <a:lstStyle/>
          <a:p>
            <a:r>
              <a:rPr lang="en-US"/>
              <a:t>The word translated </a:t>
            </a:r>
            <a:r>
              <a:rPr lang="en-US">
                <a:cs typeface="Times New Roman" pitchFamily="18" charset="0"/>
              </a:rPr>
              <a:t>'</a:t>
            </a:r>
            <a:r>
              <a:rPr lang="en-US"/>
              <a:t>vault</a:t>
            </a:r>
            <a:r>
              <a:rPr lang="en-US">
                <a:cs typeface="Times New Roman" pitchFamily="18" charset="0"/>
              </a:rPr>
              <a:t>'</a:t>
            </a:r>
            <a:r>
              <a:rPr lang="en-US"/>
              <a:t> (RSV) or </a:t>
            </a:r>
            <a:r>
              <a:rPr lang="en-US">
                <a:cs typeface="Times New Roman" pitchFamily="18" charset="0"/>
              </a:rPr>
              <a:t>'</a:t>
            </a:r>
            <a:r>
              <a:rPr lang="en-US"/>
              <a:t>vaulted dome</a:t>
            </a:r>
            <a:r>
              <a:rPr lang="en-US">
                <a:cs typeface="Times New Roman" pitchFamily="18" charset="0"/>
              </a:rPr>
              <a:t>'</a:t>
            </a:r>
            <a:r>
              <a:rPr lang="en-US"/>
              <a:t> is so translated only here.</a:t>
            </a:r>
          </a:p>
          <a:p>
            <a:r>
              <a:rPr lang="en-US"/>
              <a:t>Elsewhere it is </a:t>
            </a:r>
            <a:r>
              <a:rPr lang="en-US">
                <a:cs typeface="Times New Roman" pitchFamily="18" charset="0"/>
              </a:rPr>
              <a:t>'</a:t>
            </a:r>
            <a:r>
              <a:rPr lang="en-US"/>
              <a:t>band, thong, bunch.</a:t>
            </a:r>
            <a:r>
              <a:rPr lang="en-US">
                <a:cs typeface="Times New Roman" pitchFamily="18" charset="0"/>
              </a:rPr>
              <a:t>'</a:t>
            </a:r>
            <a:r>
              <a:rPr lang="en-US"/>
              <a:t>  This is why the KJV has </a:t>
            </a:r>
            <a:r>
              <a:rPr lang="en-US">
                <a:cs typeface="Times New Roman" pitchFamily="18" charset="0"/>
              </a:rPr>
              <a:t>'</a:t>
            </a:r>
            <a:r>
              <a:rPr lang="en-US"/>
              <a:t>troop.</a:t>
            </a:r>
            <a:r>
              <a:rPr lang="en-US">
                <a:cs typeface="Times New Roman" pitchFamily="18" charset="0"/>
              </a:rPr>
              <a:t>'</a:t>
            </a:r>
          </a:p>
          <a:p>
            <a:r>
              <a:rPr lang="en-US"/>
              <a:t>Here we suggest </a:t>
            </a:r>
            <a:r>
              <a:rPr lang="en-US">
                <a:cs typeface="Times New Roman" pitchFamily="18" charset="0"/>
              </a:rPr>
              <a:t>"</a:t>
            </a:r>
            <a:r>
              <a:rPr lang="en-US"/>
              <a:t>appoints his bunch (or troop) above the earth,</a:t>
            </a:r>
            <a:r>
              <a:rPr lang="en-US">
                <a:cs typeface="Times New Roman" pitchFamily="18" charset="0"/>
              </a:rPr>
              <a:t>"</a:t>
            </a:r>
            <a:r>
              <a:rPr lang="en-US"/>
              <a:t> referring to the gathering of clouds.</a:t>
            </a:r>
          </a:p>
        </p:txBody>
      </p:sp>
    </p:spTree>
    <p:custDataLst>
      <p:tags r:id="rId1"/>
    </p:custDataLst>
  </p:cSld>
  <p:clrMapOvr>
    <a:masterClrMapping/>
  </p:clrMapOvr>
  <p:transition advTm="361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Building </a:t>
            </a:r>
            <a:r>
              <a:rPr lang="en-US">
                <a:cs typeface="Times New Roman" pitchFamily="18" charset="0"/>
              </a:rPr>
              <a:t>'</a:t>
            </a:r>
            <a:r>
              <a:rPr lang="en-US"/>
              <a:t>stories</a:t>
            </a:r>
            <a:r>
              <a:rPr lang="en-US">
                <a:cs typeface="Times New Roman" pitchFamily="18" charset="0"/>
              </a:rPr>
              <a:t>'</a:t>
            </a:r>
            <a:r>
              <a:rPr lang="en-US"/>
              <a:t> in heaven</a:t>
            </a:r>
          </a:p>
        </p:txBody>
      </p:sp>
      <p:sp>
        <p:nvSpPr>
          <p:cNvPr id="65539" name="Text Box 3"/>
          <p:cNvSpPr txBox="1">
            <a:spLocks noChangeArrowheads="1"/>
          </p:cNvSpPr>
          <p:nvPr/>
        </p:nvSpPr>
        <p:spPr bwMode="auto">
          <a:xfrm>
            <a:off x="1371600" y="2133600"/>
            <a:ext cx="7162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With these changes, we get this translation:</a:t>
            </a:r>
          </a:p>
          <a:p>
            <a:pPr>
              <a:spcBef>
                <a:spcPct val="50000"/>
              </a:spcBef>
            </a:pPr>
            <a:r>
              <a:rPr lang="en-US">
                <a:cs typeface="Times New Roman" pitchFamily="18" charset="0"/>
              </a:rPr>
              <a:t>"</a:t>
            </a:r>
            <a:r>
              <a:rPr lang="en-US"/>
              <a:t>Who piles up his clouds in the heavens</a:t>
            </a:r>
          </a:p>
          <a:p>
            <a:pPr>
              <a:spcBef>
                <a:spcPct val="50000"/>
              </a:spcBef>
            </a:pPr>
            <a:r>
              <a:rPr lang="en-US"/>
              <a:t>	And gathers them over the earth…</a:t>
            </a:r>
            <a:r>
              <a:rPr lang="en-US">
                <a:cs typeface="Times New Roman" pitchFamily="18" charset="0"/>
              </a:rPr>
              <a:t>"</a:t>
            </a:r>
          </a:p>
        </p:txBody>
      </p:sp>
      <p:sp>
        <p:nvSpPr>
          <p:cNvPr id="65540" name="Text Box 4"/>
          <p:cNvSpPr txBox="1">
            <a:spLocks noChangeArrowheads="1"/>
          </p:cNvSpPr>
          <p:nvPr/>
        </p:nvSpPr>
        <p:spPr bwMode="auto">
          <a:xfrm>
            <a:off x="1447800" y="4191000"/>
            <a:ext cx="6858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Notice how this fits the context following:</a:t>
            </a:r>
          </a:p>
          <a:p>
            <a:pPr>
              <a:spcBef>
                <a:spcPct val="50000"/>
              </a:spcBef>
            </a:pPr>
            <a:r>
              <a:rPr lang="en-US">
                <a:cs typeface="Times New Roman" pitchFamily="18" charset="0"/>
              </a:rPr>
              <a:t>"</a:t>
            </a:r>
            <a:r>
              <a:rPr lang="en-US"/>
              <a:t>Who calls for the waters of the sea</a:t>
            </a:r>
          </a:p>
          <a:p>
            <a:pPr>
              <a:spcBef>
                <a:spcPct val="50000"/>
              </a:spcBef>
            </a:pPr>
            <a:r>
              <a:rPr lang="en-US"/>
              <a:t>	And pours them on the face of the earth…</a:t>
            </a:r>
            <a:r>
              <a:rPr lang="en-US">
                <a:cs typeface="Times New Roman" pitchFamily="18" charset="0"/>
              </a:rPr>
              <a:t>"</a:t>
            </a:r>
          </a:p>
        </p:txBody>
      </p:sp>
    </p:spTree>
    <p:custDataLst>
      <p:tags r:id="rId1"/>
    </p:custDataLst>
  </p:cSld>
  <p:clrMapOvr>
    <a:masterClrMapping/>
  </p:clrMapOvr>
  <p:transition advTm="176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checkerboard(across)">
                                      <p:cBhvr>
                                        <p:cTn id="7" dur="500"/>
                                        <p:tgtEl>
                                          <p:spTgt spid="65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5540"/>
                                        </p:tgtEl>
                                        <p:attrNameLst>
                                          <p:attrName>style.visibility</p:attrName>
                                        </p:attrNameLst>
                                      </p:cBhvr>
                                      <p:to>
                                        <p:strVal val="visible"/>
                                      </p:to>
                                    </p:set>
                                    <p:anim calcmode="lin" valueType="num">
                                      <p:cBhvr additive="base">
                                        <p:cTn id="12" dur="500" fill="hold"/>
                                        <p:tgtEl>
                                          <p:spTgt spid="65540"/>
                                        </p:tgtEl>
                                        <p:attrNameLst>
                                          <p:attrName>ppt_x</p:attrName>
                                        </p:attrNameLst>
                                      </p:cBhvr>
                                      <p:tavLst>
                                        <p:tav tm="0">
                                          <p:val>
                                            <p:strVal val="0-#ppt_w/2"/>
                                          </p:val>
                                        </p:tav>
                                        <p:tav tm="100000">
                                          <p:val>
                                            <p:strVal val="#ppt_x"/>
                                          </p:val>
                                        </p:tav>
                                      </p:tavLst>
                                    </p:anim>
                                    <p:anim calcmode="lin" valueType="num">
                                      <p:cBhvr additive="base">
                                        <p:cTn id="13" dur="500" fill="hold"/>
                                        <p:tgtEl>
                                          <p:spTgt spid="65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Summary on dome view</a:t>
            </a:r>
          </a:p>
        </p:txBody>
      </p:sp>
      <p:sp>
        <p:nvSpPr>
          <p:cNvPr id="66563" name="Rectangle 3"/>
          <p:cNvSpPr>
            <a:spLocks noGrp="1" noChangeArrowheads="1"/>
          </p:cNvSpPr>
          <p:nvPr>
            <p:ph type="body" idx="1"/>
          </p:nvPr>
        </p:nvSpPr>
        <p:spPr/>
        <p:txBody>
          <a:bodyPr/>
          <a:lstStyle/>
          <a:p>
            <a:r>
              <a:rPr lang="en-US" sz="2800"/>
              <a:t>Resemblance to ancient views of sky:</a:t>
            </a:r>
          </a:p>
          <a:p>
            <a:pPr lvl="1"/>
            <a:r>
              <a:rPr lang="en-US" sz="2800"/>
              <a:t>Variety of ancient views</a:t>
            </a:r>
          </a:p>
          <a:p>
            <a:pPr lvl="1"/>
            <a:r>
              <a:rPr lang="en-US" sz="2800"/>
              <a:t>OT often against its environment</a:t>
            </a:r>
          </a:p>
          <a:p>
            <a:r>
              <a:rPr lang="en-US" sz="2800"/>
              <a:t>Etymology of Hebrew for </a:t>
            </a:r>
            <a:r>
              <a:rPr lang="en-US" sz="2800">
                <a:cs typeface="Times New Roman" pitchFamily="18" charset="0"/>
              </a:rPr>
              <a:t>'</a:t>
            </a:r>
            <a:r>
              <a:rPr lang="en-US" sz="2800"/>
              <a:t>firmament</a:t>
            </a:r>
            <a:r>
              <a:rPr lang="en-US" sz="2800">
                <a:cs typeface="Times New Roman" pitchFamily="18" charset="0"/>
              </a:rPr>
              <a:t>'</a:t>
            </a:r>
          </a:p>
          <a:p>
            <a:pPr lvl="1"/>
            <a:r>
              <a:rPr lang="en-US" sz="2800"/>
              <a:t>True, related verb can mean </a:t>
            </a:r>
            <a:r>
              <a:rPr lang="en-US" sz="2800">
                <a:cs typeface="Times New Roman" pitchFamily="18" charset="0"/>
              </a:rPr>
              <a:t>'</a:t>
            </a:r>
            <a:r>
              <a:rPr lang="en-US" sz="2800"/>
              <a:t>beat, stamp</a:t>
            </a:r>
            <a:r>
              <a:rPr lang="en-US" sz="2800">
                <a:cs typeface="Times New Roman" pitchFamily="18" charset="0"/>
              </a:rPr>
              <a:t>'</a:t>
            </a:r>
          </a:p>
          <a:p>
            <a:pPr lvl="1"/>
            <a:r>
              <a:rPr lang="en-US" sz="2800"/>
              <a:t>But usage includes </a:t>
            </a:r>
            <a:r>
              <a:rPr lang="en-US" sz="2800">
                <a:cs typeface="Times New Roman" pitchFamily="18" charset="0"/>
              </a:rPr>
              <a:t>'</a:t>
            </a:r>
            <a:r>
              <a:rPr lang="en-US" sz="2800"/>
              <a:t>spread out</a:t>
            </a:r>
            <a:r>
              <a:rPr lang="en-US" sz="2800">
                <a:cs typeface="Times New Roman" pitchFamily="18" charset="0"/>
              </a:rPr>
              <a:t>'</a:t>
            </a:r>
            <a:r>
              <a:rPr lang="en-US" sz="2800"/>
              <a:t> without beating</a:t>
            </a:r>
          </a:p>
          <a:p>
            <a:pPr lvl="1"/>
            <a:r>
              <a:rPr lang="en-US" sz="2800"/>
              <a:t>It appears to be used for spreading out clouds in Job 37:18.</a:t>
            </a:r>
          </a:p>
        </p:txBody>
      </p:sp>
    </p:spTree>
    <p:custDataLst>
      <p:tags r:id="rId1"/>
    </p:custDataLst>
  </p:cSld>
  <p:clrMapOvr>
    <a:masterClrMapping/>
  </p:clrMapOvr>
  <p:transition advTm="335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563">
                                            <p:txEl>
                                              <p:pRg st="6" end="6"/>
                                            </p:txEl>
                                          </p:spTgt>
                                        </p:tgtEl>
                                        <p:attrNameLst>
                                          <p:attrName>style.visibility</p:attrName>
                                        </p:attrNameLst>
                                      </p:cBhvr>
                                      <p:to>
                                        <p:strVal val="visible"/>
                                      </p:to>
                                    </p:set>
                                    <p:anim calcmode="lin" valueType="num">
                                      <p:cBhvr additive="base">
                                        <p:cTn id="43" dur="500" fill="hold"/>
                                        <p:tgtEl>
                                          <p:spTgt spid="665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5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Summary on dome view</a:t>
            </a:r>
          </a:p>
        </p:txBody>
      </p:sp>
      <p:sp>
        <p:nvSpPr>
          <p:cNvPr id="67587" name="Rectangle 3"/>
          <p:cNvSpPr>
            <a:spLocks noGrp="1" noChangeArrowheads="1"/>
          </p:cNvSpPr>
          <p:nvPr>
            <p:ph type="body" idx="1"/>
          </p:nvPr>
        </p:nvSpPr>
        <p:spPr/>
        <p:txBody>
          <a:bodyPr/>
          <a:lstStyle/>
          <a:p>
            <a:pPr>
              <a:lnSpc>
                <a:spcPct val="90000"/>
              </a:lnSpc>
            </a:pPr>
            <a:r>
              <a:rPr lang="en-US" sz="2800"/>
              <a:t>Pillars of heaven imply dome sky</a:t>
            </a:r>
          </a:p>
          <a:p>
            <a:pPr lvl="1">
              <a:lnSpc>
                <a:spcPct val="90000"/>
              </a:lnSpc>
            </a:pPr>
            <a:r>
              <a:rPr lang="en-US" sz="2800"/>
              <a:t>Possible, but pillars have other uses too</a:t>
            </a:r>
          </a:p>
          <a:p>
            <a:pPr lvl="1">
              <a:lnSpc>
                <a:spcPct val="90000"/>
              </a:lnSpc>
            </a:pPr>
            <a:r>
              <a:rPr lang="en-US" sz="2800"/>
              <a:t>Nothing said about these holding up sky</a:t>
            </a:r>
          </a:p>
          <a:p>
            <a:pPr lvl="1">
              <a:lnSpc>
                <a:spcPct val="90000"/>
              </a:lnSpc>
            </a:pPr>
            <a:r>
              <a:rPr lang="en-US" sz="2800"/>
              <a:t>Probably they refer to mountains rising into the sky</a:t>
            </a:r>
          </a:p>
          <a:p>
            <a:pPr>
              <a:lnSpc>
                <a:spcPct val="90000"/>
              </a:lnSpc>
            </a:pPr>
            <a:r>
              <a:rPr lang="en-US" sz="2800"/>
              <a:t>Sky a heavy metal mirror</a:t>
            </a:r>
          </a:p>
          <a:p>
            <a:pPr lvl="1">
              <a:lnSpc>
                <a:spcPct val="90000"/>
              </a:lnSpc>
            </a:pPr>
            <a:r>
              <a:rPr lang="en-US" sz="2800"/>
              <a:t>A bad translation!</a:t>
            </a:r>
          </a:p>
          <a:p>
            <a:pPr>
              <a:lnSpc>
                <a:spcPct val="90000"/>
              </a:lnSpc>
            </a:pPr>
            <a:r>
              <a:rPr lang="en-US" sz="2800"/>
              <a:t>Building stories, vault</a:t>
            </a:r>
          </a:p>
          <a:p>
            <a:pPr lvl="1">
              <a:lnSpc>
                <a:spcPct val="90000"/>
              </a:lnSpc>
            </a:pPr>
            <a:r>
              <a:rPr lang="en-US" sz="2800"/>
              <a:t>Also a bad translation!</a:t>
            </a:r>
          </a:p>
        </p:txBody>
      </p:sp>
    </p:spTree>
    <p:custDataLst>
      <p:tags r:id="rId1"/>
    </p:custDataLst>
  </p:cSld>
  <p:clrMapOvr>
    <a:masterClrMapping/>
  </p:clrMapOvr>
  <p:transition advTm="333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587">
                                            <p:txEl>
                                              <p:pRg st="6" end="6"/>
                                            </p:txEl>
                                          </p:spTgt>
                                        </p:tgtEl>
                                        <p:attrNameLst>
                                          <p:attrName>style.visibility</p:attrName>
                                        </p:attrNameLst>
                                      </p:cBhvr>
                                      <p:to>
                                        <p:strVal val="visible"/>
                                      </p:to>
                                    </p:set>
                                    <p:anim calcmode="lin" valueType="num">
                                      <p:cBhvr additive="base">
                                        <p:cTn id="43" dur="500" fill="hold"/>
                                        <p:tgtEl>
                                          <p:spTgt spid="675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5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7587">
                                            <p:txEl>
                                              <p:pRg st="7" end="7"/>
                                            </p:txEl>
                                          </p:spTgt>
                                        </p:tgtEl>
                                        <p:attrNameLst>
                                          <p:attrName>style.visibility</p:attrName>
                                        </p:attrNameLst>
                                      </p:cBhvr>
                                      <p:to>
                                        <p:strVal val="visible"/>
                                      </p:to>
                                    </p:set>
                                    <p:anim calcmode="lin" valueType="num">
                                      <p:cBhvr additive="base">
                                        <p:cTn id="49" dur="500" fill="hold"/>
                                        <p:tgtEl>
                                          <p:spTgt spid="675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75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Modern Claims</a:t>
            </a:r>
          </a:p>
        </p:txBody>
      </p:sp>
      <p:sp>
        <p:nvSpPr>
          <p:cNvPr id="30723" name="Rectangle 3"/>
          <p:cNvSpPr>
            <a:spLocks noGrp="1" noChangeArrowheads="1"/>
          </p:cNvSpPr>
          <p:nvPr>
            <p:ph type="body" sz="half" idx="1"/>
          </p:nvPr>
        </p:nvSpPr>
        <p:spPr/>
        <p:txBody>
          <a:bodyPr/>
          <a:lstStyle/>
          <a:p>
            <a:pPr>
              <a:lnSpc>
                <a:spcPct val="90000"/>
              </a:lnSpc>
            </a:pPr>
            <a:r>
              <a:rPr lang="en-US" sz="2400"/>
              <a:t>Consider Schiaparelli, </a:t>
            </a:r>
            <a:r>
              <a:rPr lang="en-US" sz="2400" i="1"/>
              <a:t>Astronomy in the OT:</a:t>
            </a:r>
            <a:endParaRPr lang="en-US" sz="2400"/>
          </a:p>
          <a:p>
            <a:pPr>
              <a:lnSpc>
                <a:spcPct val="90000"/>
              </a:lnSpc>
            </a:pPr>
            <a:r>
              <a:rPr lang="en-US" sz="2400">
                <a:cs typeface="Times New Roman" pitchFamily="18" charset="0"/>
              </a:rPr>
              <a:t>"</a:t>
            </a:r>
            <a:r>
              <a:rPr lang="en-US" sz="2400"/>
              <a:t>[The biblical concept of the firmament is] a vault of great solidity, compared in Job (37:18) to a metal mirror; a transparent vault allowing the light of the stars, which are placed higher, to pass through.  Its main duty is to support the </a:t>
            </a:r>
            <a:r>
              <a:rPr lang="en-US" sz="2400">
                <a:cs typeface="Times New Roman" pitchFamily="18" charset="0"/>
              </a:rPr>
              <a:t>'</a:t>
            </a:r>
            <a:r>
              <a:rPr lang="en-US" sz="2400"/>
              <a:t>upper waters</a:t>
            </a:r>
            <a:r>
              <a:rPr lang="en-US" sz="2400">
                <a:cs typeface="Times New Roman" pitchFamily="18" charset="0"/>
              </a:rPr>
              <a:t>'</a:t>
            </a:r>
            <a:r>
              <a:rPr lang="en-US" sz="2400"/>
              <a:t>…</a:t>
            </a:r>
            <a:r>
              <a:rPr lang="en-US" sz="2400">
                <a:cs typeface="Times New Roman" pitchFamily="18" charset="0"/>
              </a:rPr>
              <a:t>"</a:t>
            </a:r>
          </a:p>
        </p:txBody>
      </p:sp>
      <p:pic>
        <p:nvPicPr>
          <p:cNvPr id="30726" name="Picture 6" descr="Schiapcolo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2388" y="2325688"/>
            <a:ext cx="3810000" cy="3354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98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12" dur="5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7"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Evidence for a vapor firmament</a:t>
            </a:r>
          </a:p>
        </p:txBody>
      </p:sp>
      <p:sp>
        <p:nvSpPr>
          <p:cNvPr id="68611" name="Rectangle 3"/>
          <p:cNvSpPr>
            <a:spLocks noGrp="1" noChangeArrowheads="1"/>
          </p:cNvSpPr>
          <p:nvPr>
            <p:ph type="body" idx="1"/>
          </p:nvPr>
        </p:nvSpPr>
        <p:spPr/>
        <p:txBody>
          <a:bodyPr/>
          <a:lstStyle/>
          <a:p>
            <a:pPr>
              <a:lnSpc>
                <a:spcPct val="90000"/>
              </a:lnSpc>
              <a:buFont typeface="Wingdings" pitchFamily="2" charset="2"/>
              <a:buNone/>
            </a:pPr>
            <a:r>
              <a:rPr lang="en-US" sz="2800"/>
              <a:t>We believe the Bible teaches a vapor firmament, namely the atmosphere.</a:t>
            </a:r>
          </a:p>
          <a:p>
            <a:pPr>
              <a:lnSpc>
                <a:spcPct val="90000"/>
              </a:lnSpc>
            </a:pPr>
            <a:r>
              <a:rPr lang="en-US" sz="2800"/>
              <a:t>Nothing is said about any space between firmament &amp; earth, nor about opening such a space at creation.</a:t>
            </a:r>
          </a:p>
          <a:p>
            <a:pPr>
              <a:lnSpc>
                <a:spcPct val="90000"/>
              </a:lnSpc>
            </a:pPr>
            <a:r>
              <a:rPr lang="en-US" sz="2800"/>
              <a:t>The biblical picture of 3 heavens fits this vapor view rather than the dome view.</a:t>
            </a:r>
          </a:p>
          <a:p>
            <a:pPr>
              <a:lnSpc>
                <a:spcPct val="90000"/>
              </a:lnSpc>
            </a:pPr>
            <a:r>
              <a:rPr lang="en-US" sz="2800"/>
              <a:t>The Bible pictures birds flying upon the firmament, not under it.</a:t>
            </a:r>
          </a:p>
        </p:txBody>
      </p:sp>
    </p:spTree>
    <p:custDataLst>
      <p:tags r:id="rId1"/>
    </p:custDataLst>
  </p:cSld>
  <p:clrMapOvr>
    <a:masterClrMapping/>
  </p:clrMapOvr>
  <p:transition advTm="414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The </a:t>
            </a:r>
            <a:r>
              <a:rPr lang="en-US">
                <a:cs typeface="Times New Roman" pitchFamily="18" charset="0"/>
              </a:rPr>
              <a:t>'</a:t>
            </a:r>
            <a:r>
              <a:rPr lang="en-US"/>
              <a:t>Firmament</a:t>
            </a:r>
            <a:r>
              <a:rPr lang="en-US">
                <a:cs typeface="Times New Roman" pitchFamily="18" charset="0"/>
              </a:rPr>
              <a:t>'</a:t>
            </a:r>
            <a:r>
              <a:rPr lang="en-US"/>
              <a:t> Created</a:t>
            </a:r>
          </a:p>
        </p:txBody>
      </p:sp>
      <p:sp>
        <p:nvSpPr>
          <p:cNvPr id="69635" name="Text Box 3"/>
          <p:cNvSpPr txBox="1">
            <a:spLocks noChangeArrowheads="1"/>
          </p:cNvSpPr>
          <p:nvPr/>
        </p:nvSpPr>
        <p:spPr bwMode="auto">
          <a:xfrm>
            <a:off x="1371600" y="1981200"/>
            <a:ext cx="70104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And God said, Let there be a firmament in the midst of the waters, and let it divide the waters from the waters.  And God made the firmament, and divided the waters which were under the firmament from the waters which were above the firmament; and it was so.  And God called the firmament Heaven…</a:t>
            </a:r>
            <a:r>
              <a:rPr lang="en-US" sz="2800">
                <a:cs typeface="Times New Roman" pitchFamily="18" charset="0"/>
              </a:rPr>
              <a:t>"</a:t>
            </a:r>
          </a:p>
          <a:p>
            <a:pPr>
              <a:spcBef>
                <a:spcPct val="50000"/>
              </a:spcBef>
            </a:pPr>
            <a:r>
              <a:rPr lang="en-US" sz="2800"/>
              <a:t>Genesis 1:6-8 (KJV)</a:t>
            </a:r>
          </a:p>
        </p:txBody>
      </p:sp>
    </p:spTree>
    <p:custDataLst>
      <p:tags r:id="rId1"/>
    </p:custDataLst>
  </p:cSld>
  <p:clrMapOvr>
    <a:masterClrMapping/>
  </p:clrMapOvr>
  <p:transition advTm="178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checkerboard(across)">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Space between firmament &amp; earth?</a:t>
            </a:r>
          </a:p>
        </p:txBody>
      </p:sp>
      <p:sp>
        <p:nvSpPr>
          <p:cNvPr id="70659" name="Rectangle 3"/>
          <p:cNvSpPr>
            <a:spLocks noGrp="1" noChangeArrowheads="1"/>
          </p:cNvSpPr>
          <p:nvPr>
            <p:ph type="body" idx="1"/>
          </p:nvPr>
        </p:nvSpPr>
        <p:spPr/>
        <p:txBody>
          <a:bodyPr/>
          <a:lstStyle/>
          <a:p>
            <a:r>
              <a:rPr lang="en-US" sz="2800"/>
              <a:t>In this account, there is no suggestion that the firmament moves to separate water from water.  Nor is there any elsewhere in the Bible.</a:t>
            </a:r>
          </a:p>
          <a:p>
            <a:r>
              <a:rPr lang="en-US" sz="2800"/>
              <a:t>This fits an atmosphere model, not a dome.</a:t>
            </a:r>
          </a:p>
        </p:txBody>
      </p:sp>
      <p:pic>
        <p:nvPicPr>
          <p:cNvPr id="70660" name="Picture 4" descr="AtmvsDome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114800"/>
            <a:ext cx="4333875" cy="21891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23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0660"/>
                                        </p:tgtEl>
                                        <p:attrNameLst>
                                          <p:attrName>style.visibility</p:attrName>
                                        </p:attrNameLst>
                                      </p:cBhvr>
                                      <p:to>
                                        <p:strVal val="visible"/>
                                      </p:to>
                                    </p:set>
                                    <p:animEffect transition="in" filter="checkerboard(across)">
                                      <p:cBhvr>
                                        <p:cTn id="19"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The Three Heavens</a:t>
            </a:r>
          </a:p>
        </p:txBody>
      </p:sp>
      <p:sp>
        <p:nvSpPr>
          <p:cNvPr id="71683" name="Text Box 3"/>
          <p:cNvSpPr txBox="1">
            <a:spLocks noChangeArrowheads="1"/>
          </p:cNvSpPr>
          <p:nvPr/>
        </p:nvSpPr>
        <p:spPr bwMode="auto">
          <a:xfrm>
            <a:off x="1447800" y="2133600"/>
            <a:ext cx="6781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I know a man in Christ who 14 years ago was caught up to the </a:t>
            </a:r>
            <a:r>
              <a:rPr lang="en-US" sz="2800" i="1"/>
              <a:t>third heaven</a:t>
            </a:r>
            <a:r>
              <a:rPr lang="en-US" sz="2800"/>
              <a:t>.  And I know that this man – whether in the body or out of the body I do not know, but God knows – was caught up to paradise.  He heard inexpressible things, things that man is not permitted to tell.</a:t>
            </a:r>
            <a:r>
              <a:rPr lang="en-US" sz="2800">
                <a:cs typeface="Times New Roman" pitchFamily="18" charset="0"/>
              </a:rPr>
              <a:t>"</a:t>
            </a:r>
            <a:r>
              <a:rPr lang="en-US" sz="2800"/>
              <a:t>  2 Corinthians 12:2-4</a:t>
            </a:r>
          </a:p>
        </p:txBody>
      </p:sp>
    </p:spTree>
    <p:custDataLst>
      <p:tags r:id="rId1"/>
    </p:custDataLst>
  </p:cSld>
  <p:clrMapOvr>
    <a:masterClrMapping/>
  </p:clrMapOvr>
  <p:transition advTm="273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checkerboard(across)">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The Three Heavens</a:t>
            </a:r>
          </a:p>
        </p:txBody>
      </p:sp>
      <p:sp>
        <p:nvSpPr>
          <p:cNvPr id="72707" name="Rectangle 3"/>
          <p:cNvSpPr>
            <a:spLocks noGrp="1" noChangeArrowheads="1"/>
          </p:cNvSpPr>
          <p:nvPr>
            <p:ph type="body" idx="1"/>
          </p:nvPr>
        </p:nvSpPr>
        <p:spPr/>
        <p:txBody>
          <a:bodyPr/>
          <a:lstStyle/>
          <a:p>
            <a:pPr>
              <a:lnSpc>
                <a:spcPct val="90000"/>
              </a:lnSpc>
            </a:pPr>
            <a:r>
              <a:rPr lang="en-US" sz="2800"/>
              <a:t>Solomon, in dedicating the temple, seems to refer to three heavens:</a:t>
            </a:r>
          </a:p>
          <a:p>
            <a:pPr lvl="1">
              <a:lnSpc>
                <a:spcPct val="90000"/>
              </a:lnSpc>
            </a:pPr>
            <a:r>
              <a:rPr lang="en-US" sz="2800"/>
              <a:t>Heaven</a:t>
            </a:r>
          </a:p>
          <a:p>
            <a:pPr lvl="1">
              <a:lnSpc>
                <a:spcPct val="90000"/>
              </a:lnSpc>
            </a:pPr>
            <a:r>
              <a:rPr lang="en-US" sz="2800"/>
              <a:t>The heaven of heavens</a:t>
            </a:r>
          </a:p>
          <a:p>
            <a:pPr lvl="1">
              <a:lnSpc>
                <a:spcPct val="90000"/>
              </a:lnSpc>
            </a:pPr>
            <a:r>
              <a:rPr lang="en-US" sz="2800"/>
              <a:t>Heaven, God</a:t>
            </a:r>
            <a:r>
              <a:rPr lang="en-US" sz="2800">
                <a:cs typeface="Times New Roman" pitchFamily="18" charset="0"/>
              </a:rPr>
              <a:t>'</a:t>
            </a:r>
            <a:r>
              <a:rPr lang="en-US" sz="2800"/>
              <a:t>s dwelling place</a:t>
            </a:r>
          </a:p>
          <a:p>
            <a:pPr>
              <a:lnSpc>
                <a:spcPct val="90000"/>
              </a:lnSpc>
            </a:pPr>
            <a:r>
              <a:rPr lang="en-US" sz="2800"/>
              <a:t>Modern translations usually render the 2</a:t>
            </a:r>
            <a:r>
              <a:rPr lang="en-US" sz="2800" baseline="30000"/>
              <a:t>nd</a:t>
            </a:r>
            <a:r>
              <a:rPr lang="en-US" sz="2800"/>
              <a:t> of these </a:t>
            </a:r>
            <a:r>
              <a:rPr lang="en-US" sz="2800">
                <a:cs typeface="Times New Roman" pitchFamily="18" charset="0"/>
              </a:rPr>
              <a:t>"</a:t>
            </a:r>
            <a:r>
              <a:rPr lang="en-US" sz="2800"/>
              <a:t>the highest heaven,</a:t>
            </a:r>
            <a:r>
              <a:rPr lang="en-US" sz="2800">
                <a:cs typeface="Times New Roman" pitchFamily="18" charset="0"/>
              </a:rPr>
              <a:t>"</a:t>
            </a:r>
            <a:r>
              <a:rPr lang="en-US" sz="2800"/>
              <a:t> based on the common Hebrew idiom, </a:t>
            </a:r>
            <a:r>
              <a:rPr lang="en-US" sz="2800">
                <a:cs typeface="Times New Roman" pitchFamily="18" charset="0"/>
              </a:rPr>
              <a:t>'</a:t>
            </a:r>
            <a:r>
              <a:rPr lang="en-US" sz="2800"/>
              <a:t>x of x,</a:t>
            </a:r>
            <a:r>
              <a:rPr lang="en-US" sz="2800">
                <a:cs typeface="Times New Roman" pitchFamily="18" charset="0"/>
              </a:rPr>
              <a:t>'</a:t>
            </a:r>
            <a:r>
              <a:rPr lang="en-US" sz="2800"/>
              <a:t> meaning x to the highest degree.</a:t>
            </a:r>
          </a:p>
        </p:txBody>
      </p:sp>
    </p:spTree>
    <p:custDataLst>
      <p:tags r:id="rId1"/>
    </p:custDataLst>
  </p:cSld>
  <p:clrMapOvr>
    <a:masterClrMapping/>
  </p:clrMapOvr>
  <p:transition advTm="365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The Three Heavens</a:t>
            </a:r>
          </a:p>
        </p:txBody>
      </p:sp>
      <p:sp>
        <p:nvSpPr>
          <p:cNvPr id="73731" name="Text Box 3"/>
          <p:cNvSpPr txBox="1">
            <a:spLocks noChangeArrowheads="1"/>
          </p:cNvSpPr>
          <p:nvPr/>
        </p:nvSpPr>
        <p:spPr bwMode="auto">
          <a:xfrm>
            <a:off x="1371600" y="2057400"/>
            <a:ext cx="68580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But will God really dwell on earth?  The heavens, even the highest heaven, cannot contain you.  How much less this temple I have built.</a:t>
            </a:r>
            <a:r>
              <a:rPr lang="en-US" sz="2800">
                <a:cs typeface="Times New Roman" pitchFamily="18" charset="0"/>
              </a:rPr>
              <a:t>"</a:t>
            </a:r>
            <a:r>
              <a:rPr lang="en-US" sz="2800"/>
              <a:t> 1 Kings 8:27 (NIV)</a:t>
            </a:r>
          </a:p>
          <a:p>
            <a:pPr>
              <a:spcBef>
                <a:spcPct val="50000"/>
              </a:spcBef>
            </a:pPr>
            <a:r>
              <a:rPr lang="en-US" sz="2800">
                <a:cs typeface="Times New Roman" pitchFamily="18" charset="0"/>
              </a:rPr>
              <a:t>"</a:t>
            </a:r>
            <a:r>
              <a:rPr lang="en-US" sz="2800"/>
              <a:t>Hear the supplication of your servant and of your people Israel when they pray toward this place.  Hear from heaven, your dwelling place, and when you hear, forgive.</a:t>
            </a:r>
            <a:r>
              <a:rPr lang="en-US" sz="2800">
                <a:cs typeface="Times New Roman" pitchFamily="18" charset="0"/>
              </a:rPr>
              <a:t>"</a:t>
            </a:r>
            <a:r>
              <a:rPr lang="en-US" sz="2800"/>
              <a:t> 1 Kings 8:30</a:t>
            </a:r>
          </a:p>
        </p:txBody>
      </p:sp>
    </p:spTree>
    <p:custDataLst>
      <p:tags r:id="rId1"/>
    </p:custDataLst>
  </p:cSld>
  <p:clrMapOvr>
    <a:masterClrMapping/>
  </p:clrMapOvr>
  <p:transition advTm="330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checkerboard(across)">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The Three Heavens</a:t>
            </a:r>
          </a:p>
        </p:txBody>
      </p:sp>
      <p:sp>
        <p:nvSpPr>
          <p:cNvPr id="74755" name="Rectangle 3"/>
          <p:cNvSpPr>
            <a:spLocks noGrp="1" noChangeArrowheads="1"/>
          </p:cNvSpPr>
          <p:nvPr>
            <p:ph type="body" idx="1"/>
          </p:nvPr>
        </p:nvSpPr>
        <p:spPr/>
        <p:txBody>
          <a:bodyPr/>
          <a:lstStyle/>
          <a:p>
            <a:r>
              <a:rPr lang="en-US" sz="2800"/>
              <a:t>In the dome view, the 3 heavens are:</a:t>
            </a:r>
          </a:p>
          <a:p>
            <a:pPr lvl="1"/>
            <a:r>
              <a:rPr lang="en-US" sz="2800"/>
              <a:t>The space below the dome</a:t>
            </a:r>
          </a:p>
          <a:p>
            <a:pPr lvl="1"/>
            <a:r>
              <a:rPr lang="en-US" sz="2800"/>
              <a:t>The dome itself</a:t>
            </a:r>
          </a:p>
          <a:p>
            <a:pPr lvl="1"/>
            <a:r>
              <a:rPr lang="en-US" sz="2800"/>
              <a:t>The invisible space above the dome</a:t>
            </a:r>
          </a:p>
          <a:p>
            <a:r>
              <a:rPr lang="en-US" sz="2800"/>
              <a:t>In the atmosphere view, they are:</a:t>
            </a:r>
          </a:p>
          <a:p>
            <a:pPr lvl="1"/>
            <a:r>
              <a:rPr lang="en-US" sz="2800"/>
              <a:t>The atmospheric firmament</a:t>
            </a:r>
          </a:p>
          <a:p>
            <a:pPr lvl="1"/>
            <a:r>
              <a:rPr lang="en-US" sz="2800"/>
              <a:t>The realm of sun, moon, stars</a:t>
            </a:r>
          </a:p>
          <a:p>
            <a:pPr lvl="1"/>
            <a:r>
              <a:rPr lang="en-US" sz="2800"/>
              <a:t>The invisible dwelling place of God</a:t>
            </a:r>
          </a:p>
        </p:txBody>
      </p:sp>
    </p:spTree>
    <p:custDataLst>
      <p:tags r:id="rId1"/>
    </p:custDataLst>
  </p:cSld>
  <p:clrMapOvr>
    <a:masterClrMapping/>
  </p:clrMapOvr>
  <p:transition advTm="505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 calcmode="lin" valueType="num">
                                      <p:cBhvr additive="base">
                                        <p:cTn id="37" dur="500" fill="hold"/>
                                        <p:tgtEl>
                                          <p:spTgt spid="747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7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4755">
                                            <p:txEl>
                                              <p:pRg st="6" end="6"/>
                                            </p:txEl>
                                          </p:spTgt>
                                        </p:tgtEl>
                                        <p:attrNameLst>
                                          <p:attrName>style.visibility</p:attrName>
                                        </p:attrNameLst>
                                      </p:cBhvr>
                                      <p:to>
                                        <p:strVal val="visible"/>
                                      </p:to>
                                    </p:set>
                                    <p:anim calcmode="lin" valueType="num">
                                      <p:cBhvr additive="base">
                                        <p:cTn id="43" dur="500" fill="hold"/>
                                        <p:tgtEl>
                                          <p:spTgt spid="747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47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755">
                                            <p:txEl>
                                              <p:pRg st="7" end="7"/>
                                            </p:txEl>
                                          </p:spTgt>
                                        </p:tgtEl>
                                        <p:attrNameLst>
                                          <p:attrName>style.visibility</p:attrName>
                                        </p:attrNameLst>
                                      </p:cBhvr>
                                      <p:to>
                                        <p:strVal val="visible"/>
                                      </p:to>
                                    </p:set>
                                    <p:anim calcmode="lin" valueType="num">
                                      <p:cBhvr additive="base">
                                        <p:cTn id="49" dur="500" fill="hold"/>
                                        <p:tgtEl>
                                          <p:spTgt spid="747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475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The Three Heavens</a:t>
            </a:r>
          </a:p>
        </p:txBody>
      </p:sp>
      <p:sp>
        <p:nvSpPr>
          <p:cNvPr id="75779" name="Text Box 3"/>
          <p:cNvSpPr txBox="1">
            <a:spLocks noChangeArrowheads="1"/>
          </p:cNvSpPr>
          <p:nvPr/>
        </p:nvSpPr>
        <p:spPr bwMode="auto">
          <a:xfrm>
            <a:off x="1371600" y="2133600"/>
            <a:ext cx="6781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“Praise ye the LORD.  Praise ye the LORD from the heavens; praise him in the heights.  Praise ye him, all his angels; praise ye him, all his hosts.  Praise ye him, sun and moon; praise him all ye stars of light.  Praise him, ye </a:t>
            </a:r>
            <a:r>
              <a:rPr lang="en-US" sz="2800" i="1"/>
              <a:t>heaven of heavens</a:t>
            </a:r>
            <a:r>
              <a:rPr lang="en-US" sz="2800"/>
              <a:t>, and ye waters that be above the heavens.  Let them praise the name of the LORD; for he commanded, and they were created.</a:t>
            </a:r>
            <a:r>
              <a:rPr lang="en-US" sz="2800">
                <a:cs typeface="Times New Roman" pitchFamily="18" charset="0"/>
              </a:rPr>
              <a:t>"</a:t>
            </a:r>
            <a:r>
              <a:rPr lang="en-US" sz="2800"/>
              <a:t>  Psalm 148:1-5 (KJV)</a:t>
            </a:r>
          </a:p>
        </p:txBody>
      </p:sp>
    </p:spTree>
    <p:custDataLst>
      <p:tags r:id="rId1"/>
    </p:custDataLst>
  </p:cSld>
  <p:clrMapOvr>
    <a:masterClrMapping/>
  </p:clrMapOvr>
  <p:transition advTm="219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checkerboard(across)">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The Heaven of Heavens</a:t>
            </a:r>
          </a:p>
        </p:txBody>
      </p:sp>
      <p:sp>
        <p:nvSpPr>
          <p:cNvPr id="76803" name="Rectangle 3"/>
          <p:cNvSpPr>
            <a:spLocks noGrp="1" noChangeArrowheads="1"/>
          </p:cNvSpPr>
          <p:nvPr>
            <p:ph type="body" idx="1"/>
          </p:nvPr>
        </p:nvSpPr>
        <p:spPr/>
        <p:txBody>
          <a:bodyPr/>
          <a:lstStyle/>
          <a:p>
            <a:pPr>
              <a:lnSpc>
                <a:spcPct val="90000"/>
              </a:lnSpc>
            </a:pPr>
            <a:r>
              <a:rPr lang="en-US" sz="2800"/>
              <a:t>Psalm 148 indicates the heaven of heavens was created.</a:t>
            </a:r>
          </a:p>
          <a:p>
            <a:pPr>
              <a:lnSpc>
                <a:spcPct val="90000"/>
              </a:lnSpc>
            </a:pPr>
            <a:r>
              <a:rPr lang="en-US" sz="2800"/>
              <a:t>1 Kings 8, that it is finite &amp; cannot contain God.</a:t>
            </a:r>
          </a:p>
          <a:p>
            <a:pPr>
              <a:lnSpc>
                <a:spcPct val="90000"/>
              </a:lnSpc>
            </a:pPr>
            <a:r>
              <a:rPr lang="en-US" sz="2800"/>
              <a:t>Thus it appears that the heaven of heavens is where the stars are rather than the invisible dwelling of God.</a:t>
            </a:r>
          </a:p>
          <a:p>
            <a:pPr>
              <a:lnSpc>
                <a:spcPct val="90000"/>
              </a:lnSpc>
            </a:pPr>
            <a:r>
              <a:rPr lang="en-US" sz="2800"/>
              <a:t>But this does not fit the dome view, where the highest heaven is God</a:t>
            </a:r>
            <a:r>
              <a:rPr lang="en-US" sz="2800">
                <a:cs typeface="Times New Roman" pitchFamily="18" charset="0"/>
              </a:rPr>
              <a:t>'</a:t>
            </a:r>
            <a:r>
              <a:rPr lang="en-US" sz="2800"/>
              <a:t>s dwelling place.</a:t>
            </a:r>
          </a:p>
          <a:p>
            <a:pPr>
              <a:lnSpc>
                <a:spcPct val="90000"/>
              </a:lnSpc>
            </a:pPr>
            <a:r>
              <a:rPr lang="en-US" sz="2800"/>
              <a:t>It does fit the atmosphere view, where the invisible realm of God is all around us, not above some dome.</a:t>
            </a:r>
          </a:p>
        </p:txBody>
      </p:sp>
    </p:spTree>
    <p:custDataLst>
      <p:tags r:id="rId1"/>
    </p:custDataLst>
  </p:cSld>
  <p:clrMapOvr>
    <a:masterClrMapping/>
  </p:clrMapOvr>
  <p:transition advTm="697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 calcmode="lin" valueType="num">
                                      <p:cBhvr additive="base">
                                        <p:cTn id="31"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Heaven, the invisible realm</a:t>
            </a:r>
          </a:p>
        </p:txBody>
      </p:sp>
      <p:sp>
        <p:nvSpPr>
          <p:cNvPr id="77827" name="Text Box 3"/>
          <p:cNvSpPr txBox="1">
            <a:spLocks noChangeArrowheads="1"/>
          </p:cNvSpPr>
          <p:nvPr/>
        </p:nvSpPr>
        <p:spPr bwMode="auto">
          <a:xfrm>
            <a:off x="1524000" y="2057400"/>
            <a:ext cx="6629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The people remained at a distance, while Moses approached the thick darkness </a:t>
            </a:r>
            <a:r>
              <a:rPr lang="en-US" sz="2800" i="1"/>
              <a:t>where God was.</a:t>
            </a:r>
            <a:r>
              <a:rPr lang="en-US" sz="2800"/>
              <a:t>  Then the LORD said to Moses, </a:t>
            </a:r>
            <a:r>
              <a:rPr lang="en-US" sz="2800">
                <a:cs typeface="Times New Roman" pitchFamily="18" charset="0"/>
              </a:rPr>
              <a:t>'</a:t>
            </a:r>
            <a:r>
              <a:rPr lang="en-US" sz="2800"/>
              <a:t>Tell the Israelites this:  You have seen for yourselves that I have spoken to you </a:t>
            </a:r>
            <a:r>
              <a:rPr lang="en-US" sz="2800" i="1"/>
              <a:t>from heaven.</a:t>
            </a:r>
            <a:r>
              <a:rPr lang="en-US" sz="2800">
                <a:cs typeface="Times New Roman" pitchFamily="18" charset="0"/>
              </a:rPr>
              <a:t>' "</a:t>
            </a:r>
            <a:r>
              <a:rPr lang="en-US" sz="2800"/>
              <a:t>   Exodus 20:21-22</a:t>
            </a:r>
          </a:p>
        </p:txBody>
      </p:sp>
    </p:spTree>
    <p:custDataLst>
      <p:tags r:id="rId1"/>
    </p:custDataLst>
  </p:cSld>
  <p:clrMapOvr>
    <a:masterClrMapping/>
  </p:clrMapOvr>
  <p:transition advTm="442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checkerboard(across)">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r>
              <a:rPr lang="en-US"/>
              <a:t>Modern Claims</a:t>
            </a:r>
          </a:p>
        </p:txBody>
      </p:sp>
      <p:sp>
        <p:nvSpPr>
          <p:cNvPr id="31747" name="Text Box 1027"/>
          <p:cNvSpPr txBox="1">
            <a:spLocks noChangeArrowheads="1"/>
          </p:cNvSpPr>
          <p:nvPr/>
        </p:nvSpPr>
        <p:spPr bwMode="auto">
          <a:xfrm>
            <a:off x="1371600" y="2133600"/>
            <a:ext cx="72390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cs typeface="Times New Roman" pitchFamily="18" charset="0"/>
              </a:rPr>
              <a:t>"</a:t>
            </a:r>
            <a:r>
              <a:rPr lang="en-US"/>
              <a:t>In the Scriptures the flat earth is founded on an underlying sea; it is stationary; the heavens are like an upturned bowl or canopy above it; the circumference of this vault rests on pillars; the sun, moon and stars move within this firmament of special purpose to illumine man; there is a sea above the sky, </a:t>
            </a:r>
            <a:r>
              <a:rPr lang="en-US">
                <a:cs typeface="Times New Roman" pitchFamily="18" charset="0"/>
              </a:rPr>
              <a:t>'</a:t>
            </a:r>
            <a:r>
              <a:rPr lang="en-US"/>
              <a:t>the waters which were above the heavens,</a:t>
            </a:r>
            <a:r>
              <a:rPr lang="en-US">
                <a:cs typeface="Times New Roman" pitchFamily="18" charset="0"/>
              </a:rPr>
              <a:t>'</a:t>
            </a:r>
            <a:r>
              <a:rPr lang="en-US"/>
              <a:t> and through the </a:t>
            </a:r>
            <a:r>
              <a:rPr lang="en-US">
                <a:cs typeface="Times New Roman" pitchFamily="18" charset="0"/>
              </a:rPr>
              <a:t>'</a:t>
            </a:r>
            <a:r>
              <a:rPr lang="en-US"/>
              <a:t>windows of heaven</a:t>
            </a:r>
            <a:r>
              <a:rPr lang="en-US">
                <a:cs typeface="Times New Roman" pitchFamily="18" charset="0"/>
              </a:rPr>
              <a:t>'</a:t>
            </a:r>
            <a:r>
              <a:rPr lang="en-US"/>
              <a:t> the rain comes down….  This is the worldview of the Bible.</a:t>
            </a:r>
            <a:r>
              <a:rPr lang="en-US">
                <a:cs typeface="Times New Roman" pitchFamily="18" charset="0"/>
              </a:rPr>
              <a:t>"</a:t>
            </a:r>
          </a:p>
          <a:p>
            <a:pPr>
              <a:spcBef>
                <a:spcPct val="50000"/>
              </a:spcBef>
            </a:pPr>
            <a:r>
              <a:rPr lang="en-US"/>
              <a:t>Harry Emerson Fosdick, </a:t>
            </a:r>
            <a:r>
              <a:rPr lang="en-US" i="1"/>
              <a:t>Modern Use of the Bible</a:t>
            </a:r>
            <a:r>
              <a:rPr lang="en-US"/>
              <a:t>, 46-47</a:t>
            </a:r>
          </a:p>
        </p:txBody>
      </p:sp>
    </p:spTree>
    <p:custDataLst>
      <p:tags r:id="rId1"/>
    </p:custDataLst>
  </p:cSld>
  <p:clrMapOvr>
    <a:masterClrMapping/>
  </p:clrMapOvr>
  <p:transition advTm="364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checkerboard(across)">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Heaven, the invisible realm</a:t>
            </a:r>
          </a:p>
        </p:txBody>
      </p:sp>
      <p:sp>
        <p:nvSpPr>
          <p:cNvPr id="78851" name="Text Box 3"/>
          <p:cNvSpPr txBox="1">
            <a:spLocks noChangeArrowheads="1"/>
          </p:cNvSpPr>
          <p:nvPr/>
        </p:nvSpPr>
        <p:spPr bwMode="auto">
          <a:xfrm>
            <a:off x="1524000" y="2590800"/>
            <a:ext cx="6781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i="1"/>
              <a:t>From heaven</a:t>
            </a:r>
            <a:r>
              <a:rPr lang="en-US" sz="2800"/>
              <a:t> he made you to hear his voice to discipline you.  On earth he showed you his great fire, and you heard his words </a:t>
            </a:r>
            <a:r>
              <a:rPr lang="en-US" sz="2800" i="1"/>
              <a:t>from out of the fire.</a:t>
            </a:r>
            <a:r>
              <a:rPr lang="en-US" sz="2800">
                <a:cs typeface="Times New Roman" pitchFamily="18" charset="0"/>
              </a:rPr>
              <a:t>"</a:t>
            </a:r>
            <a:r>
              <a:rPr lang="en-US" sz="2800"/>
              <a:t>  Deuteronomy 4:36</a:t>
            </a:r>
          </a:p>
        </p:txBody>
      </p:sp>
    </p:spTree>
    <p:custDataLst>
      <p:tags r:id="rId1"/>
    </p:custDataLst>
  </p:cSld>
  <p:clrMapOvr>
    <a:masterClrMapping/>
  </p:clrMapOvr>
  <p:transition advTm="255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checkerboard(across)">
                                      <p:cBhvr>
                                        <p:cTn id="7"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Heaven, the invisible realm</a:t>
            </a:r>
          </a:p>
        </p:txBody>
      </p:sp>
      <p:sp>
        <p:nvSpPr>
          <p:cNvPr id="79875" name="Text Box 3"/>
          <p:cNvSpPr txBox="1">
            <a:spLocks noChangeArrowheads="1"/>
          </p:cNvSpPr>
          <p:nvPr/>
        </p:nvSpPr>
        <p:spPr bwMode="auto">
          <a:xfrm>
            <a:off x="1447800" y="2209800"/>
            <a:ext cx="7010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You came down </a:t>
            </a:r>
            <a:r>
              <a:rPr lang="en-US" sz="2800" i="1"/>
              <a:t>on Mount Sinai;</a:t>
            </a:r>
            <a:r>
              <a:rPr lang="en-US" sz="2800"/>
              <a:t> you spoke to them </a:t>
            </a:r>
            <a:r>
              <a:rPr lang="en-US" sz="2800" i="1"/>
              <a:t>from heaven.</a:t>
            </a:r>
            <a:r>
              <a:rPr lang="en-US" sz="2800"/>
              <a:t>  You gave them regulations and laws that are just and right, and decrees and commands that are good.</a:t>
            </a:r>
            <a:r>
              <a:rPr lang="en-US" sz="2800">
                <a:cs typeface="Times New Roman" pitchFamily="18" charset="0"/>
              </a:rPr>
              <a:t>"</a:t>
            </a:r>
            <a:r>
              <a:rPr lang="en-US" sz="2800"/>
              <a:t>  Nehemiah 9:13</a:t>
            </a:r>
          </a:p>
        </p:txBody>
      </p:sp>
    </p:spTree>
    <p:custDataLst>
      <p:tags r:id="rId1"/>
    </p:custDataLst>
  </p:cSld>
  <p:clrMapOvr>
    <a:masterClrMapping/>
  </p:clrMapOvr>
  <p:transition advTm="680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checkerboard(across)">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Heaven, the invisible realm</a:t>
            </a:r>
          </a:p>
        </p:txBody>
      </p:sp>
      <p:sp>
        <p:nvSpPr>
          <p:cNvPr id="80899" name="Rectangle 3"/>
          <p:cNvSpPr>
            <a:spLocks noGrp="1" noChangeArrowheads="1"/>
          </p:cNvSpPr>
          <p:nvPr>
            <p:ph type="body" idx="1"/>
          </p:nvPr>
        </p:nvSpPr>
        <p:spPr/>
        <p:txBody>
          <a:bodyPr/>
          <a:lstStyle/>
          <a:p>
            <a:r>
              <a:rPr lang="en-US" sz="2800"/>
              <a:t>Though travel to and from heaven is usually spoken of as </a:t>
            </a:r>
            <a:r>
              <a:rPr lang="en-US" sz="2800">
                <a:cs typeface="Times New Roman" pitchFamily="18" charset="0"/>
              </a:rPr>
              <a:t>'</a:t>
            </a:r>
            <a:r>
              <a:rPr lang="en-US" sz="2800"/>
              <a:t>up</a:t>
            </a:r>
            <a:r>
              <a:rPr lang="en-US" sz="2800">
                <a:cs typeface="Times New Roman" pitchFamily="18" charset="0"/>
              </a:rPr>
              <a:t>'</a:t>
            </a:r>
            <a:r>
              <a:rPr lang="en-US" sz="2800"/>
              <a:t> and </a:t>
            </a:r>
            <a:r>
              <a:rPr lang="en-US" sz="2800">
                <a:cs typeface="Times New Roman" pitchFamily="18" charset="0"/>
              </a:rPr>
              <a:t>'</a:t>
            </a:r>
            <a:r>
              <a:rPr lang="en-US" sz="2800"/>
              <a:t>down,</a:t>
            </a:r>
            <a:r>
              <a:rPr lang="en-US" sz="2800">
                <a:cs typeface="Times New Roman" pitchFamily="18" charset="0"/>
              </a:rPr>
              <a:t>'</a:t>
            </a:r>
            <a:r>
              <a:rPr lang="en-US" sz="2800"/>
              <a:t> this is not always the case.</a:t>
            </a:r>
          </a:p>
          <a:p>
            <a:r>
              <a:rPr lang="en-US" sz="2800"/>
              <a:t>In 2 Kings 6, Elisha prays that his servant may see that they are protected by an invisible heavenly army.  </a:t>
            </a:r>
            <a:r>
              <a:rPr lang="en-US" sz="2800">
                <a:cs typeface="Times New Roman" pitchFamily="18" charset="0"/>
              </a:rPr>
              <a:t>"</a:t>
            </a:r>
            <a:r>
              <a:rPr lang="en-US" sz="2800"/>
              <a:t>And the LORD opened the eyes of the young man; and he saw, and behold, the mountain was full of horses and chariots of fire round about Elisha.</a:t>
            </a:r>
            <a:r>
              <a:rPr lang="en-US" sz="2800">
                <a:cs typeface="Times New Roman" pitchFamily="18" charset="0"/>
              </a:rPr>
              <a:t>"</a:t>
            </a:r>
          </a:p>
        </p:txBody>
      </p:sp>
    </p:spTree>
    <p:custDataLst>
      <p:tags r:id="rId1"/>
    </p:custDataLst>
  </p:cSld>
  <p:clrMapOvr>
    <a:masterClrMapping/>
  </p:clrMapOvr>
  <p:transition advTm="667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checkerboard(across)">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checkerboard(across)">
                                      <p:cBhvr>
                                        <p:cTn id="12" dur="500"/>
                                        <p:tgtEl>
                                          <p:spTgt spid="80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The Three Heavens</a:t>
            </a:r>
          </a:p>
        </p:txBody>
      </p:sp>
      <p:sp>
        <p:nvSpPr>
          <p:cNvPr id="81923" name="Rectangle 3"/>
          <p:cNvSpPr>
            <a:spLocks noGrp="1" noChangeArrowheads="1"/>
          </p:cNvSpPr>
          <p:nvPr>
            <p:ph type="body" idx="1"/>
          </p:nvPr>
        </p:nvSpPr>
        <p:spPr/>
        <p:txBody>
          <a:bodyPr/>
          <a:lstStyle/>
          <a:p>
            <a:pPr>
              <a:lnSpc>
                <a:spcPct val="90000"/>
              </a:lnSpc>
            </a:pPr>
            <a:r>
              <a:rPr lang="en-US"/>
              <a:t>Thus, in the dome view, the highest heaven must be God</a:t>
            </a:r>
            <a:r>
              <a:rPr lang="en-US">
                <a:cs typeface="Times New Roman" pitchFamily="18" charset="0"/>
              </a:rPr>
              <a:t>'</a:t>
            </a:r>
            <a:r>
              <a:rPr lang="en-US"/>
              <a:t>s dwelling place, which starts above the dome.</a:t>
            </a:r>
          </a:p>
          <a:p>
            <a:pPr>
              <a:lnSpc>
                <a:spcPct val="90000"/>
              </a:lnSpc>
            </a:pPr>
            <a:r>
              <a:rPr lang="en-US"/>
              <a:t>In the atmosphere view, God</a:t>
            </a:r>
            <a:r>
              <a:rPr lang="en-US">
                <a:cs typeface="Times New Roman" pitchFamily="18" charset="0"/>
              </a:rPr>
              <a:t>'</a:t>
            </a:r>
            <a:r>
              <a:rPr lang="en-US"/>
              <a:t>s dwelling place is not highest, since it starts below the level of sun, moon and stars.</a:t>
            </a:r>
          </a:p>
          <a:p>
            <a:pPr>
              <a:lnSpc>
                <a:spcPct val="90000"/>
              </a:lnSpc>
            </a:pPr>
            <a:r>
              <a:rPr lang="en-US"/>
              <a:t>This latter is what we actually find in the biblical material on heaven.</a:t>
            </a:r>
          </a:p>
        </p:txBody>
      </p:sp>
    </p:spTree>
    <p:custDataLst>
      <p:tags r:id="rId1"/>
    </p:custDataLst>
  </p:cSld>
  <p:clrMapOvr>
    <a:masterClrMapping/>
  </p:clrMapOvr>
  <p:transition advTm="215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Birds and Heaven</a:t>
            </a:r>
          </a:p>
        </p:txBody>
      </p:sp>
      <p:sp>
        <p:nvSpPr>
          <p:cNvPr id="82947" name="Rectangle 3"/>
          <p:cNvSpPr>
            <a:spLocks noGrp="1" noChangeArrowheads="1"/>
          </p:cNvSpPr>
          <p:nvPr>
            <p:ph type="body" sz="half" idx="1"/>
          </p:nvPr>
        </p:nvSpPr>
        <p:spPr/>
        <p:txBody>
          <a:bodyPr/>
          <a:lstStyle/>
          <a:p>
            <a:r>
              <a:rPr lang="en-US" sz="2400"/>
              <a:t>In the dome view, the birds fly under the firmament of heaven.</a:t>
            </a:r>
          </a:p>
          <a:p>
            <a:r>
              <a:rPr lang="en-US" sz="2400"/>
              <a:t>In the atmosphere view, the birds fly upon the firmament of heaven.</a:t>
            </a:r>
          </a:p>
          <a:p>
            <a:r>
              <a:rPr lang="en-US" sz="2400"/>
              <a:t>Genesis 1:20 literally reads: </a:t>
            </a:r>
            <a:r>
              <a:rPr lang="en-US" sz="2400">
                <a:cs typeface="Times New Roman" pitchFamily="18" charset="0"/>
              </a:rPr>
              <a:t>"</a:t>
            </a:r>
            <a:r>
              <a:rPr lang="en-US" sz="2400"/>
              <a:t>…birds that may fly upon the face of the firmament of heaven.</a:t>
            </a:r>
            <a:r>
              <a:rPr lang="en-US" sz="2400">
                <a:cs typeface="Times New Roman" pitchFamily="18" charset="0"/>
              </a:rPr>
              <a:t>"</a:t>
            </a:r>
          </a:p>
        </p:txBody>
      </p:sp>
      <p:pic>
        <p:nvPicPr>
          <p:cNvPr id="82950" name="Picture 6" descr="birdsbluesky"/>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32388" y="2895600"/>
            <a:ext cx="3810000" cy="2214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51" name="Text Box 7"/>
          <p:cNvSpPr txBox="1">
            <a:spLocks noChangeArrowheads="1"/>
          </p:cNvSpPr>
          <p:nvPr/>
        </p:nvSpPr>
        <p:spPr bwMode="auto">
          <a:xfrm>
            <a:off x="7543800" y="461327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bg1"/>
                </a:solidFill>
              </a:rPr>
              <a:t>Dome</a:t>
            </a:r>
          </a:p>
        </p:txBody>
      </p:sp>
      <p:sp>
        <p:nvSpPr>
          <p:cNvPr id="82952" name="Text Box 8"/>
          <p:cNvSpPr txBox="1">
            <a:spLocks noChangeArrowheads="1"/>
          </p:cNvSpPr>
          <p:nvPr/>
        </p:nvSpPr>
        <p:spPr bwMode="auto">
          <a:xfrm>
            <a:off x="5241925" y="4613275"/>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bg1"/>
                </a:solidFill>
              </a:rPr>
              <a:t>Atmosphere</a:t>
            </a:r>
          </a:p>
        </p:txBody>
      </p:sp>
    </p:spTree>
    <p:custDataLst>
      <p:tags r:id="rId1"/>
    </p:custDataLst>
  </p:cSld>
  <p:clrMapOvr>
    <a:masterClrMapping/>
  </p:clrMapOvr>
  <p:transition advTm="433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checkerboard(across)">
                                      <p:cBhvr>
                                        <p:cTn id="7" dur="500"/>
                                        <p:tgtEl>
                                          <p:spTgt spid="82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2951"/>
                                        </p:tgtEl>
                                        <p:attrNameLst>
                                          <p:attrName>style.visibility</p:attrName>
                                        </p:attrNameLst>
                                      </p:cBhvr>
                                      <p:to>
                                        <p:strVal val="visible"/>
                                      </p:to>
                                    </p:set>
                                    <p:anim calcmode="lin" valueType="num">
                                      <p:cBhvr additive="base">
                                        <p:cTn id="12" dur="500" fill="hold"/>
                                        <p:tgtEl>
                                          <p:spTgt spid="82951"/>
                                        </p:tgtEl>
                                        <p:attrNameLst>
                                          <p:attrName>ppt_x</p:attrName>
                                        </p:attrNameLst>
                                      </p:cBhvr>
                                      <p:tavLst>
                                        <p:tav tm="0">
                                          <p:val>
                                            <p:strVal val="1+#ppt_w/2"/>
                                          </p:val>
                                        </p:tav>
                                        <p:tav tm="100000">
                                          <p:val>
                                            <p:strVal val="#ppt_x"/>
                                          </p:val>
                                        </p:tav>
                                      </p:tavLst>
                                    </p:anim>
                                    <p:anim calcmode="lin" valueType="num">
                                      <p:cBhvr additive="base">
                                        <p:cTn id="13" dur="500" fill="hold"/>
                                        <p:tgtEl>
                                          <p:spTgt spid="8295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2952"/>
                                        </p:tgtEl>
                                        <p:attrNameLst>
                                          <p:attrName>style.visibility</p:attrName>
                                        </p:attrNameLst>
                                      </p:cBhvr>
                                      <p:to>
                                        <p:strVal val="visible"/>
                                      </p:to>
                                    </p:set>
                                    <p:anim calcmode="lin" valueType="num">
                                      <p:cBhvr additive="base">
                                        <p:cTn id="18" dur="500" fill="hold"/>
                                        <p:tgtEl>
                                          <p:spTgt spid="82952"/>
                                        </p:tgtEl>
                                        <p:attrNameLst>
                                          <p:attrName>ppt_x</p:attrName>
                                        </p:attrNameLst>
                                      </p:cBhvr>
                                      <p:tavLst>
                                        <p:tav tm="0">
                                          <p:val>
                                            <p:strVal val="0-#ppt_w/2"/>
                                          </p:val>
                                        </p:tav>
                                        <p:tav tm="100000">
                                          <p:val>
                                            <p:strVal val="#ppt_x"/>
                                          </p:val>
                                        </p:tav>
                                      </p:tavLst>
                                    </p:anim>
                                    <p:anim calcmode="lin" valueType="num">
                                      <p:cBhvr additive="base">
                                        <p:cTn id="19" dur="500" fill="hold"/>
                                        <p:tgtEl>
                                          <p:spTgt spid="8295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2947">
                                            <p:txEl>
                                              <p:pRg st="0" end="0"/>
                                            </p:txEl>
                                          </p:spTgt>
                                        </p:tgtEl>
                                        <p:attrNameLst>
                                          <p:attrName>style.visibility</p:attrName>
                                        </p:attrNameLst>
                                      </p:cBhvr>
                                      <p:to>
                                        <p:strVal val="visible"/>
                                      </p:to>
                                    </p:set>
                                    <p:anim calcmode="lin" valueType="num">
                                      <p:cBhvr additive="base">
                                        <p:cTn id="24"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2947">
                                            <p:txEl>
                                              <p:pRg st="1" end="1"/>
                                            </p:txEl>
                                          </p:spTgt>
                                        </p:tgtEl>
                                        <p:attrNameLst>
                                          <p:attrName>style.visibility</p:attrName>
                                        </p:attrNameLst>
                                      </p:cBhvr>
                                      <p:to>
                                        <p:strVal val="visible"/>
                                      </p:to>
                                    </p:set>
                                    <p:anim calcmode="lin" valueType="num">
                                      <p:cBhvr additive="base">
                                        <p:cTn id="30"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2947">
                                            <p:txEl>
                                              <p:pRg st="2" end="2"/>
                                            </p:txEl>
                                          </p:spTgt>
                                        </p:tgtEl>
                                        <p:attrNameLst>
                                          <p:attrName>style.visibility</p:attrName>
                                        </p:attrNameLst>
                                      </p:cBhvr>
                                      <p:to>
                                        <p:strVal val="visible"/>
                                      </p:to>
                                    </p:set>
                                    <p:anim calcmode="lin" valueType="num">
                                      <p:cBhvr additive="base">
                                        <p:cTn id="36"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P spid="82951" grpId="0" autoUpdateAnimBg="0"/>
      <p:bldP spid="8295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Hebrew Prepositions</a:t>
            </a:r>
          </a:p>
        </p:txBody>
      </p:sp>
      <p:sp>
        <p:nvSpPr>
          <p:cNvPr id="83971" name="Rectangle 3"/>
          <p:cNvSpPr>
            <a:spLocks noGrp="1" noChangeArrowheads="1"/>
          </p:cNvSpPr>
          <p:nvPr>
            <p:ph type="body" idx="1"/>
          </p:nvPr>
        </p:nvSpPr>
        <p:spPr/>
        <p:txBody>
          <a:bodyPr/>
          <a:lstStyle/>
          <a:p>
            <a:pPr>
              <a:lnSpc>
                <a:spcPct val="90000"/>
              </a:lnSpc>
            </a:pPr>
            <a:r>
              <a:rPr lang="en-US"/>
              <a:t>When Hebrew uses prepositions with tenuous objects, it often sounds like they are solid:</a:t>
            </a:r>
          </a:p>
          <a:p>
            <a:pPr lvl="1">
              <a:lnSpc>
                <a:spcPct val="90000"/>
              </a:lnSpc>
            </a:pPr>
            <a:r>
              <a:rPr lang="en-US"/>
              <a:t>Objects are carried </a:t>
            </a:r>
            <a:r>
              <a:rPr lang="en-US">
                <a:cs typeface="Times New Roman" pitchFamily="18" charset="0"/>
              </a:rPr>
              <a:t>'</a:t>
            </a:r>
            <a:r>
              <a:rPr lang="en-US"/>
              <a:t>before</a:t>
            </a:r>
            <a:r>
              <a:rPr lang="en-US">
                <a:cs typeface="Times New Roman" pitchFamily="18" charset="0"/>
              </a:rPr>
              <a:t>'</a:t>
            </a:r>
            <a:r>
              <a:rPr lang="en-US"/>
              <a:t> the wind</a:t>
            </a:r>
          </a:p>
          <a:p>
            <a:pPr lvl="1">
              <a:lnSpc>
                <a:spcPct val="90000"/>
              </a:lnSpc>
            </a:pPr>
            <a:r>
              <a:rPr lang="en-US"/>
              <a:t>Clouds hold up water from </a:t>
            </a:r>
            <a:r>
              <a:rPr lang="en-US">
                <a:cs typeface="Times New Roman" pitchFamily="18" charset="0"/>
              </a:rPr>
              <a:t>'</a:t>
            </a:r>
            <a:r>
              <a:rPr lang="en-US"/>
              <a:t>beneath</a:t>
            </a:r>
            <a:r>
              <a:rPr lang="en-US">
                <a:cs typeface="Times New Roman" pitchFamily="18" charset="0"/>
              </a:rPr>
              <a:t>'</a:t>
            </a:r>
          </a:p>
          <a:p>
            <a:pPr lvl="1">
              <a:lnSpc>
                <a:spcPct val="90000"/>
              </a:lnSpc>
            </a:pPr>
            <a:r>
              <a:rPr lang="en-US"/>
              <a:t>So birds fly </a:t>
            </a:r>
            <a:r>
              <a:rPr lang="en-US">
                <a:cs typeface="Times New Roman" pitchFamily="18" charset="0"/>
              </a:rPr>
              <a:t>'</a:t>
            </a:r>
            <a:r>
              <a:rPr lang="en-US"/>
              <a:t>upon</a:t>
            </a:r>
            <a:r>
              <a:rPr lang="en-US">
                <a:cs typeface="Times New Roman" pitchFamily="18" charset="0"/>
              </a:rPr>
              <a:t>'</a:t>
            </a:r>
            <a:r>
              <a:rPr lang="en-US"/>
              <a:t> the firmament</a:t>
            </a:r>
          </a:p>
          <a:p>
            <a:pPr lvl="1">
              <a:lnSpc>
                <a:spcPct val="90000"/>
              </a:lnSpc>
            </a:pPr>
            <a:r>
              <a:rPr lang="en-US"/>
              <a:t>And the water </a:t>
            </a:r>
            <a:r>
              <a:rPr lang="en-US">
                <a:cs typeface="Times New Roman" pitchFamily="18" charset="0"/>
              </a:rPr>
              <a:t>'</a:t>
            </a:r>
            <a:r>
              <a:rPr lang="en-US"/>
              <a:t>above</a:t>
            </a:r>
            <a:r>
              <a:rPr lang="en-US">
                <a:cs typeface="Times New Roman" pitchFamily="18" charset="0"/>
              </a:rPr>
              <a:t>'</a:t>
            </a:r>
            <a:r>
              <a:rPr lang="en-US"/>
              <a:t> the firmament is merely cloud water in the atmosphere</a:t>
            </a:r>
          </a:p>
        </p:txBody>
      </p:sp>
    </p:spTree>
    <p:custDataLst>
      <p:tags r:id="rId1"/>
    </p:custDataLst>
  </p:cSld>
  <p:clrMapOvr>
    <a:masterClrMapping/>
  </p:clrMapOvr>
  <p:transition advTm="852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additive="base">
                                        <p:cTn id="25"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71">
                                            <p:txEl>
                                              <p:pRg st="4" end="4"/>
                                            </p:txEl>
                                          </p:spTgt>
                                        </p:tgtEl>
                                        <p:attrNameLst>
                                          <p:attrName>style.visibility</p:attrName>
                                        </p:attrNameLst>
                                      </p:cBhvr>
                                      <p:to>
                                        <p:strVal val="visible"/>
                                      </p:to>
                                    </p:set>
                                    <p:anim calcmode="lin" valueType="num">
                                      <p:cBhvr additive="base">
                                        <p:cTn id="31" dur="500" fill="hold"/>
                                        <p:tgtEl>
                                          <p:spTgt spid="839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39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Hebrew Prepositions</a:t>
            </a:r>
          </a:p>
        </p:txBody>
      </p:sp>
      <p:sp>
        <p:nvSpPr>
          <p:cNvPr id="84995" name="Text Box 3"/>
          <p:cNvSpPr txBox="1">
            <a:spLocks noChangeArrowheads="1"/>
          </p:cNvSpPr>
          <p:nvPr/>
        </p:nvSpPr>
        <p:spPr bwMode="auto">
          <a:xfrm>
            <a:off x="1447800" y="2057400"/>
            <a:ext cx="6781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How often are they like straw before the wind, like chaff swept away by a gale?</a:t>
            </a:r>
            <a:r>
              <a:rPr lang="en-US" sz="2800">
                <a:cs typeface="Times New Roman" pitchFamily="18" charset="0"/>
              </a:rPr>
              <a:t>"</a:t>
            </a:r>
            <a:r>
              <a:rPr lang="en-US" sz="2800"/>
              <a:t>  Job 21:18</a:t>
            </a:r>
          </a:p>
        </p:txBody>
      </p:sp>
      <p:sp>
        <p:nvSpPr>
          <p:cNvPr id="84996" name="Text Box 4"/>
          <p:cNvSpPr txBox="1">
            <a:spLocks noChangeArrowheads="1"/>
          </p:cNvSpPr>
          <p:nvPr/>
        </p:nvSpPr>
        <p:spPr bwMode="auto">
          <a:xfrm>
            <a:off x="1524000" y="3733800"/>
            <a:ext cx="6705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Although the peoples roar like the roar of surging waters, when he rebukes them they flee far away, driven before the wind like chaff on the hills, like tumbleweed before a gale.</a:t>
            </a:r>
            <a:r>
              <a:rPr lang="en-US" sz="2800">
                <a:cs typeface="Times New Roman" pitchFamily="18" charset="0"/>
              </a:rPr>
              <a:t>"</a:t>
            </a:r>
            <a:r>
              <a:rPr lang="en-US" sz="2800"/>
              <a:t>  Isaiah 17:13</a:t>
            </a:r>
          </a:p>
        </p:txBody>
      </p:sp>
    </p:spTree>
    <p:custDataLst>
      <p:tags r:id="rId1"/>
    </p:custDataLst>
  </p:cSld>
  <p:clrMapOvr>
    <a:masterClrMapping/>
  </p:clrMapOvr>
  <p:transition advTm="235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checkerboard(across)">
                                      <p:cBhvr>
                                        <p:cTn id="7" dur="500"/>
                                        <p:tgtEl>
                                          <p:spTgt spid="84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checkerboard(across)">
                                      <p:cBhvr>
                                        <p:cTn id="12"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P spid="8499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Conclusions</a:t>
            </a:r>
          </a:p>
        </p:txBody>
      </p:sp>
      <p:sp>
        <p:nvSpPr>
          <p:cNvPr id="86019" name="Rectangle 3"/>
          <p:cNvSpPr>
            <a:spLocks noGrp="1" noChangeArrowheads="1"/>
          </p:cNvSpPr>
          <p:nvPr>
            <p:ph type="body" idx="1"/>
          </p:nvPr>
        </p:nvSpPr>
        <p:spPr/>
        <p:txBody>
          <a:bodyPr/>
          <a:lstStyle/>
          <a:p>
            <a:pPr>
              <a:lnSpc>
                <a:spcPct val="90000"/>
              </a:lnSpc>
            </a:pPr>
            <a:r>
              <a:rPr lang="en-US" sz="2800"/>
              <a:t>Some negatives:</a:t>
            </a:r>
          </a:p>
          <a:p>
            <a:pPr lvl="1">
              <a:lnSpc>
                <a:spcPct val="90000"/>
              </a:lnSpc>
            </a:pPr>
            <a:r>
              <a:rPr lang="en-US" sz="2800"/>
              <a:t>The liberal claim that the Bible teaches a solid-dome sky is incorrect.</a:t>
            </a:r>
          </a:p>
          <a:p>
            <a:pPr lvl="1">
              <a:lnSpc>
                <a:spcPct val="90000"/>
              </a:lnSpc>
            </a:pPr>
            <a:r>
              <a:rPr lang="en-US" sz="2800"/>
              <a:t>There is nothing in the usage of </a:t>
            </a:r>
            <a:r>
              <a:rPr lang="en-US" sz="2800" i="1"/>
              <a:t>raqia </a:t>
            </a:r>
            <a:r>
              <a:rPr lang="en-US" sz="2800"/>
              <a:t>or its related verb that requires the solidity or rigidity of the biblical firmament.</a:t>
            </a:r>
          </a:p>
          <a:p>
            <a:pPr lvl="1">
              <a:lnSpc>
                <a:spcPct val="90000"/>
              </a:lnSpc>
            </a:pPr>
            <a:r>
              <a:rPr lang="en-US" sz="2800"/>
              <a:t>The Bible gives no indication that anything supports the firmament nor that it supports water in the form of a massive sea.</a:t>
            </a:r>
          </a:p>
        </p:txBody>
      </p:sp>
    </p:spTree>
    <p:custDataLst>
      <p:tags r:id="rId1"/>
    </p:custDataLst>
  </p:cSld>
  <p:clrMapOvr>
    <a:masterClrMapping/>
  </p:clrMapOvr>
  <p:transition advTm="294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Conclusions</a:t>
            </a:r>
          </a:p>
        </p:txBody>
      </p:sp>
      <p:sp>
        <p:nvSpPr>
          <p:cNvPr id="87043" name="Rectangle 3"/>
          <p:cNvSpPr>
            <a:spLocks noGrp="1" noChangeArrowheads="1"/>
          </p:cNvSpPr>
          <p:nvPr>
            <p:ph type="body" idx="1"/>
          </p:nvPr>
        </p:nvSpPr>
        <p:spPr/>
        <p:txBody>
          <a:bodyPr/>
          <a:lstStyle/>
          <a:p>
            <a:pPr>
              <a:lnSpc>
                <a:spcPct val="90000"/>
              </a:lnSpc>
            </a:pPr>
            <a:r>
              <a:rPr lang="en-US" sz="2800"/>
              <a:t>Some positives:</a:t>
            </a:r>
          </a:p>
          <a:p>
            <a:pPr lvl="1">
              <a:lnSpc>
                <a:spcPct val="90000"/>
              </a:lnSpc>
            </a:pPr>
            <a:r>
              <a:rPr lang="en-US" sz="2800"/>
              <a:t>The word </a:t>
            </a:r>
            <a:r>
              <a:rPr lang="en-US" sz="2800">
                <a:cs typeface="Times New Roman" pitchFamily="18" charset="0"/>
              </a:rPr>
              <a:t>'</a:t>
            </a:r>
            <a:r>
              <a:rPr lang="en-US" sz="2800"/>
              <a:t>heaven</a:t>
            </a:r>
            <a:r>
              <a:rPr lang="en-US" sz="2800">
                <a:cs typeface="Times New Roman" pitchFamily="18" charset="0"/>
              </a:rPr>
              <a:t>'</a:t>
            </a:r>
            <a:r>
              <a:rPr lang="en-US" sz="2800"/>
              <a:t> has 3 meanings – (1) the invisible abode of God, (2) the starry heavens, (3) where the birds fly.</a:t>
            </a:r>
          </a:p>
          <a:p>
            <a:pPr lvl="1">
              <a:lnSpc>
                <a:spcPct val="90000"/>
              </a:lnSpc>
            </a:pPr>
            <a:r>
              <a:rPr lang="en-US" sz="2800"/>
              <a:t>The third of these is the firmament, the atmosphere.</a:t>
            </a:r>
          </a:p>
          <a:p>
            <a:pPr lvl="1">
              <a:lnSpc>
                <a:spcPct val="90000"/>
              </a:lnSpc>
            </a:pPr>
            <a:r>
              <a:rPr lang="en-US" sz="2800"/>
              <a:t>The water </a:t>
            </a:r>
            <a:r>
              <a:rPr lang="en-US" sz="2800">
                <a:cs typeface="Times New Roman" pitchFamily="18" charset="0"/>
              </a:rPr>
              <a:t>'</a:t>
            </a:r>
            <a:r>
              <a:rPr lang="en-US" sz="2800"/>
              <a:t>above</a:t>
            </a:r>
            <a:r>
              <a:rPr lang="en-US" sz="2800">
                <a:cs typeface="Times New Roman" pitchFamily="18" charset="0"/>
              </a:rPr>
              <a:t>'</a:t>
            </a:r>
            <a:r>
              <a:rPr lang="en-US" sz="2800"/>
              <a:t> the firmament is actually floating </a:t>
            </a:r>
            <a:r>
              <a:rPr lang="en-US" sz="2800">
                <a:cs typeface="Times New Roman" pitchFamily="18" charset="0"/>
              </a:rPr>
              <a:t>'</a:t>
            </a:r>
            <a:r>
              <a:rPr lang="en-US" sz="2800"/>
              <a:t>upon</a:t>
            </a:r>
            <a:r>
              <a:rPr lang="en-US" sz="2800">
                <a:cs typeface="Times New Roman" pitchFamily="18" charset="0"/>
              </a:rPr>
              <a:t>'</a:t>
            </a:r>
            <a:r>
              <a:rPr lang="en-US" sz="2800"/>
              <a:t> the atmosphere.</a:t>
            </a:r>
          </a:p>
          <a:p>
            <a:pPr lvl="1">
              <a:lnSpc>
                <a:spcPct val="90000"/>
              </a:lnSpc>
            </a:pPr>
            <a:r>
              <a:rPr lang="en-US" sz="2800"/>
              <a:t>This water takes the form of cloud droplets and perhaps water vapor also.</a:t>
            </a:r>
          </a:p>
        </p:txBody>
      </p:sp>
    </p:spTree>
    <p:custDataLst>
      <p:tags r:id="rId1"/>
    </p:custDataLst>
  </p:cSld>
  <p:clrMapOvr>
    <a:masterClrMapping/>
  </p:clrMapOvr>
  <p:transition advTm="312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 calcmode="lin" valueType="num">
                                      <p:cBhvr additive="base">
                                        <p:cTn id="31" dur="500" fill="hold"/>
                                        <p:tgtEl>
                                          <p:spTgt spid="870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70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Conclusions</a:t>
            </a:r>
          </a:p>
        </p:txBody>
      </p:sp>
      <p:sp>
        <p:nvSpPr>
          <p:cNvPr id="88067" name="Rectangle 3"/>
          <p:cNvSpPr>
            <a:spLocks noGrp="1" noChangeArrowheads="1"/>
          </p:cNvSpPr>
          <p:nvPr>
            <p:ph type="body" idx="1"/>
          </p:nvPr>
        </p:nvSpPr>
        <p:spPr/>
        <p:txBody>
          <a:bodyPr/>
          <a:lstStyle/>
          <a:p>
            <a:pPr>
              <a:lnSpc>
                <a:spcPct val="90000"/>
              </a:lnSpc>
            </a:pPr>
            <a:r>
              <a:rPr lang="en-US" sz="2800"/>
              <a:t>Some implications:</a:t>
            </a:r>
          </a:p>
          <a:p>
            <a:pPr lvl="1">
              <a:lnSpc>
                <a:spcPct val="90000"/>
              </a:lnSpc>
            </a:pPr>
            <a:r>
              <a:rPr lang="en-US" sz="2800"/>
              <a:t>This suggestion is consistent with the Bible</a:t>
            </a:r>
            <a:r>
              <a:rPr lang="en-US" sz="2800">
                <a:cs typeface="Times New Roman" pitchFamily="18" charset="0"/>
              </a:rPr>
              <a:t>'</a:t>
            </a:r>
            <a:r>
              <a:rPr lang="en-US" sz="2800"/>
              <a:t>s own claim to be from God.</a:t>
            </a:r>
          </a:p>
          <a:p>
            <a:pPr lvl="1">
              <a:lnSpc>
                <a:spcPct val="90000"/>
              </a:lnSpc>
            </a:pPr>
            <a:r>
              <a:rPr lang="en-US" sz="2800"/>
              <a:t>No special revelation would have been necessary to construct this model, other than information about God</a:t>
            </a:r>
            <a:r>
              <a:rPr lang="en-US" sz="2800">
                <a:cs typeface="Times New Roman" pitchFamily="18" charset="0"/>
              </a:rPr>
              <a:t>'</a:t>
            </a:r>
            <a:r>
              <a:rPr lang="en-US" sz="2800"/>
              <a:t>s abode.</a:t>
            </a:r>
          </a:p>
          <a:p>
            <a:pPr lvl="1">
              <a:lnSpc>
                <a:spcPct val="90000"/>
              </a:lnSpc>
            </a:pPr>
            <a:r>
              <a:rPr lang="en-US" sz="2800"/>
              <a:t>We should not be surprised that ancient translations and translation traditions need to be re-examined in the light of scientific discovery.</a:t>
            </a:r>
          </a:p>
          <a:p>
            <a:pPr lvl="1">
              <a:lnSpc>
                <a:spcPct val="90000"/>
              </a:lnSpc>
            </a:pPr>
            <a:endParaRPr lang="en-US" sz="2800"/>
          </a:p>
        </p:txBody>
      </p:sp>
    </p:spTree>
    <p:custDataLst>
      <p:tags r:id="rId1"/>
    </p:custDataLst>
  </p:cSld>
  <p:clrMapOvr>
    <a:masterClrMapping/>
  </p:clrMapOvr>
  <p:transition advTm="1662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Modern Claims</a:t>
            </a:r>
          </a:p>
        </p:txBody>
      </p:sp>
      <p:sp>
        <p:nvSpPr>
          <p:cNvPr id="32771" name="Text Box 3"/>
          <p:cNvSpPr txBox="1">
            <a:spLocks noChangeArrowheads="1"/>
          </p:cNvSpPr>
          <p:nvPr/>
        </p:nvSpPr>
        <p:spPr bwMode="auto">
          <a:xfrm>
            <a:off x="1600200" y="2209800"/>
            <a:ext cx="65532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cs typeface="Times New Roman" pitchFamily="18" charset="0"/>
              </a:rPr>
              <a:t>"</a:t>
            </a:r>
            <a:r>
              <a:rPr lang="en-US" sz="2800"/>
              <a:t>The second day brings the creation of the firmament, which the ancients imagined as a gigantic hemispherical and ponderous bell….  This heavenly bell, which is brought into the waters of chaos, forms first of all a separating wall between the waters beneath and above.</a:t>
            </a:r>
            <a:r>
              <a:rPr lang="en-US" sz="2800">
                <a:cs typeface="Times New Roman" pitchFamily="18" charset="0"/>
              </a:rPr>
              <a:t>"</a:t>
            </a:r>
          </a:p>
          <a:p>
            <a:pPr>
              <a:spcBef>
                <a:spcPct val="50000"/>
              </a:spcBef>
            </a:pPr>
            <a:r>
              <a:rPr lang="en-US" sz="2800"/>
              <a:t>Gerhard von Rad, </a:t>
            </a:r>
            <a:r>
              <a:rPr lang="en-US" sz="2800" i="1"/>
              <a:t>Genesis</a:t>
            </a:r>
            <a:r>
              <a:rPr lang="en-US" sz="2800"/>
              <a:t>, 51</a:t>
            </a:r>
          </a:p>
        </p:txBody>
      </p:sp>
    </p:spTree>
    <p:custDataLst>
      <p:tags r:id="rId1"/>
    </p:custDataLst>
  </p:cSld>
  <p:clrMapOvr>
    <a:masterClrMapping/>
  </p:clrMapOvr>
  <p:transition advTm="261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checkerboard(across)">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For More Detail</a:t>
            </a:r>
          </a:p>
        </p:txBody>
      </p:sp>
      <p:pic>
        <p:nvPicPr>
          <p:cNvPr id="89091" name="Picture 3" descr="BFi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981200"/>
            <a:ext cx="2743200"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5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p:cTn id="7" dur="1000" fill="hold"/>
                                        <p:tgtEl>
                                          <p:spTgt spid="89091"/>
                                        </p:tgtEl>
                                        <p:attrNameLst>
                                          <p:attrName>ppt_w</p:attrName>
                                        </p:attrNameLst>
                                      </p:cBhvr>
                                      <p:tavLst>
                                        <p:tav tm="0">
                                          <p:val>
                                            <p:fltVal val="0"/>
                                          </p:val>
                                        </p:tav>
                                        <p:tav tm="100000">
                                          <p:val>
                                            <p:strVal val="#ppt_w"/>
                                          </p:val>
                                        </p:tav>
                                      </p:tavLst>
                                    </p:anim>
                                    <p:anim calcmode="lin" valueType="num">
                                      <p:cBhvr>
                                        <p:cTn id="8" dur="1000" fill="hold"/>
                                        <p:tgtEl>
                                          <p:spTgt spid="89091"/>
                                        </p:tgtEl>
                                        <p:attrNameLst>
                                          <p:attrName>ppt_h</p:attrName>
                                        </p:attrNameLst>
                                      </p:cBhvr>
                                      <p:tavLst>
                                        <p:tav tm="0">
                                          <p:val>
                                            <p:fltVal val="0"/>
                                          </p:val>
                                        </p:tav>
                                        <p:tav tm="100000">
                                          <p:val>
                                            <p:strVal val="#ppt_h"/>
                                          </p:val>
                                        </p:tav>
                                      </p:tavLst>
                                    </p:anim>
                                    <p:anim calcmode="lin" valueType="num">
                                      <p:cBhvr>
                                        <p:cTn id="9" dur="1000" fill="hold"/>
                                        <p:tgtEl>
                                          <p:spTgt spid="890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90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Alleged Biblical Cosmos</a:t>
            </a:r>
          </a:p>
        </p:txBody>
      </p:sp>
      <p:pic>
        <p:nvPicPr>
          <p:cNvPr id="33795" name="Picture 3" descr="AllegedBibl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81200"/>
            <a:ext cx="5781675" cy="42021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36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checkerboard(across)">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Arguments for a Dome View</a:t>
            </a:r>
          </a:p>
        </p:txBody>
      </p:sp>
      <p:sp>
        <p:nvSpPr>
          <p:cNvPr id="34819" name="Rectangle 3"/>
          <p:cNvSpPr>
            <a:spLocks noGrp="1" noChangeArrowheads="1"/>
          </p:cNvSpPr>
          <p:nvPr>
            <p:ph type="body" idx="1"/>
          </p:nvPr>
        </p:nvSpPr>
        <p:spPr/>
        <p:txBody>
          <a:bodyPr/>
          <a:lstStyle/>
          <a:p>
            <a:r>
              <a:rPr lang="en-US"/>
              <a:t>It is a common ancient view.</a:t>
            </a:r>
          </a:p>
          <a:p>
            <a:r>
              <a:rPr lang="en-US"/>
              <a:t>The word </a:t>
            </a:r>
            <a:r>
              <a:rPr lang="en-US">
                <a:cs typeface="Times New Roman" pitchFamily="18" charset="0"/>
              </a:rPr>
              <a:t>'</a:t>
            </a:r>
            <a:r>
              <a:rPr lang="en-US"/>
              <a:t>firmament</a:t>
            </a:r>
            <a:r>
              <a:rPr lang="en-US">
                <a:cs typeface="Times New Roman" pitchFamily="18" charset="0"/>
              </a:rPr>
              <a:t>'</a:t>
            </a:r>
            <a:r>
              <a:rPr lang="en-US"/>
              <a:t> implies it.</a:t>
            </a:r>
          </a:p>
          <a:p>
            <a:r>
              <a:rPr lang="en-US"/>
              <a:t>The </a:t>
            </a:r>
            <a:r>
              <a:rPr lang="en-US">
                <a:cs typeface="Times New Roman" pitchFamily="18" charset="0"/>
              </a:rPr>
              <a:t>'</a:t>
            </a:r>
            <a:r>
              <a:rPr lang="en-US"/>
              <a:t>pillars of heaven</a:t>
            </a:r>
            <a:r>
              <a:rPr lang="en-US">
                <a:cs typeface="Times New Roman" pitchFamily="18" charset="0"/>
              </a:rPr>
              <a:t>'</a:t>
            </a:r>
            <a:r>
              <a:rPr lang="en-US"/>
              <a:t> also fit this view.</a:t>
            </a:r>
          </a:p>
          <a:p>
            <a:r>
              <a:rPr lang="en-US"/>
              <a:t>The Bible pictures the sky as a heavy metal mirror.</a:t>
            </a:r>
          </a:p>
          <a:p>
            <a:r>
              <a:rPr lang="en-US"/>
              <a:t>Amos speaks of building stories in heaven and of a vault.</a:t>
            </a:r>
          </a:p>
        </p:txBody>
      </p:sp>
    </p:spTree>
    <p:custDataLst>
      <p:tags r:id="rId1"/>
    </p:custDataLst>
  </p:cSld>
  <p:clrMapOvr>
    <a:masterClrMapping/>
  </p:clrMapOvr>
  <p:transition advTm="304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Ancient Views</a:t>
            </a:r>
          </a:p>
        </p:txBody>
      </p:sp>
      <p:sp>
        <p:nvSpPr>
          <p:cNvPr id="35843" name="Rectangle 3"/>
          <p:cNvSpPr>
            <a:spLocks noGrp="1" noChangeArrowheads="1"/>
          </p:cNvSpPr>
          <p:nvPr>
            <p:ph type="body" idx="1"/>
          </p:nvPr>
        </p:nvSpPr>
        <p:spPr/>
        <p:txBody>
          <a:bodyPr/>
          <a:lstStyle/>
          <a:p>
            <a:r>
              <a:rPr lang="en-US"/>
              <a:t>It is true that belief in the sky as a solid dome was common in the ancient world.</a:t>
            </a:r>
          </a:p>
          <a:p>
            <a:r>
              <a:rPr lang="en-US"/>
              <a:t>We see this idea among pagans, Jews and Christians.</a:t>
            </a:r>
          </a:p>
          <a:p>
            <a:r>
              <a:rPr lang="en-US"/>
              <a:t>The early Greek philosopher Anaximenes of Miletus (c550 BC) saw the sky as a crystal sphere to which the stars were nailed.</a:t>
            </a:r>
          </a:p>
        </p:txBody>
      </p:sp>
    </p:spTree>
    <p:custDataLst>
      <p:tags r:id="rId1"/>
    </p:custDataLst>
  </p:cSld>
  <p:clrMapOvr>
    <a:masterClrMapping/>
  </p:clrMapOvr>
  <p:transition advTm="233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2.3"/>
</p:tagLst>
</file>

<file path=ppt/tags/tag10.xml><?xml version="1.0" encoding="utf-8"?>
<p:tagLst xmlns:a="http://schemas.openxmlformats.org/drawingml/2006/main" xmlns:r="http://schemas.openxmlformats.org/officeDocument/2006/relationships" xmlns:p="http://schemas.openxmlformats.org/presentationml/2006/main">
  <p:tag name="TIMING" val="|8.2"/>
</p:tagLst>
</file>

<file path=ppt/tags/tag11.xml><?xml version="1.0" encoding="utf-8"?>
<p:tagLst xmlns:a="http://schemas.openxmlformats.org/drawingml/2006/main" xmlns:r="http://schemas.openxmlformats.org/officeDocument/2006/relationships" xmlns:p="http://schemas.openxmlformats.org/presentationml/2006/main">
  <p:tag name="TIMING" val="|5.3|0.9"/>
</p:tagLst>
</file>

<file path=ppt/tags/tag12.xml><?xml version="1.0" encoding="utf-8"?>
<p:tagLst xmlns:a="http://schemas.openxmlformats.org/drawingml/2006/main" xmlns:r="http://schemas.openxmlformats.org/officeDocument/2006/relationships" xmlns:p="http://schemas.openxmlformats.org/presentationml/2006/main">
  <p:tag name="TIMING" val="|9.1"/>
</p:tagLst>
</file>

<file path=ppt/tags/tag13.xml><?xml version="1.0" encoding="utf-8"?>
<p:tagLst xmlns:a="http://schemas.openxmlformats.org/drawingml/2006/main" xmlns:r="http://schemas.openxmlformats.org/officeDocument/2006/relationships" xmlns:p="http://schemas.openxmlformats.org/presentationml/2006/main">
  <p:tag name="TIMING" val="|3.9"/>
</p:tagLst>
</file>

<file path=ppt/tags/tag14.xml><?xml version="1.0" encoding="utf-8"?>
<p:tagLst xmlns:a="http://schemas.openxmlformats.org/drawingml/2006/main" xmlns:r="http://schemas.openxmlformats.org/officeDocument/2006/relationships" xmlns:p="http://schemas.openxmlformats.org/presentationml/2006/main">
  <p:tag name="TIMING" val="|1.8|3.9|3.8|11.9"/>
</p:tagLst>
</file>

<file path=ppt/tags/tag15.xml><?xml version="1.0" encoding="utf-8"?>
<p:tagLst xmlns:a="http://schemas.openxmlformats.org/drawingml/2006/main" xmlns:r="http://schemas.openxmlformats.org/officeDocument/2006/relationships" xmlns:p="http://schemas.openxmlformats.org/presentationml/2006/main">
  <p:tag name="TIMING" val="|1|8.7"/>
</p:tagLst>
</file>

<file path=ppt/tags/tag16.xml><?xml version="1.0" encoding="utf-8"?>
<p:tagLst xmlns:a="http://schemas.openxmlformats.org/drawingml/2006/main" xmlns:r="http://schemas.openxmlformats.org/officeDocument/2006/relationships" xmlns:p="http://schemas.openxmlformats.org/presentationml/2006/main">
  <p:tag name="TIMING" val="|12.1"/>
</p:tagLst>
</file>

<file path=ppt/tags/tag17.xml><?xml version="1.0" encoding="utf-8"?>
<p:tagLst xmlns:a="http://schemas.openxmlformats.org/drawingml/2006/main" xmlns:r="http://schemas.openxmlformats.org/officeDocument/2006/relationships" xmlns:p="http://schemas.openxmlformats.org/presentationml/2006/main">
  <p:tag name="TIMING" val="|1.7|9.2|5.6"/>
</p:tagLst>
</file>

<file path=ppt/tags/tag18.xml><?xml version="1.0" encoding="utf-8"?>
<p:tagLst xmlns:a="http://schemas.openxmlformats.org/drawingml/2006/main" xmlns:r="http://schemas.openxmlformats.org/officeDocument/2006/relationships" xmlns:p="http://schemas.openxmlformats.org/presentationml/2006/main">
  <p:tag name="TIMING" val="|0.4|15.4|19"/>
</p:tagLst>
</file>

<file path=ppt/tags/tag19.xml><?xml version="1.0" encoding="utf-8"?>
<p:tagLst xmlns:a="http://schemas.openxmlformats.org/drawingml/2006/main" xmlns:r="http://schemas.openxmlformats.org/officeDocument/2006/relationships" xmlns:p="http://schemas.openxmlformats.org/presentationml/2006/main">
  <p:tag name="TIMING" val="|6.3|6.1|12.9|7.5"/>
</p:tagLst>
</file>

<file path=ppt/tags/tag2.xml><?xml version="1.0" encoding="utf-8"?>
<p:tagLst xmlns:a="http://schemas.openxmlformats.org/drawingml/2006/main" xmlns:r="http://schemas.openxmlformats.org/officeDocument/2006/relationships" xmlns:p="http://schemas.openxmlformats.org/presentationml/2006/main">
  <p:tag name="TIMING" val="|2|0.9|7.1"/>
</p:tagLst>
</file>

<file path=ppt/tags/tag20.xml><?xml version="1.0" encoding="utf-8"?>
<p:tagLst xmlns:a="http://schemas.openxmlformats.org/drawingml/2006/main" xmlns:r="http://schemas.openxmlformats.org/officeDocument/2006/relationships" xmlns:p="http://schemas.openxmlformats.org/presentationml/2006/main">
  <p:tag name="TIMING" val="|4.4|10.3"/>
</p:tagLst>
</file>

<file path=ppt/tags/tag21.xml><?xml version="1.0" encoding="utf-8"?>
<p:tagLst xmlns:a="http://schemas.openxmlformats.org/drawingml/2006/main" xmlns:r="http://schemas.openxmlformats.org/officeDocument/2006/relationships" xmlns:p="http://schemas.openxmlformats.org/presentationml/2006/main">
  <p:tag name="TIMING" val="|4|25.1"/>
</p:tagLst>
</file>

<file path=ppt/tags/tag22.xml><?xml version="1.0" encoding="utf-8"?>
<p:tagLst xmlns:a="http://schemas.openxmlformats.org/drawingml/2006/main" xmlns:r="http://schemas.openxmlformats.org/officeDocument/2006/relationships" xmlns:p="http://schemas.openxmlformats.org/presentationml/2006/main">
  <p:tag name="TIMING" val="|0.5|2|6.4|6|4.8|5.1"/>
</p:tagLst>
</file>

<file path=ppt/tags/tag23.xml><?xml version="1.0" encoding="utf-8"?>
<p:tagLst xmlns:a="http://schemas.openxmlformats.org/drawingml/2006/main" xmlns:r="http://schemas.openxmlformats.org/officeDocument/2006/relationships" xmlns:p="http://schemas.openxmlformats.org/presentationml/2006/main">
  <p:tag name="TIMING" val="|1.6|3.5|4.5|6.3|8.6"/>
</p:tagLst>
</file>

<file path=ppt/tags/tag24.xml><?xml version="1.0" encoding="utf-8"?>
<p:tagLst xmlns:a="http://schemas.openxmlformats.org/drawingml/2006/main" xmlns:r="http://schemas.openxmlformats.org/officeDocument/2006/relationships" xmlns:p="http://schemas.openxmlformats.org/presentationml/2006/main">
  <p:tag name="TIMING" val="|2.8|10.7|3.8"/>
</p:tagLst>
</file>

<file path=ppt/tags/tag25.xml><?xml version="1.0" encoding="utf-8"?>
<p:tagLst xmlns:a="http://schemas.openxmlformats.org/drawingml/2006/main" xmlns:r="http://schemas.openxmlformats.org/officeDocument/2006/relationships" xmlns:p="http://schemas.openxmlformats.org/presentationml/2006/main">
  <p:tag name="TIMING" val="|1.2|7.7"/>
</p:tagLst>
</file>

<file path=ppt/tags/tag26.xml><?xml version="1.0" encoding="utf-8"?>
<p:tagLst xmlns:a="http://schemas.openxmlformats.org/drawingml/2006/main" xmlns:r="http://schemas.openxmlformats.org/officeDocument/2006/relationships" xmlns:p="http://schemas.openxmlformats.org/presentationml/2006/main">
  <p:tag name="TIMING" val="|0.6|18.1|10.4"/>
</p:tagLst>
</file>

<file path=ppt/tags/tag27.xml><?xml version="1.0" encoding="utf-8"?>
<p:tagLst xmlns:a="http://schemas.openxmlformats.org/drawingml/2006/main" xmlns:r="http://schemas.openxmlformats.org/officeDocument/2006/relationships" xmlns:p="http://schemas.openxmlformats.org/presentationml/2006/main">
  <p:tag name="TIMING" val="|14.3|0.8|10.9|11.6"/>
</p:tagLst>
</file>

<file path=ppt/tags/tag28.xml><?xml version="1.0" encoding="utf-8"?>
<p:tagLst xmlns:a="http://schemas.openxmlformats.org/drawingml/2006/main" xmlns:r="http://schemas.openxmlformats.org/officeDocument/2006/relationships" xmlns:p="http://schemas.openxmlformats.org/presentationml/2006/main">
  <p:tag name="TIMING" val="|2.2|13.4|22.7"/>
</p:tagLst>
</file>

<file path=ppt/tags/tag29.xml><?xml version="1.0" encoding="utf-8"?>
<p:tagLst xmlns:a="http://schemas.openxmlformats.org/drawingml/2006/main" xmlns:r="http://schemas.openxmlformats.org/officeDocument/2006/relationships" xmlns:p="http://schemas.openxmlformats.org/presentationml/2006/main">
  <p:tag name="TIMING" val="|0.4|1|36.8|49.8"/>
</p:tagLst>
</file>

<file path=ppt/tags/tag3.xml><?xml version="1.0" encoding="utf-8"?>
<p:tagLst xmlns:a="http://schemas.openxmlformats.org/drawingml/2006/main" xmlns:r="http://schemas.openxmlformats.org/officeDocument/2006/relationships" xmlns:p="http://schemas.openxmlformats.org/presentationml/2006/main">
  <p:tag name="TIMING" val="|0.7|3.9|3.7|4.8"/>
</p:tagLst>
</file>

<file path=ppt/tags/tag30.xml><?xml version="1.0" encoding="utf-8"?>
<p:tagLst xmlns:a="http://schemas.openxmlformats.org/drawingml/2006/main" xmlns:r="http://schemas.openxmlformats.org/officeDocument/2006/relationships" xmlns:p="http://schemas.openxmlformats.org/presentationml/2006/main">
  <p:tag name="TIMING" val="|0.6|7.4|8.1|3.1|11.3|6.3"/>
</p:tagLst>
</file>

<file path=ppt/tags/tag31.xml><?xml version="1.0" encoding="utf-8"?>
<p:tagLst xmlns:a="http://schemas.openxmlformats.org/drawingml/2006/main" xmlns:r="http://schemas.openxmlformats.org/officeDocument/2006/relationships" xmlns:p="http://schemas.openxmlformats.org/presentationml/2006/main">
  <p:tag name="TIMING" val="|0.4|1.7|8.5|1.5"/>
</p:tagLst>
</file>

<file path=ppt/tags/tag32.xml><?xml version="1.0" encoding="utf-8"?>
<p:tagLst xmlns:a="http://schemas.openxmlformats.org/drawingml/2006/main" xmlns:r="http://schemas.openxmlformats.org/officeDocument/2006/relationships" xmlns:p="http://schemas.openxmlformats.org/presentationml/2006/main">
  <p:tag name="TIMING" val="|0.6|12.8|4.4|9.3|9.7"/>
</p:tagLst>
</file>

<file path=ppt/tags/tag33.xml><?xml version="1.0" encoding="utf-8"?>
<p:tagLst xmlns:a="http://schemas.openxmlformats.org/drawingml/2006/main" xmlns:r="http://schemas.openxmlformats.org/officeDocument/2006/relationships" xmlns:p="http://schemas.openxmlformats.org/presentationml/2006/main">
  <p:tag name="TIMING" val="|0.5|3.4|4.8|2.1|2.9|3.5|2.1|4.5"/>
</p:tagLst>
</file>

<file path=ppt/tags/tag34.xml><?xml version="1.0" encoding="utf-8"?>
<p:tagLst xmlns:a="http://schemas.openxmlformats.org/drawingml/2006/main" xmlns:r="http://schemas.openxmlformats.org/officeDocument/2006/relationships" xmlns:p="http://schemas.openxmlformats.org/presentationml/2006/main">
  <p:tag name="TIMING" val="|4.2"/>
</p:tagLst>
</file>

<file path=ppt/tags/tag35.xml><?xml version="1.0" encoding="utf-8"?>
<p:tagLst xmlns:a="http://schemas.openxmlformats.org/drawingml/2006/main" xmlns:r="http://schemas.openxmlformats.org/officeDocument/2006/relationships" xmlns:p="http://schemas.openxmlformats.org/presentationml/2006/main">
  <p:tag name="TIMING" val="|0.6|13.6"/>
</p:tagLst>
</file>

<file path=ppt/tags/tag36.xml><?xml version="1.0" encoding="utf-8"?>
<p:tagLst xmlns:a="http://schemas.openxmlformats.org/drawingml/2006/main" xmlns:r="http://schemas.openxmlformats.org/officeDocument/2006/relationships" xmlns:p="http://schemas.openxmlformats.org/presentationml/2006/main">
  <p:tag name="TIMING" val="|0.5|7.9|14.7"/>
</p:tagLst>
</file>

<file path=ppt/tags/tag37.xml><?xml version="1.0" encoding="utf-8"?>
<p:tagLst xmlns:a="http://schemas.openxmlformats.org/drawingml/2006/main" xmlns:r="http://schemas.openxmlformats.org/officeDocument/2006/relationships" xmlns:p="http://schemas.openxmlformats.org/presentationml/2006/main">
  <p:tag name="TIMING" val="|0.4|8.5"/>
</p:tagLst>
</file>

<file path=ppt/tags/tag38.xml><?xml version="1.0" encoding="utf-8"?>
<p:tagLst xmlns:a="http://schemas.openxmlformats.org/drawingml/2006/main" xmlns:r="http://schemas.openxmlformats.org/officeDocument/2006/relationships" xmlns:p="http://schemas.openxmlformats.org/presentationml/2006/main">
  <p:tag name="TIMING" val="|1.6|5.9|2.3|2.9|6.2|3.2|5"/>
</p:tagLst>
</file>

<file path=ppt/tags/tag39.xml><?xml version="1.0" encoding="utf-8"?>
<p:tagLst xmlns:a="http://schemas.openxmlformats.org/drawingml/2006/main" xmlns:r="http://schemas.openxmlformats.org/officeDocument/2006/relationships" xmlns:p="http://schemas.openxmlformats.org/presentationml/2006/main">
  <p:tag name="TIMING" val="|0.4|2|2.8|3.9|4|1.8|3.9|4.3"/>
</p:tagLst>
</file>

<file path=ppt/tags/tag4.xml><?xml version="1.0" encoding="utf-8"?>
<p:tagLst xmlns:a="http://schemas.openxmlformats.org/drawingml/2006/main" xmlns:r="http://schemas.openxmlformats.org/officeDocument/2006/relationships" xmlns:p="http://schemas.openxmlformats.org/presentationml/2006/main">
  <p:tag name="TIMING" val="|1.3|1.4|16.5"/>
</p:tagLst>
</file>

<file path=ppt/tags/tag40.xml><?xml version="1.0" encoding="utf-8"?>
<p:tagLst xmlns:a="http://schemas.openxmlformats.org/drawingml/2006/main" xmlns:r="http://schemas.openxmlformats.org/officeDocument/2006/relationships" xmlns:p="http://schemas.openxmlformats.org/presentationml/2006/main">
  <p:tag name="TIMING" val="|12.2|6.8|9.5|5.6"/>
</p:tagLst>
</file>

<file path=ppt/tags/tag41.xml><?xml version="1.0" encoding="utf-8"?>
<p:tagLst xmlns:a="http://schemas.openxmlformats.org/drawingml/2006/main" xmlns:r="http://schemas.openxmlformats.org/officeDocument/2006/relationships" xmlns:p="http://schemas.openxmlformats.org/presentationml/2006/main">
  <p:tag name="TIMING" val="|3.2"/>
</p:tagLst>
</file>

<file path=ppt/tags/tag42.xml><?xml version="1.0" encoding="utf-8"?>
<p:tagLst xmlns:a="http://schemas.openxmlformats.org/drawingml/2006/main" xmlns:r="http://schemas.openxmlformats.org/officeDocument/2006/relationships" xmlns:p="http://schemas.openxmlformats.org/presentationml/2006/main">
  <p:tag name="TIMING" val="|0.9|6.9|2.3"/>
</p:tagLst>
</file>

<file path=ppt/tags/tag43.xml><?xml version="1.0" encoding="utf-8"?>
<p:tagLst xmlns:a="http://schemas.openxmlformats.org/drawingml/2006/main" xmlns:r="http://schemas.openxmlformats.org/officeDocument/2006/relationships" xmlns:p="http://schemas.openxmlformats.org/presentationml/2006/main">
  <p:tag name="TIMING" val="|0.7"/>
</p:tagLst>
</file>

<file path=ppt/tags/tag44.xml><?xml version="1.0" encoding="utf-8"?>
<p:tagLst xmlns:a="http://schemas.openxmlformats.org/drawingml/2006/main" xmlns:r="http://schemas.openxmlformats.org/officeDocument/2006/relationships" xmlns:p="http://schemas.openxmlformats.org/presentationml/2006/main">
  <p:tag name="TIMING" val="|0.3|3.6|1.5|1.6|7.6"/>
</p:tagLst>
</file>

<file path=ppt/tags/tag45.xml><?xml version="1.0" encoding="utf-8"?>
<p:tagLst xmlns:a="http://schemas.openxmlformats.org/drawingml/2006/main" xmlns:r="http://schemas.openxmlformats.org/officeDocument/2006/relationships" xmlns:p="http://schemas.openxmlformats.org/presentationml/2006/main">
  <p:tag name="TIMING" val="|0.7"/>
</p:tagLst>
</file>

<file path=ppt/tags/tag46.xml><?xml version="1.0" encoding="utf-8"?>
<p:tagLst xmlns:a="http://schemas.openxmlformats.org/drawingml/2006/main" xmlns:r="http://schemas.openxmlformats.org/officeDocument/2006/relationships" xmlns:p="http://schemas.openxmlformats.org/presentationml/2006/main">
  <p:tag name="TIMING" val="|0.3|1.3|1.8|2.1|5.8|3|4|4.4"/>
</p:tagLst>
</file>

<file path=ppt/tags/tag47.xml><?xml version="1.0" encoding="utf-8"?>
<p:tagLst xmlns:a="http://schemas.openxmlformats.org/drawingml/2006/main" xmlns:r="http://schemas.openxmlformats.org/officeDocument/2006/relationships" xmlns:p="http://schemas.openxmlformats.org/presentationml/2006/main">
  <p:tag name="TIMING" val="|2.3"/>
</p:tagLst>
</file>

<file path=ppt/tags/tag48.xml><?xml version="1.0" encoding="utf-8"?>
<p:tagLst xmlns:a="http://schemas.openxmlformats.org/drawingml/2006/main" xmlns:r="http://schemas.openxmlformats.org/officeDocument/2006/relationships" xmlns:p="http://schemas.openxmlformats.org/presentationml/2006/main">
  <p:tag name="TIMING" val="|0.3|21.6|8.4|7.9|4.3"/>
</p:tagLst>
</file>

<file path=ppt/tags/tag49.xml><?xml version="1.0" encoding="utf-8"?>
<p:tagLst xmlns:a="http://schemas.openxmlformats.org/drawingml/2006/main" xmlns:r="http://schemas.openxmlformats.org/officeDocument/2006/relationships" xmlns:p="http://schemas.openxmlformats.org/presentationml/2006/main">
  <p:tag name="TIMING" val="|11.2"/>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50.xml><?xml version="1.0" encoding="utf-8"?>
<p:tagLst xmlns:a="http://schemas.openxmlformats.org/drawingml/2006/main" xmlns:r="http://schemas.openxmlformats.org/officeDocument/2006/relationships" xmlns:p="http://schemas.openxmlformats.org/presentationml/2006/main">
  <p:tag name="TIMING" val="|0.6"/>
</p:tagLst>
</file>

<file path=ppt/tags/tag51.xml><?xml version="1.0" encoding="utf-8"?>
<p:tagLst xmlns:a="http://schemas.openxmlformats.org/drawingml/2006/main" xmlns:r="http://schemas.openxmlformats.org/officeDocument/2006/relationships" xmlns:p="http://schemas.openxmlformats.org/presentationml/2006/main">
  <p:tag name="TIMING" val="|0.3"/>
</p:tagLst>
</file>

<file path=ppt/tags/tag52.xml><?xml version="1.0" encoding="utf-8"?>
<p:tagLst xmlns:a="http://schemas.openxmlformats.org/drawingml/2006/main" xmlns:r="http://schemas.openxmlformats.org/officeDocument/2006/relationships" xmlns:p="http://schemas.openxmlformats.org/presentationml/2006/main">
  <p:tag name="TIMING" val="|0.5|5.7"/>
</p:tagLst>
</file>

<file path=ppt/tags/tag53.xml><?xml version="1.0" encoding="utf-8"?>
<p:tagLst xmlns:a="http://schemas.openxmlformats.org/drawingml/2006/main" xmlns:r="http://schemas.openxmlformats.org/officeDocument/2006/relationships" xmlns:p="http://schemas.openxmlformats.org/presentationml/2006/main">
  <p:tag name="TIMING" val="|0.8|5|7.9"/>
</p:tagLst>
</file>

<file path=ppt/tags/tag54.xml><?xml version="1.0" encoding="utf-8"?>
<p:tagLst xmlns:a="http://schemas.openxmlformats.org/drawingml/2006/main" xmlns:r="http://schemas.openxmlformats.org/officeDocument/2006/relationships" xmlns:p="http://schemas.openxmlformats.org/presentationml/2006/main">
  <p:tag name="TIMING" val="|6.4|1|1.2|2|6.5|8.9"/>
</p:tagLst>
</file>

<file path=ppt/tags/tag55.xml><?xml version="1.0" encoding="utf-8"?>
<p:tagLst xmlns:a="http://schemas.openxmlformats.org/drawingml/2006/main" xmlns:r="http://schemas.openxmlformats.org/officeDocument/2006/relationships" xmlns:p="http://schemas.openxmlformats.org/presentationml/2006/main">
  <p:tag name="TIMING" val="|4.5|7.5|7|6.5|36.2"/>
</p:tagLst>
</file>

<file path=ppt/tags/tag56.xml><?xml version="1.0" encoding="utf-8"?>
<p:tagLst xmlns:a="http://schemas.openxmlformats.org/drawingml/2006/main" xmlns:r="http://schemas.openxmlformats.org/officeDocument/2006/relationships" xmlns:p="http://schemas.openxmlformats.org/presentationml/2006/main">
  <p:tag name="TIMING" val="|1.1|7.9"/>
</p:tagLst>
</file>

<file path=ppt/tags/tag57.xml><?xml version="1.0" encoding="utf-8"?>
<p:tagLst xmlns:a="http://schemas.openxmlformats.org/drawingml/2006/main" xmlns:r="http://schemas.openxmlformats.org/officeDocument/2006/relationships" xmlns:p="http://schemas.openxmlformats.org/presentationml/2006/main">
  <p:tag name="TIMING" val="|0.7|6.2|6.3|7.9"/>
</p:tagLst>
</file>

<file path=ppt/tags/tag58.xml><?xml version="1.0" encoding="utf-8"?>
<p:tagLst xmlns:a="http://schemas.openxmlformats.org/drawingml/2006/main" xmlns:r="http://schemas.openxmlformats.org/officeDocument/2006/relationships" xmlns:p="http://schemas.openxmlformats.org/presentationml/2006/main">
  <p:tag name="TIMING" val="|0.4|2.3|9.2|5.9|6.8"/>
</p:tagLst>
</file>

<file path=ppt/tags/tag59.xml><?xml version="1.0" encoding="utf-8"?>
<p:tagLst xmlns:a="http://schemas.openxmlformats.org/drawingml/2006/main" xmlns:r="http://schemas.openxmlformats.org/officeDocument/2006/relationships" xmlns:p="http://schemas.openxmlformats.org/presentationml/2006/main">
  <p:tag name="TIMING" val="|0.4|2.9|4.6|44.6"/>
</p:tagLst>
</file>

<file path=ppt/tags/tag6.xml><?xml version="1.0" encoding="utf-8"?>
<p:tagLst xmlns:a="http://schemas.openxmlformats.org/drawingml/2006/main" xmlns:r="http://schemas.openxmlformats.org/officeDocument/2006/relationships" xmlns:p="http://schemas.openxmlformats.org/presentationml/2006/main">
  <p:tag name="TIMING" val="|4.6"/>
</p:tagLst>
</file>

<file path=ppt/tags/tag60.xml><?xml version="1.0" encoding="utf-8"?>
<p:tagLst xmlns:a="http://schemas.openxmlformats.org/drawingml/2006/main" xmlns:r="http://schemas.openxmlformats.org/officeDocument/2006/relationships" xmlns:p="http://schemas.openxmlformats.org/presentationml/2006/main">
  <p:tag name="TIMING" val="|2.3"/>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4|4.1|4.9|5.9|5"/>
</p:tagLst>
</file>

<file path=ppt/tags/tag9.xml><?xml version="1.0" encoding="utf-8"?>
<p:tagLst xmlns:a="http://schemas.openxmlformats.org/drawingml/2006/main" xmlns:r="http://schemas.openxmlformats.org/officeDocument/2006/relationships" xmlns:p="http://schemas.openxmlformats.org/presentationml/2006/main">
  <p:tag name="TIMING" val="|2.7|5.1|3.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460</TotalTime>
  <Words>3667</Words>
  <Application>Microsoft Office PowerPoint</Application>
  <PresentationFormat>On-screen Show (4:3)</PresentationFormat>
  <Paragraphs>258</Paragraphs>
  <Slides>60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Greek Parse</vt:lpstr>
      <vt:lpstr>Hebpar</vt:lpstr>
      <vt:lpstr>Wingdings</vt:lpstr>
      <vt:lpstr>Times New Roman</vt:lpstr>
      <vt:lpstr>Azure</vt:lpstr>
      <vt:lpstr>The Biblical Firmament</vt:lpstr>
      <vt:lpstr>Does the Bible teach a hard sky?</vt:lpstr>
      <vt:lpstr>Modern Claims</vt:lpstr>
      <vt:lpstr>Modern Claims</vt:lpstr>
      <vt:lpstr>Modern Claims</vt:lpstr>
      <vt:lpstr>Modern Claims</vt:lpstr>
      <vt:lpstr>Alleged Biblical Cosmos</vt:lpstr>
      <vt:lpstr>Arguments for a Dome View</vt:lpstr>
      <vt:lpstr>Ancient Views</vt:lpstr>
      <vt:lpstr>Ancient Views</vt:lpstr>
      <vt:lpstr>Ancient Views</vt:lpstr>
      <vt:lpstr>Ancient Views</vt:lpstr>
      <vt:lpstr>Ancient Views</vt:lpstr>
      <vt:lpstr>Ancient Views</vt:lpstr>
      <vt:lpstr>Ancient Views</vt:lpstr>
      <vt:lpstr>The Word 'Firmament'</vt:lpstr>
      <vt:lpstr>The Word 'Firmament'</vt:lpstr>
      <vt:lpstr>The Word 'Firmament'</vt:lpstr>
      <vt:lpstr>Etymology of Raqia</vt:lpstr>
      <vt:lpstr>Usage of Raqa</vt:lpstr>
      <vt:lpstr>Usage of Raqa</vt:lpstr>
      <vt:lpstr>Usage of Verb Raqa</vt:lpstr>
      <vt:lpstr>Usage of Noun Raqia</vt:lpstr>
      <vt:lpstr>The 'Pillars of Heaven'</vt:lpstr>
      <vt:lpstr>Usage of 'Pillars'</vt:lpstr>
      <vt:lpstr>Usage of 'Pillars'</vt:lpstr>
      <vt:lpstr>The sky a 'heavy metal mirror'</vt:lpstr>
      <vt:lpstr>The sky a heavy metal mirror?</vt:lpstr>
      <vt:lpstr>The sky a heavy metal mirror?</vt:lpstr>
      <vt:lpstr>The sky a heavy metal mirror?</vt:lpstr>
      <vt:lpstr>The sky a heavy metal mirror?</vt:lpstr>
      <vt:lpstr>The sky a heavy metal mirror?</vt:lpstr>
      <vt:lpstr>The sky a heavy metal mirror?</vt:lpstr>
      <vt:lpstr>Building 'stories' in heaven</vt:lpstr>
      <vt:lpstr>Building 'stories' in heaven</vt:lpstr>
      <vt:lpstr>Building 'stories' in heaven</vt:lpstr>
      <vt:lpstr>Building 'stories' in heaven</vt:lpstr>
      <vt:lpstr>Summary on dome view</vt:lpstr>
      <vt:lpstr>Summary on dome view</vt:lpstr>
      <vt:lpstr>Evidence for a vapor firmament</vt:lpstr>
      <vt:lpstr>The 'Firmament' Created</vt:lpstr>
      <vt:lpstr>Space between firmament &amp; earth?</vt:lpstr>
      <vt:lpstr>The Three Heavens</vt:lpstr>
      <vt:lpstr>The Three Heavens</vt:lpstr>
      <vt:lpstr>The Three Heavens</vt:lpstr>
      <vt:lpstr>The Three Heavens</vt:lpstr>
      <vt:lpstr>The Three Heavens</vt:lpstr>
      <vt:lpstr>The Heaven of Heavens</vt:lpstr>
      <vt:lpstr>Heaven, the invisible realm</vt:lpstr>
      <vt:lpstr>Heaven, the invisible realm</vt:lpstr>
      <vt:lpstr>Heaven, the invisible realm</vt:lpstr>
      <vt:lpstr>Heaven, the invisible realm</vt:lpstr>
      <vt:lpstr>The Three Heavens</vt:lpstr>
      <vt:lpstr>Birds and Heaven</vt:lpstr>
      <vt:lpstr>Hebrew Prepositions</vt:lpstr>
      <vt:lpstr>Hebrew Prepositions</vt:lpstr>
      <vt:lpstr>Conclusions</vt:lpstr>
      <vt:lpstr>Conclusions</vt:lpstr>
      <vt:lpstr>Conclusions</vt:lpstr>
      <vt:lpstr>For More Detail</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Biblical Firmament</dc:title>
  <dc:creator>RC Newman</dc:creator>
  <cp:lastModifiedBy>Newman</cp:lastModifiedBy>
  <cp:revision>235</cp:revision>
  <cp:lastPrinted>1601-01-01T00:00:00Z</cp:lastPrinted>
  <dcterms:created xsi:type="dcterms:W3CDTF">2003-01-13T18:27:49Z</dcterms:created>
  <dcterms:modified xsi:type="dcterms:W3CDTF">2015-07-02T23:18:01Z</dcterms:modified>
</cp:coreProperties>
</file>